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94" r:id="rId3"/>
    <p:sldId id="328" r:id="rId4"/>
    <p:sldId id="329" r:id="rId5"/>
    <p:sldId id="330" r:id="rId6"/>
    <p:sldId id="331" r:id="rId7"/>
    <p:sldId id="332" r:id="rId8"/>
    <p:sldId id="351" r:id="rId9"/>
    <p:sldId id="333" r:id="rId10"/>
    <p:sldId id="334" r:id="rId11"/>
    <p:sldId id="335" r:id="rId12"/>
    <p:sldId id="336" r:id="rId13"/>
    <p:sldId id="343" r:id="rId14"/>
    <p:sldId id="344" r:id="rId15"/>
    <p:sldId id="346" r:id="rId16"/>
    <p:sldId id="347" r:id="rId17"/>
    <p:sldId id="337" r:id="rId18"/>
    <p:sldId id="352" r:id="rId19"/>
    <p:sldId id="349" r:id="rId20"/>
    <p:sldId id="350" r:id="rId21"/>
    <p:sldId id="338" r:id="rId22"/>
    <p:sldId id="348" r:id="rId23"/>
  </p:sldIdLst>
  <p:sldSz cx="12169775" cy="7021513"/>
  <p:notesSz cx="6858000" cy="9144000"/>
  <p:defaultTextStyle>
    <a:defPPr>
      <a:defRPr lang="ru-RU"/>
    </a:defPPr>
    <a:lvl1pPr marL="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32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64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96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328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160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992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824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656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18" y="-96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88813-52B9-43E3-8D26-487D677443D8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C7D7E-D05D-41A6-BE46-D5DFA5AE9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81221"/>
            <a:ext cx="10344309" cy="15050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3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81187"/>
            <a:ext cx="2738199" cy="59910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81187"/>
            <a:ext cx="8011769" cy="59910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8" y="286638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6" y="1430311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5" y="1430311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5" y="1430311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6" y="5099320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3" indent="-153513">
              <a:buFont typeface="Arial" panose="020B0604020202020204" pitchFamily="34" charset="0"/>
              <a:buChar char="•"/>
              <a:defRPr sz="1400"/>
            </a:lvl2pPr>
            <a:lvl3pPr marL="307023" indent="-153513">
              <a:defRPr sz="1400"/>
            </a:lvl3pPr>
            <a:lvl4pPr marL="537292" indent="-230268">
              <a:defRPr sz="1400"/>
            </a:lvl4pPr>
            <a:lvl5pPr marL="767560" indent="-23026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5" y="5099320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3" indent="-153513">
              <a:buFont typeface="Arial" panose="020B0604020202020204" pitchFamily="34" charset="0"/>
              <a:buChar char="•"/>
              <a:defRPr sz="1400"/>
            </a:lvl2pPr>
            <a:lvl3pPr marL="307023" indent="-153513">
              <a:defRPr sz="1400"/>
            </a:lvl3pPr>
            <a:lvl4pPr marL="537292" indent="-230268">
              <a:defRPr sz="1400"/>
            </a:lvl4pPr>
            <a:lvl5pPr marL="767560" indent="-23026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5" y="5099320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3" indent="-153513">
              <a:buFont typeface="Arial" panose="020B0604020202020204" pitchFamily="34" charset="0"/>
              <a:buChar char="•"/>
              <a:defRPr sz="1400"/>
            </a:lvl2pPr>
            <a:lvl3pPr marL="307023" indent="-153513">
              <a:defRPr sz="1400"/>
            </a:lvl3pPr>
            <a:lvl4pPr marL="537292" indent="-230268">
              <a:defRPr sz="1400"/>
            </a:lvl4pPr>
            <a:lvl5pPr marL="767560" indent="-23026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8" y="955711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3486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099" y="153987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7" y="1559662"/>
            <a:ext cx="3850635" cy="46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44" y="1614947"/>
            <a:ext cx="5293853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511973"/>
            <a:ext cx="10344309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76018"/>
            <a:ext cx="10344309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3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6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9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32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16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9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82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65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38354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38354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20" indent="0">
              <a:buNone/>
              <a:defRPr sz="2400" b="1"/>
            </a:lvl2pPr>
            <a:lvl3pPr marL="1096640" indent="0">
              <a:buNone/>
              <a:defRPr sz="2200" b="1"/>
            </a:lvl3pPr>
            <a:lvl4pPr marL="1644960" indent="0">
              <a:buNone/>
              <a:defRPr sz="1900" b="1"/>
            </a:lvl4pPr>
            <a:lvl5pPr marL="2193280" indent="0">
              <a:buNone/>
              <a:defRPr sz="1900" b="1"/>
            </a:lvl5pPr>
            <a:lvl6pPr marL="2741600" indent="0">
              <a:buNone/>
              <a:defRPr sz="1900" b="1"/>
            </a:lvl6pPr>
            <a:lvl7pPr marL="3289920" indent="0">
              <a:buNone/>
              <a:defRPr sz="1900" b="1"/>
            </a:lvl7pPr>
            <a:lvl8pPr marL="3838240" indent="0">
              <a:buNone/>
              <a:defRPr sz="1900" b="1"/>
            </a:lvl8pPr>
            <a:lvl9pPr marL="438656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0"/>
            <a:ext cx="5377097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0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20" indent="0">
              <a:buNone/>
              <a:defRPr sz="2400" b="1"/>
            </a:lvl2pPr>
            <a:lvl3pPr marL="1096640" indent="0">
              <a:buNone/>
              <a:defRPr sz="2200" b="1"/>
            </a:lvl3pPr>
            <a:lvl4pPr marL="1644960" indent="0">
              <a:buNone/>
              <a:defRPr sz="1900" b="1"/>
            </a:lvl4pPr>
            <a:lvl5pPr marL="2193280" indent="0">
              <a:buNone/>
              <a:defRPr sz="1900" b="1"/>
            </a:lvl5pPr>
            <a:lvl6pPr marL="2741600" indent="0">
              <a:buNone/>
              <a:defRPr sz="1900" b="1"/>
            </a:lvl6pPr>
            <a:lvl7pPr marL="3289920" indent="0">
              <a:buNone/>
              <a:defRPr sz="1900" b="1"/>
            </a:lvl7pPr>
            <a:lvl8pPr marL="3838240" indent="0">
              <a:buNone/>
              <a:defRPr sz="1900" b="1"/>
            </a:lvl8pPr>
            <a:lvl9pPr marL="438656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0"/>
            <a:ext cx="5379210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9561"/>
            <a:ext cx="6803242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7"/>
            <a:ext cx="400377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8320" indent="0">
              <a:buNone/>
              <a:defRPr sz="1400"/>
            </a:lvl2pPr>
            <a:lvl3pPr marL="1096640" indent="0">
              <a:buNone/>
              <a:defRPr sz="1200"/>
            </a:lvl3pPr>
            <a:lvl4pPr marL="1644960" indent="0">
              <a:buNone/>
              <a:defRPr sz="1100"/>
            </a:lvl4pPr>
            <a:lvl5pPr marL="2193280" indent="0">
              <a:buNone/>
              <a:defRPr sz="1100"/>
            </a:lvl5pPr>
            <a:lvl6pPr marL="2741600" indent="0">
              <a:buNone/>
              <a:defRPr sz="1100"/>
            </a:lvl6pPr>
            <a:lvl7pPr marL="3289920" indent="0">
              <a:buNone/>
              <a:defRPr sz="1100"/>
            </a:lvl7pPr>
            <a:lvl8pPr marL="3838240" indent="0">
              <a:buNone/>
              <a:defRPr sz="1100"/>
            </a:lvl8pPr>
            <a:lvl9pPr marL="438656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915059"/>
            <a:ext cx="7301865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27385"/>
            <a:ext cx="7301865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8320" indent="0">
              <a:buNone/>
              <a:defRPr sz="3400"/>
            </a:lvl2pPr>
            <a:lvl3pPr marL="1096640" indent="0">
              <a:buNone/>
              <a:defRPr sz="2900"/>
            </a:lvl3pPr>
            <a:lvl4pPr marL="1644960" indent="0">
              <a:buNone/>
              <a:defRPr sz="2400"/>
            </a:lvl4pPr>
            <a:lvl5pPr marL="2193280" indent="0">
              <a:buNone/>
              <a:defRPr sz="2400"/>
            </a:lvl5pPr>
            <a:lvl6pPr marL="2741600" indent="0">
              <a:buNone/>
              <a:defRPr sz="2400"/>
            </a:lvl6pPr>
            <a:lvl7pPr marL="3289920" indent="0">
              <a:buNone/>
              <a:defRPr sz="2400"/>
            </a:lvl7pPr>
            <a:lvl8pPr marL="3838240" indent="0">
              <a:buNone/>
              <a:defRPr sz="2400"/>
            </a:lvl8pPr>
            <a:lvl9pPr marL="4386560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495310"/>
            <a:ext cx="7301865" cy="824052"/>
          </a:xfrm>
        </p:spPr>
        <p:txBody>
          <a:bodyPr/>
          <a:lstStyle>
            <a:lvl1pPr marL="0" indent="0">
              <a:buNone/>
              <a:defRPr sz="1700"/>
            </a:lvl1pPr>
            <a:lvl2pPr marL="548320" indent="0">
              <a:buNone/>
              <a:defRPr sz="1400"/>
            </a:lvl2pPr>
            <a:lvl3pPr marL="1096640" indent="0">
              <a:buNone/>
              <a:defRPr sz="1200"/>
            </a:lvl3pPr>
            <a:lvl4pPr marL="1644960" indent="0">
              <a:buNone/>
              <a:defRPr sz="1100"/>
            </a:lvl4pPr>
            <a:lvl5pPr marL="2193280" indent="0">
              <a:buNone/>
              <a:defRPr sz="1100"/>
            </a:lvl5pPr>
            <a:lvl6pPr marL="2741600" indent="0">
              <a:buNone/>
              <a:defRPr sz="1100"/>
            </a:lvl6pPr>
            <a:lvl7pPr marL="3289920" indent="0">
              <a:buNone/>
              <a:defRPr sz="1100"/>
            </a:lvl7pPr>
            <a:lvl8pPr marL="3838240" indent="0">
              <a:buNone/>
              <a:defRPr sz="1100"/>
            </a:lvl8pPr>
            <a:lvl9pPr marL="438656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2"/>
          </a:xfrm>
          <a:prstGeom prst="rect">
            <a:avLst/>
          </a:prstGeom>
        </p:spPr>
        <p:txBody>
          <a:bodyPr vert="horz" lIns="109664" tIns="54832" rIns="109664" bIns="5483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4"/>
            <a:ext cx="10952798" cy="4633874"/>
          </a:xfrm>
          <a:prstGeom prst="rect">
            <a:avLst/>
          </a:prstGeom>
        </p:spPr>
        <p:txBody>
          <a:bodyPr vert="horz" lIns="109664" tIns="54832" rIns="109664" bIns="5483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3"/>
            <a:ext cx="2839614" cy="373831"/>
          </a:xfrm>
          <a:prstGeom prst="rect">
            <a:avLst/>
          </a:prstGeom>
        </p:spPr>
        <p:txBody>
          <a:bodyPr vert="horz" lIns="109664" tIns="54832" rIns="109664" bIns="5483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3"/>
            <a:ext cx="3853762" cy="373831"/>
          </a:xfrm>
          <a:prstGeom prst="rect">
            <a:avLst/>
          </a:prstGeom>
        </p:spPr>
        <p:txBody>
          <a:bodyPr vert="horz" lIns="109664" tIns="54832" rIns="109664" bIns="5483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507903"/>
            <a:ext cx="2839614" cy="373831"/>
          </a:xfrm>
          <a:prstGeom prst="rect">
            <a:avLst/>
          </a:prstGeom>
        </p:spPr>
        <p:txBody>
          <a:bodyPr vert="horz" lIns="109664" tIns="54832" rIns="109664" bIns="5483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09664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240" indent="-411240" algn="l" defTabSz="109664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1020" indent="-342700" algn="l" defTabSz="109664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80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120" indent="-274160" algn="l" defTabSz="109664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440" indent="-274160" algn="l" defTabSz="109664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576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408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240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072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32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64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96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28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60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92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24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56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2%D0%B5%D1%89%D0%B5%D1%81%D1%82%D0%B2%D0%B0%20%D0%BD%D0%B5%D0%BB%D1%8C%D0%B7%D1%8F%20%D0%BF%D1%80%D0%BE%D0%B1%D0%BE%D0%B2%D0%B0%D1%82%D1%8C%20%D0%BD%D0%B0%20%D0%B2%D0%BA%D1%83%D1%81&amp;img_url=http://www.maratakm.ru/index.files/45gloss.gif&amp;pos=5&amp;uinfo=sw-932-sh-380-fw-765-fh-448-pd-1&amp;rpt=simag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0%B2%D0%B5%D1%89%D0%B5%D1%81%D1%82%D0%B2%D0%B0%20%D0%BD%D0%B5%D0%BB%D1%8C%D0%B7%D1%8F%20%D0%BF%D1%80%D0%BE%D0%B1%D0%BE%D0%B2%D0%B0%D1%82%D1%8C%20%D0%BD%D0%B0%20%D0%B2%D0%BA%D1%83%D1%81&amp;img_url=http://900igr.net/datai/khimija/Bezopasnost-na-uroke-khimii/0002-006-Tekhnika-bezopasnosti-na-urokakh-khimii.jpg&amp;pos=32&amp;uinfo=sw-932-sh-380-fw-765-fh-448-pd-1&amp;rpt=simag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1%81%D1%82%D0%B5%D0%BA%D0%BB%D1%8F%D0%BD%D0%BD%D0%B0%D1%8F%20%D1%85%D0%B8%D0%BC%D0%B8%D1%87%D0%B5%D1%81%D0%BA%D0%B0%D1%8F%20%D0%BF%D0%BE%D1%81%D1%83%D0%B4%D0%B0&amp;img_url=http://www.ru.all.biz/img/ru/catalog/small/387688.jpeg&amp;pos=0&amp;uinfo=sw-932-sh-380-fw-765-fh-448-pd-1&amp;rpt=simag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238" y="10294"/>
            <a:ext cx="12153253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r>
              <a:rPr lang="ru-RU" sz="2400" smtClean="0"/>
              <a:t>  </a:t>
            </a:r>
            <a:endParaRPr sz="24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23028" y="493595"/>
            <a:ext cx="1274143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23028" y="493595"/>
            <a:ext cx="1274143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391864" y="538863"/>
            <a:ext cx="365764" cy="772989"/>
          </a:xfrm>
          <a:prstGeom prst="rect">
            <a:avLst/>
          </a:prstGeom>
        </p:spPr>
        <p:txBody>
          <a:bodyPr vert="horz" wrap="square" lIns="0" tIns="33993" rIns="0" bIns="0" rtlCol="0">
            <a:spAutoFit/>
          </a:bodyPr>
          <a:lstStyle/>
          <a:p>
            <a:pPr>
              <a:spcBef>
                <a:spcPts val="268"/>
              </a:spcBef>
            </a:pPr>
            <a:r>
              <a:rPr lang="en-US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85415" y="1172723"/>
            <a:ext cx="950308" cy="456973"/>
          </a:xfrm>
          <a:prstGeom prst="rect">
            <a:avLst/>
          </a:prstGeom>
        </p:spPr>
        <p:txBody>
          <a:bodyPr vert="horz" wrap="square" lIns="0" tIns="25834" rIns="0" bIns="0" rtlCol="0">
            <a:spAutoFit/>
          </a:bodyPr>
          <a:lstStyle/>
          <a:p>
            <a:pPr>
              <a:spcBef>
                <a:spcPts val="204"/>
              </a:spcBef>
            </a:pPr>
            <a:r>
              <a:rPr lang="ru-RU" sz="2800" spc="-11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="" xmlns:a16="http://schemas.microsoft.com/office/drawing/2014/main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3227367" y="488129"/>
            <a:ext cx="4166607" cy="1155007"/>
          </a:xfrm>
          <a:prstGeom prst="rect">
            <a:avLst/>
          </a:prstGeom>
        </p:spPr>
        <p:txBody>
          <a:bodyPr vert="horz" wrap="square" lIns="0" tIns="31317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7234" defTabSz="1960839">
              <a:spcBef>
                <a:spcPts val="244"/>
              </a:spcBef>
              <a:defRPr/>
            </a:pPr>
            <a:r>
              <a:rPr lang="ru-RU" sz="7300" kern="0" spc="21" dirty="0" smtClean="0">
                <a:solidFill>
                  <a:sysClr val="window" lastClr="FFFFFF"/>
                </a:solidFill>
              </a:rPr>
              <a:t>   Химия</a:t>
            </a:r>
            <a:endParaRPr lang="en-US" sz="7300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42881" y="2081996"/>
            <a:ext cx="10228286" cy="3877411"/>
          </a:xfrm>
          <a:prstGeom prst="rect">
            <a:avLst/>
          </a:prstGeom>
        </p:spPr>
        <p:txBody>
          <a:bodyPr vert="horz" wrap="square" lIns="0" tIns="29912" rIns="0" bIns="0" rtlCol="0">
            <a:spAutoFit/>
          </a:bodyPr>
          <a:lstStyle/>
          <a:p>
            <a:pPr marL="27193" algn="ctr">
              <a:lnSpc>
                <a:spcPts val="5985"/>
              </a:lnSpc>
            </a:pPr>
            <a:endParaRPr lang="ru-RU" sz="4800" b="1" spc="11" dirty="0" smtClean="0">
              <a:latin typeface="Arial" pitchFamily="34" charset="0"/>
              <a:cs typeface="Arial" pitchFamily="34" charset="0"/>
            </a:endParaRPr>
          </a:p>
          <a:p>
            <a:pPr marL="27193" algn="ctr">
              <a:lnSpc>
                <a:spcPts val="5985"/>
              </a:lnSpc>
            </a:pPr>
            <a:r>
              <a:rPr lang="ru-RU" sz="4800" b="1" spc="11" dirty="0" smtClean="0">
                <a:latin typeface="Arial" pitchFamily="34" charset="0"/>
                <a:cs typeface="Arial" pitchFamily="34" charset="0"/>
              </a:rPr>
              <a:t>Вещество и его свойства.</a:t>
            </a:r>
          </a:p>
          <a:p>
            <a:pPr marL="27193" algn="ctr">
              <a:lnSpc>
                <a:spcPts val="5985"/>
              </a:lnSpc>
            </a:pPr>
            <a:r>
              <a:rPr lang="ru-RU" sz="4800" b="1" spc="11" dirty="0" smtClean="0">
                <a:latin typeface="Arial" pitchFamily="34" charset="0"/>
                <a:cs typeface="Arial" pitchFamily="34" charset="0"/>
              </a:rPr>
              <a:t>Лабораторная работа № 1</a:t>
            </a:r>
            <a:r>
              <a:rPr lang="en-US" sz="4800" b="1" spc="1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7193">
              <a:lnSpc>
                <a:spcPts val="5985"/>
              </a:lnSpc>
            </a:pPr>
            <a:endParaRPr lang="en-US" sz="4800" b="1" spc="11" dirty="0" smtClean="0">
              <a:latin typeface="Arial" pitchFamily="34" charset="0"/>
              <a:cs typeface="Arial" pitchFamily="34" charset="0"/>
            </a:endParaRPr>
          </a:p>
          <a:p>
            <a:pPr marL="27193">
              <a:lnSpc>
                <a:spcPts val="5985"/>
              </a:lnSpc>
            </a:pPr>
            <a:r>
              <a:rPr lang="en-US" sz="4800" b="1" spc="11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ru-RU" sz="3600" b="1" spc="11" dirty="0" err="1" smtClean="0">
                <a:latin typeface="Arial" pitchFamily="34" charset="0"/>
                <a:cs typeface="Arial" pitchFamily="34" charset="0"/>
              </a:rPr>
              <a:t>Цой</a:t>
            </a:r>
            <a:r>
              <a:rPr lang="ru-RU" sz="3600" b="1" spc="11" dirty="0" smtClean="0">
                <a:latin typeface="Arial" pitchFamily="34" charset="0"/>
                <a:cs typeface="Arial" pitchFamily="34" charset="0"/>
              </a:rPr>
              <a:t> Мария Сергеевна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7069" y="4439450"/>
            <a:ext cx="3532705" cy="258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367484"/>
            <a:ext cx="2638182" cy="157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912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8409" y="224608"/>
            <a:ext cx="115729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Свойства  веществ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12921" y="3582194"/>
            <a:ext cx="89767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 Спирт, вода, серная кислота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1285" y="5153830"/>
            <a:ext cx="11430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Как можно отличить друг от друга перечисленные        жидкие вещества?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0177" y="1224741"/>
            <a:ext cx="631031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1" y="438922"/>
            <a:ext cx="117872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Свойства  веществ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1285" y="5153830"/>
            <a:ext cx="1143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0177" y="1224741"/>
            <a:ext cx="631031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55533" y="4439450"/>
            <a:ext cx="11715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  Эти жидкости обладают также различной температурой кипения: вода - 100 </a:t>
            </a:r>
            <a:r>
              <a:rPr lang="en-US" sz="3200" dirty="0" smtClean="0"/>
              <a:t>C</a:t>
            </a:r>
            <a:r>
              <a:rPr lang="en-US" sz="3200" baseline="30000" dirty="0" smtClean="0"/>
              <a:t>0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спирт - 78 </a:t>
            </a:r>
            <a:r>
              <a:rPr lang="en-US" sz="3200" dirty="0" smtClean="0"/>
              <a:t>C</a:t>
            </a:r>
            <a:r>
              <a:rPr lang="en-US" sz="3200" baseline="30000" dirty="0" smtClean="0"/>
              <a:t>0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серной кислоты - 338 </a:t>
            </a:r>
            <a:r>
              <a:rPr lang="en-US" sz="3200" dirty="0" smtClean="0"/>
              <a:t>C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 </a:t>
            </a:r>
            <a:r>
              <a:rPr lang="ru-RU" sz="3200" baseline="30000" dirty="0" smtClean="0"/>
              <a:t> </a:t>
            </a:r>
            <a:endParaRPr lang="ru-RU" sz="3200" dirty="0" smtClean="0"/>
          </a:p>
          <a:p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5533" y="438922"/>
            <a:ext cx="11858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Свойства  веществ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1285" y="5153830"/>
            <a:ext cx="1143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9847" y="1439054"/>
            <a:ext cx="114300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Цвет, запах, плотность, вкус, агрегатное состояние (твердое, жидкое, газообразное) — это свойства вещества.</a:t>
            </a:r>
          </a:p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Вещества и их свойства не зависят от человека, они воздействуют на наши органы чувств, и мы видим их цвет, чувствуем их вкус и запах, различая их таким образом.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41285" y="5153830"/>
            <a:ext cx="1143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9847" y="2081996"/>
            <a:ext cx="1143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9847" y="1296178"/>
            <a:ext cx="11500014" cy="140105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anchor="ctr"/>
          <a:lstStyle/>
          <a:p>
            <a:pPr algn="ctr">
              <a:defRPr/>
            </a:pPr>
            <a:endParaRPr lang="ru-RU" sz="3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3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Физические свойства веществ </a:t>
            </a:r>
            <a:r>
              <a:rPr lang="ru-RU" sz="3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это признаки, по которым вещества отличаются друг от друга </a:t>
            </a:r>
          </a:p>
          <a:p>
            <a:pPr algn="ctr">
              <a:defRPr/>
            </a:pPr>
            <a:endParaRPr lang="ru-RU" sz="3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369847" y="2867814"/>
            <a:ext cx="6084888" cy="371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algn="ctr"/>
            <a:r>
              <a:rPr lang="ru-RU" sz="29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СТЕКЛО</a:t>
            </a:r>
          </a:p>
          <a:p>
            <a:pPr algn="ctr"/>
            <a:endParaRPr lang="ru-RU" sz="1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kumimoji="1" lang="ru-RU" sz="29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Хрупкое</a:t>
            </a:r>
          </a:p>
          <a:p>
            <a:pPr algn="ctr"/>
            <a:endParaRPr kumimoji="1" lang="ru-RU" sz="12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kumimoji="1" lang="ru-RU" sz="29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Твердое </a:t>
            </a:r>
          </a:p>
          <a:p>
            <a:pPr algn="ctr"/>
            <a:endParaRPr kumimoji="1" lang="ru-RU" sz="12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kumimoji="1" lang="ru-RU" sz="29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Прозрачное </a:t>
            </a:r>
          </a:p>
          <a:p>
            <a:pPr algn="ctr"/>
            <a:endParaRPr kumimoji="1" lang="ru-RU" sz="12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kumimoji="1" lang="ru-RU" sz="29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Нельзя вытянуть в нить</a:t>
            </a:r>
          </a:p>
          <a:p>
            <a:pPr algn="ctr"/>
            <a:endParaRPr kumimoji="1" lang="ru-RU" sz="12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kumimoji="1" lang="ru-RU" sz="29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Не проводит тепло и ток 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983473" y="2867814"/>
            <a:ext cx="6186302" cy="371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/>
            <a:r>
              <a:rPr lang="ru-RU" sz="29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АЛЮМИНИЙ</a:t>
            </a:r>
          </a:p>
          <a:p>
            <a:pPr algn="ctr"/>
            <a:endParaRPr lang="ru-RU" sz="1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kumimoji="1" lang="ru-RU" sz="29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Прочный</a:t>
            </a:r>
          </a:p>
          <a:p>
            <a:pPr algn="ctr"/>
            <a:endParaRPr kumimoji="1" lang="ru-RU" sz="12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kumimoji="1" lang="ru-RU" sz="29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Мягкий</a:t>
            </a:r>
          </a:p>
          <a:p>
            <a:pPr algn="ctr"/>
            <a:endParaRPr kumimoji="1" lang="ru-RU" sz="12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kumimoji="1" lang="ru-RU" sz="29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Непрозрачный</a:t>
            </a:r>
          </a:p>
          <a:p>
            <a:pPr algn="ctr"/>
            <a:endParaRPr kumimoji="1" lang="ru-RU" sz="12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kumimoji="1" lang="ru-RU" sz="29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Можно вытянуть в нить</a:t>
            </a:r>
          </a:p>
          <a:p>
            <a:pPr algn="ctr"/>
            <a:endParaRPr kumimoji="1" lang="ru-RU" sz="12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kumimoji="1" lang="ru-RU" sz="29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Тепло - и электропроводный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6971" y="367484"/>
            <a:ext cx="1171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Свойства  веществ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41285" y="5153830"/>
            <a:ext cx="1143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1285" y="1367616"/>
            <a:ext cx="11501518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1.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 Любой предмет, нас окружающий – это: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а) физическое тело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б) вещество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lnSpc>
                <a:spcPct val="800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2.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 Стеклянная ваза, стеклянный стакан, стеклянная колба – это: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а) тела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б) вещества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lnSpc>
                <a:spcPct val="800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3.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 Вещество – это: 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а) то, из чего состоит физическое тело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б) любой предмет нас окружающий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84623" y="367484"/>
            <a:ext cx="37725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Закрепление 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41285" y="5153830"/>
            <a:ext cx="1143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9847" y="1367616"/>
            <a:ext cx="115729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4.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 В каком из предложений, приведенном ниже, речь идет о стекле  как о физическом теле?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а) он разбил оконное стекло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б) ваза сделана из стекла</a:t>
            </a:r>
          </a:p>
          <a:p>
            <a:pPr>
              <a:lnSpc>
                <a:spcPct val="80000"/>
              </a:lnSpc>
            </a:pP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971" y="367484"/>
            <a:ext cx="1171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Закрепление 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9847" y="3296442"/>
            <a:ext cx="115729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5. 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Свойства вещества – это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: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а) признаки, по которым вещества сходны или отличаются друг от друга;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б) цвет вещества.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41285" y="5153830"/>
            <a:ext cx="1143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5533" y="367484"/>
            <a:ext cx="11858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Закрепление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409" y="3296442"/>
            <a:ext cx="11644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2723" y="1439054"/>
            <a:ext cx="112872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Ответы на тестовое задание:</a:t>
            </a:r>
          </a:p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1 - а</a:t>
            </a:r>
          </a:p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2 - а</a:t>
            </a:r>
          </a:p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3 - а</a:t>
            </a:r>
          </a:p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4 - б</a:t>
            </a:r>
          </a:p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5 - б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1" y="438922"/>
            <a:ext cx="1171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Лабораторная работа № 1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1285" y="5153830"/>
            <a:ext cx="1143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1285" y="2278857"/>
            <a:ext cx="11430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1285" y="1510492"/>
            <a:ext cx="113586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Тема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: «Ознакомление с веществами, имеющими различные физические свойства»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55929" y="3153566"/>
            <a:ext cx="598810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5533" y="438922"/>
            <a:ext cx="11858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Лабораторная работа № 1 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1285" y="5153830"/>
            <a:ext cx="1143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1285" y="2278857"/>
            <a:ext cx="11430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2723" y="1296178"/>
            <a:ext cx="11144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  Цель лабораторной работы:</a:t>
            </a:r>
          </a:p>
          <a:p>
            <a:pPr algn="ctr"/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1. Ознакомиться с различными веществами.</a:t>
            </a:r>
          </a:p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2. Уметь различать вещества по физическим свойствам.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1681" y="3653632"/>
            <a:ext cx="4143404" cy="315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1" y="438922"/>
            <a:ext cx="1171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Лабораторная работа № 1 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1285" y="5153830"/>
            <a:ext cx="1143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1285" y="2278857"/>
            <a:ext cx="11430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9847" y="1367616"/>
            <a:ext cx="114300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  1. Определите агрегатные состояния веществ при обычных условиях.</a:t>
            </a:r>
          </a:p>
          <a:p>
            <a:pPr lvl="0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  2.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Bизуально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определите цвет веществ при обычном освещении.</a:t>
            </a:r>
          </a:p>
          <a:p>
            <a:pPr lvl="0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  3. Соблюдая осторожность, определите запах веществ (запах незнакомого вещества может быть ядовитым или может разъедать дыхательные пути).</a:t>
            </a:r>
          </a:p>
          <a:p>
            <a:pPr lvl="0" algn="just"/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http://im6-tub-ru.yandex.net/i?id=368475930-57-73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56721" y="4368012"/>
            <a:ext cx="264320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6971" y="1439054"/>
            <a:ext cx="115729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301625" algn="just">
              <a:buAutoNum type="arabi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 Что такое химия?</a:t>
            </a:r>
          </a:p>
          <a:p>
            <a:pPr marL="742950" indent="-301625" algn="just">
              <a:buAutoNum type="arabi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 Что изучает химия?</a:t>
            </a:r>
          </a:p>
          <a:p>
            <a:pPr marL="742950" indent="-301625" algn="just">
              <a:buAutoNum type="arabi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 Кто создал Периодическую таблицу?</a:t>
            </a:r>
          </a:p>
          <a:p>
            <a:pPr marL="742950" indent="-301625" algn="just">
              <a:buAutoNum type="arabi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 Кто является основоположником органической химии?</a:t>
            </a:r>
          </a:p>
          <a:p>
            <a:pPr marL="742950" indent="-377825" algn="just">
              <a:buFontTx/>
              <a:buAutoNum type="arabi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 Кто заложил основы закона постоянства состава и сформировал первоначальные понятия атомно-молекулярного учения?  </a:t>
            </a:r>
          </a:p>
          <a:p>
            <a:pPr marL="742950" indent="-742950">
              <a:buAutoNum type="arabicPeriod"/>
            </a:pP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409" y="296046"/>
            <a:ext cx="11644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Повторение пройденной темы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1" y="438922"/>
            <a:ext cx="1171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Лабораторная работа № 1 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1285" y="5153830"/>
            <a:ext cx="1143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1285" y="2278857"/>
            <a:ext cx="11430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9847" y="1367616"/>
            <a:ext cx="115729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  4. При определении растворимости или нерастворимости вещества в воде необходимо отсыпать небольшое его количество в стакан или пробирку, прилить воды и перемешать. Вещество считается растворимым в воде, если оно растворяется в ней полностью или ощутимо.</a:t>
            </a:r>
          </a:p>
          <a:p>
            <a:pPr lvl="0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  5. Не пробуйте на вкус неизвестные вещества.</a:t>
            </a:r>
          </a:p>
          <a:p>
            <a:pPr lvl="0"/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im2-tub-ru.yandex.net/i?id=247714054-24-73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13911" y="4296574"/>
            <a:ext cx="2419357" cy="243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1" y="224608"/>
            <a:ext cx="1171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Лабораторная работа № 1 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1285" y="5153830"/>
            <a:ext cx="1143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1285" y="2278857"/>
            <a:ext cx="11430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41282" y="1367616"/>
          <a:ext cx="11287206" cy="5205950"/>
        </p:xfrm>
        <a:graphic>
          <a:graphicData uri="http://schemas.openxmlformats.org/drawingml/2006/table">
            <a:tbl>
              <a:tblPr/>
              <a:tblGrid>
                <a:gridCol w="1881201"/>
                <a:gridCol w="1881201"/>
                <a:gridCol w="1881201"/>
                <a:gridCol w="1881201"/>
                <a:gridCol w="1881201"/>
                <a:gridCol w="1881201"/>
              </a:tblGrid>
              <a:tr h="1094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Название</a:t>
                      </a:r>
                      <a:r>
                        <a:rPr lang="en-US" sz="2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вещества</a:t>
                      </a:r>
                      <a:endParaRPr lang="ru-RU" sz="2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Агрегатное состояние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Цвет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Запах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Вкус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="1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Раствори-мость</a:t>
                      </a:r>
                      <a:r>
                        <a:rPr lang="ru-RU" sz="2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2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воде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2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Сахар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Сода</a:t>
                      </a:r>
                      <a:endParaRPr lang="ru-RU" sz="2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Гвоздь</a:t>
                      </a:r>
                      <a:endParaRPr lang="ru-RU" sz="2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Спирт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98805" y="438922"/>
            <a:ext cx="4822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Домашнее задание 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1285" y="5153830"/>
            <a:ext cx="1143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1285" y="2278857"/>
            <a:ext cx="11430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9847" y="2081996"/>
            <a:ext cx="115015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  1. Прочитать § 2. (Стр. 9 - 10).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  2. Ответить письменно на вопросы 1 - 5 (Стр. 10)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  3. Заполнить таблицу  в лабораторной работе № 1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1" y="367484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Повторение пройденной темы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4227" y="1724806"/>
            <a:ext cx="60833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Водород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2. Азот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3. Фтор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Берилий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5. Углерод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299201" y="1796244"/>
            <a:ext cx="378621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N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 - Be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 - F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 - H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 - C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1" y="438922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Повторение пройденной темы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55929" y="1724806"/>
            <a:ext cx="84296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Водород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 -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2. Азот          - </a:t>
            </a:r>
            <a:r>
              <a:rPr lang="en-US" sz="4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N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3. Фтор         - </a:t>
            </a:r>
            <a:r>
              <a:rPr lang="en-US" sz="4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ru-RU" sz="4400" dirty="0" err="1" smtClean="0">
                <a:latin typeface="Arial" pitchFamily="34" charset="0"/>
                <a:cs typeface="Arial" pitchFamily="34" charset="0"/>
              </a:rPr>
              <a:t>Берилий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  - </a:t>
            </a:r>
            <a:r>
              <a:rPr lang="en-US" sz="4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Be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5. Углерод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 - </a:t>
            </a:r>
            <a:r>
              <a:rPr lang="en-US" sz="4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       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3515" y="1796244"/>
            <a:ext cx="8402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en-US" sz="4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1" y="438922"/>
            <a:ext cx="1171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Тела и вещества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9201" y="1796244"/>
            <a:ext cx="560351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69847" y="2439186"/>
            <a:ext cx="56436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Земля, Солнце, дом, автомобиль, ложка, книга — это тела. Химический стакан, колба, пробирка также относятся к телам.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1" y="438922"/>
            <a:ext cx="117872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Тела и вещества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2723" y="1296178"/>
            <a:ext cx="11072890" cy="92869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anchor="ctr"/>
          <a:lstStyle/>
          <a:p>
            <a:pPr algn="ctr">
              <a:defRPr/>
            </a:pPr>
            <a:endParaRPr lang="ru-RU" sz="34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3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Вещества</a:t>
            </a:r>
            <a:r>
              <a:rPr lang="ru-RU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это то, из чего состоят физические тела</a:t>
            </a:r>
          </a:p>
          <a:p>
            <a:pPr algn="ctr">
              <a:defRPr/>
            </a:pPr>
            <a:endParaRPr lang="ru-RU" sz="34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im8-tub-ru.yandex.net/i?id=112422071-25-73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5929" y="2582062"/>
            <a:ext cx="5174267" cy="324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33824" y="2724087"/>
            <a:ext cx="2493114" cy="308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Стекло - это вещество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8385737" y="2655823"/>
            <a:ext cx="3450215" cy="315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Стеклянная посуда – это физическое тело</a:t>
            </a: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1" y="438922"/>
            <a:ext cx="117872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Тела и вещества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0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85283" y="5225268"/>
            <a:ext cx="2510016" cy="154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71035" y="2867814"/>
            <a:ext cx="2002942" cy="181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599" y="3082128"/>
            <a:ext cx="2395924" cy="1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41681" y="3010690"/>
            <a:ext cx="2446632" cy="158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3010690"/>
            <a:ext cx="2497339" cy="15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066" y="5326274"/>
            <a:ext cx="2801584" cy="1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69948" y="5326274"/>
            <a:ext cx="2180418" cy="1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40539" y="5272636"/>
            <a:ext cx="2497339" cy="156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69847" y="1439054"/>
            <a:ext cx="11358642" cy="1157175"/>
          </a:xfrm>
          <a:prstGeom prst="rect">
            <a:avLst/>
          </a:prstGeom>
          <a:noFill/>
        </p:spPr>
        <p:txBody>
          <a:bodyPr wrap="square" lIns="109664" tIns="54832" rIns="109664" bIns="54832">
            <a:spAutoFit/>
          </a:bodyPr>
          <a:lstStyle/>
          <a:p>
            <a:pPr algn="ctr">
              <a:defRPr/>
            </a:pPr>
            <a:r>
              <a:rPr lang="ru-RU" sz="3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Выберите из предложенных понятий </a:t>
            </a:r>
            <a:r>
              <a:rPr lang="ru-RU" sz="34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вещества </a:t>
            </a:r>
            <a:r>
              <a:rPr lang="ru-RU" sz="3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34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физические тела</a:t>
            </a:r>
            <a:r>
              <a:rPr lang="ru-RU" sz="3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5533" y="296046"/>
            <a:ext cx="117872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Тела и вещества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0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7367" y="5225268"/>
            <a:ext cx="2510016" cy="154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71035" y="2510624"/>
            <a:ext cx="2002942" cy="181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0705" y="2653500"/>
            <a:ext cx="2395924" cy="1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4161" y="2582062"/>
            <a:ext cx="2446632" cy="158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85283" y="4939516"/>
            <a:ext cx="2497339" cy="15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066" y="5326274"/>
            <a:ext cx="2801584" cy="1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27829" y="5153830"/>
            <a:ext cx="2180418" cy="1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55929" y="2582062"/>
            <a:ext cx="2497339" cy="156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69847" y="1439054"/>
            <a:ext cx="11358642" cy="633955"/>
          </a:xfrm>
          <a:prstGeom prst="rect">
            <a:avLst/>
          </a:prstGeom>
          <a:noFill/>
        </p:spPr>
        <p:txBody>
          <a:bodyPr wrap="square" lIns="109664" tIns="54832" rIns="109664" bIns="54832">
            <a:spAutoFit/>
          </a:bodyPr>
          <a:lstStyle/>
          <a:p>
            <a:pPr algn="ctr">
              <a:defRPr/>
            </a:pPr>
            <a:r>
              <a:rPr lang="ru-RU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Вещества:                       </a:t>
            </a:r>
            <a:r>
              <a:rPr lang="ru-RU" sz="3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34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Физические тела</a:t>
            </a:r>
            <a:r>
              <a:rPr lang="ru-RU" sz="3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3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1" y="296046"/>
            <a:ext cx="117872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Свойства  веществ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913" y="1796244"/>
            <a:ext cx="2487099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8871" y="1796244"/>
            <a:ext cx="2143140" cy="148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4953" y="1867682"/>
            <a:ext cx="238969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71035" y="1867682"/>
            <a:ext cx="230806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2512987" y="3582194"/>
            <a:ext cx="58030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Сахар, соль, мел, сера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1285" y="5153830"/>
            <a:ext cx="11430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Как можно отличить друг от друга перечисленные        вещества?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685</Words>
  <PresentationFormat>Произвольный</PresentationFormat>
  <Paragraphs>190</Paragraphs>
  <Slides>22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7</cp:lastModifiedBy>
  <cp:revision>59</cp:revision>
  <dcterms:created xsi:type="dcterms:W3CDTF">2020-05-06T17:43:33Z</dcterms:created>
  <dcterms:modified xsi:type="dcterms:W3CDTF">2020-08-24T09:42:18Z</dcterms:modified>
</cp:coreProperties>
</file>