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57" r:id="rId2"/>
    <p:sldId id="294" r:id="rId3"/>
    <p:sldId id="657" r:id="rId4"/>
    <p:sldId id="656" r:id="rId5"/>
    <p:sldId id="646" r:id="rId6"/>
    <p:sldId id="647" r:id="rId7"/>
    <p:sldId id="648" r:id="rId8"/>
    <p:sldId id="650" r:id="rId9"/>
    <p:sldId id="651" r:id="rId10"/>
    <p:sldId id="652" r:id="rId11"/>
    <p:sldId id="653" r:id="rId12"/>
    <p:sldId id="658" r:id="rId13"/>
    <p:sldId id="659" r:id="rId14"/>
    <p:sldId id="660" r:id="rId15"/>
    <p:sldId id="661" r:id="rId16"/>
    <p:sldId id="662" r:id="rId17"/>
    <p:sldId id="654" r:id="rId18"/>
    <p:sldId id="645" r:id="rId19"/>
  </p:sldIdLst>
  <p:sldSz cx="12169775" cy="7021513"/>
  <p:notesSz cx="6858000" cy="9144000"/>
  <p:defaultTextStyle>
    <a:defPPr>
      <a:defRPr lang="ru-RU"/>
    </a:defPPr>
    <a:lvl1pPr marL="0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70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536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805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074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341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608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879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145" algn="l" defTabSz="109653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12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70" y="-108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3704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4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70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27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84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41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55" algn="l" defTabSz="91431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058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5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91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91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7" y="1430315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7" y="5099324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498" indent="-153498">
              <a:buFont typeface="Arial" panose="020B0604020202020204" pitchFamily="34" charset="0"/>
              <a:buChar char="•"/>
              <a:defRPr sz="1400"/>
            </a:lvl2pPr>
            <a:lvl3pPr marL="306994" indent="-153498">
              <a:defRPr sz="1400"/>
            </a:lvl3pPr>
            <a:lvl4pPr marL="537241" indent="-230244">
              <a:defRPr sz="1400"/>
            </a:lvl4pPr>
            <a:lvl5pPr marL="767488" indent="-23024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5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4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4" y="153988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5"/>
            <a:ext cx="38506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50" y="1614952"/>
            <a:ext cx="5293853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22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27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5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8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0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34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6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787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14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8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8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70" indent="0">
              <a:buNone/>
              <a:defRPr sz="2400" b="1"/>
            </a:lvl2pPr>
            <a:lvl3pPr marL="1096536" indent="0">
              <a:buNone/>
              <a:defRPr sz="2200" b="1"/>
            </a:lvl3pPr>
            <a:lvl4pPr marL="1644805" indent="0">
              <a:buNone/>
              <a:defRPr sz="1900" b="1"/>
            </a:lvl4pPr>
            <a:lvl5pPr marL="2193074" indent="0">
              <a:buNone/>
              <a:defRPr sz="1900" b="1"/>
            </a:lvl5pPr>
            <a:lvl6pPr marL="2741341" indent="0">
              <a:buNone/>
              <a:defRPr sz="1900" b="1"/>
            </a:lvl6pPr>
            <a:lvl7pPr marL="3289608" indent="0">
              <a:buNone/>
              <a:defRPr sz="1900" b="1"/>
            </a:lvl7pPr>
            <a:lvl8pPr marL="3837879" indent="0">
              <a:buNone/>
              <a:defRPr sz="1900" b="1"/>
            </a:lvl8pPr>
            <a:lvl9pPr marL="438614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3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70" indent="0">
              <a:buNone/>
              <a:defRPr sz="2400" b="1"/>
            </a:lvl2pPr>
            <a:lvl3pPr marL="1096536" indent="0">
              <a:buNone/>
              <a:defRPr sz="2200" b="1"/>
            </a:lvl3pPr>
            <a:lvl4pPr marL="1644805" indent="0">
              <a:buNone/>
              <a:defRPr sz="1900" b="1"/>
            </a:lvl4pPr>
            <a:lvl5pPr marL="2193074" indent="0">
              <a:buNone/>
              <a:defRPr sz="1900" b="1"/>
            </a:lvl5pPr>
            <a:lvl6pPr marL="2741341" indent="0">
              <a:buNone/>
              <a:defRPr sz="1900" b="1"/>
            </a:lvl6pPr>
            <a:lvl7pPr marL="3289608" indent="0">
              <a:buNone/>
              <a:defRPr sz="1900" b="1"/>
            </a:lvl7pPr>
            <a:lvl8pPr marL="3837879" indent="0">
              <a:buNone/>
              <a:defRPr sz="1900" b="1"/>
            </a:lvl8pPr>
            <a:lvl9pPr marL="4386145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3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5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270" indent="0">
              <a:buNone/>
              <a:defRPr sz="1400"/>
            </a:lvl2pPr>
            <a:lvl3pPr marL="1096536" indent="0">
              <a:buNone/>
              <a:defRPr sz="1200"/>
            </a:lvl3pPr>
            <a:lvl4pPr marL="1644805" indent="0">
              <a:buNone/>
              <a:defRPr sz="1100"/>
            </a:lvl4pPr>
            <a:lvl5pPr marL="2193074" indent="0">
              <a:buNone/>
              <a:defRPr sz="1100"/>
            </a:lvl5pPr>
            <a:lvl6pPr marL="2741341" indent="0">
              <a:buNone/>
              <a:defRPr sz="1100"/>
            </a:lvl6pPr>
            <a:lvl7pPr marL="3289608" indent="0">
              <a:buNone/>
              <a:defRPr sz="1100"/>
            </a:lvl7pPr>
            <a:lvl8pPr marL="3837879" indent="0">
              <a:buNone/>
              <a:defRPr sz="1100"/>
            </a:lvl8pPr>
            <a:lvl9pPr marL="438614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63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270" indent="0">
              <a:buNone/>
              <a:defRPr sz="3400"/>
            </a:lvl2pPr>
            <a:lvl3pPr marL="1096536" indent="0">
              <a:buNone/>
              <a:defRPr sz="2900"/>
            </a:lvl3pPr>
            <a:lvl4pPr marL="1644805" indent="0">
              <a:buNone/>
              <a:defRPr sz="2400"/>
            </a:lvl4pPr>
            <a:lvl5pPr marL="2193074" indent="0">
              <a:buNone/>
              <a:defRPr sz="2400"/>
            </a:lvl5pPr>
            <a:lvl6pPr marL="2741341" indent="0">
              <a:buNone/>
              <a:defRPr sz="2400"/>
            </a:lvl6pPr>
            <a:lvl7pPr marL="3289608" indent="0">
              <a:buNone/>
              <a:defRPr sz="2400"/>
            </a:lvl7pPr>
            <a:lvl8pPr marL="3837879" indent="0">
              <a:buNone/>
              <a:defRPr sz="2400"/>
            </a:lvl8pPr>
            <a:lvl9pPr marL="4386145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270" indent="0">
              <a:buNone/>
              <a:defRPr sz="1400"/>
            </a:lvl2pPr>
            <a:lvl3pPr marL="1096536" indent="0">
              <a:buNone/>
              <a:defRPr sz="1200"/>
            </a:lvl3pPr>
            <a:lvl4pPr marL="1644805" indent="0">
              <a:buNone/>
              <a:defRPr sz="1100"/>
            </a:lvl4pPr>
            <a:lvl5pPr marL="2193074" indent="0">
              <a:buNone/>
              <a:defRPr sz="1100"/>
            </a:lvl5pPr>
            <a:lvl6pPr marL="2741341" indent="0">
              <a:buNone/>
              <a:defRPr sz="1100"/>
            </a:lvl6pPr>
            <a:lvl7pPr marL="3289608" indent="0">
              <a:buNone/>
              <a:defRPr sz="1100"/>
            </a:lvl7pPr>
            <a:lvl8pPr marL="3837879" indent="0">
              <a:buNone/>
              <a:defRPr sz="1100"/>
            </a:lvl8pPr>
            <a:lvl9pPr marL="438614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54" tIns="54827" rIns="109654" bIns="5482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8"/>
            <a:ext cx="10952798" cy="4633874"/>
          </a:xfrm>
          <a:prstGeom prst="rect">
            <a:avLst/>
          </a:prstGeom>
        </p:spPr>
        <p:txBody>
          <a:bodyPr vert="horz" lIns="109654" tIns="54827" rIns="109654" bIns="5482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7"/>
            <a:ext cx="2839614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7"/>
            <a:ext cx="3853762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7"/>
            <a:ext cx="2839614" cy="373831"/>
          </a:xfrm>
          <a:prstGeom prst="rect">
            <a:avLst/>
          </a:prstGeom>
        </p:spPr>
        <p:txBody>
          <a:bodyPr vert="horz" lIns="109654" tIns="54827" rIns="109654" bIns="5482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536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02" indent="-411202" algn="l" defTabSz="1096536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935" indent="-342668" algn="l" defTabSz="109653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670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8938" indent="-274136" algn="l" defTabSz="1096536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206" indent="-274136" algn="l" defTabSz="1096536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473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3744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011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278" indent="-274136" algn="l" defTabSz="10965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270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536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805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074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341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608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879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145" algn="l" defTabSz="109653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0" y="29260"/>
            <a:ext cx="12152345" cy="220885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012792" y="2764723"/>
            <a:ext cx="7286673" cy="4171970"/>
          </a:xfrm>
          <a:prstGeom prst="rect">
            <a:avLst/>
          </a:prstGeom>
        </p:spPr>
        <p:txBody>
          <a:bodyPr wrap="square" lIns="0" tIns="29522" rIns="0" bIns="0">
            <a:spAutoFit/>
          </a:bodyPr>
          <a:lstStyle/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Типы химических реакций.</a:t>
            </a:r>
            <a:r>
              <a:rPr lang="uz-Cyrl-UZ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ru-RU" altLang="ru-RU" sz="40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36" algn="ctr">
              <a:lnSpc>
                <a:spcPts val="4290"/>
              </a:lnSpc>
              <a:spcBef>
                <a:spcPts val="2599"/>
              </a:spcBef>
              <a:defRPr/>
            </a:pPr>
            <a:endParaRPr lang="uz-Cyrl-UZ" sz="40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298411" y="3010690"/>
            <a:ext cx="725751" cy="257176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3" y="487606"/>
            <a:ext cx="6109444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0" defTabSz="1935282">
              <a:spcBef>
                <a:spcPts val="241"/>
              </a:spcBef>
              <a:defRPr/>
            </a:pPr>
            <a:r>
              <a:rPr lang="uz-Cyrl-UZ" sz="8000" kern="0" spc="22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Химия </a:t>
            </a:r>
            <a:endParaRPr lang="uz-Cyrl-UZ" sz="8000" kern="0" spc="22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31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7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400" y="918323"/>
            <a:ext cx="473797" cy="617633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4" y="1207639"/>
            <a:ext cx="364458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23029" y="493598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391865" y="538864"/>
            <a:ext cx="365764" cy="772988"/>
          </a:xfrm>
          <a:prstGeom prst="rect">
            <a:avLst/>
          </a:prstGeom>
        </p:spPr>
        <p:txBody>
          <a:bodyPr vert="horz" wrap="square" lIns="0" tIns="33992" rIns="0" bIns="0" rtlCol="0">
            <a:spAutoFit/>
          </a:bodyPr>
          <a:lstStyle/>
          <a:p>
            <a:pPr>
              <a:spcBef>
                <a:spcPts val="267"/>
              </a:spcBef>
            </a:pPr>
            <a:r>
              <a:rPr lang="en-US" sz="4800" b="1" spc="22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23029" y="1253584"/>
            <a:ext cx="1274142" cy="456972"/>
          </a:xfrm>
          <a:prstGeom prst="rect">
            <a:avLst/>
          </a:prstGeom>
        </p:spPr>
        <p:txBody>
          <a:bodyPr vert="horz" wrap="square" lIns="0" tIns="25833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ru-RU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2" name="Picture 2" descr="C:\Users\Windows 7\Desktop\Новая папка (7)\226797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95259" y="3082130"/>
            <a:ext cx="3731639" cy="2643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69847" y="312067"/>
            <a:ext cx="11572955" cy="297926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3600" b="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Реакции обмена </a:t>
            </a: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– это реакции, в ходе </a:t>
            </a: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которых сложные </a:t>
            </a: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вещества обмениваются своими </a:t>
            </a: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составными частями.</a:t>
            </a: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sz="3600" b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3"/>
          <p:cNvSpPr>
            <a:spLocks noGrp="1"/>
          </p:cNvSpPr>
          <p:nvPr>
            <p:ph sz="half" idx="2"/>
          </p:nvPr>
        </p:nvSpPr>
        <p:spPr>
          <a:xfrm>
            <a:off x="380305" y="3925143"/>
            <a:ext cx="11079566" cy="265744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Примеры реакций:</a:t>
            </a:r>
          </a:p>
          <a:p>
            <a:pPr>
              <a:buFont typeface="Wingdings 2" pitchFamily="18" charset="2"/>
              <a:buNone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uSO</a:t>
            </a:r>
            <a:r>
              <a:rPr lang="en-US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+ 2NaOH = Cu(OH)</a:t>
            </a:r>
            <a:r>
              <a:rPr lang="en-US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Na</a:t>
            </a:r>
            <a:r>
              <a:rPr lang="en-US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ru-RU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(синий</a:t>
            </a:r>
            <a:r>
              <a:rPr lang="ru-RU" sz="2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BaCl</a:t>
            </a:r>
            <a:r>
              <a:rPr lang="en-US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= BaSO</a:t>
            </a:r>
            <a:r>
              <a:rPr lang="en-US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↓ + 2HCl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 2" pitchFamily="18" charset="2"/>
              <a:buNone/>
            </a:pPr>
            <a:endParaRPr lang="ru-RU" sz="2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z="2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298409" y="681176"/>
            <a:ext cx="11572956" cy="2686704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Реакции </a:t>
            </a:r>
            <a:r>
              <a:rPr lang="ru-RU" sz="3600" b="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разложения </a:t>
            </a:r>
            <a:r>
              <a:rPr lang="ru-RU" sz="3600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– это реакции, в результате которых из одного сложного вещества образуются два или несколько более простых </a:t>
            </a:r>
            <a:r>
              <a:rPr lang="ru-RU" sz="3600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веществ.</a:t>
            </a:r>
            <a:endParaRPr lang="ru-RU" sz="3600" b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475383" y="3429023"/>
            <a:ext cx="11314087" cy="351075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Разложение перманганата калия: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</a:t>
            </a: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</a:t>
            </a:r>
            <a:endParaRPr kumimoji="0" lang="ru-RU" sz="360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2KMnO</a:t>
            </a:r>
            <a:r>
              <a:rPr kumimoji="0" lang="pl-PL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</a:t>
            </a: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→ K</a:t>
            </a:r>
            <a:r>
              <a:rPr kumimoji="0" lang="pl-PL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MnO</a:t>
            </a:r>
            <a:r>
              <a:rPr kumimoji="0" lang="pl-PL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</a:t>
            </a: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+ MnO</a:t>
            </a:r>
            <a:r>
              <a:rPr kumimoji="0" lang="pl-PL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+ O</a:t>
            </a:r>
            <a:r>
              <a:rPr kumimoji="0" lang="pl-PL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↑</a:t>
            </a:r>
            <a:endParaRPr kumimoji="0" lang="ru-RU" sz="360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Разложение дихромата аммония: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</a:t>
            </a: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</a:t>
            </a:r>
            <a:endParaRPr kumimoji="0" lang="ru-RU" sz="360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(NH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Cr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7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= Cr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+ N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pl-PL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↑ 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+ 4H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</a:t>
            </a:r>
            <a:endParaRPr kumimoji="0" lang="ru-RU" sz="360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71" y="438922"/>
            <a:ext cx="11715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ЛАБОРАТОРНАЯ РАБОТА № 5</a:t>
            </a:r>
          </a:p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1285" y="5153830"/>
            <a:ext cx="11430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2278857"/>
            <a:ext cx="1143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285" y="1510492"/>
            <a:ext cx="113586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Тема: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Типы химических реакций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»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155929" y="3153566"/>
            <a:ext cx="598810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71" y="438922"/>
            <a:ext cx="11715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ЛАБОРАТОРНАЯ РАБОТА № 5</a:t>
            </a:r>
          </a:p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1285" y="5153830"/>
            <a:ext cx="11430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2278857"/>
            <a:ext cx="1143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285" y="1510492"/>
            <a:ext cx="113586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Реакция соединения.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155929" y="3153566"/>
            <a:ext cx="598810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71" y="438922"/>
            <a:ext cx="11715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ЛАБОРАТОРНАЯ РАБОТА № 5</a:t>
            </a:r>
          </a:p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1285" y="5153830"/>
            <a:ext cx="11430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2278857"/>
            <a:ext cx="1143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285" y="1510492"/>
            <a:ext cx="113586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Реакция разложения.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155929" y="3153566"/>
            <a:ext cx="598810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71" y="438922"/>
            <a:ext cx="11715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ЛАБОРАТОРНАЯ РАБОТА № 5</a:t>
            </a:r>
          </a:p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1285" y="5153830"/>
            <a:ext cx="11430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2278857"/>
            <a:ext cx="1143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285" y="1510492"/>
            <a:ext cx="113586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Реакция обмена.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155929" y="3153566"/>
            <a:ext cx="598810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971" y="438922"/>
            <a:ext cx="11715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ЛАБОРАТОРНАЯ РАБОТА № 5</a:t>
            </a:r>
          </a:p>
          <a:p>
            <a:pPr algn="ctr"/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1285" y="5153830"/>
            <a:ext cx="11430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2278857"/>
            <a:ext cx="1143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285" y="1510492"/>
            <a:ext cx="113586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Реакция замещения.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155929" y="3153566"/>
            <a:ext cx="598810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57" y="280518"/>
            <a:ext cx="12169774" cy="1323437"/>
          </a:xfrm>
          <a:prstGeom prst="rect">
            <a:avLst/>
          </a:prstGeom>
          <a:noFill/>
        </p:spPr>
        <p:txBody>
          <a:bodyPr wrap="square" lIns="91433" tIns="45719" rIns="91433" bIns="45719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</a:p>
          <a:p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409" y="367487"/>
            <a:ext cx="11644394" cy="646329"/>
          </a:xfrm>
          <a:prstGeom prst="rect">
            <a:avLst/>
          </a:prstGeom>
        </p:spPr>
        <p:txBody>
          <a:bodyPr wrap="square" lIns="91433" tIns="45719" rIns="91433" bIns="45719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68260"/>
            <a:ext cx="133350" cy="133351"/>
          </a:xfrm>
          <a:prstGeom prst="rect">
            <a:avLst/>
          </a:prstGeom>
          <a:noFill/>
        </p:spPr>
      </p:pic>
      <p:pic>
        <p:nvPicPr>
          <p:cNvPr id="22531" name="Picture 3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63" y="-68260"/>
            <a:ext cx="133350" cy="133351"/>
          </a:xfrm>
          <a:prstGeom prst="rect">
            <a:avLst/>
          </a:prstGeom>
          <a:noFill/>
        </p:spPr>
      </p:pic>
      <p:pic>
        <p:nvPicPr>
          <p:cNvPr id="22533" name="Рисунок 1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" y="457203"/>
            <a:ext cx="133350" cy="133350"/>
          </a:xfrm>
          <a:prstGeom prst="rect">
            <a:avLst/>
          </a:prstGeom>
          <a:noFill/>
        </p:spPr>
      </p:pic>
      <p:pic>
        <p:nvPicPr>
          <p:cNvPr id="22532" name="Рисунок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" y="590550"/>
            <a:ext cx="133350" cy="133350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941355" y="1653369"/>
            <a:ext cx="10787139" cy="1200327"/>
          </a:xfrm>
          <a:prstGeom prst="rect">
            <a:avLst/>
          </a:prstGeom>
        </p:spPr>
        <p:txBody>
          <a:bodyPr wrap="square" lIns="91431" tIns="45719" rIns="91431" bIns="45719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§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47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48)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2. Письменно ответить на вопросы 1-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 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49)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09" y="1153302"/>
            <a:ext cx="11715832" cy="1139825"/>
          </a:xfrm>
        </p:spPr>
        <p:txBody>
          <a:bodyPr>
            <a:normAutofit/>
          </a:bodyPr>
          <a:lstStyle/>
          <a:p>
            <a:r>
              <a:rPr lang="ru-RU" sz="3600" b="0" dirty="0">
                <a:solidFill>
                  <a:srgbClr val="002060"/>
                </a:solidFill>
                <a:effectLst/>
              </a:rPr>
              <a:t>Что такое химическая реакция?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98409" y="2010558"/>
            <a:ext cx="11644394" cy="4789487"/>
          </a:xfrm>
          <a:prstGeom prst="rect">
            <a:avLst/>
          </a:prstGeom>
        </p:spPr>
        <p:txBody>
          <a:bodyPr/>
          <a:lstStyle/>
          <a:p>
            <a:pPr marL="411202" marR="0" lvl="0" indent="-411202" algn="just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Химические реакции или химические явления – это</a:t>
            </a:r>
          </a:p>
          <a:p>
            <a:pPr marL="411202" marR="0" lvl="0" indent="-411202" algn="just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процессы,  в результате которых из одних веществ</a:t>
            </a:r>
            <a:endParaRPr lang="ru-RU" sz="3200" baseline="0" dirty="0" smtClean="0">
              <a:latin typeface="Arial" pitchFamily="34" charset="0"/>
              <a:cs typeface="Arial" pitchFamily="34" charset="0"/>
            </a:endParaRPr>
          </a:p>
          <a:p>
            <a:pPr marL="411202" marR="0" lvl="0" indent="-411202" algn="just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образуются другие.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Без-имени-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27895" y="4225136"/>
            <a:ext cx="3341687" cy="22994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" name="Picture 5" descr="Без-имени-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550" y="4296574"/>
            <a:ext cx="3455988" cy="22280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238748" y="1224740"/>
            <a:ext cx="11931027" cy="1167001"/>
          </a:xfrm>
        </p:spPr>
        <p:txBody>
          <a:bodyPr>
            <a:normAutofit/>
          </a:bodyPr>
          <a:lstStyle/>
          <a:p>
            <a:r>
              <a:rPr lang="ru-RU" sz="3600" b="0" dirty="0">
                <a:solidFill>
                  <a:srgbClr val="002060"/>
                </a:solidFill>
              </a:rPr>
              <a:t>По каким признакам можно определить химические реакции?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608489" y="2226342"/>
            <a:ext cx="7295527" cy="464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Выделение газа;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Образование осадка;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Выделение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(поглощение) тепла и света;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Появление или изменение запаха или вкуса;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Изменение цвета;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3" name="Picture 4" descr="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99465" y="4439450"/>
            <a:ext cx="2558403" cy="1966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" name="Picture 5" descr="GCH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88548" y="2076590"/>
            <a:ext cx="2654124" cy="18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38748" y="284438"/>
            <a:ext cx="11931027" cy="1167001"/>
          </a:xfrm>
        </p:spPr>
        <p:txBody>
          <a:bodyPr>
            <a:normAutofit fontScale="90000"/>
          </a:bodyPr>
          <a:lstStyle/>
          <a:p>
            <a:r>
              <a:rPr lang="ru-RU" sz="4800" b="1" dirty="0">
                <a:solidFill>
                  <a:srgbClr val="002060"/>
                </a:solidFill>
              </a:rPr>
              <a:t>По каким признакам можно определить химические реакции?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489" y="1638353"/>
            <a:ext cx="7295527" cy="4642000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Arial" pitchFamily="34" charset="0"/>
                <a:cs typeface="Arial" pitchFamily="34" charset="0"/>
              </a:rPr>
              <a:t>Выделение газа;</a:t>
            </a:r>
          </a:p>
          <a:p>
            <a:r>
              <a:rPr lang="ru-RU" sz="3600" dirty="0">
                <a:latin typeface="Arial" pitchFamily="34" charset="0"/>
                <a:cs typeface="Arial" pitchFamily="34" charset="0"/>
              </a:rPr>
              <a:t>Образование осадка;</a:t>
            </a:r>
          </a:p>
          <a:p>
            <a:r>
              <a:rPr lang="ru-RU" sz="3600" dirty="0">
                <a:latin typeface="Arial" pitchFamily="34" charset="0"/>
                <a:cs typeface="Arial" pitchFamily="34" charset="0"/>
              </a:rPr>
              <a:t>Выделение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(поглощение) тепла и света;</a:t>
            </a:r>
          </a:p>
          <a:p>
            <a:r>
              <a:rPr lang="ru-RU" sz="3600" dirty="0">
                <a:latin typeface="Arial" pitchFamily="34" charset="0"/>
                <a:cs typeface="Arial" pitchFamily="34" charset="0"/>
              </a:rPr>
              <a:t>Появление или изменение запаха или вкуса;</a:t>
            </a:r>
          </a:p>
          <a:p>
            <a:r>
              <a:rPr lang="ru-RU" sz="3600" dirty="0">
                <a:latin typeface="Arial" pitchFamily="34" charset="0"/>
                <a:cs typeface="Arial" pitchFamily="34" charset="0"/>
              </a:rPr>
              <a:t>Изменение цвета;</a:t>
            </a:r>
          </a:p>
          <a:p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7044" name="Picture 4" descr="0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8547" y="4248666"/>
            <a:ext cx="3355139" cy="25794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7045" name="Picture 5" descr="GCH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8547" y="1594469"/>
            <a:ext cx="3336123" cy="23583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Текст 3"/>
          <p:cNvSpPr txBox="1">
            <a:spLocks/>
          </p:cNvSpPr>
          <p:nvPr/>
        </p:nvSpPr>
        <p:spPr>
          <a:xfrm>
            <a:off x="285228" y="1524036"/>
            <a:ext cx="11884547" cy="2486786"/>
          </a:xfrm>
          <a:prstGeom prst="rect">
            <a:avLst/>
          </a:prstGeom>
        </p:spPr>
        <p:txBody>
          <a:bodyPr/>
          <a:lstStyle/>
          <a:p>
            <a:pPr marL="411202" marR="0" lvl="0" indent="-411202" algn="ctr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3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Классификация по признаку выделения или поглощения теплоты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3153566"/>
            <a:ext cx="5419354" cy="2706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9664" tIns="54832" rIns="109664" bIns="54832" anchor="ctr"/>
          <a:lstStyle/>
          <a:p>
            <a:pPr algn="ctr">
              <a:lnSpc>
                <a:spcPct val="80000"/>
              </a:lnSpc>
              <a:defRPr/>
            </a:pPr>
            <a:endParaRPr lang="ru-RU" sz="65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Экзотермические реакции(+</a:t>
            </a:r>
            <a:r>
              <a:rPr lang="en-U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ru-RU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99201" y="3153566"/>
            <a:ext cx="5514429" cy="2706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9664" tIns="54832" rIns="109664" bIns="54832" anchor="ctr"/>
          <a:lstStyle/>
          <a:p>
            <a:pPr algn="ctr">
              <a:lnSpc>
                <a:spcPct val="80000"/>
              </a:lnSpc>
              <a:defRPr/>
            </a:pP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Эндотермические реакции (</a:t>
            </a:r>
            <a:r>
              <a:rPr lang="en-U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-Q</a:t>
            </a: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>
              <a:lnSpc>
                <a:spcPct val="80000"/>
              </a:lnSpc>
              <a:defRPr/>
            </a:pP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2NO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8409" y="1439054"/>
            <a:ext cx="116443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Тепловой </a:t>
            </a: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эффект химической реакции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– это количество теплоты, которое выделяется или поглощается в ходе  химической реакции</a:t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cs typeface="Arial" pitchFamily="34" charset="0"/>
              </a:rPr>
              <a:t>Обозначается: 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cs typeface="Arial" pitchFamily="34" charset="0"/>
              </a:rPr>
              <a:t>Выражается: </a:t>
            </a: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кДж - килоджоуль 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2370111" y="4868078"/>
            <a:ext cx="8072438" cy="3238500"/>
          </a:xfrm>
          <a:prstGeom prst="rect">
            <a:avLst/>
          </a:prstGeom>
        </p:spPr>
        <p:txBody>
          <a:bodyPr/>
          <a:lstStyle/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</a:t>
            </a:r>
            <a:r>
              <a:rPr kumimoji="0" lang="pt-BR" sz="4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4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(г)</a:t>
            </a:r>
            <a:r>
              <a:rPr kumimoji="0" lang="pt-B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+ Cl</a:t>
            </a:r>
            <a:r>
              <a:rPr kumimoji="0" lang="pt-BR" sz="4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4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(г)</a:t>
            </a:r>
            <a:r>
              <a:rPr kumimoji="0" lang="pt-BR" sz="4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r>
              <a:rPr kumimoji="0" lang="pt-B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 2HCl</a:t>
            </a:r>
            <a:r>
              <a:rPr kumimoji="0" lang="ru-RU" sz="4000" b="0" i="0" u="none" strike="noStrike" kern="1200" cap="none" spc="0" normalizeH="0" baseline="-2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(г)</a:t>
            </a:r>
            <a:r>
              <a:rPr kumimoji="0" lang="pt-B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+ 184,6 кДж</a:t>
            </a:r>
            <a:endParaRPr kumimoji="0" lang="ru-RU" sz="4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 моль           1 моль               2 моль</a:t>
            </a: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 bwMode="auto">
          <a:xfrm>
            <a:off x="298410" y="609738"/>
            <a:ext cx="11572956" cy="2686704"/>
          </a:xfrm>
        </p:spPr>
        <p:txBody>
          <a:bodyPr wrap="square" lIns="109664" tIns="54832" rIns="109664" bIns="54832" numCol="1" anchorCtr="0" compatLnSpc="1">
            <a:prstTxWarp prst="textNoShape">
              <a:avLst/>
            </a:prstTxWarp>
            <a:normAutofit/>
          </a:bodyPr>
          <a:lstStyle/>
          <a:p>
            <a:pPr algn="just"/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Классификация </a:t>
            </a: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химических реакций по числу и составу исходных веществ и продуктов </a:t>
            </a:r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реакции:</a:t>
            </a:r>
            <a:endParaRPr lang="ru-RU" sz="3600" b="0" dirty="0" smtClean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475383" y="3010690"/>
            <a:ext cx="11219011" cy="27305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1. Реакции соединения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2. Реакции замещения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3. Реакции обмена</a:t>
            </a:r>
          </a:p>
          <a:p>
            <a:pPr marL="411202" marR="0" lvl="0" indent="-411202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4. Реакции разложения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Rectangle 6"/>
          <p:cNvSpPr txBox="1">
            <a:spLocks noChangeArrowheads="1"/>
          </p:cNvSpPr>
          <p:nvPr/>
        </p:nvSpPr>
        <p:spPr>
          <a:xfrm>
            <a:off x="380305" y="1438898"/>
            <a:ext cx="11562497" cy="6143824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marL="318026" marR="0" lvl="0" indent="-318026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Реакции соединения 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–это реакции, в результате которых из двух и более веществ образуется одно вещество более сложного состава </a:t>
            </a:r>
            <a:endParaRPr kumimoji="0" lang="en-US" sz="360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18026" marR="0" lvl="0" indent="-318026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Примеры реакций:</a:t>
            </a:r>
          </a:p>
          <a:p>
            <a:pPr marL="318026" marR="0" lvl="0" indent="-318026" algn="l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  Превращение фосфора в фосфорную кислоту.</a:t>
            </a:r>
          </a:p>
          <a:p>
            <a:pPr marL="318026" marR="0" lvl="0" indent="-318026" algn="ctr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4P + 5O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→ 2P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O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5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en-US" sz="360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18026" marR="0" lvl="0" indent="-318026" algn="ctr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P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O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5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+3H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O=2H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en-US" sz="360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PO</a:t>
            </a:r>
            <a:r>
              <a:rPr kumimoji="0" lang="en-US" sz="3600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4</a:t>
            </a:r>
            <a:endParaRPr kumimoji="0" lang="ru-RU" sz="3600" strike="noStrike" kern="1200" cap="none" spc="0" normalizeH="0" baseline="-2500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71" y="224608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ХИМИЧЕСКИХ РЕАКЦИЙ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Текст 7"/>
          <p:cNvSpPr txBox="1">
            <a:spLocks/>
          </p:cNvSpPr>
          <p:nvPr/>
        </p:nvSpPr>
        <p:spPr>
          <a:xfrm>
            <a:off x="298409" y="1423032"/>
            <a:ext cx="11644394" cy="5802500"/>
          </a:xfrm>
          <a:prstGeom prst="rect">
            <a:avLst/>
          </a:prstGeom>
        </p:spPr>
        <p:txBody>
          <a:bodyPr/>
          <a:lstStyle/>
          <a:p>
            <a:pPr marL="411202" marR="0" lvl="0" indent="-411202" algn="just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Реакции замещения 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– это реакции, в результате</a:t>
            </a:r>
          </a:p>
          <a:p>
            <a:pPr marL="411202" marR="0" lvl="0" indent="-411202" algn="just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</a:t>
            </a:r>
            <a:r>
              <a:rPr kumimoji="0" lang="ru-RU" sz="360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оторых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атомы простого вещества замещают атомы</a:t>
            </a:r>
          </a:p>
          <a:p>
            <a:pPr marL="411202" marR="0" lvl="0" indent="-411202" algn="just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одного из</a:t>
            </a:r>
            <a:r>
              <a:rPr kumimoji="0" lang="ru-RU" sz="360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химических элементов в составе сложного</a:t>
            </a:r>
          </a:p>
          <a:p>
            <a:pPr marL="411202" marR="0" lvl="0" indent="-411202" algn="just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вещества.</a:t>
            </a:r>
            <a:endParaRPr kumimoji="0" lang="ru-RU" sz="320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1202" marR="0" lvl="0" indent="-411202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32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Примеры реакций:</a:t>
            </a:r>
          </a:p>
          <a:p>
            <a:pPr marL="411202" marR="0" lvl="0" indent="-411202" defTabSz="109653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</a:t>
            </a:r>
            <a:r>
              <a:rPr kumimoji="0" lang="ru-RU" sz="360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Zn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+ 2HCl  = ZnCl</a:t>
            </a:r>
            <a:r>
              <a:rPr kumimoji="0" lang="ru-RU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+ H</a:t>
            </a:r>
            <a:r>
              <a:rPr kumimoji="0" lang="ru-RU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/>
            </a:r>
            <a:b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2Fe  +3H</a:t>
            </a:r>
            <a:r>
              <a:rPr kumimoji="0" lang="ru-RU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 = Fe</a:t>
            </a:r>
            <a:r>
              <a:rPr kumimoji="0" lang="ru-RU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</a:t>
            </a:r>
            <a:r>
              <a:rPr kumimoji="0" lang="ru-RU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+3H</a:t>
            </a:r>
            <a:r>
              <a:rPr kumimoji="0" lang="ru-RU" sz="3600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360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              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000F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5671</TotalTime>
  <Words>478</Words>
  <Application>Microsoft Office PowerPoint</Application>
  <PresentationFormat>Произвольный</PresentationFormat>
  <Paragraphs>131</Paragraphs>
  <Slides>18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Что такое химическая реакция?</vt:lpstr>
      <vt:lpstr>По каким признакам можно определить химические реакции?</vt:lpstr>
      <vt:lpstr>По каким признакам можно определить химические реакции?</vt:lpstr>
      <vt:lpstr>Слайд 5</vt:lpstr>
      <vt:lpstr>Слайд 6</vt:lpstr>
      <vt:lpstr>      Классификация химических реакций по числу и составу исходных веществ и продуктов реакции:</vt:lpstr>
      <vt:lpstr>Слайд 8</vt:lpstr>
      <vt:lpstr>Слайд 9</vt:lpstr>
      <vt:lpstr>   Реакции обмена – это реакции, в ходе которых сложные вещества обмениваются своими составными частями. </vt:lpstr>
      <vt:lpstr>     Реакции разложения – это реакции, в результате которых из одного сложного вещества образуются два или несколько более простых веществ.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253</cp:revision>
  <dcterms:created xsi:type="dcterms:W3CDTF">2020-05-06T17:43:33Z</dcterms:created>
  <dcterms:modified xsi:type="dcterms:W3CDTF">2020-10-17T19:31:07Z</dcterms:modified>
</cp:coreProperties>
</file>