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457" r:id="rId2"/>
    <p:sldId id="294" r:id="rId3"/>
    <p:sldId id="657" r:id="rId4"/>
    <p:sldId id="656" r:id="rId5"/>
    <p:sldId id="646" r:id="rId6"/>
    <p:sldId id="647" r:id="rId7"/>
    <p:sldId id="648" r:id="rId8"/>
    <p:sldId id="650" r:id="rId9"/>
    <p:sldId id="651" r:id="rId10"/>
    <p:sldId id="652" r:id="rId11"/>
    <p:sldId id="653" r:id="rId12"/>
    <p:sldId id="658" r:id="rId13"/>
    <p:sldId id="659" r:id="rId14"/>
    <p:sldId id="660" r:id="rId15"/>
    <p:sldId id="661" r:id="rId16"/>
    <p:sldId id="662" r:id="rId17"/>
    <p:sldId id="654" r:id="rId18"/>
    <p:sldId id="645" r:id="rId19"/>
  </p:sldIdLst>
  <p:sldSz cx="12169775" cy="7021513"/>
  <p:notesSz cx="6858000" cy="9144000"/>
  <p:defaultTextStyle>
    <a:defPPr>
      <a:defRPr lang="ru-RU"/>
    </a:defPPr>
    <a:lvl1pPr marL="0" algn="l" defTabSz="109653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8270" algn="l" defTabSz="109653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96536" algn="l" defTabSz="109653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44805" algn="l" defTabSz="109653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93074" algn="l" defTabSz="109653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41341" algn="l" defTabSz="109653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89608" algn="l" defTabSz="109653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37879" algn="l" defTabSz="109653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86145" algn="l" defTabSz="109653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12">
          <p15:clr>
            <a:srgbClr val="A4A3A4"/>
          </p15:clr>
        </p15:guide>
        <p15:guide id="2" pos="38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CC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870" y="-108"/>
      </p:cViewPr>
      <p:guideLst>
        <p:guide orient="horz" pos="2212"/>
        <p:guide pos="383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688813-52B9-43E3-8D26-487D677443D8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685800"/>
            <a:ext cx="59404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C7D7E-D05D-41A6-BE46-D5DFA5AE9D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53704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6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14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70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27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84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41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98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55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05858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0585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0585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0585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05858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0585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05858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05858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05858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0585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2733" y="2181225"/>
            <a:ext cx="10344309" cy="150507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5466" y="3978857"/>
            <a:ext cx="8518843" cy="17943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8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65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4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30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13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896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37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6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23087" y="281191"/>
            <a:ext cx="2738199" cy="599104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8490" y="281191"/>
            <a:ext cx="8011769" cy="599104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739" y="286638"/>
            <a:ext cx="10344310" cy="83705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2737" y="1430315"/>
            <a:ext cx="3322349" cy="348868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23717" y="1430315"/>
            <a:ext cx="3322349" cy="348868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34697" y="1430315"/>
            <a:ext cx="3322349" cy="348868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2737" y="5099324"/>
            <a:ext cx="3322349" cy="98171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3498" indent="-153498">
              <a:buFont typeface="Arial" panose="020B0604020202020204" pitchFamily="34" charset="0"/>
              <a:buChar char="•"/>
              <a:defRPr sz="1400"/>
            </a:lvl2pPr>
            <a:lvl3pPr marL="306994" indent="-153498">
              <a:defRPr sz="1400"/>
            </a:lvl3pPr>
            <a:lvl4pPr marL="537241" indent="-230244">
              <a:defRPr sz="1400"/>
            </a:lvl4pPr>
            <a:lvl5pPr marL="767488" indent="-230244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23717" y="5099324"/>
            <a:ext cx="3322349" cy="98171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3498" indent="-153498">
              <a:buFont typeface="Arial" panose="020B0604020202020204" pitchFamily="34" charset="0"/>
              <a:buChar char="•"/>
              <a:defRPr sz="1400"/>
            </a:lvl2pPr>
            <a:lvl3pPr marL="306994" indent="-153498">
              <a:defRPr sz="1400"/>
            </a:lvl3pPr>
            <a:lvl4pPr marL="537241" indent="-230244">
              <a:defRPr sz="1400"/>
            </a:lvl4pPr>
            <a:lvl5pPr marL="767488" indent="-230244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34697" y="5099324"/>
            <a:ext cx="3322349" cy="98171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3498" indent="-153498">
              <a:buFont typeface="Arial" panose="020B0604020202020204" pitchFamily="34" charset="0"/>
              <a:buChar char="•"/>
              <a:defRPr sz="1400"/>
            </a:lvl2pPr>
            <a:lvl3pPr marL="306994" indent="-153498">
              <a:defRPr sz="1400"/>
            </a:lvl3pPr>
            <a:lvl4pPr marL="537241" indent="-230244">
              <a:defRPr sz="1400"/>
            </a:lvl4pPr>
            <a:lvl5pPr marL="767488" indent="-230244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2739" y="955715"/>
            <a:ext cx="10344310" cy="41608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3234869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84" y="1160211"/>
            <a:ext cx="11927185" cy="5732632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17" name="bg object 17"/>
          <p:cNvSpPr/>
          <p:nvPr/>
        </p:nvSpPr>
        <p:spPr>
          <a:xfrm>
            <a:off x="141104" y="153988"/>
            <a:ext cx="11927185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8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3688" y="1559665"/>
            <a:ext cx="3850634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50" y="1614952"/>
            <a:ext cx="5293853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370735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328" y="4511973"/>
            <a:ext cx="10344309" cy="139455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1328" y="2976022"/>
            <a:ext cx="10344309" cy="1535955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827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9653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448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9307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4134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8960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3787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8614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8489" y="1638358"/>
            <a:ext cx="5374984" cy="4633874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86302" y="1638358"/>
            <a:ext cx="5374984" cy="4633874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8489" y="1571714"/>
            <a:ext cx="5377097" cy="655016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270" indent="0">
              <a:buNone/>
              <a:defRPr sz="2400" b="1"/>
            </a:lvl2pPr>
            <a:lvl3pPr marL="1096536" indent="0">
              <a:buNone/>
              <a:defRPr sz="2200" b="1"/>
            </a:lvl3pPr>
            <a:lvl4pPr marL="1644805" indent="0">
              <a:buNone/>
              <a:defRPr sz="1900" b="1"/>
            </a:lvl4pPr>
            <a:lvl5pPr marL="2193074" indent="0">
              <a:buNone/>
              <a:defRPr sz="1900" b="1"/>
            </a:lvl5pPr>
            <a:lvl6pPr marL="2741341" indent="0">
              <a:buNone/>
              <a:defRPr sz="1900" b="1"/>
            </a:lvl6pPr>
            <a:lvl7pPr marL="3289608" indent="0">
              <a:buNone/>
              <a:defRPr sz="1900" b="1"/>
            </a:lvl7pPr>
            <a:lvl8pPr marL="3837879" indent="0">
              <a:buNone/>
              <a:defRPr sz="1900" b="1"/>
            </a:lvl8pPr>
            <a:lvl9pPr marL="4386145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8489" y="2226733"/>
            <a:ext cx="5377097" cy="4045497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82077" y="1571714"/>
            <a:ext cx="5379210" cy="655016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270" indent="0">
              <a:buNone/>
              <a:defRPr sz="2400" b="1"/>
            </a:lvl2pPr>
            <a:lvl3pPr marL="1096536" indent="0">
              <a:buNone/>
              <a:defRPr sz="2200" b="1"/>
            </a:lvl3pPr>
            <a:lvl4pPr marL="1644805" indent="0">
              <a:buNone/>
              <a:defRPr sz="1900" b="1"/>
            </a:lvl4pPr>
            <a:lvl5pPr marL="2193074" indent="0">
              <a:buNone/>
              <a:defRPr sz="1900" b="1"/>
            </a:lvl5pPr>
            <a:lvl6pPr marL="2741341" indent="0">
              <a:buNone/>
              <a:defRPr sz="1900" b="1"/>
            </a:lvl6pPr>
            <a:lvl7pPr marL="3289608" indent="0">
              <a:buNone/>
              <a:defRPr sz="1900" b="1"/>
            </a:lvl7pPr>
            <a:lvl8pPr marL="3837879" indent="0">
              <a:buNone/>
              <a:defRPr sz="1900" b="1"/>
            </a:lvl8pPr>
            <a:lvl9pPr marL="4386145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82077" y="2226733"/>
            <a:ext cx="5379210" cy="4045497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89" y="279560"/>
            <a:ext cx="4003772" cy="1189756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58044" y="279565"/>
            <a:ext cx="6803242" cy="5992667"/>
          </a:xfrm>
        </p:spPr>
        <p:txBody>
          <a:bodyPr/>
          <a:lstStyle>
            <a:lvl1pPr>
              <a:defRPr sz="38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489" y="1469317"/>
            <a:ext cx="4003772" cy="4802910"/>
          </a:xfrm>
        </p:spPr>
        <p:txBody>
          <a:bodyPr/>
          <a:lstStyle>
            <a:lvl1pPr marL="0" indent="0">
              <a:buNone/>
              <a:defRPr sz="1700"/>
            </a:lvl1pPr>
            <a:lvl2pPr marL="548270" indent="0">
              <a:buNone/>
              <a:defRPr sz="1400"/>
            </a:lvl2pPr>
            <a:lvl3pPr marL="1096536" indent="0">
              <a:buNone/>
              <a:defRPr sz="1200"/>
            </a:lvl3pPr>
            <a:lvl4pPr marL="1644805" indent="0">
              <a:buNone/>
              <a:defRPr sz="1100"/>
            </a:lvl4pPr>
            <a:lvl5pPr marL="2193074" indent="0">
              <a:buNone/>
              <a:defRPr sz="1100"/>
            </a:lvl5pPr>
            <a:lvl6pPr marL="2741341" indent="0">
              <a:buNone/>
              <a:defRPr sz="1100"/>
            </a:lvl6pPr>
            <a:lvl7pPr marL="3289608" indent="0">
              <a:buNone/>
              <a:defRPr sz="1100"/>
            </a:lvl7pPr>
            <a:lvl8pPr marL="3837879" indent="0">
              <a:buNone/>
              <a:defRPr sz="1100"/>
            </a:lvl8pPr>
            <a:lvl9pPr marL="4386145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5361" y="4915063"/>
            <a:ext cx="7301865" cy="580251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5361" y="627385"/>
            <a:ext cx="7301865" cy="4212908"/>
          </a:xfrm>
        </p:spPr>
        <p:txBody>
          <a:bodyPr/>
          <a:lstStyle>
            <a:lvl1pPr marL="0" indent="0">
              <a:buNone/>
              <a:defRPr sz="3800"/>
            </a:lvl1pPr>
            <a:lvl2pPr marL="548270" indent="0">
              <a:buNone/>
              <a:defRPr sz="3400"/>
            </a:lvl2pPr>
            <a:lvl3pPr marL="1096536" indent="0">
              <a:buNone/>
              <a:defRPr sz="2900"/>
            </a:lvl3pPr>
            <a:lvl4pPr marL="1644805" indent="0">
              <a:buNone/>
              <a:defRPr sz="2400"/>
            </a:lvl4pPr>
            <a:lvl5pPr marL="2193074" indent="0">
              <a:buNone/>
              <a:defRPr sz="2400"/>
            </a:lvl5pPr>
            <a:lvl6pPr marL="2741341" indent="0">
              <a:buNone/>
              <a:defRPr sz="2400"/>
            </a:lvl6pPr>
            <a:lvl7pPr marL="3289608" indent="0">
              <a:buNone/>
              <a:defRPr sz="2400"/>
            </a:lvl7pPr>
            <a:lvl8pPr marL="3837879" indent="0">
              <a:buNone/>
              <a:defRPr sz="2400"/>
            </a:lvl8pPr>
            <a:lvl9pPr marL="4386145" indent="0">
              <a:buNone/>
              <a:defRPr sz="24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5361" y="5495310"/>
            <a:ext cx="7301865" cy="824052"/>
          </a:xfrm>
        </p:spPr>
        <p:txBody>
          <a:bodyPr/>
          <a:lstStyle>
            <a:lvl1pPr marL="0" indent="0">
              <a:buNone/>
              <a:defRPr sz="1700"/>
            </a:lvl1pPr>
            <a:lvl2pPr marL="548270" indent="0">
              <a:buNone/>
              <a:defRPr sz="1400"/>
            </a:lvl2pPr>
            <a:lvl3pPr marL="1096536" indent="0">
              <a:buNone/>
              <a:defRPr sz="1200"/>
            </a:lvl3pPr>
            <a:lvl4pPr marL="1644805" indent="0">
              <a:buNone/>
              <a:defRPr sz="1100"/>
            </a:lvl4pPr>
            <a:lvl5pPr marL="2193074" indent="0">
              <a:buNone/>
              <a:defRPr sz="1100"/>
            </a:lvl5pPr>
            <a:lvl6pPr marL="2741341" indent="0">
              <a:buNone/>
              <a:defRPr sz="1100"/>
            </a:lvl6pPr>
            <a:lvl7pPr marL="3289608" indent="0">
              <a:buNone/>
              <a:defRPr sz="1100"/>
            </a:lvl7pPr>
            <a:lvl8pPr marL="3837879" indent="0">
              <a:buNone/>
              <a:defRPr sz="1100"/>
            </a:lvl8pPr>
            <a:lvl9pPr marL="4386145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89" y="281186"/>
            <a:ext cx="10952798" cy="1170252"/>
          </a:xfrm>
          <a:prstGeom prst="rect">
            <a:avLst/>
          </a:prstGeom>
        </p:spPr>
        <p:txBody>
          <a:bodyPr vert="horz" lIns="109654" tIns="54827" rIns="109654" bIns="5482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8489" y="1638358"/>
            <a:ext cx="10952798" cy="4633874"/>
          </a:xfrm>
          <a:prstGeom prst="rect">
            <a:avLst/>
          </a:prstGeom>
        </p:spPr>
        <p:txBody>
          <a:bodyPr vert="horz" lIns="109654" tIns="54827" rIns="109654" bIns="5482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8489" y="6507907"/>
            <a:ext cx="2839614" cy="373831"/>
          </a:xfrm>
          <a:prstGeom prst="rect">
            <a:avLst/>
          </a:prstGeom>
        </p:spPr>
        <p:txBody>
          <a:bodyPr vert="horz" lIns="109654" tIns="54827" rIns="109654" bIns="54827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58007" y="6507907"/>
            <a:ext cx="3853762" cy="373831"/>
          </a:xfrm>
          <a:prstGeom prst="rect">
            <a:avLst/>
          </a:prstGeom>
        </p:spPr>
        <p:txBody>
          <a:bodyPr vert="horz" lIns="109654" tIns="54827" rIns="109654" bIns="54827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21672" y="6507907"/>
            <a:ext cx="2839614" cy="373831"/>
          </a:xfrm>
          <a:prstGeom prst="rect">
            <a:avLst/>
          </a:prstGeom>
        </p:spPr>
        <p:txBody>
          <a:bodyPr vert="horz" lIns="109654" tIns="54827" rIns="109654" bIns="54827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1096536" rtl="0" eaLnBrk="1" latinLnBrk="0" hangingPunct="1">
        <a:spcBef>
          <a:spcPct val="0"/>
        </a:spcBef>
        <a:buNone/>
        <a:defRPr sz="5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202" indent="-411202" algn="l" defTabSz="1096536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90935" indent="-342668" algn="l" defTabSz="1096536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70670" indent="-274136" algn="l" defTabSz="1096536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18938" indent="-274136" algn="l" defTabSz="1096536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7206" indent="-274136" algn="l" defTabSz="1096536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15473" indent="-274136" algn="l" defTabSz="109653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3744" indent="-274136" algn="l" defTabSz="109653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2011" indent="-274136" algn="l" defTabSz="109653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0278" indent="-274136" algn="l" defTabSz="109653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965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270" algn="l" defTabSz="10965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6536" algn="l" defTabSz="10965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44805" algn="l" defTabSz="10965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93074" algn="l" defTabSz="10965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1341" algn="l" defTabSz="10965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89608" algn="l" defTabSz="10965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37879" algn="l" defTabSz="10965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86145" algn="l" defTabSz="10965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/>
            </a:extLst>
          </p:cNvPr>
          <p:cNvSpPr/>
          <p:nvPr/>
        </p:nvSpPr>
        <p:spPr>
          <a:xfrm>
            <a:off x="0" y="29260"/>
            <a:ext cx="12152345" cy="220885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>
              <a:defRPr/>
            </a:pPr>
            <a:endParaRPr sz="2400"/>
          </a:p>
        </p:txBody>
      </p:sp>
      <p:sp>
        <p:nvSpPr>
          <p:cNvPr id="15" name="object 4">
            <a:extLst>
              <a:ext uri="{FF2B5EF4-FFF2-40B4-BE49-F238E27FC236}"/>
            </a:extLst>
          </p:cNvPr>
          <p:cNvSpPr txBox="1"/>
          <p:nvPr/>
        </p:nvSpPr>
        <p:spPr>
          <a:xfrm>
            <a:off x="1012792" y="2764723"/>
            <a:ext cx="7286673" cy="4171970"/>
          </a:xfrm>
          <a:prstGeom prst="rect">
            <a:avLst/>
          </a:prstGeom>
        </p:spPr>
        <p:txBody>
          <a:bodyPr wrap="square" lIns="0" tIns="29522" rIns="0" bIns="0">
            <a:spAutoFit/>
          </a:bodyPr>
          <a:lstStyle/>
          <a:p>
            <a:pPr marL="38915" algn="ctr">
              <a:lnSpc>
                <a:spcPts val="4132"/>
              </a:lnSpc>
              <a:spcBef>
                <a:spcPts val="233"/>
              </a:spcBef>
              <a:defRPr/>
            </a:pPr>
            <a:endParaRPr lang="uz-Cyrl-UZ" sz="40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8915" algn="ctr">
              <a:lnSpc>
                <a:spcPts val="4132"/>
              </a:lnSpc>
              <a:spcBef>
                <a:spcPts val="233"/>
              </a:spcBef>
              <a:defRPr/>
            </a:pPr>
            <a:endParaRPr lang="uz-Cyrl-UZ" sz="44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8915" algn="ctr">
              <a:lnSpc>
                <a:spcPts val="4132"/>
              </a:lnSpc>
              <a:spcBef>
                <a:spcPts val="233"/>
              </a:spcBef>
              <a:defRPr/>
            </a:pPr>
            <a:r>
              <a:rPr lang="uz-Cyrl-UZ" sz="44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Тема</a:t>
            </a:r>
            <a:r>
              <a:rPr lang="uz-Cyrl-UZ" sz="44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44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Типы химических реакций.</a:t>
            </a:r>
            <a:r>
              <a:rPr lang="uz-Cyrl-UZ" sz="44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400" b="1" dirty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8915" algn="ctr">
              <a:lnSpc>
                <a:spcPts val="4132"/>
              </a:lnSpc>
              <a:spcBef>
                <a:spcPts val="233"/>
              </a:spcBef>
              <a:defRPr/>
            </a:pPr>
            <a:endParaRPr lang="uz-Cyrl-UZ" sz="4000" b="1" dirty="0">
              <a:solidFill>
                <a:srgbClr val="2365C7"/>
              </a:solidFill>
              <a:latin typeface="Times New Roman" pitchFamily="18" charset="0"/>
              <a:cs typeface="Times New Roman" pitchFamily="18" charset="0"/>
            </a:endParaRPr>
          </a:p>
          <a:p>
            <a:pPr marL="38915" algn="ctr">
              <a:lnSpc>
                <a:spcPts val="4132"/>
              </a:lnSpc>
              <a:spcBef>
                <a:spcPts val="233"/>
              </a:spcBef>
              <a:defRPr/>
            </a:pPr>
            <a:endParaRPr lang="ru-RU" altLang="ru-RU" sz="40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436" algn="ctr">
              <a:lnSpc>
                <a:spcPts val="4290"/>
              </a:lnSpc>
              <a:spcBef>
                <a:spcPts val="2599"/>
              </a:spcBef>
              <a:defRPr/>
            </a:pPr>
            <a:endParaRPr lang="uz-Cyrl-UZ" sz="4000" dirty="0">
              <a:solidFill>
                <a:srgbClr val="37343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bject 5">
            <a:extLst>
              <a:ext uri="{FF2B5EF4-FFF2-40B4-BE49-F238E27FC236}"/>
            </a:extLst>
          </p:cNvPr>
          <p:cNvSpPr/>
          <p:nvPr/>
        </p:nvSpPr>
        <p:spPr>
          <a:xfrm>
            <a:off x="298411" y="3010690"/>
            <a:ext cx="725751" cy="257176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>
              <a:defRPr/>
            </a:pPr>
            <a:endParaRPr sz="2400"/>
          </a:p>
        </p:txBody>
      </p:sp>
      <p:sp>
        <p:nvSpPr>
          <p:cNvPr id="25" name="object 2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1847653" y="487606"/>
            <a:ext cx="6109444" cy="1262319"/>
          </a:xfrm>
          <a:prstGeom prst="rect">
            <a:avLst/>
          </a:prstGeom>
        </p:spPr>
        <p:txBody>
          <a:bodyPr wrap="square" lIns="0" tIns="30911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0" defTabSz="1935282">
              <a:spcBef>
                <a:spcPts val="241"/>
              </a:spcBef>
              <a:defRPr/>
            </a:pPr>
            <a:r>
              <a:rPr lang="uz-Cyrl-UZ" sz="8000" kern="0" spc="22" dirty="0" smtClean="0">
                <a:solidFill>
                  <a:sysClr val="window" lastClr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Химия </a:t>
            </a:r>
            <a:endParaRPr lang="uz-Cyrl-UZ" sz="8000" kern="0" spc="22" dirty="0">
              <a:solidFill>
                <a:sysClr val="window" lastClr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object 11">
            <a:extLst>
              <a:ext uri="{FF2B5EF4-FFF2-40B4-BE49-F238E27FC236}"/>
            </a:extLst>
          </p:cNvPr>
          <p:cNvSpPr/>
          <p:nvPr/>
        </p:nvSpPr>
        <p:spPr>
          <a:xfrm>
            <a:off x="1041087" y="598131"/>
            <a:ext cx="240860" cy="5087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lIns="0" tIns="0" rIns="0" bIns="0"/>
          <a:lstStyle/>
          <a:p>
            <a:pPr defTabSz="1935282">
              <a:defRPr/>
            </a:pPr>
            <a:endParaRPr sz="3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object 12">
            <a:extLst>
              <a:ext uri="{FF2B5EF4-FFF2-40B4-BE49-F238E27FC236}"/>
            </a:extLst>
          </p:cNvPr>
          <p:cNvSpPr/>
          <p:nvPr/>
        </p:nvSpPr>
        <p:spPr>
          <a:xfrm>
            <a:off x="1163101" y="918327"/>
            <a:ext cx="451613" cy="616007"/>
          </a:xfrm>
          <a:custGeom>
            <a:avLst/>
            <a:gdLst/>
            <a:ahLst/>
            <a:cxnLst/>
            <a:rect l="l" t="t" r="r" b="b"/>
            <a:pathLst>
              <a:path w="213359" h="284480">
                <a:moveTo>
                  <a:pt x="138573" y="0"/>
                </a:moveTo>
                <a:lnTo>
                  <a:pt x="73845" y="0"/>
                </a:lnTo>
                <a:lnTo>
                  <a:pt x="66311" y="1380"/>
                </a:lnTo>
                <a:lnTo>
                  <a:pt x="60292" y="5191"/>
                </a:lnTo>
                <a:lnTo>
                  <a:pt x="56302" y="10942"/>
                </a:lnTo>
                <a:lnTo>
                  <a:pt x="55041" y="17230"/>
                </a:lnTo>
                <a:lnTo>
                  <a:pt x="54958" y="27298"/>
                </a:lnTo>
                <a:lnTo>
                  <a:pt x="61212" y="34757"/>
                </a:lnTo>
                <a:lnTo>
                  <a:pt x="69683" y="36658"/>
                </a:lnTo>
                <a:lnTo>
                  <a:pt x="69683" y="80002"/>
                </a:lnTo>
                <a:lnTo>
                  <a:pt x="6603" y="211507"/>
                </a:lnTo>
                <a:lnTo>
                  <a:pt x="0" y="236544"/>
                </a:lnTo>
                <a:lnTo>
                  <a:pt x="6546" y="260064"/>
                </a:lnTo>
                <a:lnTo>
                  <a:pt x="23619" y="277514"/>
                </a:lnTo>
                <a:lnTo>
                  <a:pt x="48583" y="284342"/>
                </a:lnTo>
                <a:lnTo>
                  <a:pt x="164190" y="284342"/>
                </a:lnTo>
                <a:lnTo>
                  <a:pt x="189161" y="277510"/>
                </a:lnTo>
                <a:lnTo>
                  <a:pt x="194858" y="271688"/>
                </a:lnTo>
                <a:lnTo>
                  <a:pt x="48583" y="271688"/>
                </a:lnTo>
                <a:lnTo>
                  <a:pt x="30127" y="266638"/>
                </a:lnTo>
                <a:lnTo>
                  <a:pt x="17508" y="253735"/>
                </a:lnTo>
                <a:lnTo>
                  <a:pt x="12672" y="236350"/>
                </a:lnTo>
                <a:lnTo>
                  <a:pt x="17554" y="217850"/>
                </a:lnTo>
                <a:lnTo>
                  <a:pt x="75807" y="117302"/>
                </a:lnTo>
                <a:lnTo>
                  <a:pt x="78923" y="108660"/>
                </a:lnTo>
                <a:lnTo>
                  <a:pt x="80936" y="97586"/>
                </a:lnTo>
                <a:lnTo>
                  <a:pt x="82017" y="87044"/>
                </a:lnTo>
                <a:lnTo>
                  <a:pt x="82340" y="80002"/>
                </a:lnTo>
                <a:lnTo>
                  <a:pt x="82340" y="37127"/>
                </a:lnTo>
                <a:lnTo>
                  <a:pt x="102619" y="37127"/>
                </a:lnTo>
                <a:lnTo>
                  <a:pt x="105456" y="34293"/>
                </a:lnTo>
                <a:lnTo>
                  <a:pt x="105337" y="27179"/>
                </a:lnTo>
                <a:lnTo>
                  <a:pt x="102623" y="24469"/>
                </a:lnTo>
                <a:lnTo>
                  <a:pt x="70352" y="24469"/>
                </a:lnTo>
                <a:lnTo>
                  <a:pt x="67515" y="21631"/>
                </a:lnTo>
                <a:lnTo>
                  <a:pt x="67515" y="14375"/>
                </a:lnTo>
                <a:lnTo>
                  <a:pt x="70795" y="12658"/>
                </a:lnTo>
                <a:lnTo>
                  <a:pt x="156737" y="12658"/>
                </a:lnTo>
                <a:lnTo>
                  <a:pt x="156164" y="10394"/>
                </a:lnTo>
                <a:lnTo>
                  <a:pt x="152018" y="4932"/>
                </a:lnTo>
                <a:lnTo>
                  <a:pt x="145979" y="1311"/>
                </a:lnTo>
                <a:lnTo>
                  <a:pt x="138573" y="0"/>
                </a:lnTo>
                <a:close/>
              </a:path>
              <a:path w="213359" h="284480">
                <a:moveTo>
                  <a:pt x="156737" y="12658"/>
                </a:moveTo>
                <a:lnTo>
                  <a:pt x="141675" y="12658"/>
                </a:lnTo>
                <a:lnTo>
                  <a:pt x="145084" y="14273"/>
                </a:lnTo>
                <a:lnTo>
                  <a:pt x="145223" y="17230"/>
                </a:lnTo>
                <a:lnTo>
                  <a:pt x="145260" y="21631"/>
                </a:lnTo>
                <a:lnTo>
                  <a:pt x="142421" y="24469"/>
                </a:lnTo>
                <a:lnTo>
                  <a:pt x="120911" y="24469"/>
                </a:lnTo>
                <a:lnTo>
                  <a:pt x="118197" y="27179"/>
                </a:lnTo>
                <a:lnTo>
                  <a:pt x="118077" y="34293"/>
                </a:lnTo>
                <a:lnTo>
                  <a:pt x="120911" y="37127"/>
                </a:lnTo>
                <a:lnTo>
                  <a:pt x="130432" y="37127"/>
                </a:lnTo>
                <a:lnTo>
                  <a:pt x="130432" y="80002"/>
                </a:lnTo>
                <a:lnTo>
                  <a:pt x="195218" y="217850"/>
                </a:lnTo>
                <a:lnTo>
                  <a:pt x="200103" y="236350"/>
                </a:lnTo>
                <a:lnTo>
                  <a:pt x="195264" y="253741"/>
                </a:lnTo>
                <a:lnTo>
                  <a:pt x="182645" y="266640"/>
                </a:lnTo>
                <a:lnTo>
                  <a:pt x="164190" y="271688"/>
                </a:lnTo>
                <a:lnTo>
                  <a:pt x="194858" y="271688"/>
                </a:lnTo>
                <a:lnTo>
                  <a:pt x="206234" y="260054"/>
                </a:lnTo>
                <a:lnTo>
                  <a:pt x="212780" y="236544"/>
                </a:lnTo>
                <a:lnTo>
                  <a:pt x="206170" y="211507"/>
                </a:lnTo>
                <a:lnTo>
                  <a:pt x="147916" y="110956"/>
                </a:lnTo>
                <a:lnTo>
                  <a:pt x="146077" y="105444"/>
                </a:lnTo>
                <a:lnTo>
                  <a:pt x="144537" y="97008"/>
                </a:lnTo>
                <a:lnTo>
                  <a:pt x="143479" y="87808"/>
                </a:lnTo>
                <a:lnTo>
                  <a:pt x="143086" y="80002"/>
                </a:lnTo>
                <a:lnTo>
                  <a:pt x="143086" y="36658"/>
                </a:lnTo>
                <a:lnTo>
                  <a:pt x="151561" y="34757"/>
                </a:lnTo>
                <a:lnTo>
                  <a:pt x="157815" y="27298"/>
                </a:lnTo>
                <a:lnTo>
                  <a:pt x="157893" y="17230"/>
                </a:lnTo>
                <a:lnTo>
                  <a:pt x="156737" y="12658"/>
                </a:lnTo>
                <a:close/>
              </a:path>
            </a:pathLst>
          </a:custGeom>
          <a:solidFill>
            <a:srgbClr val="00AEEF"/>
          </a:solidFill>
        </p:spPr>
        <p:txBody>
          <a:bodyPr lIns="0" tIns="0" rIns="0" bIns="0"/>
          <a:lstStyle/>
          <a:p>
            <a:pPr defTabSz="1935282">
              <a:defRPr/>
            </a:pPr>
            <a:endParaRPr sz="3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3">
            <a:extLst>
              <a:ext uri="{FF2B5EF4-FFF2-40B4-BE49-F238E27FC236}"/>
            </a:extLst>
          </p:cNvPr>
          <p:cNvSpPr/>
          <p:nvPr/>
        </p:nvSpPr>
        <p:spPr>
          <a:xfrm>
            <a:off x="1218563" y="1285653"/>
            <a:ext cx="339106" cy="1934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lIns="0" tIns="0" rIns="0" bIns="0"/>
          <a:lstStyle/>
          <a:p>
            <a:pPr defTabSz="1935282">
              <a:defRPr/>
            </a:pPr>
            <a:endParaRPr sz="3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4">
            <a:extLst>
              <a:ext uri="{FF2B5EF4-FFF2-40B4-BE49-F238E27FC236}"/>
            </a:extLst>
          </p:cNvPr>
          <p:cNvSpPr/>
          <p:nvPr/>
        </p:nvSpPr>
        <p:spPr>
          <a:xfrm>
            <a:off x="700400" y="918323"/>
            <a:ext cx="473797" cy="617633"/>
          </a:xfrm>
          <a:custGeom>
            <a:avLst/>
            <a:gdLst/>
            <a:ahLst/>
            <a:cxnLst/>
            <a:rect l="l" t="t" r="r" b="b"/>
            <a:pathLst>
              <a:path w="224154" h="285115">
                <a:moveTo>
                  <a:pt x="143981" y="0"/>
                </a:moveTo>
                <a:lnTo>
                  <a:pt x="74177" y="0"/>
                </a:lnTo>
                <a:lnTo>
                  <a:pt x="69411" y="1973"/>
                </a:lnTo>
                <a:lnTo>
                  <a:pt x="62240" y="9147"/>
                </a:lnTo>
                <a:lnTo>
                  <a:pt x="60267" y="13910"/>
                </a:lnTo>
                <a:lnTo>
                  <a:pt x="60267" y="24055"/>
                </a:lnTo>
                <a:lnTo>
                  <a:pt x="62240" y="28821"/>
                </a:lnTo>
                <a:lnTo>
                  <a:pt x="68406" y="34988"/>
                </a:lnTo>
                <a:lnTo>
                  <a:pt x="71607" y="36720"/>
                </a:lnTo>
                <a:lnTo>
                  <a:pt x="75085" y="37494"/>
                </a:lnTo>
                <a:lnTo>
                  <a:pt x="75048" y="67359"/>
                </a:lnTo>
                <a:lnTo>
                  <a:pt x="44385" y="83762"/>
                </a:lnTo>
                <a:lnTo>
                  <a:pt x="20689" y="108191"/>
                </a:lnTo>
                <a:lnTo>
                  <a:pt x="5413" y="138604"/>
                </a:lnTo>
                <a:lnTo>
                  <a:pt x="0" y="172968"/>
                </a:lnTo>
                <a:lnTo>
                  <a:pt x="8792" y="216446"/>
                </a:lnTo>
                <a:lnTo>
                  <a:pt x="32765" y="251986"/>
                </a:lnTo>
                <a:lnTo>
                  <a:pt x="68303" y="275966"/>
                </a:lnTo>
                <a:lnTo>
                  <a:pt x="111791" y="284764"/>
                </a:lnTo>
                <a:lnTo>
                  <a:pt x="112158" y="284764"/>
                </a:lnTo>
                <a:lnTo>
                  <a:pt x="155489" y="275855"/>
                </a:lnTo>
                <a:lnTo>
                  <a:pt x="161012" y="272110"/>
                </a:lnTo>
                <a:lnTo>
                  <a:pt x="112115" y="272110"/>
                </a:lnTo>
                <a:lnTo>
                  <a:pt x="73492" y="264406"/>
                </a:lnTo>
                <a:lnTo>
                  <a:pt x="41867" y="243186"/>
                </a:lnTo>
                <a:lnTo>
                  <a:pt x="20502" y="211642"/>
                </a:lnTo>
                <a:lnTo>
                  <a:pt x="12657" y="172966"/>
                </a:lnTo>
                <a:lnTo>
                  <a:pt x="17458" y="142490"/>
                </a:lnTo>
                <a:lnTo>
                  <a:pt x="31006" y="115519"/>
                </a:lnTo>
                <a:lnTo>
                  <a:pt x="52017" y="93857"/>
                </a:lnTo>
                <a:lnTo>
                  <a:pt x="79210" y="79311"/>
                </a:lnTo>
                <a:lnTo>
                  <a:pt x="84316" y="77537"/>
                </a:lnTo>
                <a:lnTo>
                  <a:pt x="87746" y="72731"/>
                </a:lnTo>
                <a:lnTo>
                  <a:pt x="87746" y="37969"/>
                </a:lnTo>
                <a:lnTo>
                  <a:pt x="102628" y="37959"/>
                </a:lnTo>
                <a:lnTo>
                  <a:pt x="105457" y="35133"/>
                </a:lnTo>
                <a:lnTo>
                  <a:pt x="105422" y="28112"/>
                </a:lnTo>
                <a:lnTo>
                  <a:pt x="102631" y="25312"/>
                </a:lnTo>
                <a:lnTo>
                  <a:pt x="75765" y="25300"/>
                </a:lnTo>
                <a:lnTo>
                  <a:pt x="72931" y="22467"/>
                </a:lnTo>
                <a:lnTo>
                  <a:pt x="72931" y="15501"/>
                </a:lnTo>
                <a:lnTo>
                  <a:pt x="75765" y="12665"/>
                </a:lnTo>
                <a:lnTo>
                  <a:pt x="162007" y="12658"/>
                </a:lnTo>
                <a:lnTo>
                  <a:pt x="161781" y="11563"/>
                </a:lnTo>
                <a:lnTo>
                  <a:pt x="157609" y="5533"/>
                </a:lnTo>
                <a:lnTo>
                  <a:pt x="151457" y="1481"/>
                </a:lnTo>
                <a:lnTo>
                  <a:pt x="143981" y="0"/>
                </a:lnTo>
                <a:close/>
              </a:path>
              <a:path w="224154" h="285115">
                <a:moveTo>
                  <a:pt x="162007" y="12658"/>
                </a:moveTo>
                <a:lnTo>
                  <a:pt x="147427" y="12658"/>
                </a:lnTo>
                <a:lnTo>
                  <a:pt x="150659" y="15314"/>
                </a:lnTo>
                <a:lnTo>
                  <a:pt x="150655" y="22467"/>
                </a:lnTo>
                <a:lnTo>
                  <a:pt x="147816" y="25300"/>
                </a:lnTo>
                <a:lnTo>
                  <a:pt x="144334" y="25312"/>
                </a:lnTo>
                <a:lnTo>
                  <a:pt x="120974" y="25312"/>
                </a:lnTo>
                <a:lnTo>
                  <a:pt x="118170" y="28112"/>
                </a:lnTo>
                <a:lnTo>
                  <a:pt x="118127" y="35133"/>
                </a:lnTo>
                <a:lnTo>
                  <a:pt x="120974" y="37969"/>
                </a:lnTo>
                <a:lnTo>
                  <a:pt x="135834" y="37969"/>
                </a:lnTo>
                <a:lnTo>
                  <a:pt x="135837" y="72731"/>
                </a:lnTo>
                <a:lnTo>
                  <a:pt x="139272" y="77537"/>
                </a:lnTo>
                <a:lnTo>
                  <a:pt x="144384" y="79319"/>
                </a:lnTo>
                <a:lnTo>
                  <a:pt x="171573" y="93864"/>
                </a:lnTo>
                <a:lnTo>
                  <a:pt x="192581" y="115525"/>
                </a:lnTo>
                <a:lnTo>
                  <a:pt x="206127" y="142494"/>
                </a:lnTo>
                <a:lnTo>
                  <a:pt x="210927" y="172968"/>
                </a:lnTo>
                <a:lnTo>
                  <a:pt x="203151" y="211424"/>
                </a:lnTo>
                <a:lnTo>
                  <a:pt x="181954" y="242909"/>
                </a:lnTo>
                <a:lnTo>
                  <a:pt x="150541" y="264209"/>
                </a:lnTo>
                <a:lnTo>
                  <a:pt x="112115" y="272110"/>
                </a:lnTo>
                <a:lnTo>
                  <a:pt x="161012" y="272110"/>
                </a:lnTo>
                <a:lnTo>
                  <a:pt x="190912" y="251836"/>
                </a:lnTo>
                <a:lnTo>
                  <a:pt x="214815" y="216333"/>
                </a:lnTo>
                <a:lnTo>
                  <a:pt x="223585" y="172966"/>
                </a:lnTo>
                <a:lnTo>
                  <a:pt x="218169" y="138601"/>
                </a:lnTo>
                <a:lnTo>
                  <a:pt x="202887" y="108188"/>
                </a:lnTo>
                <a:lnTo>
                  <a:pt x="179183" y="83761"/>
                </a:lnTo>
                <a:lnTo>
                  <a:pt x="148511" y="67359"/>
                </a:lnTo>
                <a:lnTo>
                  <a:pt x="148510" y="37494"/>
                </a:lnTo>
                <a:lnTo>
                  <a:pt x="156934" y="35618"/>
                </a:lnTo>
                <a:lnTo>
                  <a:pt x="163280" y="28155"/>
                </a:lnTo>
                <a:lnTo>
                  <a:pt x="163317" y="18982"/>
                </a:lnTo>
                <a:lnTo>
                  <a:pt x="162007" y="12658"/>
                </a:lnTo>
                <a:close/>
              </a:path>
              <a:path w="224154" h="285115">
                <a:moveTo>
                  <a:pt x="99154" y="37969"/>
                </a:moveTo>
                <a:lnTo>
                  <a:pt x="99017" y="37969"/>
                </a:lnTo>
                <a:lnTo>
                  <a:pt x="99154" y="37969"/>
                </a:lnTo>
                <a:close/>
              </a:path>
            </a:pathLst>
          </a:custGeom>
          <a:solidFill>
            <a:srgbClr val="00AEEF"/>
          </a:solidFill>
        </p:spPr>
        <p:txBody>
          <a:bodyPr lIns="0" tIns="0" rIns="0" bIns="0"/>
          <a:lstStyle/>
          <a:p>
            <a:pPr defTabSz="1935282">
              <a:defRPr/>
            </a:pPr>
            <a:endParaRPr sz="3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5">
            <a:extLst>
              <a:ext uri="{FF2B5EF4-FFF2-40B4-BE49-F238E27FC236}"/>
            </a:extLst>
          </p:cNvPr>
          <p:cNvSpPr/>
          <p:nvPr/>
        </p:nvSpPr>
        <p:spPr>
          <a:xfrm>
            <a:off x="754274" y="1207639"/>
            <a:ext cx="364458" cy="27143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lIns="0" tIns="0" rIns="0" bIns="0"/>
          <a:lstStyle/>
          <a:p>
            <a:pPr defTabSz="1935282">
              <a:defRPr/>
            </a:pPr>
            <a:endParaRPr sz="3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923029" y="493598"/>
            <a:ext cx="1274142" cy="130674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18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0391865" y="538864"/>
            <a:ext cx="365764" cy="772988"/>
          </a:xfrm>
          <a:prstGeom prst="rect">
            <a:avLst/>
          </a:prstGeom>
        </p:spPr>
        <p:txBody>
          <a:bodyPr vert="horz" wrap="square" lIns="0" tIns="33992" rIns="0" bIns="0" rtlCol="0">
            <a:spAutoFit/>
          </a:bodyPr>
          <a:lstStyle/>
          <a:p>
            <a:pPr>
              <a:spcBef>
                <a:spcPts val="267"/>
              </a:spcBef>
            </a:pPr>
            <a:r>
              <a:rPr lang="en-US" sz="4800" b="1" spc="22" dirty="0" smtClean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4800" dirty="0">
              <a:latin typeface="Arial"/>
              <a:cs typeface="Arial"/>
            </a:endParaRPr>
          </a:p>
        </p:txBody>
      </p:sp>
      <p:sp>
        <p:nvSpPr>
          <p:cNvPr id="19" name="object 13">
            <a:extLst>
              <a:ext uri="{FF2B5EF4-FFF2-40B4-BE49-F238E27FC236}">
                <a16:creationId xmlns=""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9923029" y="1253584"/>
            <a:ext cx="1274142" cy="456972"/>
          </a:xfrm>
          <a:prstGeom prst="rect">
            <a:avLst/>
          </a:prstGeom>
        </p:spPr>
        <p:txBody>
          <a:bodyPr vert="horz" wrap="square" lIns="0" tIns="25833" rIns="0" bIns="0" rtlCol="0">
            <a:spAutoFit/>
          </a:bodyPr>
          <a:lstStyle/>
          <a:p>
            <a:pPr algn="ctr">
              <a:spcBef>
                <a:spcPts val="204"/>
              </a:spcBef>
            </a:pPr>
            <a:r>
              <a:rPr lang="ru-RU" sz="2800" b="1" spc="-11" dirty="0" smtClean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2800" b="1" dirty="0">
              <a:latin typeface="Arial"/>
              <a:cs typeface="Arial"/>
            </a:endParaRPr>
          </a:p>
        </p:txBody>
      </p:sp>
      <p:pic>
        <p:nvPicPr>
          <p:cNvPr id="2" name="Picture 2" descr="C:\Users\Windows 7\Desktop\Новая папка (7)\226797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95259" y="3082130"/>
            <a:ext cx="3731639" cy="26432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6971" y="224608"/>
            <a:ext cx="119428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ТИПЫ ХИМИЧЕСКИХ РЕАКЦИЙ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369847" y="312067"/>
            <a:ext cx="11572955" cy="297926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6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36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36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36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36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36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3600" b="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Реакции обмена </a:t>
            </a:r>
            <a:r>
              <a:rPr lang="ru-RU" sz="36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– это реакции, в ходе </a:t>
            </a:r>
            <a:r>
              <a:rPr lang="ru-RU" sz="36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которых сложные </a:t>
            </a:r>
            <a:r>
              <a:rPr lang="ru-RU" sz="36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вещества обмениваются своими </a:t>
            </a:r>
            <a:r>
              <a:rPr lang="ru-RU" sz="36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составными частями.</a:t>
            </a:r>
            <a:r>
              <a:rPr lang="ru-RU" sz="36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36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sz="3600" b="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3"/>
          <p:cNvSpPr>
            <a:spLocks noGrp="1"/>
          </p:cNvSpPr>
          <p:nvPr>
            <p:ph sz="half" idx="2"/>
          </p:nvPr>
        </p:nvSpPr>
        <p:spPr>
          <a:xfrm>
            <a:off x="380305" y="3925143"/>
            <a:ext cx="11079566" cy="265744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Примеры реакций:</a:t>
            </a:r>
          </a:p>
          <a:p>
            <a:pPr>
              <a:buFont typeface="Wingdings 2" pitchFamily="18" charset="2"/>
              <a:buNone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uSO</a:t>
            </a:r>
            <a:r>
              <a:rPr lang="en-US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+ 2NaOH = Cu(OH)</a:t>
            </a:r>
            <a:r>
              <a:rPr lang="en-US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+ Na</a:t>
            </a:r>
            <a:r>
              <a:rPr lang="en-US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 2" pitchFamily="18" charset="2"/>
              <a:buNone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</a:t>
            </a:r>
            <a:r>
              <a:rPr lang="ru-RU" sz="2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(синий</a:t>
            </a:r>
            <a:r>
              <a:rPr lang="ru-RU" sz="2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9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 2" pitchFamily="18" charset="2"/>
              <a:buNone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BaCl</a:t>
            </a:r>
            <a:r>
              <a:rPr lang="en-US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+ H</a:t>
            </a:r>
            <a:r>
              <a:rPr lang="en-US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 BaSO</a:t>
            </a:r>
            <a:r>
              <a:rPr lang="en-US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↓ + 2HCl</a:t>
            </a: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 2" pitchFamily="18" charset="2"/>
              <a:buNone/>
            </a:pPr>
            <a:endParaRPr lang="ru-RU" sz="2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ru-RU" sz="2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6971" y="224608"/>
            <a:ext cx="119428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ТИПЫ ХИМИЧЕСКИХ РЕАКЦИЙ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298409" y="681176"/>
            <a:ext cx="11572956" cy="2686704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ru-RU" sz="32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    </a:t>
            </a:r>
            <a:r>
              <a:rPr lang="ru-RU" sz="3600" b="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Реакции </a:t>
            </a:r>
            <a:r>
              <a:rPr lang="ru-RU" sz="3600" b="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разложения </a:t>
            </a:r>
            <a:r>
              <a:rPr lang="ru-RU" sz="36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– это реакции, в результате которых из одного сложного вещества образуются два или несколько более простых </a:t>
            </a:r>
            <a:r>
              <a:rPr lang="ru-RU" sz="36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веществ.</a:t>
            </a:r>
            <a:endParaRPr lang="ru-RU" sz="3600" b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Текст 2"/>
          <p:cNvSpPr txBox="1">
            <a:spLocks/>
          </p:cNvSpPr>
          <p:nvPr/>
        </p:nvSpPr>
        <p:spPr>
          <a:xfrm>
            <a:off x="475383" y="3429023"/>
            <a:ext cx="11314087" cy="351075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11202" marR="0" lvl="0" indent="-411202" algn="l" defTabSz="109653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60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Разложение перманганата калия:</a:t>
            </a:r>
          </a:p>
          <a:p>
            <a:pPr marL="411202" marR="0" lvl="0" indent="-411202" algn="l" defTabSz="109653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ru-RU" sz="360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           </a:t>
            </a:r>
            <a:r>
              <a:rPr kumimoji="0" lang="pl-PL" sz="360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</a:t>
            </a:r>
            <a:endParaRPr kumimoji="0" lang="ru-RU" sz="360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411202" marR="0" lvl="0" indent="-411202" algn="l" defTabSz="109653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pl-PL" sz="360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2KMnO</a:t>
            </a:r>
            <a:r>
              <a:rPr kumimoji="0" lang="pl-PL" sz="3600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4</a:t>
            </a:r>
            <a:r>
              <a:rPr kumimoji="0" lang="pl-PL" sz="360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 → K</a:t>
            </a:r>
            <a:r>
              <a:rPr kumimoji="0" lang="pl-PL" sz="3600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</a:t>
            </a:r>
            <a:r>
              <a:rPr kumimoji="0" lang="pl-PL" sz="360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MnO</a:t>
            </a:r>
            <a:r>
              <a:rPr kumimoji="0" lang="pl-PL" sz="3600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4</a:t>
            </a:r>
            <a:r>
              <a:rPr kumimoji="0" lang="pl-PL" sz="360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 + MnO</a:t>
            </a:r>
            <a:r>
              <a:rPr kumimoji="0" lang="pl-PL" sz="3600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</a:t>
            </a:r>
            <a:r>
              <a:rPr kumimoji="0" lang="pl-PL" sz="360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+ O</a:t>
            </a:r>
            <a:r>
              <a:rPr kumimoji="0" lang="pl-PL" sz="3600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</a:t>
            </a:r>
            <a:r>
              <a:rPr kumimoji="0" lang="pl-PL" sz="360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↑</a:t>
            </a:r>
            <a:endParaRPr kumimoji="0" lang="ru-RU" sz="360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411202" marR="0" lvl="0" indent="-411202" algn="l" defTabSz="109653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60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Разложение дихромата аммония:</a:t>
            </a:r>
          </a:p>
          <a:p>
            <a:pPr marL="411202" marR="0" lvl="0" indent="-411202" algn="l" defTabSz="109653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ru-RU" sz="360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                 </a:t>
            </a:r>
            <a:r>
              <a:rPr kumimoji="0" lang="pl-PL" sz="360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</a:t>
            </a:r>
            <a:endParaRPr kumimoji="0" lang="ru-RU" sz="360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411202" marR="0" lvl="0" indent="-411202" algn="l" defTabSz="109653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en-US" sz="360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(NH</a:t>
            </a:r>
            <a:r>
              <a:rPr kumimoji="0" lang="en-US" sz="3600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4</a:t>
            </a:r>
            <a:r>
              <a:rPr kumimoji="0" lang="en-US" sz="360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</a:t>
            </a:r>
            <a:r>
              <a:rPr kumimoji="0" lang="en-US" sz="3600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</a:t>
            </a:r>
            <a:r>
              <a:rPr kumimoji="0" lang="en-US" sz="360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Cr</a:t>
            </a:r>
            <a:r>
              <a:rPr kumimoji="0" lang="en-US" sz="3600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</a:t>
            </a:r>
            <a:r>
              <a:rPr kumimoji="0" lang="en-US" sz="360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3600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7</a:t>
            </a:r>
            <a:r>
              <a:rPr kumimoji="0" lang="en-US" sz="360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 = Cr</a:t>
            </a:r>
            <a:r>
              <a:rPr kumimoji="0" lang="en-US" sz="3600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</a:t>
            </a:r>
            <a:r>
              <a:rPr kumimoji="0" lang="en-US" sz="360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3600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3</a:t>
            </a:r>
            <a:r>
              <a:rPr kumimoji="0" lang="en-US" sz="360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 + N</a:t>
            </a:r>
            <a:r>
              <a:rPr kumimoji="0" lang="en-US" sz="3600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</a:t>
            </a:r>
            <a:r>
              <a:rPr kumimoji="0" lang="pl-PL" sz="360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↑ </a:t>
            </a:r>
            <a:r>
              <a:rPr kumimoji="0" lang="en-US" sz="360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 + 4H</a:t>
            </a:r>
            <a:r>
              <a:rPr kumimoji="0" lang="en-US" sz="3600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</a:t>
            </a:r>
            <a:r>
              <a:rPr kumimoji="0" lang="en-US" sz="360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</a:t>
            </a:r>
            <a:endParaRPr kumimoji="0" lang="ru-RU" sz="360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6971" y="438922"/>
            <a:ext cx="117158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ЛАБОРАТОРНАЯ РАБОТА № 5</a:t>
            </a:r>
          </a:p>
          <a:p>
            <a:pPr algn="ctr"/>
            <a:r>
              <a:rPr lang="ru-RU" sz="4000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41285" y="5153830"/>
            <a:ext cx="114300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latin typeface="Arial" pitchFamily="34" charset="0"/>
                <a:cs typeface="Arial" pitchFamily="34" charset="0"/>
              </a:rPr>
              <a:t>   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1285" y="2278857"/>
            <a:ext cx="114300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1285" y="1510492"/>
            <a:ext cx="113586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Тема: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Типы химических реакций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»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155929" y="3153566"/>
            <a:ext cx="5988103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6971" y="438922"/>
            <a:ext cx="117158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ЛАБОРАТОРНАЯ РАБОТА № 5</a:t>
            </a:r>
          </a:p>
          <a:p>
            <a:pPr algn="ctr"/>
            <a:r>
              <a:rPr lang="ru-RU" sz="4000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41285" y="5153830"/>
            <a:ext cx="114300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latin typeface="Arial" pitchFamily="34" charset="0"/>
                <a:cs typeface="Arial" pitchFamily="34" charset="0"/>
              </a:rPr>
              <a:t>   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1285" y="2278857"/>
            <a:ext cx="114300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1285" y="1510492"/>
            <a:ext cx="113586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Реакция соединения. 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155929" y="3153566"/>
            <a:ext cx="5988103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6971" y="438922"/>
            <a:ext cx="117158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ЛАБОРАТОРНАЯ РАБОТА № 5</a:t>
            </a:r>
          </a:p>
          <a:p>
            <a:pPr algn="ctr"/>
            <a:r>
              <a:rPr lang="ru-RU" sz="4000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41285" y="5153830"/>
            <a:ext cx="114300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latin typeface="Arial" pitchFamily="34" charset="0"/>
                <a:cs typeface="Arial" pitchFamily="34" charset="0"/>
              </a:rPr>
              <a:t>   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1285" y="2278857"/>
            <a:ext cx="114300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1285" y="1510492"/>
            <a:ext cx="113586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Реакция разложения. 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155929" y="3153566"/>
            <a:ext cx="5988103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6971" y="438922"/>
            <a:ext cx="117158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ЛАБОРАТОРНАЯ РАБОТА № 5</a:t>
            </a:r>
          </a:p>
          <a:p>
            <a:pPr algn="ctr"/>
            <a:r>
              <a:rPr lang="ru-RU" sz="4000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41285" y="5153830"/>
            <a:ext cx="114300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latin typeface="Arial" pitchFamily="34" charset="0"/>
                <a:cs typeface="Arial" pitchFamily="34" charset="0"/>
              </a:rPr>
              <a:t>   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1285" y="2278857"/>
            <a:ext cx="114300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1285" y="1510492"/>
            <a:ext cx="113586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Реакция обмена. 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155929" y="3153566"/>
            <a:ext cx="5988103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6971" y="438922"/>
            <a:ext cx="117158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ЛАБОРАТОРНАЯ РАБОТА № 5</a:t>
            </a:r>
          </a:p>
          <a:p>
            <a:pPr algn="ctr"/>
            <a:r>
              <a:rPr lang="ru-RU" sz="4000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41285" y="5153830"/>
            <a:ext cx="114300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latin typeface="Arial" pitchFamily="34" charset="0"/>
                <a:cs typeface="Arial" pitchFamily="34" charset="0"/>
              </a:rPr>
              <a:t>   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1285" y="2278857"/>
            <a:ext cx="114300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1285" y="1510492"/>
            <a:ext cx="113586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Реакция замещения. 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155929" y="3153566"/>
            <a:ext cx="5988103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6971" y="224608"/>
            <a:ext cx="119428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ТИПЫ ХИМИЧЕСКИХ РЕАКЦИЙ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657" y="280518"/>
            <a:ext cx="12169774" cy="1323437"/>
          </a:xfrm>
          <a:prstGeom prst="rect">
            <a:avLst/>
          </a:prstGeom>
          <a:noFill/>
        </p:spPr>
        <p:txBody>
          <a:bodyPr wrap="square" lIns="91433" tIns="45719" rIns="91433" bIns="45719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</a:t>
            </a:r>
          </a:p>
          <a:p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8409" y="367487"/>
            <a:ext cx="11644394" cy="646329"/>
          </a:xfrm>
          <a:prstGeom prst="rect">
            <a:avLst/>
          </a:prstGeom>
        </p:spPr>
        <p:txBody>
          <a:bodyPr wrap="square" lIns="91433" tIns="45719" rIns="91433" bIns="45719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ЗАДАНИЕ ДЛЯ САМОСТОЯТЕЛЬНОЙ РАБОТЫ 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0" name="Picture 2" descr="https://him.1sept.ru/2006/05/o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68260"/>
            <a:ext cx="133350" cy="133351"/>
          </a:xfrm>
          <a:prstGeom prst="rect">
            <a:avLst/>
          </a:prstGeom>
          <a:noFill/>
        </p:spPr>
      </p:pic>
      <p:pic>
        <p:nvPicPr>
          <p:cNvPr id="22531" name="Picture 3" descr="https://him.1sept.ru/2006/05/o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4263" y="-68260"/>
            <a:ext cx="133350" cy="133351"/>
          </a:xfrm>
          <a:prstGeom prst="rect">
            <a:avLst/>
          </a:prstGeom>
          <a:noFill/>
        </p:spPr>
      </p:pic>
      <p:pic>
        <p:nvPicPr>
          <p:cNvPr id="22533" name="Рисунок 1" descr="https://him.1sept.ru/2006/05/o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" y="457203"/>
            <a:ext cx="133350" cy="133350"/>
          </a:xfrm>
          <a:prstGeom prst="rect">
            <a:avLst/>
          </a:prstGeom>
          <a:noFill/>
        </p:spPr>
      </p:pic>
      <p:pic>
        <p:nvPicPr>
          <p:cNvPr id="22532" name="Рисунок 2" descr="https://him.1sept.ru/2006/05/o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" y="590550"/>
            <a:ext cx="133350" cy="133350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941355" y="1653369"/>
            <a:ext cx="10787139" cy="1200327"/>
          </a:xfrm>
          <a:prstGeom prst="rect">
            <a:avLst/>
          </a:prstGeom>
        </p:spPr>
        <p:txBody>
          <a:bodyPr wrap="square" lIns="91431" tIns="45719" rIns="91431" bIns="45719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1. Прочитать §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16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(стр.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47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48)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2. Письменно ответить на вопросы 1-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( стр.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49)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6971" y="224608"/>
            <a:ext cx="119428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ТИПЫ ХИМИЧЕСКИХ РЕАКЦИЙ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09" y="1153302"/>
            <a:ext cx="11715832" cy="1139825"/>
          </a:xfrm>
        </p:spPr>
        <p:txBody>
          <a:bodyPr>
            <a:normAutofit/>
          </a:bodyPr>
          <a:lstStyle/>
          <a:p>
            <a:r>
              <a:rPr lang="ru-RU" sz="3600" b="0" dirty="0">
                <a:solidFill>
                  <a:srgbClr val="002060"/>
                </a:solidFill>
                <a:effectLst/>
              </a:rPr>
              <a:t>Что такое химическая реакция?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98409" y="2010558"/>
            <a:ext cx="11644394" cy="4789487"/>
          </a:xfrm>
          <a:prstGeom prst="rect">
            <a:avLst/>
          </a:prstGeom>
        </p:spPr>
        <p:txBody>
          <a:bodyPr/>
          <a:lstStyle/>
          <a:p>
            <a:pPr marL="411202" marR="0" lvl="0" indent="-411202" algn="just" defTabSz="109653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Химические реакции или химические явления – это</a:t>
            </a:r>
          </a:p>
          <a:p>
            <a:pPr marL="411202" marR="0" lvl="0" indent="-411202" algn="just" defTabSz="109653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процессы,  в результате которых из одних веществ</a:t>
            </a:r>
            <a:endParaRPr lang="ru-RU" sz="3200" baseline="0" dirty="0" smtClean="0">
              <a:latin typeface="Arial" pitchFamily="34" charset="0"/>
              <a:cs typeface="Arial" pitchFamily="34" charset="0"/>
            </a:endParaRPr>
          </a:p>
          <a:p>
            <a:pPr marL="411202" marR="0" lvl="0" indent="-411202" algn="just" defTabSz="109653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образуются другие.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4" descr="Без-имени-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27895" y="4225136"/>
            <a:ext cx="3341687" cy="229948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9" name="Picture 5" descr="Без-имени-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71550" y="4296574"/>
            <a:ext cx="3455988" cy="22280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6971" y="224608"/>
            <a:ext cx="119428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ТИПЫ ХИМИЧЕСКИХ РЕАКЦИЙ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238748" y="1224740"/>
            <a:ext cx="11931027" cy="1167001"/>
          </a:xfrm>
        </p:spPr>
        <p:txBody>
          <a:bodyPr>
            <a:normAutofit/>
          </a:bodyPr>
          <a:lstStyle/>
          <a:p>
            <a:r>
              <a:rPr lang="ru-RU" sz="3600" b="0" dirty="0">
                <a:solidFill>
                  <a:srgbClr val="002060"/>
                </a:solidFill>
              </a:rPr>
              <a:t>По каким признакам можно определить химические реакции?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608489" y="2226342"/>
            <a:ext cx="7295527" cy="464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11202" marR="0" lvl="0" indent="-411202" algn="l" defTabSz="109653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Выделение газа;</a:t>
            </a:r>
          </a:p>
          <a:p>
            <a:pPr marL="411202" marR="0" lvl="0" indent="-411202" algn="l" defTabSz="109653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Образование осадка;</a:t>
            </a:r>
          </a:p>
          <a:p>
            <a:pPr marL="411202" marR="0" lvl="0" indent="-411202" algn="l" defTabSz="109653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Выделение 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(поглощение) тепла и света;</a:t>
            </a:r>
          </a:p>
          <a:p>
            <a:pPr marL="411202" marR="0" lvl="0" indent="-411202" algn="l" defTabSz="109653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Появление или изменение запаха или вкуса;</a:t>
            </a:r>
          </a:p>
          <a:p>
            <a:pPr marL="411202" marR="0" lvl="0" indent="-411202" algn="l" defTabSz="109653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Изменение цвета;</a:t>
            </a:r>
          </a:p>
          <a:p>
            <a:pPr marL="411202" marR="0" lvl="0" indent="-411202" algn="l" defTabSz="109653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3" name="Picture 4" descr="0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99465" y="4439450"/>
            <a:ext cx="2558403" cy="1966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4" name="Picture 5" descr="GCH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88548" y="2076590"/>
            <a:ext cx="2654124" cy="18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238748" y="284438"/>
            <a:ext cx="11931027" cy="1167001"/>
          </a:xfrm>
        </p:spPr>
        <p:txBody>
          <a:bodyPr>
            <a:normAutofit fontScale="90000"/>
          </a:bodyPr>
          <a:lstStyle/>
          <a:p>
            <a:r>
              <a:rPr lang="ru-RU" sz="4800" b="1" dirty="0">
                <a:solidFill>
                  <a:srgbClr val="002060"/>
                </a:solidFill>
              </a:rPr>
              <a:t>По каким признакам можно определить химические реакции?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8489" y="1638353"/>
            <a:ext cx="7295527" cy="4642000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Arial" pitchFamily="34" charset="0"/>
                <a:cs typeface="Arial" pitchFamily="34" charset="0"/>
              </a:rPr>
              <a:t>Выделение газа;</a:t>
            </a:r>
          </a:p>
          <a:p>
            <a:r>
              <a:rPr lang="ru-RU" sz="3600" dirty="0">
                <a:latin typeface="Arial" pitchFamily="34" charset="0"/>
                <a:cs typeface="Arial" pitchFamily="34" charset="0"/>
              </a:rPr>
              <a:t>Образование осадка;</a:t>
            </a:r>
          </a:p>
          <a:p>
            <a:r>
              <a:rPr lang="ru-RU" sz="3600" dirty="0">
                <a:latin typeface="Arial" pitchFamily="34" charset="0"/>
                <a:cs typeface="Arial" pitchFamily="34" charset="0"/>
              </a:rPr>
              <a:t>Выделение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(поглощение) тепла и света;</a:t>
            </a:r>
          </a:p>
          <a:p>
            <a:r>
              <a:rPr lang="ru-RU" sz="3600" dirty="0">
                <a:latin typeface="Arial" pitchFamily="34" charset="0"/>
                <a:cs typeface="Arial" pitchFamily="34" charset="0"/>
              </a:rPr>
              <a:t>Появление или изменение запаха или вкуса;</a:t>
            </a:r>
          </a:p>
          <a:p>
            <a:r>
              <a:rPr lang="ru-RU" sz="3600" dirty="0">
                <a:latin typeface="Arial" pitchFamily="34" charset="0"/>
                <a:cs typeface="Arial" pitchFamily="34" charset="0"/>
              </a:rPr>
              <a:t>Изменение цвета;</a:t>
            </a:r>
          </a:p>
          <a:p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7044" name="Picture 4" descr="0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8547" y="4248666"/>
            <a:ext cx="3355139" cy="25794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87045" name="Picture 5" descr="GCH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8547" y="1594469"/>
            <a:ext cx="3336123" cy="235838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6971" y="224608"/>
            <a:ext cx="119428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ТИПЫ ХИМИЧЕСКИХ РЕАКЦИЙ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" name="Текст 3"/>
          <p:cNvSpPr txBox="1">
            <a:spLocks/>
          </p:cNvSpPr>
          <p:nvPr/>
        </p:nvSpPr>
        <p:spPr>
          <a:xfrm>
            <a:off x="285228" y="1524036"/>
            <a:ext cx="11884547" cy="2486786"/>
          </a:xfrm>
          <a:prstGeom prst="rect">
            <a:avLst/>
          </a:prstGeom>
        </p:spPr>
        <p:txBody>
          <a:bodyPr/>
          <a:lstStyle/>
          <a:p>
            <a:pPr marL="411202" marR="0" lvl="0" indent="-411202" algn="ctr" defTabSz="109653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ru-RU" sz="36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Классификация по признаку выделения или поглощения теплоты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41285" y="3153566"/>
            <a:ext cx="5419354" cy="27062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9664" tIns="54832" rIns="109664" bIns="54832" anchor="ctr"/>
          <a:lstStyle/>
          <a:p>
            <a:pPr algn="ctr">
              <a:lnSpc>
                <a:spcPct val="80000"/>
              </a:lnSpc>
              <a:defRPr/>
            </a:pPr>
            <a:endParaRPr lang="ru-RU" sz="65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Экзотермические реакции(+</a:t>
            </a:r>
            <a:r>
              <a:rPr lang="en-US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ru-RU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  <a:endParaRPr lang="ru-RU" sz="3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  <a:defRPr/>
            </a:pPr>
            <a:endParaRPr lang="ru-RU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99201" y="3153566"/>
            <a:ext cx="5514429" cy="27062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9664" tIns="54832" rIns="109664" bIns="54832" anchor="ctr"/>
          <a:lstStyle/>
          <a:p>
            <a:pPr algn="ctr">
              <a:lnSpc>
                <a:spcPct val="80000"/>
              </a:lnSpc>
              <a:defRPr/>
            </a:pPr>
            <a:r>
              <a:rPr lang="ru-RU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Эндотермические реакции (</a:t>
            </a:r>
            <a:r>
              <a:rPr lang="en-US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-Q</a:t>
            </a:r>
            <a:r>
              <a:rPr lang="ru-RU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ctr">
              <a:lnSpc>
                <a:spcPct val="80000"/>
              </a:lnSpc>
              <a:defRPr/>
            </a:pPr>
            <a:endParaRPr lang="ru-RU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2NO</a:t>
            </a:r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</a:t>
            </a:r>
            <a:endParaRPr lang="ru-RU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6971" y="224608"/>
            <a:ext cx="119428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ТИПЫ ХИМИЧЕСКИХ РЕАКЦИЙ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8409" y="1439054"/>
            <a:ext cx="1164439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Тепловой </a:t>
            </a:r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эффект химической реакции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– это количество теплоты, которое выделяется или поглощается в ходе  химической реакции</a:t>
            </a:r>
            <a:br>
              <a:rPr lang="ru-RU" sz="3600" dirty="0" smtClean="0">
                <a:latin typeface="Arial" pitchFamily="34" charset="0"/>
                <a:cs typeface="Arial" pitchFamily="34" charset="0"/>
              </a:rPr>
            </a:b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latin typeface="Arial" pitchFamily="34" charset="0"/>
                <a:cs typeface="Arial" pitchFamily="34" charset="0"/>
              </a:rPr>
            </a:br>
            <a:r>
              <a:rPr lang="ru-RU" sz="3600" dirty="0" smtClean="0">
                <a:latin typeface="Arial" pitchFamily="34" charset="0"/>
                <a:cs typeface="Arial" pitchFamily="34" charset="0"/>
              </a:rPr>
              <a:t>Обозначается: </a:t>
            </a:r>
            <a:r>
              <a:rPr lang="en-US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latin typeface="Arial" pitchFamily="34" charset="0"/>
                <a:cs typeface="Arial" pitchFamily="34" charset="0"/>
              </a:rPr>
            </a:br>
            <a:r>
              <a:rPr lang="ru-RU" sz="3600" dirty="0" smtClean="0">
                <a:latin typeface="Arial" pitchFamily="34" charset="0"/>
                <a:cs typeface="Arial" pitchFamily="34" charset="0"/>
              </a:rPr>
              <a:t>Выражается: </a:t>
            </a:r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кДж - килоджоуль </a:t>
            </a:r>
            <a:endParaRPr lang="ru-RU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Текст 2"/>
          <p:cNvSpPr txBox="1">
            <a:spLocks/>
          </p:cNvSpPr>
          <p:nvPr/>
        </p:nvSpPr>
        <p:spPr>
          <a:xfrm>
            <a:off x="2370111" y="4868078"/>
            <a:ext cx="8072438" cy="3238500"/>
          </a:xfrm>
          <a:prstGeom prst="rect">
            <a:avLst/>
          </a:prstGeom>
        </p:spPr>
        <p:txBody>
          <a:bodyPr/>
          <a:lstStyle/>
          <a:p>
            <a:pPr marL="411202" marR="0" lvl="0" indent="-411202" algn="l" defTabSz="109653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pt-BR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</a:t>
            </a:r>
            <a:r>
              <a:rPr kumimoji="0" lang="pt-BR" sz="4000" b="0" i="0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r>
              <a:rPr kumimoji="0" lang="ru-RU" sz="4000" b="0" i="0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(г)</a:t>
            </a:r>
            <a:r>
              <a:rPr kumimoji="0" lang="pt-BR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+ Cl</a:t>
            </a:r>
            <a:r>
              <a:rPr kumimoji="0" lang="pt-BR" sz="4000" b="0" i="0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r>
              <a:rPr kumimoji="0" lang="ru-RU" sz="4000" b="0" i="0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(г)</a:t>
            </a:r>
            <a:r>
              <a:rPr kumimoji="0" lang="pt-BR" sz="4000" b="0" i="0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 </a:t>
            </a:r>
            <a:r>
              <a:rPr kumimoji="0" lang="pt-BR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= 2HCl</a:t>
            </a:r>
            <a:r>
              <a:rPr kumimoji="0" lang="ru-RU" sz="4000" b="0" i="0" u="none" strike="noStrike" kern="1200" cap="none" spc="0" normalizeH="0" baseline="-20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(г)</a:t>
            </a:r>
            <a:r>
              <a:rPr kumimoji="0" lang="pt-BR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 + 184,6 кДж</a:t>
            </a:r>
            <a:endParaRPr kumimoji="0" lang="ru-RU" sz="4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11202" marR="0" lvl="0" indent="-411202" algn="l" defTabSz="109653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 моль           1 моль               2 моль</a:t>
            </a:r>
            <a:r>
              <a:rPr kumimoji="0" lang="pt-B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 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6971" y="224608"/>
            <a:ext cx="119428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ТИПЫ ХИМИЧЕСКИХ РЕАКЦИЙ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 bwMode="auto">
          <a:xfrm>
            <a:off x="298410" y="609738"/>
            <a:ext cx="11572956" cy="2686704"/>
          </a:xfrm>
        </p:spPr>
        <p:txBody>
          <a:bodyPr wrap="square" lIns="109664" tIns="54832" rIns="109664" bIns="54832" numCol="1" anchorCtr="0" compatLnSpc="1">
            <a:prstTxWarp prst="textNoShape">
              <a:avLst/>
            </a:prstTxWarp>
            <a:normAutofit/>
          </a:bodyPr>
          <a:lstStyle/>
          <a:p>
            <a:pPr algn="just"/>
            <a:r>
              <a:rPr lang="ru-RU" sz="36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Классификация </a:t>
            </a:r>
            <a:r>
              <a:rPr lang="ru-RU" sz="36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химических реакций по числу и составу исходных веществ и продуктов </a:t>
            </a:r>
            <a:r>
              <a:rPr lang="ru-RU" sz="36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реакции:</a:t>
            </a:r>
            <a:endParaRPr lang="ru-RU" sz="3600" b="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Текст 2"/>
          <p:cNvSpPr txBox="1">
            <a:spLocks/>
          </p:cNvSpPr>
          <p:nvPr/>
        </p:nvSpPr>
        <p:spPr>
          <a:xfrm>
            <a:off x="475383" y="3010690"/>
            <a:ext cx="11219011" cy="27305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11202" marR="0" lvl="0" indent="-411202" algn="l" defTabSz="109653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6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1. Реакции соединения</a:t>
            </a:r>
          </a:p>
          <a:p>
            <a:pPr marL="411202" marR="0" lvl="0" indent="-411202" algn="l" defTabSz="109653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6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2. Реакции замещения</a:t>
            </a:r>
          </a:p>
          <a:p>
            <a:pPr marL="411202" marR="0" lvl="0" indent="-411202" algn="l" defTabSz="109653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6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3. Реакции обмена</a:t>
            </a:r>
          </a:p>
          <a:p>
            <a:pPr marL="411202" marR="0" lvl="0" indent="-411202" algn="l" defTabSz="109653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6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4. Реакции разложения</a:t>
            </a:r>
          </a:p>
        </p:txBody>
      </p:sp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6971" y="224608"/>
            <a:ext cx="119428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ТИПЫ ХИМИЧЕСКИХ РЕАКЦИЙ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" name="Rectangle 6"/>
          <p:cNvSpPr txBox="1">
            <a:spLocks noChangeArrowheads="1"/>
          </p:cNvSpPr>
          <p:nvPr/>
        </p:nvSpPr>
        <p:spPr>
          <a:xfrm>
            <a:off x="380305" y="1438898"/>
            <a:ext cx="11562497" cy="6143824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marL="318026" marR="0" lvl="0" indent="-318026" algn="l" defTabSz="109653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      </a:t>
            </a:r>
            <a:r>
              <a:rPr kumimoji="0" lang="ru-RU" sz="3600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Реакции соединения </a:t>
            </a:r>
            <a:r>
              <a:rPr kumimoji="0" lang="ru-RU" sz="360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–это реакции, в результате которых из двух и более веществ образуется одно вещество более сложного состава </a:t>
            </a:r>
            <a:endParaRPr kumimoji="0" lang="en-US" sz="360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18026" marR="0" lvl="0" indent="-318026" algn="l" defTabSz="109653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kumimoji="0" lang="ru-RU" sz="360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Примеры реакций:</a:t>
            </a:r>
          </a:p>
          <a:p>
            <a:pPr marL="318026" marR="0" lvl="0" indent="-318026" algn="l" defTabSz="109653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60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  Превращение фосфора в фосфорную кислоту.</a:t>
            </a:r>
          </a:p>
          <a:p>
            <a:pPr marL="318026" marR="0" lvl="0" indent="-318026" algn="ctr" defTabSz="109653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4P + 5O</a:t>
            </a:r>
            <a:r>
              <a:rPr kumimoji="0" lang="en-US" sz="3600" strike="noStrike" kern="120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2</a:t>
            </a:r>
            <a:r>
              <a:rPr kumimoji="0" lang="en-US" sz="360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→ 2P</a:t>
            </a:r>
            <a:r>
              <a:rPr kumimoji="0" lang="en-US" sz="3600" strike="noStrike" kern="120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2</a:t>
            </a:r>
            <a:r>
              <a:rPr kumimoji="0" lang="en-US" sz="360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3600" strike="noStrike" kern="120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5</a:t>
            </a:r>
            <a:r>
              <a:rPr kumimoji="0" lang="ru-RU" sz="360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endParaRPr kumimoji="0" lang="en-US" sz="360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18026" marR="0" lvl="0" indent="-318026" algn="ctr" defTabSz="109653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P</a:t>
            </a:r>
            <a:r>
              <a:rPr kumimoji="0" lang="en-US" sz="3600" strike="noStrike" kern="120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2</a:t>
            </a:r>
            <a:r>
              <a:rPr kumimoji="0" lang="en-US" sz="360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3600" strike="noStrike" kern="120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5</a:t>
            </a:r>
            <a:r>
              <a:rPr kumimoji="0" lang="en-US" sz="360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+3H</a:t>
            </a:r>
            <a:r>
              <a:rPr kumimoji="0" lang="en-US" sz="3600" strike="noStrike" kern="120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2</a:t>
            </a:r>
            <a:r>
              <a:rPr kumimoji="0" lang="en-US" sz="360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O=2H</a:t>
            </a:r>
            <a:r>
              <a:rPr kumimoji="0" lang="en-US" sz="3600" strike="noStrike" kern="120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3</a:t>
            </a:r>
            <a:r>
              <a:rPr kumimoji="0" lang="en-US" sz="360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PO</a:t>
            </a:r>
            <a:r>
              <a:rPr kumimoji="0" lang="en-US" sz="3600" strike="noStrike" kern="120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4</a:t>
            </a:r>
            <a:endParaRPr kumimoji="0" lang="ru-RU" sz="3600" strike="noStrike" kern="1200" cap="none" spc="0" normalizeH="0" baseline="-25000" noProof="0" dirty="0" smtClean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6971" y="224608"/>
            <a:ext cx="119428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ТИПЫ ХИМИЧЕСКИХ РЕАКЦИЙ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" name="Текст 7"/>
          <p:cNvSpPr txBox="1">
            <a:spLocks/>
          </p:cNvSpPr>
          <p:nvPr/>
        </p:nvSpPr>
        <p:spPr>
          <a:xfrm>
            <a:off x="298409" y="1423032"/>
            <a:ext cx="11644394" cy="5802500"/>
          </a:xfrm>
          <a:prstGeom prst="rect">
            <a:avLst/>
          </a:prstGeom>
        </p:spPr>
        <p:txBody>
          <a:bodyPr/>
          <a:lstStyle/>
          <a:p>
            <a:pPr marL="411202" marR="0" lvl="0" indent="-411202" algn="just" defTabSz="109653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 </a:t>
            </a:r>
            <a:r>
              <a:rPr kumimoji="0" lang="ru-RU" sz="3600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Реакции замещения </a:t>
            </a:r>
            <a:r>
              <a:rPr kumimoji="0" lang="ru-RU" sz="360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– это реакции, в результате</a:t>
            </a:r>
          </a:p>
          <a:p>
            <a:pPr marL="411202" marR="0" lvl="0" indent="-411202" algn="just" defTabSz="109653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к</a:t>
            </a:r>
            <a:r>
              <a:rPr kumimoji="0" lang="ru-RU" sz="360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оторых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60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атомы простого вещества замещают атомы</a:t>
            </a:r>
          </a:p>
          <a:p>
            <a:pPr marL="411202" marR="0" lvl="0" indent="-411202" algn="just" defTabSz="109653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60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одного из</a:t>
            </a:r>
            <a:r>
              <a:rPr kumimoji="0" lang="ru-RU" sz="360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60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химических элементов в составе сложного</a:t>
            </a:r>
          </a:p>
          <a:p>
            <a:pPr marL="411202" marR="0" lvl="0" indent="-411202" algn="just" defTabSz="109653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60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вещества.</a:t>
            </a:r>
            <a:endParaRPr kumimoji="0" lang="ru-RU" sz="320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411202" marR="0" lvl="0" indent="-411202" defTabSz="109653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ru-RU" sz="320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 </a:t>
            </a:r>
            <a:r>
              <a:rPr kumimoji="0" lang="ru-RU" sz="360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Примеры реакций:</a:t>
            </a:r>
          </a:p>
          <a:p>
            <a:pPr marL="411202" marR="0" lvl="0" indent="-411202" defTabSz="109653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60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</a:t>
            </a:r>
            <a:r>
              <a:rPr kumimoji="0" lang="ru-RU" sz="360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Zn</a:t>
            </a:r>
            <a:r>
              <a:rPr kumimoji="0" lang="ru-RU" sz="360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+ 2HCl  = ZnCl</a:t>
            </a:r>
            <a:r>
              <a:rPr kumimoji="0" lang="ru-RU" sz="3600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</a:t>
            </a:r>
            <a:r>
              <a:rPr kumimoji="0" lang="ru-RU" sz="360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+ H</a:t>
            </a:r>
            <a:r>
              <a:rPr kumimoji="0" lang="ru-RU" sz="3600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</a:t>
            </a:r>
            <a:r>
              <a:rPr kumimoji="0" lang="ru-RU" sz="360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/>
            </a:r>
            <a:br>
              <a:rPr kumimoji="0" lang="ru-RU" sz="360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</a:br>
            <a:r>
              <a:rPr kumimoji="0" lang="ru-RU" sz="360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2Fe  +3H</a:t>
            </a:r>
            <a:r>
              <a:rPr kumimoji="0" lang="ru-RU" sz="3600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</a:t>
            </a:r>
            <a:r>
              <a:rPr kumimoji="0" lang="ru-RU" sz="360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 = Fe</a:t>
            </a:r>
            <a:r>
              <a:rPr kumimoji="0" lang="ru-RU" sz="3600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</a:t>
            </a:r>
            <a:r>
              <a:rPr kumimoji="0" lang="ru-RU" sz="360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</a:t>
            </a:r>
            <a:r>
              <a:rPr kumimoji="0" lang="ru-RU" sz="3600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3</a:t>
            </a:r>
            <a:r>
              <a:rPr kumimoji="0" lang="ru-RU" sz="360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+3H</a:t>
            </a:r>
            <a:r>
              <a:rPr kumimoji="0" lang="ru-RU" sz="3600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</a:t>
            </a:r>
            <a:r>
              <a:rPr kumimoji="0" lang="ru-RU" sz="360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                    </a:t>
            </a:r>
          </a:p>
        </p:txBody>
      </p:sp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0000FF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5671</TotalTime>
  <Words>478</Words>
  <Application>Microsoft Office PowerPoint</Application>
  <PresentationFormat>Произвольный</PresentationFormat>
  <Paragraphs>131</Paragraphs>
  <Slides>18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Что такое химическая реакция?</vt:lpstr>
      <vt:lpstr>По каким признакам можно определить химические реакции?</vt:lpstr>
      <vt:lpstr>По каким признакам можно определить химические реакции?</vt:lpstr>
      <vt:lpstr>Слайд 5</vt:lpstr>
      <vt:lpstr>Слайд 6</vt:lpstr>
      <vt:lpstr>      Классификация химических реакций по числу и составу исходных веществ и продуктов реакции:</vt:lpstr>
      <vt:lpstr>Слайд 8</vt:lpstr>
      <vt:lpstr>Слайд 9</vt:lpstr>
      <vt:lpstr>   Реакции обмена – это реакции, в ходе которых сложные вещества обмениваются своими составными частями. </vt:lpstr>
      <vt:lpstr>     Реакции разложения – это реакции, в результате которых из одного сложного вещества образуются два или несколько более простых веществ.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Windows 7</cp:lastModifiedBy>
  <cp:revision>253</cp:revision>
  <dcterms:created xsi:type="dcterms:W3CDTF">2020-05-06T17:43:33Z</dcterms:created>
  <dcterms:modified xsi:type="dcterms:W3CDTF">2020-10-17T19:31:07Z</dcterms:modified>
</cp:coreProperties>
</file>