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57" r:id="rId2"/>
    <p:sldId id="294" r:id="rId3"/>
    <p:sldId id="648" r:id="rId4"/>
    <p:sldId id="649" r:id="rId5"/>
    <p:sldId id="646" r:id="rId6"/>
    <p:sldId id="650" r:id="rId7"/>
    <p:sldId id="651" r:id="rId8"/>
    <p:sldId id="652" r:id="rId9"/>
    <p:sldId id="653" r:id="rId10"/>
    <p:sldId id="654" r:id="rId11"/>
    <p:sldId id="655" r:id="rId12"/>
    <p:sldId id="656" r:id="rId13"/>
    <p:sldId id="657" r:id="rId14"/>
    <p:sldId id="658" r:id="rId15"/>
    <p:sldId id="659" r:id="rId16"/>
    <p:sldId id="660" r:id="rId17"/>
    <p:sldId id="661" r:id="rId18"/>
    <p:sldId id="662" r:id="rId19"/>
    <p:sldId id="645" r:id="rId20"/>
    <p:sldId id="663" r:id="rId21"/>
  </p:sldIdLst>
  <p:sldSz cx="12169775" cy="7021513"/>
  <p:notesSz cx="6858000" cy="9144000"/>
  <p:defaultTextStyle>
    <a:defPPr>
      <a:defRPr lang="ru-RU"/>
    </a:defPPr>
    <a:lvl1pPr marL="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7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36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0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074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341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08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879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14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0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5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1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1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5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4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4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5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0" y="1614952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2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5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3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70" indent="0">
              <a:buNone/>
              <a:defRPr sz="3400"/>
            </a:lvl2pPr>
            <a:lvl3pPr marL="1096536" indent="0">
              <a:buNone/>
              <a:defRPr sz="2900"/>
            </a:lvl3pPr>
            <a:lvl4pPr marL="1644805" indent="0">
              <a:buNone/>
              <a:defRPr sz="2400"/>
            </a:lvl4pPr>
            <a:lvl5pPr marL="2193074" indent="0">
              <a:buNone/>
              <a:defRPr sz="2400"/>
            </a:lvl5pPr>
            <a:lvl6pPr marL="2741341" indent="0">
              <a:buNone/>
              <a:defRPr sz="2400"/>
            </a:lvl6pPr>
            <a:lvl7pPr marL="3289608" indent="0">
              <a:buNone/>
              <a:defRPr sz="2400"/>
            </a:lvl7pPr>
            <a:lvl8pPr marL="3837879" indent="0">
              <a:buNone/>
              <a:defRPr sz="2400"/>
            </a:lvl8pPr>
            <a:lvl9pPr marL="43861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4" tIns="54827" rIns="109654" bIns="54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8"/>
            <a:ext cx="10952798" cy="4633874"/>
          </a:xfrm>
          <a:prstGeom prst="rect">
            <a:avLst/>
          </a:prstGeom>
        </p:spPr>
        <p:txBody>
          <a:bodyPr vert="horz" lIns="109654" tIns="54827" rIns="109654" bIns="54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7"/>
            <a:ext cx="3853762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02" indent="-411202" algn="l" defTabSz="109653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35" indent="-342668" algn="l" defTabSz="10965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70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38" indent="-274136" algn="l" defTabSz="10965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06" indent="-274136" algn="l" defTabSz="10965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73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744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011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278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36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0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074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341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08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879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14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Windows%207\Desktop\7-18\videoplayback%20(1).mp4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Windows%207\Desktop\7-18\&#1047;&#1072;&#1082;&#1086;&#1085;%20&#1089;&#1086;&#1093;&#1088;&#1072;&#1085;&#1077;&#1085;&#1080;&#1103;%20&#1084;&#1072;&#1089;&#1089;&#1099;%20&#1074;&#1077;&#1097;&#1077;&#1089;&#1090;&#1074;&#1072;%20(2).mp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60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92" y="2764723"/>
            <a:ext cx="8072494" cy="3620537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Закон сохранения массы.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727037" y="3082128"/>
            <a:ext cx="725751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610944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" name="Picture 2" descr="C:\Users\Windows 7\Desktop\Новая папка (7)\22679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3296442"/>
            <a:ext cx="322736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videoplayback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98673" y="1724806"/>
            <a:ext cx="7500990" cy="4429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1469999"/>
            <a:ext cx="11028403" cy="897749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Формулировка закона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98409" y="3010690"/>
            <a:ext cx="11644393" cy="3554836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Масса </a:t>
            </a:r>
            <a:r>
              <a:rPr kumimoji="0" lang="ru-RU" sz="3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веществ,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вступивших</a:t>
            </a:r>
            <a:r>
              <a:rPr kumimoji="0" lang="ru-RU" sz="3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 химическую реакцию,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равна</a:t>
            </a:r>
            <a:r>
              <a:rPr kumimoji="0" lang="ru-RU" sz="3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массе  </a:t>
            </a:r>
            <a:r>
              <a:rPr kumimoji="0" lang="ru-RU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образовавшихся</a:t>
            </a:r>
            <a:r>
              <a:rPr kumimoji="0" lang="ru-RU" sz="38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веществ.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7299333" y="1510492"/>
            <a:ext cx="4409431" cy="5012580"/>
            <a:chOff x="113" y="255"/>
            <a:chExt cx="2087" cy="3084"/>
          </a:xfrm>
        </p:grpSpPr>
        <p:sp>
          <p:nvSpPr>
            <p:cNvPr id="9" name="Oval 26"/>
            <p:cNvSpPr>
              <a:spLocks noChangeArrowheads="1"/>
            </p:cNvSpPr>
            <p:nvPr/>
          </p:nvSpPr>
          <p:spPr bwMode="auto">
            <a:xfrm>
              <a:off x="113" y="1207"/>
              <a:ext cx="2087" cy="213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930" y="255"/>
              <a:ext cx="544" cy="9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441285" y="1581930"/>
            <a:ext cx="4409430" cy="5012580"/>
            <a:chOff x="113" y="255"/>
            <a:chExt cx="2087" cy="3084"/>
          </a:xfrm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13" y="1207"/>
              <a:ext cx="2087" cy="213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930" y="255"/>
              <a:ext cx="544" cy="99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409097" y="3367880"/>
            <a:ext cx="3389906" cy="3653633"/>
          </a:xfrm>
          <a:prstGeom prst="rect">
            <a:avLst/>
          </a:prstGeom>
        </p:spPr>
        <p:txBody>
          <a:bodyPr/>
          <a:lstStyle/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Исходные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вещества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РЕАГЕНТЫ</a:t>
            </a: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4758045" y="3375853"/>
            <a:ext cx="239592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9664" tIns="54832" rIns="109664" bIns="54832"/>
          <a:lstStyle/>
          <a:p>
            <a:endParaRPr lang="ru-RU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60836" y="2330752"/>
            <a:ext cx="3219983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r>
              <a:rPr lang="ru-RU" sz="4300" dirty="0">
                <a:latin typeface="Arial" pitchFamily="34" charset="0"/>
                <a:cs typeface="Arial" pitchFamily="34" charset="0"/>
              </a:rPr>
              <a:t>химическая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743255" y="3731804"/>
            <a:ext cx="2586077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sz="4300" dirty="0">
                <a:latin typeface="Arial" pitchFamily="34" charset="0"/>
                <a:cs typeface="Arial" pitchFamily="34" charset="0"/>
              </a:rPr>
              <a:t>реакция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421508" y="3867946"/>
            <a:ext cx="2306849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Продукты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553797" y="4539216"/>
            <a:ext cx="1973553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4" tIns="54832" rIns="109664" bIns="54832">
            <a:spAutoFit/>
          </a:bodyPr>
          <a:lstStyle/>
          <a:p>
            <a:r>
              <a:rPr lang="ru-RU" sz="3600" dirty="0">
                <a:latin typeface="Arial" pitchFamily="34" charset="0"/>
                <a:cs typeface="Arial" pitchFamily="34" charset="0"/>
              </a:rPr>
              <a:t>реакции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3724" y="5153830"/>
            <a:ext cx="19852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5648" y="5225268"/>
            <a:ext cx="604859" cy="67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пия Рисунок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2921" y="1367617"/>
            <a:ext cx="79296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5225268"/>
            <a:ext cx="3370275" cy="83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1600200"/>
            <a:ext cx="11942803" cy="4530725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При разложении 18 г воды было получено 16 г кислорода. Сколько водорода должно быть получено в результате этой реакции. </a:t>
            </a:r>
          </a:p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ctr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= 2H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+ O</a:t>
            </a:r>
            <a:r>
              <a:rPr kumimoji="0" lang="en-US" sz="36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ru-RU" sz="3600" b="1" i="0" u="none" strike="noStrike" kern="1200" cap="none" spc="0" normalizeH="0" baseline="-2500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510492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96244"/>
            <a:ext cx="3714776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02" lvl="0" indent="-411202">
              <a:spcBef>
                <a:spcPct val="20000"/>
              </a:spcBef>
              <a:defRPr/>
            </a:pP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</a:p>
          <a:p>
            <a:pPr marL="411202" lvl="0" indent="-411202">
              <a:spcBef>
                <a:spcPct val="2000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(H</a:t>
            </a:r>
            <a:r>
              <a:rPr lang="en-US" sz="3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O)= 18</a:t>
            </a: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  </a:t>
            </a:r>
          </a:p>
          <a:p>
            <a:pPr marL="411202" lvl="0" indent="-411202">
              <a:spcBef>
                <a:spcPct val="2000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(O</a:t>
            </a:r>
            <a:r>
              <a:rPr lang="en-US" sz="3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)= 16</a:t>
            </a: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</a:t>
            </a:r>
            <a:endParaRPr lang="en-US" sz="3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723" y="3976656"/>
            <a:ext cx="23695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(H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 ?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512987" y="3153566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9847" y="4010822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99003" y="208199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02" lvl="0" indent="-411202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en-US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baseline="-250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0648" y="1296178"/>
            <a:ext cx="1795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Решение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6193" y="1653368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18г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99465" y="1653368"/>
            <a:ext cx="716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16г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1686" y="2653500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2*18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13779" y="2582062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32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70375" y="3082128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M (H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O) = 2*1+16 = 18 г/моль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M ( O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 =  16*2 = 32 г/моль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 = m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М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= 18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18 = 1 моль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n(O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32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16 = 0,5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моль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2*2 *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16 / 32 = 2 г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 масса водорода равна 2 г.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99333" y="17248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x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85019" y="2582062"/>
            <a:ext cx="729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2*2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2" grpId="0" build="p"/>
      <p:bldP spid="14" grpId="0" build="p"/>
      <p:bldP spid="15" grpId="0" build="p"/>
      <p:bldP spid="16" grpId="0" build="p"/>
      <p:bldP spid="17" grpId="0" build="p"/>
      <p:bldP spid="18" grpId="0" build="p"/>
      <p:bldP spid="2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510492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96244"/>
            <a:ext cx="3714776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02" lvl="0" indent="-411202">
              <a:spcBef>
                <a:spcPct val="20000"/>
              </a:spcBef>
              <a:defRPr/>
            </a:pP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</a:p>
          <a:p>
            <a:pPr marL="411202" lvl="0" indent="-411202">
              <a:spcBef>
                <a:spcPct val="2000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(H</a:t>
            </a:r>
            <a:r>
              <a:rPr lang="en-US" sz="3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O)= 18</a:t>
            </a: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  </a:t>
            </a:r>
          </a:p>
          <a:p>
            <a:pPr marL="411202" lvl="0" indent="-411202">
              <a:spcBef>
                <a:spcPct val="2000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(O</a:t>
            </a:r>
            <a:r>
              <a:rPr lang="en-US" sz="3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)= 16</a:t>
            </a: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</a:t>
            </a:r>
            <a:endParaRPr lang="en-US" sz="3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723" y="3976656"/>
            <a:ext cx="23695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(H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 ?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512987" y="3153566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9847" y="4010822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799003" y="2081996"/>
            <a:ext cx="4429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02" lvl="0" indent="-411202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en-US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baseline="-250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60648" y="1296178"/>
            <a:ext cx="1795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Решение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56193" y="1653368"/>
            <a:ext cx="788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18г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99465" y="1653368"/>
            <a:ext cx="716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16г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1686" y="2653500"/>
            <a:ext cx="4597221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 = 18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16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 масса водорода 2 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99333" y="172480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x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2" grpId="0" build="p"/>
      <p:bldP spid="14" grpId="0" build="p"/>
      <p:bldP spid="15" grpId="0" build="p"/>
      <p:bldP spid="1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510492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8409" y="1796244"/>
            <a:ext cx="115729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 При взаимодействии 7 г натрия  с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,3 г кислорода образуется оксид натрия. Определите массу образовавшего оксида натрия.   </a:t>
            </a:r>
          </a:p>
          <a:p>
            <a:pPr algn="ctr"/>
            <a:endParaRPr lang="ru-RU" sz="32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4Na + O</a:t>
            </a:r>
            <a:r>
              <a:rPr lang="ru-RU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2Na</a:t>
            </a:r>
            <a:r>
              <a:rPr lang="ru-RU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1510492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96244"/>
            <a:ext cx="3714776" cy="2080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202" lvl="0" indent="-411202">
              <a:spcBef>
                <a:spcPct val="20000"/>
              </a:spcBef>
              <a:defRPr/>
            </a:pP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Дано:</a:t>
            </a:r>
          </a:p>
          <a:p>
            <a:pPr marL="411202" lvl="0" indent="-411202">
              <a:spcBef>
                <a:spcPct val="2000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(Na)= 7</a:t>
            </a: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  </a:t>
            </a:r>
          </a:p>
          <a:p>
            <a:pPr marL="411202" lvl="0" indent="-411202">
              <a:spcBef>
                <a:spcPct val="20000"/>
              </a:spcBef>
              <a:defRPr/>
            </a:pP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(O</a:t>
            </a:r>
            <a:r>
              <a:rPr lang="en-US" sz="3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)= 9,3</a:t>
            </a:r>
            <a:r>
              <a:rPr lang="ru-RU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г</a:t>
            </a:r>
            <a:endParaRPr lang="en-US" sz="3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723" y="3976656"/>
            <a:ext cx="301877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 (Na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 = ?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512987" y="3153566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69847" y="4010822"/>
            <a:ext cx="364333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360648" y="1296178"/>
            <a:ext cx="1795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Решение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3317" y="2939252"/>
            <a:ext cx="63579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 (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7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+ 9,3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16,3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г </a:t>
            </a: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Ответ: масса оксида натрия  16,3 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70573" y="2224872"/>
            <a:ext cx="3567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4Na + O</a:t>
            </a:r>
            <a:r>
              <a:rPr lang="ru-RU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2Na</a:t>
            </a:r>
            <a:r>
              <a:rPr lang="ru-RU" sz="3200" b="1" baseline="-25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41355" y="1653369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14 (стр. 43 - 44)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1- 4 ( стр. 45)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Picture 11" descr="Роберт Бой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351" y="1653368"/>
            <a:ext cx="364333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5299069" y="1965434"/>
            <a:ext cx="6262217" cy="3545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02" marR="0" lvl="0" indent="-411202" algn="just" defTabSz="1096536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 В течение тысячелетий люди верили в то, что вещество может бесследно исчезать, а также возникать из ничего. Это чисто житейское утверждение подтвердил и такой известный учёный, как Роберт Бойль.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41355" y="1653369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 13 (стр. 42 - 43)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1- 3 ( стр. 43)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27565" y="1721668"/>
            <a:ext cx="7229468" cy="5289550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Бойль проделал множество опытов по прокаливанию металлов в запаянных ретортах и всякий раз масса окалины оказывалась больше массы прокаливаемого металла.</a:t>
            </a:r>
          </a:p>
        </p:txBody>
      </p:sp>
      <p:pic>
        <p:nvPicPr>
          <p:cNvPr id="8" name="Picture 6" descr="Опыт Бойля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4161" y="1724806"/>
            <a:ext cx="4500594" cy="403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Picture 6" descr="Опыт Бойля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4161" y="1724806"/>
            <a:ext cx="4500594" cy="4034637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13317" y="1450972"/>
            <a:ext cx="6858048" cy="54888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Вот что записал учёный после одного из своих опытов в 1673 году:</a:t>
            </a:r>
          </a:p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«После двух часов нагревания был открыт запаянный кончик реторты, причём в неё ворвался с шумом наружный воздух. </a:t>
            </a:r>
          </a:p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По нашему наблюдению при этой операции была прибыль в весе на 8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гранов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…»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08489" y="2125880"/>
            <a:ext cx="5833588" cy="4456710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Русский учёный М.В. Ломоносов предположил, что чувственный опыт обманывает нас. 5 июля 1748 года он написал в письме Леонарду Эйлеру.</a:t>
            </a:r>
          </a:p>
        </p:txBody>
      </p:sp>
      <p:pic>
        <p:nvPicPr>
          <p:cNvPr id="5" name="Picture 9" descr="Ломоносов №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13581" y="1510492"/>
            <a:ext cx="4841511" cy="4633874"/>
          </a:xfr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3" name="Picture 5" descr="Закон сохранения массы веществ"/>
          <p:cNvPicPr>
            <a:picLocks noChangeAspect="1" noChangeArrowheads="1"/>
          </p:cNvPicPr>
          <p:nvPr/>
        </p:nvPicPr>
        <p:blipFill>
          <a:blip r:embed="rId3"/>
          <a:srcRect l="914" t="-754" r="-2724" b="9415"/>
          <a:stretch>
            <a:fillRect/>
          </a:stretch>
        </p:blipFill>
        <p:spPr>
          <a:xfrm>
            <a:off x="869913" y="1224739"/>
            <a:ext cx="10144196" cy="5572165"/>
          </a:xfrm>
          <a:prstGeom prst="rect">
            <a:avLst/>
          </a:prstGeom>
          <a:noFill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2987" y="1939121"/>
            <a:ext cx="6929486" cy="3857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 dirty="0"/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« Все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перемены в натуре случающиеся такого суть состояния, что сколько чего у одного тела отнимется, столько же присовокупится к другому. Так, ежели где убудет материи, то умножится в другом месте; сколько часов положит кто на бдение, столько же сну отнимет...»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56127" y="1439054"/>
            <a:ext cx="7215237" cy="4687109"/>
          </a:xfrm>
          <a:prstGeom prst="rect">
            <a:avLst/>
          </a:prstGeom>
        </p:spPr>
        <p:txBody>
          <a:bodyPr/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Лишь в 1756 году Ломоносову удалось проверить опытным путём теоретически открытый закон сохранения массы вещества при химических реакциях. Подобно Бойлю русский учёный делал опыт в запаянных ретортах. Но, в отличие от Бойля,  Ломоносов взвешивал сосуды как до, так и после прокаливания не вскрывая.</a:t>
            </a:r>
          </a:p>
        </p:txBody>
      </p:sp>
      <p:pic>
        <p:nvPicPr>
          <p:cNvPr id="5" name="Picture 6" descr="Опыт Ломоносова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69847" y="1843891"/>
            <a:ext cx="4619593" cy="36671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799004" y="2157385"/>
            <a:ext cx="657229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02" marR="0" lvl="0" indent="-411202" algn="just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     Спустя 41 год после опытов Ломоносова французский учёный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Антуан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Лоран Лавуазье практически повторил формулировку закона в своём учебнике.</a:t>
            </a:r>
          </a:p>
        </p:txBody>
      </p:sp>
      <p:pic>
        <p:nvPicPr>
          <p:cNvPr id="8" name="Picture 7" descr="Лавуазь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27037" y="1867682"/>
            <a:ext cx="3938274" cy="3370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71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ЗАКОН СОХРАНЕНИЯ МАССЫ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Закон сохранения массы вещества (2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55797" y="1653368"/>
            <a:ext cx="8715436" cy="4530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707</Words>
  <Application>Microsoft Office PowerPoint</Application>
  <PresentationFormat>Произвольный</PresentationFormat>
  <Paragraphs>142</Paragraphs>
  <Slides>20</Slides>
  <Notes>17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Формулировка закона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257</cp:revision>
  <dcterms:created xsi:type="dcterms:W3CDTF">2020-05-06T17:43:33Z</dcterms:created>
  <dcterms:modified xsi:type="dcterms:W3CDTF">2020-10-12T20:34:55Z</dcterms:modified>
</cp:coreProperties>
</file>