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Default Extension="gif" ContentType="image/gif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457" r:id="rId2"/>
    <p:sldId id="294" r:id="rId3"/>
    <p:sldId id="648" r:id="rId4"/>
    <p:sldId id="649" r:id="rId5"/>
    <p:sldId id="646" r:id="rId6"/>
    <p:sldId id="650" r:id="rId7"/>
    <p:sldId id="651" r:id="rId8"/>
    <p:sldId id="652" r:id="rId9"/>
    <p:sldId id="653" r:id="rId10"/>
    <p:sldId id="654" r:id="rId11"/>
    <p:sldId id="655" r:id="rId12"/>
    <p:sldId id="656" r:id="rId13"/>
    <p:sldId id="657" r:id="rId14"/>
    <p:sldId id="658" r:id="rId15"/>
    <p:sldId id="659" r:id="rId16"/>
    <p:sldId id="660" r:id="rId17"/>
    <p:sldId id="661" r:id="rId18"/>
    <p:sldId id="662" r:id="rId19"/>
    <p:sldId id="645" r:id="rId20"/>
    <p:sldId id="663" r:id="rId21"/>
  </p:sldIdLst>
  <p:sldSz cx="12169775" cy="7021513"/>
  <p:notesSz cx="6858000" cy="9144000"/>
  <p:defaultTextStyle>
    <a:defPPr>
      <a:defRPr lang="ru-RU"/>
    </a:defPPr>
    <a:lvl1pPr marL="0" algn="l" defTabSz="1096536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1pPr>
    <a:lvl2pPr marL="548270" algn="l" defTabSz="1096536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2pPr>
    <a:lvl3pPr marL="1096536" algn="l" defTabSz="1096536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3pPr>
    <a:lvl4pPr marL="1644805" algn="l" defTabSz="1096536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4pPr>
    <a:lvl5pPr marL="2193074" algn="l" defTabSz="1096536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5pPr>
    <a:lvl6pPr marL="2741341" algn="l" defTabSz="1096536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6pPr>
    <a:lvl7pPr marL="3289608" algn="l" defTabSz="1096536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7pPr>
    <a:lvl8pPr marL="3837879" algn="l" defTabSz="1096536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8pPr>
    <a:lvl9pPr marL="4386145" algn="l" defTabSz="1096536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212">
          <p15:clr>
            <a:srgbClr val="A4A3A4"/>
          </p15:clr>
        </p15:guide>
        <p15:guide id="2" pos="3833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0000CC"/>
    <a:srgbClr val="0000FF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5A111915-BE36-4E01-A7E5-04B1672EAD32}" styleName="Светлый стиль 2 - акцент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B301B821-A1FF-4177-AEE7-76D212191A09}" styleName="Средний стиль 1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870" y="-108"/>
      </p:cViewPr>
      <p:guideLst>
        <p:guide orient="horz" pos="2212"/>
        <p:guide pos="3833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688813-52B9-43E3-8D26-487D677443D8}" type="datetimeFigureOut">
              <a:rPr lang="ru-RU" smtClean="0"/>
              <a:pPr/>
              <a:t>13.10.2020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58788" y="685800"/>
            <a:ext cx="59404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4C7D7E-D05D-41A6-BE46-D5DFA5AE9DD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9537043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31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56" algn="l" defTabSz="91431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14" algn="l" defTabSz="91431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470" algn="l" defTabSz="91431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627" algn="l" defTabSz="91431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784" algn="l" defTabSz="91431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941" algn="l" defTabSz="91431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098" algn="l" defTabSz="91431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255" algn="l" defTabSz="91431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8788" y="685800"/>
            <a:ext cx="59404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2058584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8788" y="685800"/>
            <a:ext cx="59404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2058584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8788" y="685800"/>
            <a:ext cx="59404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2058584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8788" y="685800"/>
            <a:ext cx="59404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13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2058584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8788" y="685800"/>
            <a:ext cx="59404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14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2058584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8788" y="685800"/>
            <a:ext cx="59404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15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2058584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8788" y="685800"/>
            <a:ext cx="59404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16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2058584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8788" y="685800"/>
            <a:ext cx="59404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17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2058584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8788" y="685800"/>
            <a:ext cx="59404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18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205858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8788" y="685800"/>
            <a:ext cx="59404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205858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8788" y="685800"/>
            <a:ext cx="59404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2058584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8788" y="685800"/>
            <a:ext cx="59404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2058584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8788" y="685800"/>
            <a:ext cx="59404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2058584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8788" y="685800"/>
            <a:ext cx="59404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2058584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8788" y="685800"/>
            <a:ext cx="59404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2058584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8788" y="685800"/>
            <a:ext cx="59404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2058584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8788" y="685800"/>
            <a:ext cx="59404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205858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2733" y="2181225"/>
            <a:ext cx="10344309" cy="1505074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5466" y="3978857"/>
            <a:ext cx="8518843" cy="1794387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482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965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6448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19307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7413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2896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83787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3861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23087" y="281191"/>
            <a:ext cx="2738199" cy="5991041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8490" y="281191"/>
            <a:ext cx="8011769" cy="599104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9" y="286638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7" y="1430315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7" y="1430315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7" y="1430315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7" y="5099324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498" indent="-153498">
              <a:buFont typeface="Arial" panose="020B0604020202020204" pitchFamily="34" charset="0"/>
              <a:buChar char="•"/>
              <a:defRPr sz="1400"/>
            </a:lvl2pPr>
            <a:lvl3pPr marL="306994" indent="-153498">
              <a:defRPr sz="1400"/>
            </a:lvl3pPr>
            <a:lvl4pPr marL="537241" indent="-230244">
              <a:defRPr sz="1400"/>
            </a:lvl4pPr>
            <a:lvl5pPr marL="767488" indent="-23024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23717" y="5099324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498" indent="-153498">
              <a:buFont typeface="Arial" panose="020B0604020202020204" pitchFamily="34" charset="0"/>
              <a:buChar char="•"/>
              <a:defRPr sz="1400"/>
            </a:lvl2pPr>
            <a:lvl3pPr marL="306994" indent="-153498">
              <a:defRPr sz="1400"/>
            </a:lvl3pPr>
            <a:lvl4pPr marL="537241" indent="-230244">
              <a:defRPr sz="1400"/>
            </a:lvl4pPr>
            <a:lvl5pPr marL="767488" indent="-23024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34697" y="5099324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498" indent="-153498">
              <a:buFont typeface="Arial" panose="020B0604020202020204" pitchFamily="34" charset="0"/>
              <a:buChar char="•"/>
              <a:defRPr sz="1400"/>
            </a:lvl2pPr>
            <a:lvl3pPr marL="306994" indent="-153498">
              <a:defRPr sz="1400"/>
            </a:lvl3pPr>
            <a:lvl4pPr marL="537241" indent="-230244">
              <a:defRPr sz="1400"/>
            </a:lvl4pPr>
            <a:lvl5pPr marL="767488" indent="-23024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9" y="955715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32348692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084" y="1160211"/>
            <a:ext cx="11927185" cy="5732632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17" name="bg object 17"/>
          <p:cNvSpPr/>
          <p:nvPr/>
        </p:nvSpPr>
        <p:spPr>
          <a:xfrm>
            <a:off x="141104" y="153988"/>
            <a:ext cx="11927185" cy="92887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8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3688" y="1559665"/>
            <a:ext cx="3850634" cy="4616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0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67450" y="1614952"/>
            <a:ext cx="5293853" cy="5847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10/13/2020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="" xmlns:p14="http://schemas.microsoft.com/office/powerpoint/2010/main" val="3707351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1328" y="4511973"/>
            <a:ext cx="10344309" cy="1394550"/>
          </a:xfrm>
        </p:spPr>
        <p:txBody>
          <a:bodyPr anchor="t"/>
          <a:lstStyle>
            <a:lvl1pPr algn="l">
              <a:defRPr sz="48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1328" y="2976022"/>
            <a:ext cx="10344309" cy="1535955"/>
          </a:xfrm>
        </p:spPr>
        <p:txBody>
          <a:bodyPr anchor="b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548270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2pPr>
            <a:lvl3pPr marL="1096536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3pPr>
            <a:lvl4pPr marL="1644805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4pPr>
            <a:lvl5pPr marL="2193074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5pPr>
            <a:lvl6pPr marL="2741341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6pPr>
            <a:lvl7pPr marL="3289608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7pPr>
            <a:lvl8pPr marL="3837879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8pPr>
            <a:lvl9pPr marL="4386145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8489" y="1638358"/>
            <a:ext cx="5374984" cy="4633874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86302" y="1638358"/>
            <a:ext cx="5374984" cy="4633874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8489" y="1571714"/>
            <a:ext cx="5377097" cy="655016"/>
          </a:xfrm>
        </p:spPr>
        <p:txBody>
          <a:bodyPr anchor="b"/>
          <a:lstStyle>
            <a:lvl1pPr marL="0" indent="0">
              <a:buNone/>
              <a:defRPr sz="2900" b="1"/>
            </a:lvl1pPr>
            <a:lvl2pPr marL="548270" indent="0">
              <a:buNone/>
              <a:defRPr sz="2400" b="1"/>
            </a:lvl2pPr>
            <a:lvl3pPr marL="1096536" indent="0">
              <a:buNone/>
              <a:defRPr sz="2200" b="1"/>
            </a:lvl3pPr>
            <a:lvl4pPr marL="1644805" indent="0">
              <a:buNone/>
              <a:defRPr sz="1900" b="1"/>
            </a:lvl4pPr>
            <a:lvl5pPr marL="2193074" indent="0">
              <a:buNone/>
              <a:defRPr sz="1900" b="1"/>
            </a:lvl5pPr>
            <a:lvl6pPr marL="2741341" indent="0">
              <a:buNone/>
              <a:defRPr sz="1900" b="1"/>
            </a:lvl6pPr>
            <a:lvl7pPr marL="3289608" indent="0">
              <a:buNone/>
              <a:defRPr sz="1900" b="1"/>
            </a:lvl7pPr>
            <a:lvl8pPr marL="3837879" indent="0">
              <a:buNone/>
              <a:defRPr sz="1900" b="1"/>
            </a:lvl8pPr>
            <a:lvl9pPr marL="4386145" indent="0">
              <a:buNone/>
              <a:defRPr sz="19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8489" y="2226733"/>
            <a:ext cx="5377097" cy="4045497"/>
          </a:xfrm>
        </p:spPr>
        <p:txBody>
          <a:bodyPr/>
          <a:lstStyle>
            <a:lvl1pPr>
              <a:defRPr sz="2900"/>
            </a:lvl1pPr>
            <a:lvl2pPr>
              <a:defRPr sz="2400"/>
            </a:lvl2pPr>
            <a:lvl3pPr>
              <a:defRPr sz="22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82077" y="1571714"/>
            <a:ext cx="5379210" cy="655016"/>
          </a:xfrm>
        </p:spPr>
        <p:txBody>
          <a:bodyPr anchor="b"/>
          <a:lstStyle>
            <a:lvl1pPr marL="0" indent="0">
              <a:buNone/>
              <a:defRPr sz="2900" b="1"/>
            </a:lvl1pPr>
            <a:lvl2pPr marL="548270" indent="0">
              <a:buNone/>
              <a:defRPr sz="2400" b="1"/>
            </a:lvl2pPr>
            <a:lvl3pPr marL="1096536" indent="0">
              <a:buNone/>
              <a:defRPr sz="2200" b="1"/>
            </a:lvl3pPr>
            <a:lvl4pPr marL="1644805" indent="0">
              <a:buNone/>
              <a:defRPr sz="1900" b="1"/>
            </a:lvl4pPr>
            <a:lvl5pPr marL="2193074" indent="0">
              <a:buNone/>
              <a:defRPr sz="1900" b="1"/>
            </a:lvl5pPr>
            <a:lvl6pPr marL="2741341" indent="0">
              <a:buNone/>
              <a:defRPr sz="1900" b="1"/>
            </a:lvl6pPr>
            <a:lvl7pPr marL="3289608" indent="0">
              <a:buNone/>
              <a:defRPr sz="1900" b="1"/>
            </a:lvl7pPr>
            <a:lvl8pPr marL="3837879" indent="0">
              <a:buNone/>
              <a:defRPr sz="1900" b="1"/>
            </a:lvl8pPr>
            <a:lvl9pPr marL="4386145" indent="0">
              <a:buNone/>
              <a:defRPr sz="19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82077" y="2226733"/>
            <a:ext cx="5379210" cy="4045497"/>
          </a:xfrm>
        </p:spPr>
        <p:txBody>
          <a:bodyPr/>
          <a:lstStyle>
            <a:lvl1pPr>
              <a:defRPr sz="2900"/>
            </a:lvl1pPr>
            <a:lvl2pPr>
              <a:defRPr sz="2400"/>
            </a:lvl2pPr>
            <a:lvl3pPr>
              <a:defRPr sz="22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13.10.2020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13.10.2020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8489" y="279560"/>
            <a:ext cx="4003772" cy="1189756"/>
          </a:xfrm>
        </p:spPr>
        <p:txBody>
          <a:bodyPr anchor="b"/>
          <a:lstStyle>
            <a:lvl1pPr algn="l">
              <a:defRPr sz="24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58044" y="279565"/>
            <a:ext cx="6803242" cy="5992667"/>
          </a:xfrm>
        </p:spPr>
        <p:txBody>
          <a:bodyPr/>
          <a:lstStyle>
            <a:lvl1pPr>
              <a:defRPr sz="3800"/>
            </a:lvl1pPr>
            <a:lvl2pPr>
              <a:defRPr sz="3400"/>
            </a:lvl2pPr>
            <a:lvl3pPr>
              <a:defRPr sz="29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8489" y="1469317"/>
            <a:ext cx="4003772" cy="4802910"/>
          </a:xfrm>
        </p:spPr>
        <p:txBody>
          <a:bodyPr/>
          <a:lstStyle>
            <a:lvl1pPr marL="0" indent="0">
              <a:buNone/>
              <a:defRPr sz="1700"/>
            </a:lvl1pPr>
            <a:lvl2pPr marL="548270" indent="0">
              <a:buNone/>
              <a:defRPr sz="1400"/>
            </a:lvl2pPr>
            <a:lvl3pPr marL="1096536" indent="0">
              <a:buNone/>
              <a:defRPr sz="1200"/>
            </a:lvl3pPr>
            <a:lvl4pPr marL="1644805" indent="0">
              <a:buNone/>
              <a:defRPr sz="1100"/>
            </a:lvl4pPr>
            <a:lvl5pPr marL="2193074" indent="0">
              <a:buNone/>
              <a:defRPr sz="1100"/>
            </a:lvl5pPr>
            <a:lvl6pPr marL="2741341" indent="0">
              <a:buNone/>
              <a:defRPr sz="1100"/>
            </a:lvl6pPr>
            <a:lvl7pPr marL="3289608" indent="0">
              <a:buNone/>
              <a:defRPr sz="1100"/>
            </a:lvl7pPr>
            <a:lvl8pPr marL="3837879" indent="0">
              <a:buNone/>
              <a:defRPr sz="1100"/>
            </a:lvl8pPr>
            <a:lvl9pPr marL="4386145" indent="0">
              <a:buNone/>
              <a:defRPr sz="11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5361" y="4915063"/>
            <a:ext cx="7301865" cy="580251"/>
          </a:xfrm>
        </p:spPr>
        <p:txBody>
          <a:bodyPr anchor="b"/>
          <a:lstStyle>
            <a:lvl1pPr algn="l">
              <a:defRPr sz="24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5361" y="627385"/>
            <a:ext cx="7301865" cy="4212908"/>
          </a:xfrm>
        </p:spPr>
        <p:txBody>
          <a:bodyPr/>
          <a:lstStyle>
            <a:lvl1pPr marL="0" indent="0">
              <a:buNone/>
              <a:defRPr sz="3800"/>
            </a:lvl1pPr>
            <a:lvl2pPr marL="548270" indent="0">
              <a:buNone/>
              <a:defRPr sz="3400"/>
            </a:lvl2pPr>
            <a:lvl3pPr marL="1096536" indent="0">
              <a:buNone/>
              <a:defRPr sz="2900"/>
            </a:lvl3pPr>
            <a:lvl4pPr marL="1644805" indent="0">
              <a:buNone/>
              <a:defRPr sz="2400"/>
            </a:lvl4pPr>
            <a:lvl5pPr marL="2193074" indent="0">
              <a:buNone/>
              <a:defRPr sz="2400"/>
            </a:lvl5pPr>
            <a:lvl6pPr marL="2741341" indent="0">
              <a:buNone/>
              <a:defRPr sz="2400"/>
            </a:lvl6pPr>
            <a:lvl7pPr marL="3289608" indent="0">
              <a:buNone/>
              <a:defRPr sz="2400"/>
            </a:lvl7pPr>
            <a:lvl8pPr marL="3837879" indent="0">
              <a:buNone/>
              <a:defRPr sz="2400"/>
            </a:lvl8pPr>
            <a:lvl9pPr marL="4386145" indent="0">
              <a:buNone/>
              <a:defRPr sz="24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5361" y="5495310"/>
            <a:ext cx="7301865" cy="824052"/>
          </a:xfrm>
        </p:spPr>
        <p:txBody>
          <a:bodyPr/>
          <a:lstStyle>
            <a:lvl1pPr marL="0" indent="0">
              <a:buNone/>
              <a:defRPr sz="1700"/>
            </a:lvl1pPr>
            <a:lvl2pPr marL="548270" indent="0">
              <a:buNone/>
              <a:defRPr sz="1400"/>
            </a:lvl2pPr>
            <a:lvl3pPr marL="1096536" indent="0">
              <a:buNone/>
              <a:defRPr sz="1200"/>
            </a:lvl3pPr>
            <a:lvl4pPr marL="1644805" indent="0">
              <a:buNone/>
              <a:defRPr sz="1100"/>
            </a:lvl4pPr>
            <a:lvl5pPr marL="2193074" indent="0">
              <a:buNone/>
              <a:defRPr sz="1100"/>
            </a:lvl5pPr>
            <a:lvl6pPr marL="2741341" indent="0">
              <a:buNone/>
              <a:defRPr sz="1100"/>
            </a:lvl6pPr>
            <a:lvl7pPr marL="3289608" indent="0">
              <a:buNone/>
              <a:defRPr sz="1100"/>
            </a:lvl7pPr>
            <a:lvl8pPr marL="3837879" indent="0">
              <a:buNone/>
              <a:defRPr sz="1100"/>
            </a:lvl8pPr>
            <a:lvl9pPr marL="4386145" indent="0">
              <a:buNone/>
              <a:defRPr sz="11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8489" y="281186"/>
            <a:ext cx="10952798" cy="1170252"/>
          </a:xfrm>
          <a:prstGeom prst="rect">
            <a:avLst/>
          </a:prstGeom>
        </p:spPr>
        <p:txBody>
          <a:bodyPr vert="horz" lIns="109654" tIns="54827" rIns="109654" bIns="54827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8489" y="1638358"/>
            <a:ext cx="10952798" cy="4633874"/>
          </a:xfrm>
          <a:prstGeom prst="rect">
            <a:avLst/>
          </a:prstGeom>
        </p:spPr>
        <p:txBody>
          <a:bodyPr vert="horz" lIns="109654" tIns="54827" rIns="109654" bIns="54827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8489" y="6507907"/>
            <a:ext cx="2839614" cy="373831"/>
          </a:xfrm>
          <a:prstGeom prst="rect">
            <a:avLst/>
          </a:prstGeom>
        </p:spPr>
        <p:txBody>
          <a:bodyPr vert="horz" lIns="109654" tIns="54827" rIns="109654" bIns="54827" rtlCol="0" anchor="ctr"/>
          <a:lstStyle>
            <a:lvl1pPr algn="l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13.10.2020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58007" y="6507907"/>
            <a:ext cx="3853762" cy="373831"/>
          </a:xfrm>
          <a:prstGeom prst="rect">
            <a:avLst/>
          </a:prstGeom>
        </p:spPr>
        <p:txBody>
          <a:bodyPr vert="horz" lIns="109654" tIns="54827" rIns="109654" bIns="54827" rtlCol="0" anchor="ctr"/>
          <a:lstStyle>
            <a:lvl1pPr algn="ct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21672" y="6507907"/>
            <a:ext cx="2839614" cy="373831"/>
          </a:xfrm>
          <a:prstGeom prst="rect">
            <a:avLst/>
          </a:prstGeom>
        </p:spPr>
        <p:txBody>
          <a:bodyPr vert="horz" lIns="109654" tIns="54827" rIns="109654" bIns="54827" rtlCol="0" anchor="ctr"/>
          <a:lstStyle>
            <a:lvl1pPr algn="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ctr" defTabSz="1096536" rtl="0" eaLnBrk="1" latinLnBrk="0" hangingPunct="1">
        <a:spcBef>
          <a:spcPct val="0"/>
        </a:spcBef>
        <a:buNone/>
        <a:defRPr sz="5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11202" indent="-411202" algn="l" defTabSz="1096536" rtl="0" eaLnBrk="1" latinLnBrk="0" hangingPunct="1">
        <a:spcBef>
          <a:spcPct val="20000"/>
        </a:spcBef>
        <a:buFont typeface="Arial" pitchFamily="34" charset="0"/>
        <a:buChar char="•"/>
        <a:defRPr sz="3800" kern="1200">
          <a:solidFill>
            <a:schemeClr val="tx1"/>
          </a:solidFill>
          <a:latin typeface="+mn-lt"/>
          <a:ea typeface="+mn-ea"/>
          <a:cs typeface="+mn-cs"/>
        </a:defRPr>
      </a:lvl1pPr>
      <a:lvl2pPr marL="890935" indent="-342668" algn="l" defTabSz="1096536" rtl="0" eaLnBrk="1" latinLnBrk="0" hangingPunct="1">
        <a:spcBef>
          <a:spcPct val="20000"/>
        </a:spcBef>
        <a:buFont typeface="Arial" pitchFamily="34" charset="0"/>
        <a:buChar char="–"/>
        <a:defRPr sz="3400" kern="1200">
          <a:solidFill>
            <a:schemeClr val="tx1"/>
          </a:solidFill>
          <a:latin typeface="+mn-lt"/>
          <a:ea typeface="+mn-ea"/>
          <a:cs typeface="+mn-cs"/>
        </a:defRPr>
      </a:lvl2pPr>
      <a:lvl3pPr marL="1370670" indent="-274136" algn="l" defTabSz="1096536" rtl="0" eaLnBrk="1" latinLnBrk="0" hangingPunct="1">
        <a:spcBef>
          <a:spcPct val="20000"/>
        </a:spcBef>
        <a:buFont typeface="Arial" pitchFamily="34" charset="0"/>
        <a:buChar char="•"/>
        <a:defRPr sz="2900" kern="1200">
          <a:solidFill>
            <a:schemeClr val="tx1"/>
          </a:solidFill>
          <a:latin typeface="+mn-lt"/>
          <a:ea typeface="+mn-ea"/>
          <a:cs typeface="+mn-cs"/>
        </a:defRPr>
      </a:lvl3pPr>
      <a:lvl4pPr marL="1918938" indent="-274136" algn="l" defTabSz="1096536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67206" indent="-274136" algn="l" defTabSz="1096536" rtl="0" eaLnBrk="1" latinLnBrk="0" hangingPunct="1">
        <a:spcBef>
          <a:spcPct val="20000"/>
        </a:spcBef>
        <a:buFont typeface="Arial" pitchFamily="34" charset="0"/>
        <a:buChar char="»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15473" indent="-274136" algn="l" defTabSz="1096536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563744" indent="-274136" algn="l" defTabSz="1096536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112011" indent="-274136" algn="l" defTabSz="1096536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660278" indent="-274136" algn="l" defTabSz="1096536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096536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548270" algn="l" defTabSz="1096536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1096536" algn="l" defTabSz="1096536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644805" algn="l" defTabSz="1096536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2193074" algn="l" defTabSz="1096536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5pPr>
      <a:lvl6pPr marL="2741341" algn="l" defTabSz="1096536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6pPr>
      <a:lvl7pPr marL="3289608" algn="l" defTabSz="1096536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7pPr>
      <a:lvl8pPr marL="3837879" algn="l" defTabSz="1096536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8pPr>
      <a:lvl9pPr marL="4386145" algn="l" defTabSz="1096536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13.xml"/><Relationship Id="rId1" Type="http://schemas.openxmlformats.org/officeDocument/2006/relationships/video" Target="file:///C:\Users\Windows%207\Desktop\7-18\videoplayback%20(1).mp4" TargetMode="External"/><Relationship Id="rId4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13.xml"/><Relationship Id="rId1" Type="http://schemas.openxmlformats.org/officeDocument/2006/relationships/video" Target="file:///C:\Users\Windows%207\Desktop\7-18\&#1047;&#1072;&#1082;&#1086;&#1085;%20&#1089;&#1086;&#1093;&#1088;&#1072;&#1085;&#1077;&#1085;&#1080;&#1103;%20&#1084;&#1072;&#1089;&#1089;&#1099;%20&#1074;&#1077;&#1097;&#1077;&#1089;&#1090;&#1074;&#1072;%20(2).mp4" TargetMode="External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/>
            </a:extLst>
          </p:cNvPr>
          <p:cNvSpPr/>
          <p:nvPr/>
        </p:nvSpPr>
        <p:spPr>
          <a:xfrm>
            <a:off x="0" y="29260"/>
            <a:ext cx="12152345" cy="220885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>
              <a:defRPr/>
            </a:pPr>
            <a:endParaRPr sz="2400"/>
          </a:p>
        </p:txBody>
      </p:sp>
      <p:sp>
        <p:nvSpPr>
          <p:cNvPr id="15" name="object 4">
            <a:extLst>
              <a:ext uri="{FF2B5EF4-FFF2-40B4-BE49-F238E27FC236}"/>
            </a:extLst>
          </p:cNvPr>
          <p:cNvSpPr txBox="1"/>
          <p:nvPr/>
        </p:nvSpPr>
        <p:spPr>
          <a:xfrm>
            <a:off x="1012792" y="2764723"/>
            <a:ext cx="8072494" cy="3620537"/>
          </a:xfrm>
          <a:prstGeom prst="rect">
            <a:avLst/>
          </a:prstGeom>
        </p:spPr>
        <p:txBody>
          <a:bodyPr wrap="square" lIns="0" tIns="29522" rIns="0" bIns="0">
            <a:spAutoFit/>
          </a:bodyPr>
          <a:lstStyle/>
          <a:p>
            <a:pPr marL="38915" algn="ctr">
              <a:lnSpc>
                <a:spcPts val="4132"/>
              </a:lnSpc>
              <a:spcBef>
                <a:spcPts val="233"/>
              </a:spcBef>
              <a:defRPr/>
            </a:pPr>
            <a:endParaRPr lang="uz-Cyrl-UZ" sz="4000" b="1" dirty="0" smtClean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  <a:p>
            <a:pPr marL="38915" algn="ctr">
              <a:lnSpc>
                <a:spcPts val="4132"/>
              </a:lnSpc>
              <a:spcBef>
                <a:spcPts val="233"/>
              </a:spcBef>
              <a:defRPr/>
            </a:pPr>
            <a:r>
              <a:rPr lang="uz-Cyrl-UZ" sz="44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Тема: </a:t>
            </a:r>
            <a:r>
              <a:rPr lang="ru-RU" sz="44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Закон сохранения массы.</a:t>
            </a:r>
            <a:r>
              <a:rPr lang="uz-Cyrl-UZ" sz="44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4400" b="1" dirty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  <a:p>
            <a:pPr marL="38915" algn="ctr">
              <a:lnSpc>
                <a:spcPts val="4132"/>
              </a:lnSpc>
              <a:spcBef>
                <a:spcPts val="233"/>
              </a:spcBef>
              <a:defRPr/>
            </a:pPr>
            <a:endParaRPr lang="uz-Cyrl-UZ" sz="4000" b="1" dirty="0">
              <a:solidFill>
                <a:srgbClr val="2365C7"/>
              </a:solidFill>
              <a:latin typeface="Times New Roman" pitchFamily="18" charset="0"/>
              <a:cs typeface="Times New Roman" pitchFamily="18" charset="0"/>
            </a:endParaRPr>
          </a:p>
          <a:p>
            <a:pPr marL="38915" algn="ctr">
              <a:lnSpc>
                <a:spcPts val="4132"/>
              </a:lnSpc>
              <a:spcBef>
                <a:spcPts val="233"/>
              </a:spcBef>
              <a:defRPr/>
            </a:pPr>
            <a:endParaRPr lang="ru-RU" altLang="ru-RU" sz="4000" b="1" i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8436" algn="ctr">
              <a:lnSpc>
                <a:spcPts val="4290"/>
              </a:lnSpc>
              <a:spcBef>
                <a:spcPts val="2599"/>
              </a:spcBef>
              <a:defRPr/>
            </a:pPr>
            <a:endParaRPr lang="uz-Cyrl-UZ" sz="4000" dirty="0">
              <a:solidFill>
                <a:srgbClr val="373435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object 5">
            <a:extLst>
              <a:ext uri="{FF2B5EF4-FFF2-40B4-BE49-F238E27FC236}"/>
            </a:extLst>
          </p:cNvPr>
          <p:cNvSpPr/>
          <p:nvPr/>
        </p:nvSpPr>
        <p:spPr>
          <a:xfrm>
            <a:off x="727037" y="3082128"/>
            <a:ext cx="725751" cy="257176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>
              <a:defRPr/>
            </a:pPr>
            <a:endParaRPr sz="2400"/>
          </a:p>
        </p:txBody>
      </p:sp>
      <p:sp>
        <p:nvSpPr>
          <p:cNvPr id="25" name="object 2">
            <a:extLst>
              <a:ext uri="{FF2B5EF4-FFF2-40B4-BE49-F238E27FC236}"/>
            </a:extLst>
          </p:cNvPr>
          <p:cNvSpPr txBox="1">
            <a:spLocks/>
          </p:cNvSpPr>
          <p:nvPr/>
        </p:nvSpPr>
        <p:spPr>
          <a:xfrm>
            <a:off x="1847653" y="487606"/>
            <a:ext cx="6109444" cy="1262319"/>
          </a:xfrm>
          <a:prstGeom prst="rect">
            <a:avLst/>
          </a:prstGeom>
        </p:spPr>
        <p:txBody>
          <a:bodyPr wrap="square" lIns="0" tIns="30911" rIns="0" bIns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0" defTabSz="1935282">
              <a:spcBef>
                <a:spcPts val="241"/>
              </a:spcBef>
              <a:defRPr/>
            </a:pPr>
            <a:r>
              <a:rPr lang="uz-Cyrl-UZ" sz="8000" kern="0" spc="22" dirty="0" smtClean="0">
                <a:solidFill>
                  <a:sysClr val="window" lastClr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Химия </a:t>
            </a:r>
            <a:endParaRPr lang="uz-Cyrl-UZ" sz="8000" kern="0" spc="22" dirty="0">
              <a:solidFill>
                <a:sysClr val="window" lastClr="FFFF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object 11">
            <a:extLst>
              <a:ext uri="{FF2B5EF4-FFF2-40B4-BE49-F238E27FC236}"/>
            </a:extLst>
          </p:cNvPr>
          <p:cNvSpPr/>
          <p:nvPr/>
        </p:nvSpPr>
        <p:spPr>
          <a:xfrm>
            <a:off x="1041087" y="598131"/>
            <a:ext cx="240860" cy="50873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lIns="0" tIns="0" rIns="0" bIns="0"/>
          <a:lstStyle/>
          <a:p>
            <a:pPr defTabSz="1935282">
              <a:defRPr/>
            </a:pPr>
            <a:endParaRPr sz="3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7" name="object 12">
            <a:extLst>
              <a:ext uri="{FF2B5EF4-FFF2-40B4-BE49-F238E27FC236}"/>
            </a:extLst>
          </p:cNvPr>
          <p:cNvSpPr/>
          <p:nvPr/>
        </p:nvSpPr>
        <p:spPr>
          <a:xfrm>
            <a:off x="1163101" y="918327"/>
            <a:ext cx="451613" cy="616007"/>
          </a:xfrm>
          <a:custGeom>
            <a:avLst/>
            <a:gdLst/>
            <a:ahLst/>
            <a:cxnLst/>
            <a:rect l="l" t="t" r="r" b="b"/>
            <a:pathLst>
              <a:path w="213359" h="284480">
                <a:moveTo>
                  <a:pt x="138573" y="0"/>
                </a:moveTo>
                <a:lnTo>
                  <a:pt x="73845" y="0"/>
                </a:lnTo>
                <a:lnTo>
                  <a:pt x="66311" y="1380"/>
                </a:lnTo>
                <a:lnTo>
                  <a:pt x="60292" y="5191"/>
                </a:lnTo>
                <a:lnTo>
                  <a:pt x="56302" y="10942"/>
                </a:lnTo>
                <a:lnTo>
                  <a:pt x="55041" y="17230"/>
                </a:lnTo>
                <a:lnTo>
                  <a:pt x="54958" y="27298"/>
                </a:lnTo>
                <a:lnTo>
                  <a:pt x="61212" y="34757"/>
                </a:lnTo>
                <a:lnTo>
                  <a:pt x="69683" y="36658"/>
                </a:lnTo>
                <a:lnTo>
                  <a:pt x="69683" y="80002"/>
                </a:lnTo>
                <a:lnTo>
                  <a:pt x="6603" y="211507"/>
                </a:lnTo>
                <a:lnTo>
                  <a:pt x="0" y="236544"/>
                </a:lnTo>
                <a:lnTo>
                  <a:pt x="6546" y="260064"/>
                </a:lnTo>
                <a:lnTo>
                  <a:pt x="23619" y="277514"/>
                </a:lnTo>
                <a:lnTo>
                  <a:pt x="48583" y="284342"/>
                </a:lnTo>
                <a:lnTo>
                  <a:pt x="164190" y="284342"/>
                </a:lnTo>
                <a:lnTo>
                  <a:pt x="189161" y="277510"/>
                </a:lnTo>
                <a:lnTo>
                  <a:pt x="194858" y="271688"/>
                </a:lnTo>
                <a:lnTo>
                  <a:pt x="48583" y="271688"/>
                </a:lnTo>
                <a:lnTo>
                  <a:pt x="30127" y="266638"/>
                </a:lnTo>
                <a:lnTo>
                  <a:pt x="17508" y="253735"/>
                </a:lnTo>
                <a:lnTo>
                  <a:pt x="12672" y="236350"/>
                </a:lnTo>
                <a:lnTo>
                  <a:pt x="17554" y="217850"/>
                </a:lnTo>
                <a:lnTo>
                  <a:pt x="75807" y="117302"/>
                </a:lnTo>
                <a:lnTo>
                  <a:pt x="78923" y="108660"/>
                </a:lnTo>
                <a:lnTo>
                  <a:pt x="80936" y="97586"/>
                </a:lnTo>
                <a:lnTo>
                  <a:pt x="82017" y="87044"/>
                </a:lnTo>
                <a:lnTo>
                  <a:pt x="82340" y="80002"/>
                </a:lnTo>
                <a:lnTo>
                  <a:pt x="82340" y="37127"/>
                </a:lnTo>
                <a:lnTo>
                  <a:pt x="102619" y="37127"/>
                </a:lnTo>
                <a:lnTo>
                  <a:pt x="105456" y="34293"/>
                </a:lnTo>
                <a:lnTo>
                  <a:pt x="105337" y="27179"/>
                </a:lnTo>
                <a:lnTo>
                  <a:pt x="102623" y="24469"/>
                </a:lnTo>
                <a:lnTo>
                  <a:pt x="70352" y="24469"/>
                </a:lnTo>
                <a:lnTo>
                  <a:pt x="67515" y="21631"/>
                </a:lnTo>
                <a:lnTo>
                  <a:pt x="67515" y="14375"/>
                </a:lnTo>
                <a:lnTo>
                  <a:pt x="70795" y="12658"/>
                </a:lnTo>
                <a:lnTo>
                  <a:pt x="156737" y="12658"/>
                </a:lnTo>
                <a:lnTo>
                  <a:pt x="156164" y="10394"/>
                </a:lnTo>
                <a:lnTo>
                  <a:pt x="152018" y="4932"/>
                </a:lnTo>
                <a:lnTo>
                  <a:pt x="145979" y="1311"/>
                </a:lnTo>
                <a:lnTo>
                  <a:pt x="138573" y="0"/>
                </a:lnTo>
                <a:close/>
              </a:path>
              <a:path w="213359" h="284480">
                <a:moveTo>
                  <a:pt x="156737" y="12658"/>
                </a:moveTo>
                <a:lnTo>
                  <a:pt x="141675" y="12658"/>
                </a:lnTo>
                <a:lnTo>
                  <a:pt x="145084" y="14273"/>
                </a:lnTo>
                <a:lnTo>
                  <a:pt x="145223" y="17230"/>
                </a:lnTo>
                <a:lnTo>
                  <a:pt x="145260" y="21631"/>
                </a:lnTo>
                <a:lnTo>
                  <a:pt x="142421" y="24469"/>
                </a:lnTo>
                <a:lnTo>
                  <a:pt x="120911" y="24469"/>
                </a:lnTo>
                <a:lnTo>
                  <a:pt x="118197" y="27179"/>
                </a:lnTo>
                <a:lnTo>
                  <a:pt x="118077" y="34293"/>
                </a:lnTo>
                <a:lnTo>
                  <a:pt x="120911" y="37127"/>
                </a:lnTo>
                <a:lnTo>
                  <a:pt x="130432" y="37127"/>
                </a:lnTo>
                <a:lnTo>
                  <a:pt x="130432" y="80002"/>
                </a:lnTo>
                <a:lnTo>
                  <a:pt x="195218" y="217850"/>
                </a:lnTo>
                <a:lnTo>
                  <a:pt x="200103" y="236350"/>
                </a:lnTo>
                <a:lnTo>
                  <a:pt x="195264" y="253741"/>
                </a:lnTo>
                <a:lnTo>
                  <a:pt x="182645" y="266640"/>
                </a:lnTo>
                <a:lnTo>
                  <a:pt x="164190" y="271688"/>
                </a:lnTo>
                <a:lnTo>
                  <a:pt x="194858" y="271688"/>
                </a:lnTo>
                <a:lnTo>
                  <a:pt x="206234" y="260054"/>
                </a:lnTo>
                <a:lnTo>
                  <a:pt x="212780" y="236544"/>
                </a:lnTo>
                <a:lnTo>
                  <a:pt x="206170" y="211507"/>
                </a:lnTo>
                <a:lnTo>
                  <a:pt x="147916" y="110956"/>
                </a:lnTo>
                <a:lnTo>
                  <a:pt x="146077" y="105444"/>
                </a:lnTo>
                <a:lnTo>
                  <a:pt x="144537" y="97008"/>
                </a:lnTo>
                <a:lnTo>
                  <a:pt x="143479" y="87808"/>
                </a:lnTo>
                <a:lnTo>
                  <a:pt x="143086" y="80002"/>
                </a:lnTo>
                <a:lnTo>
                  <a:pt x="143086" y="36658"/>
                </a:lnTo>
                <a:lnTo>
                  <a:pt x="151561" y="34757"/>
                </a:lnTo>
                <a:lnTo>
                  <a:pt x="157815" y="27298"/>
                </a:lnTo>
                <a:lnTo>
                  <a:pt x="157893" y="17230"/>
                </a:lnTo>
                <a:lnTo>
                  <a:pt x="156737" y="12658"/>
                </a:lnTo>
                <a:close/>
              </a:path>
            </a:pathLst>
          </a:custGeom>
          <a:solidFill>
            <a:srgbClr val="00AEEF"/>
          </a:solidFill>
        </p:spPr>
        <p:txBody>
          <a:bodyPr lIns="0" tIns="0" rIns="0" bIns="0"/>
          <a:lstStyle/>
          <a:p>
            <a:pPr defTabSz="1935282">
              <a:defRPr/>
            </a:pPr>
            <a:endParaRPr sz="3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" name="object 13">
            <a:extLst>
              <a:ext uri="{FF2B5EF4-FFF2-40B4-BE49-F238E27FC236}"/>
            </a:extLst>
          </p:cNvPr>
          <p:cNvSpPr/>
          <p:nvPr/>
        </p:nvSpPr>
        <p:spPr>
          <a:xfrm>
            <a:off x="1218563" y="1285653"/>
            <a:ext cx="339106" cy="19341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lIns="0" tIns="0" rIns="0" bIns="0"/>
          <a:lstStyle/>
          <a:p>
            <a:pPr defTabSz="1935282">
              <a:defRPr/>
            </a:pPr>
            <a:endParaRPr sz="3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9" name="object 14">
            <a:extLst>
              <a:ext uri="{FF2B5EF4-FFF2-40B4-BE49-F238E27FC236}"/>
            </a:extLst>
          </p:cNvPr>
          <p:cNvSpPr/>
          <p:nvPr/>
        </p:nvSpPr>
        <p:spPr>
          <a:xfrm>
            <a:off x="700400" y="918323"/>
            <a:ext cx="473797" cy="617633"/>
          </a:xfrm>
          <a:custGeom>
            <a:avLst/>
            <a:gdLst/>
            <a:ahLst/>
            <a:cxnLst/>
            <a:rect l="l" t="t" r="r" b="b"/>
            <a:pathLst>
              <a:path w="224154" h="285115">
                <a:moveTo>
                  <a:pt x="143981" y="0"/>
                </a:moveTo>
                <a:lnTo>
                  <a:pt x="74177" y="0"/>
                </a:lnTo>
                <a:lnTo>
                  <a:pt x="69411" y="1973"/>
                </a:lnTo>
                <a:lnTo>
                  <a:pt x="62240" y="9147"/>
                </a:lnTo>
                <a:lnTo>
                  <a:pt x="60267" y="13910"/>
                </a:lnTo>
                <a:lnTo>
                  <a:pt x="60267" y="24055"/>
                </a:lnTo>
                <a:lnTo>
                  <a:pt x="62240" y="28821"/>
                </a:lnTo>
                <a:lnTo>
                  <a:pt x="68406" y="34988"/>
                </a:lnTo>
                <a:lnTo>
                  <a:pt x="71607" y="36720"/>
                </a:lnTo>
                <a:lnTo>
                  <a:pt x="75085" y="37494"/>
                </a:lnTo>
                <a:lnTo>
                  <a:pt x="75048" y="67359"/>
                </a:lnTo>
                <a:lnTo>
                  <a:pt x="44385" y="83762"/>
                </a:lnTo>
                <a:lnTo>
                  <a:pt x="20689" y="108191"/>
                </a:lnTo>
                <a:lnTo>
                  <a:pt x="5413" y="138604"/>
                </a:lnTo>
                <a:lnTo>
                  <a:pt x="0" y="172968"/>
                </a:lnTo>
                <a:lnTo>
                  <a:pt x="8792" y="216446"/>
                </a:lnTo>
                <a:lnTo>
                  <a:pt x="32765" y="251986"/>
                </a:lnTo>
                <a:lnTo>
                  <a:pt x="68303" y="275966"/>
                </a:lnTo>
                <a:lnTo>
                  <a:pt x="111791" y="284764"/>
                </a:lnTo>
                <a:lnTo>
                  <a:pt x="112158" y="284764"/>
                </a:lnTo>
                <a:lnTo>
                  <a:pt x="155489" y="275855"/>
                </a:lnTo>
                <a:lnTo>
                  <a:pt x="161012" y="272110"/>
                </a:lnTo>
                <a:lnTo>
                  <a:pt x="112115" y="272110"/>
                </a:lnTo>
                <a:lnTo>
                  <a:pt x="73492" y="264406"/>
                </a:lnTo>
                <a:lnTo>
                  <a:pt x="41867" y="243186"/>
                </a:lnTo>
                <a:lnTo>
                  <a:pt x="20502" y="211642"/>
                </a:lnTo>
                <a:lnTo>
                  <a:pt x="12657" y="172966"/>
                </a:lnTo>
                <a:lnTo>
                  <a:pt x="17458" y="142490"/>
                </a:lnTo>
                <a:lnTo>
                  <a:pt x="31006" y="115519"/>
                </a:lnTo>
                <a:lnTo>
                  <a:pt x="52017" y="93857"/>
                </a:lnTo>
                <a:lnTo>
                  <a:pt x="79210" y="79311"/>
                </a:lnTo>
                <a:lnTo>
                  <a:pt x="84316" y="77537"/>
                </a:lnTo>
                <a:lnTo>
                  <a:pt x="87746" y="72731"/>
                </a:lnTo>
                <a:lnTo>
                  <a:pt x="87746" y="37969"/>
                </a:lnTo>
                <a:lnTo>
                  <a:pt x="102628" y="37959"/>
                </a:lnTo>
                <a:lnTo>
                  <a:pt x="105457" y="35133"/>
                </a:lnTo>
                <a:lnTo>
                  <a:pt x="105422" y="28112"/>
                </a:lnTo>
                <a:lnTo>
                  <a:pt x="102631" y="25312"/>
                </a:lnTo>
                <a:lnTo>
                  <a:pt x="75765" y="25300"/>
                </a:lnTo>
                <a:lnTo>
                  <a:pt x="72931" y="22467"/>
                </a:lnTo>
                <a:lnTo>
                  <a:pt x="72931" y="15501"/>
                </a:lnTo>
                <a:lnTo>
                  <a:pt x="75765" y="12665"/>
                </a:lnTo>
                <a:lnTo>
                  <a:pt x="162007" y="12658"/>
                </a:lnTo>
                <a:lnTo>
                  <a:pt x="161781" y="11563"/>
                </a:lnTo>
                <a:lnTo>
                  <a:pt x="157609" y="5533"/>
                </a:lnTo>
                <a:lnTo>
                  <a:pt x="151457" y="1481"/>
                </a:lnTo>
                <a:lnTo>
                  <a:pt x="143981" y="0"/>
                </a:lnTo>
                <a:close/>
              </a:path>
              <a:path w="224154" h="285115">
                <a:moveTo>
                  <a:pt x="162007" y="12658"/>
                </a:moveTo>
                <a:lnTo>
                  <a:pt x="147427" y="12658"/>
                </a:lnTo>
                <a:lnTo>
                  <a:pt x="150659" y="15314"/>
                </a:lnTo>
                <a:lnTo>
                  <a:pt x="150655" y="22467"/>
                </a:lnTo>
                <a:lnTo>
                  <a:pt x="147816" y="25300"/>
                </a:lnTo>
                <a:lnTo>
                  <a:pt x="144334" y="25312"/>
                </a:lnTo>
                <a:lnTo>
                  <a:pt x="120974" y="25312"/>
                </a:lnTo>
                <a:lnTo>
                  <a:pt x="118170" y="28112"/>
                </a:lnTo>
                <a:lnTo>
                  <a:pt x="118127" y="35133"/>
                </a:lnTo>
                <a:lnTo>
                  <a:pt x="120974" y="37969"/>
                </a:lnTo>
                <a:lnTo>
                  <a:pt x="135834" y="37969"/>
                </a:lnTo>
                <a:lnTo>
                  <a:pt x="135837" y="72731"/>
                </a:lnTo>
                <a:lnTo>
                  <a:pt x="139272" y="77537"/>
                </a:lnTo>
                <a:lnTo>
                  <a:pt x="144384" y="79319"/>
                </a:lnTo>
                <a:lnTo>
                  <a:pt x="171573" y="93864"/>
                </a:lnTo>
                <a:lnTo>
                  <a:pt x="192581" y="115525"/>
                </a:lnTo>
                <a:lnTo>
                  <a:pt x="206127" y="142494"/>
                </a:lnTo>
                <a:lnTo>
                  <a:pt x="210927" y="172968"/>
                </a:lnTo>
                <a:lnTo>
                  <a:pt x="203151" y="211424"/>
                </a:lnTo>
                <a:lnTo>
                  <a:pt x="181954" y="242909"/>
                </a:lnTo>
                <a:lnTo>
                  <a:pt x="150541" y="264209"/>
                </a:lnTo>
                <a:lnTo>
                  <a:pt x="112115" y="272110"/>
                </a:lnTo>
                <a:lnTo>
                  <a:pt x="161012" y="272110"/>
                </a:lnTo>
                <a:lnTo>
                  <a:pt x="190912" y="251836"/>
                </a:lnTo>
                <a:lnTo>
                  <a:pt x="214815" y="216333"/>
                </a:lnTo>
                <a:lnTo>
                  <a:pt x="223585" y="172966"/>
                </a:lnTo>
                <a:lnTo>
                  <a:pt x="218169" y="138601"/>
                </a:lnTo>
                <a:lnTo>
                  <a:pt x="202887" y="108188"/>
                </a:lnTo>
                <a:lnTo>
                  <a:pt x="179183" y="83761"/>
                </a:lnTo>
                <a:lnTo>
                  <a:pt x="148511" y="67359"/>
                </a:lnTo>
                <a:lnTo>
                  <a:pt x="148510" y="37494"/>
                </a:lnTo>
                <a:lnTo>
                  <a:pt x="156934" y="35618"/>
                </a:lnTo>
                <a:lnTo>
                  <a:pt x="163280" y="28155"/>
                </a:lnTo>
                <a:lnTo>
                  <a:pt x="163317" y="18982"/>
                </a:lnTo>
                <a:lnTo>
                  <a:pt x="162007" y="12658"/>
                </a:lnTo>
                <a:close/>
              </a:path>
              <a:path w="224154" h="285115">
                <a:moveTo>
                  <a:pt x="99154" y="37969"/>
                </a:moveTo>
                <a:lnTo>
                  <a:pt x="99017" y="37969"/>
                </a:lnTo>
                <a:lnTo>
                  <a:pt x="99154" y="37969"/>
                </a:lnTo>
                <a:close/>
              </a:path>
            </a:pathLst>
          </a:custGeom>
          <a:solidFill>
            <a:srgbClr val="00AEEF"/>
          </a:solidFill>
        </p:spPr>
        <p:txBody>
          <a:bodyPr lIns="0" tIns="0" rIns="0" bIns="0"/>
          <a:lstStyle/>
          <a:p>
            <a:pPr defTabSz="1935282">
              <a:defRPr/>
            </a:pPr>
            <a:endParaRPr sz="3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0" name="object 15">
            <a:extLst>
              <a:ext uri="{FF2B5EF4-FFF2-40B4-BE49-F238E27FC236}"/>
            </a:extLst>
          </p:cNvPr>
          <p:cNvSpPr/>
          <p:nvPr/>
        </p:nvSpPr>
        <p:spPr>
          <a:xfrm>
            <a:off x="754274" y="1207639"/>
            <a:ext cx="364458" cy="271433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lIns="0" tIns="0" rIns="0" bIns="0"/>
          <a:lstStyle/>
          <a:p>
            <a:pPr defTabSz="1935282">
              <a:defRPr/>
            </a:pPr>
            <a:endParaRPr sz="3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4" name="object 9">
            <a:extLst>
              <a:ext uri="{FF2B5EF4-FFF2-40B4-BE49-F238E27FC236}">
                <a16:creationId xmlns=""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9923029" y="493598"/>
            <a:ext cx="1274142" cy="1306744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18" name="object 12">
            <a:extLst>
              <a:ext uri="{FF2B5EF4-FFF2-40B4-BE49-F238E27FC236}">
                <a16:creationId xmlns=""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10391865" y="538864"/>
            <a:ext cx="365764" cy="772988"/>
          </a:xfrm>
          <a:prstGeom prst="rect">
            <a:avLst/>
          </a:prstGeom>
        </p:spPr>
        <p:txBody>
          <a:bodyPr vert="horz" wrap="square" lIns="0" tIns="33992" rIns="0" bIns="0" rtlCol="0">
            <a:spAutoFit/>
          </a:bodyPr>
          <a:lstStyle/>
          <a:p>
            <a:pPr>
              <a:spcBef>
                <a:spcPts val="267"/>
              </a:spcBef>
            </a:pPr>
            <a:r>
              <a:rPr lang="en-US" sz="4800" b="1" spc="22" dirty="0" smtClean="0">
                <a:solidFill>
                  <a:srgbClr val="FEFEFE"/>
                </a:solidFill>
                <a:latin typeface="Arial"/>
                <a:cs typeface="Arial"/>
              </a:rPr>
              <a:t>7</a:t>
            </a:r>
            <a:endParaRPr sz="4800" dirty="0">
              <a:latin typeface="Arial"/>
              <a:cs typeface="Arial"/>
            </a:endParaRPr>
          </a:p>
        </p:txBody>
      </p:sp>
      <p:sp>
        <p:nvSpPr>
          <p:cNvPr id="19" name="object 13">
            <a:extLst>
              <a:ext uri="{FF2B5EF4-FFF2-40B4-BE49-F238E27FC236}">
                <a16:creationId xmlns=""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9923029" y="1253584"/>
            <a:ext cx="1274142" cy="456972"/>
          </a:xfrm>
          <a:prstGeom prst="rect">
            <a:avLst/>
          </a:prstGeom>
        </p:spPr>
        <p:txBody>
          <a:bodyPr vert="horz" wrap="square" lIns="0" tIns="25833" rIns="0" bIns="0" rtlCol="0">
            <a:spAutoFit/>
          </a:bodyPr>
          <a:lstStyle/>
          <a:p>
            <a:pPr algn="ctr">
              <a:spcBef>
                <a:spcPts val="204"/>
              </a:spcBef>
            </a:pPr>
            <a:r>
              <a:rPr lang="ru-RU" sz="2800" b="1" spc="-11" dirty="0" smtClean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800" b="1" dirty="0">
              <a:latin typeface="Arial"/>
              <a:cs typeface="Arial"/>
            </a:endParaRPr>
          </a:p>
        </p:txBody>
      </p:sp>
      <p:pic>
        <p:nvPicPr>
          <p:cNvPr id="2" name="Picture 2" descr="C:\Users\Windows 7\Desktop\Новая папка (7)\2267971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8656655" y="3296442"/>
            <a:ext cx="3227367" cy="228601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26971" y="224608"/>
            <a:ext cx="1171583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ЗАКОН СОХРАНЕНИЯ МАССЫ</a:t>
            </a:r>
            <a:endParaRPr lang="ru-RU" sz="4000" dirty="0">
              <a:solidFill>
                <a:schemeClr val="bg1"/>
              </a:solidFill>
            </a:endParaRPr>
          </a:p>
        </p:txBody>
      </p:sp>
      <p:pic>
        <p:nvPicPr>
          <p:cNvPr id="3" name="videoplayback (1).mp4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2298673" y="1724806"/>
            <a:ext cx="7500990" cy="4429156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636488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26971" y="224608"/>
            <a:ext cx="1171583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ЗАКОН СОХРАНЕНИЯ МАССЫ</a:t>
            </a:r>
            <a:endParaRPr lang="ru-RU" sz="4000" dirty="0">
              <a:solidFill>
                <a:schemeClr val="bg1"/>
              </a:solidFill>
            </a:endParaRPr>
          </a:p>
        </p:txBody>
      </p:sp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2" y="1469999"/>
            <a:ext cx="11028403" cy="897749"/>
          </a:xfrm>
        </p:spPr>
        <p:txBody>
          <a:bodyPr>
            <a:normAutofit/>
          </a:bodyPr>
          <a:lstStyle/>
          <a:p>
            <a:pPr eaLnBrk="1" hangingPunct="1"/>
            <a:r>
              <a:rPr lang="ru-RU" sz="4800" b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Формулировка закона</a:t>
            </a: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>
          <a:xfrm>
            <a:off x="298409" y="3010690"/>
            <a:ext cx="11644393" cy="3554836"/>
          </a:xfrm>
          <a:prstGeom prst="rect">
            <a:avLst/>
          </a:prstGeom>
        </p:spPr>
        <p:txBody>
          <a:bodyPr/>
          <a:lstStyle/>
          <a:p>
            <a:pPr marL="411202" marR="0" lvl="0" indent="-411202" algn="just" defTabSz="1096536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800" i="1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       </a:t>
            </a:r>
            <a:r>
              <a:rPr kumimoji="0" lang="ru-RU" sz="4000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Масса </a:t>
            </a:r>
            <a:r>
              <a:rPr kumimoji="0" lang="ru-RU" sz="3800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веществ, </a:t>
            </a:r>
            <a:r>
              <a:rPr kumimoji="0" lang="ru-RU" sz="4000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вступивших</a:t>
            </a:r>
            <a:r>
              <a:rPr kumimoji="0" lang="ru-RU" sz="3800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в химическую реакцию, </a:t>
            </a:r>
            <a:r>
              <a:rPr kumimoji="0" lang="ru-RU" sz="4000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равна</a:t>
            </a:r>
            <a:r>
              <a:rPr kumimoji="0" lang="ru-RU" sz="3800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массе  </a:t>
            </a:r>
            <a:r>
              <a:rPr kumimoji="0" lang="ru-RU" sz="4000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образовавшихся</a:t>
            </a:r>
            <a:r>
              <a:rPr kumimoji="0" lang="ru-RU" sz="3800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веществ. </a:t>
            </a:r>
          </a:p>
        </p:txBody>
      </p:sp>
    </p:spTree>
    <p:extLst>
      <p:ext uri="{BB962C8B-B14F-4D97-AF65-F5344CB8AC3E}">
        <p14:creationId xmlns="" xmlns:p14="http://schemas.microsoft.com/office/powerpoint/2010/main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26971" y="224608"/>
            <a:ext cx="1171583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ЗАКОН СОХРАНЕНИЯ МАССЫ</a:t>
            </a:r>
            <a:endParaRPr lang="ru-RU" sz="4000" dirty="0">
              <a:solidFill>
                <a:schemeClr val="bg1"/>
              </a:solidFill>
            </a:endParaRPr>
          </a:p>
        </p:txBody>
      </p:sp>
      <p:grpSp>
        <p:nvGrpSpPr>
          <p:cNvPr id="8" name="Group 25"/>
          <p:cNvGrpSpPr>
            <a:grpSpLocks/>
          </p:cNvGrpSpPr>
          <p:nvPr/>
        </p:nvGrpSpPr>
        <p:grpSpPr bwMode="auto">
          <a:xfrm>
            <a:off x="7299333" y="1510492"/>
            <a:ext cx="4409431" cy="5012580"/>
            <a:chOff x="113" y="255"/>
            <a:chExt cx="2087" cy="3084"/>
          </a:xfrm>
        </p:grpSpPr>
        <p:sp>
          <p:nvSpPr>
            <p:cNvPr id="9" name="Oval 26"/>
            <p:cNvSpPr>
              <a:spLocks noChangeArrowheads="1"/>
            </p:cNvSpPr>
            <p:nvPr/>
          </p:nvSpPr>
          <p:spPr bwMode="auto">
            <a:xfrm>
              <a:off x="113" y="1207"/>
              <a:ext cx="2087" cy="2132"/>
            </a:xfrm>
            <a:prstGeom prst="ellipse">
              <a:avLst/>
            </a:prstGeom>
            <a:solidFill>
              <a:srgbClr val="CCFF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" name="Rectangle 27"/>
            <p:cNvSpPr>
              <a:spLocks noChangeArrowheads="1"/>
            </p:cNvSpPr>
            <p:nvPr/>
          </p:nvSpPr>
          <p:spPr bwMode="auto">
            <a:xfrm>
              <a:off x="930" y="255"/>
              <a:ext cx="544" cy="998"/>
            </a:xfrm>
            <a:prstGeom prst="rect">
              <a:avLst/>
            </a:prstGeom>
            <a:solidFill>
              <a:srgbClr val="CCFF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</p:grpSp>
      <p:grpSp>
        <p:nvGrpSpPr>
          <p:cNvPr id="11" name="Group 20"/>
          <p:cNvGrpSpPr>
            <a:grpSpLocks/>
          </p:cNvGrpSpPr>
          <p:nvPr/>
        </p:nvGrpSpPr>
        <p:grpSpPr bwMode="auto">
          <a:xfrm>
            <a:off x="441285" y="1581930"/>
            <a:ext cx="4409430" cy="5012580"/>
            <a:chOff x="113" y="255"/>
            <a:chExt cx="2087" cy="3084"/>
          </a:xfrm>
        </p:grpSpPr>
        <p:sp>
          <p:nvSpPr>
            <p:cNvPr id="12" name="Oval 17"/>
            <p:cNvSpPr>
              <a:spLocks noChangeArrowheads="1"/>
            </p:cNvSpPr>
            <p:nvPr/>
          </p:nvSpPr>
          <p:spPr bwMode="auto">
            <a:xfrm>
              <a:off x="113" y="1207"/>
              <a:ext cx="2087" cy="2132"/>
            </a:xfrm>
            <a:prstGeom prst="ellipse">
              <a:avLst/>
            </a:prstGeom>
            <a:solidFill>
              <a:srgbClr val="CCFF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3" name="Rectangle 19"/>
            <p:cNvSpPr>
              <a:spLocks noChangeArrowheads="1"/>
            </p:cNvSpPr>
            <p:nvPr/>
          </p:nvSpPr>
          <p:spPr bwMode="auto">
            <a:xfrm>
              <a:off x="930" y="255"/>
              <a:ext cx="544" cy="998"/>
            </a:xfrm>
            <a:prstGeom prst="rect">
              <a:avLst/>
            </a:prstGeom>
            <a:solidFill>
              <a:srgbClr val="CCFF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14" name="Rectangle 3"/>
          <p:cNvSpPr txBox="1">
            <a:spLocks noChangeArrowheads="1"/>
          </p:cNvSpPr>
          <p:nvPr/>
        </p:nvSpPr>
        <p:spPr>
          <a:xfrm>
            <a:off x="1409097" y="3367880"/>
            <a:ext cx="3389906" cy="3653633"/>
          </a:xfrm>
          <a:prstGeom prst="rect">
            <a:avLst/>
          </a:prstGeom>
        </p:spPr>
        <p:txBody>
          <a:bodyPr/>
          <a:lstStyle/>
          <a:p>
            <a:pPr marL="411202" marR="0" lvl="0" indent="-411202" algn="l" defTabSz="1096536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Исходные</a:t>
            </a:r>
          </a:p>
          <a:p>
            <a:pPr marL="411202" marR="0" lvl="0" indent="-411202" algn="l" defTabSz="1096536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 вещества</a:t>
            </a:r>
          </a:p>
          <a:p>
            <a:pPr marL="411202" marR="0" lvl="0" indent="-411202" algn="l" defTabSz="1096536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РЕАГЕНТЫ</a:t>
            </a:r>
          </a:p>
        </p:txBody>
      </p:sp>
      <p:sp>
        <p:nvSpPr>
          <p:cNvPr id="15" name="Line 4"/>
          <p:cNvSpPr>
            <a:spLocks noChangeShapeType="1"/>
          </p:cNvSpPr>
          <p:nvPr/>
        </p:nvSpPr>
        <p:spPr bwMode="auto">
          <a:xfrm>
            <a:off x="4758045" y="3375853"/>
            <a:ext cx="2395924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 lIns="109664" tIns="54832" rIns="109664" bIns="54832"/>
          <a:lstStyle/>
          <a:p>
            <a:endParaRPr lang="ru-RU"/>
          </a:p>
        </p:txBody>
      </p:sp>
      <p:sp>
        <p:nvSpPr>
          <p:cNvPr id="16" name="Text Box 6"/>
          <p:cNvSpPr txBox="1">
            <a:spLocks noChangeArrowheads="1"/>
          </p:cNvSpPr>
          <p:nvPr/>
        </p:nvSpPr>
        <p:spPr bwMode="auto">
          <a:xfrm>
            <a:off x="4360836" y="2330752"/>
            <a:ext cx="3219983" cy="7724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09664" tIns="54832" rIns="109664" bIns="54832">
            <a:spAutoFit/>
          </a:bodyPr>
          <a:lstStyle/>
          <a:p>
            <a:r>
              <a:rPr lang="ru-RU" sz="4300" dirty="0">
                <a:latin typeface="Arial" pitchFamily="34" charset="0"/>
                <a:cs typeface="Arial" pitchFamily="34" charset="0"/>
              </a:rPr>
              <a:t>химическая</a:t>
            </a:r>
          </a:p>
        </p:txBody>
      </p:sp>
      <p:sp>
        <p:nvSpPr>
          <p:cNvPr id="17" name="Text Box 7"/>
          <p:cNvSpPr txBox="1">
            <a:spLocks noChangeArrowheads="1"/>
          </p:cNvSpPr>
          <p:nvPr/>
        </p:nvSpPr>
        <p:spPr bwMode="auto">
          <a:xfrm>
            <a:off x="4743255" y="3731804"/>
            <a:ext cx="2586077" cy="7724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9664" tIns="54832" rIns="109664" bIns="54832">
            <a:spAutoFit/>
          </a:bodyPr>
          <a:lstStyle/>
          <a:p>
            <a:r>
              <a:rPr lang="ru-RU" sz="4300" dirty="0">
                <a:latin typeface="Arial" pitchFamily="34" charset="0"/>
                <a:cs typeface="Arial" pitchFamily="34" charset="0"/>
              </a:rPr>
              <a:t>реакция</a:t>
            </a:r>
          </a:p>
        </p:txBody>
      </p:sp>
      <p:sp>
        <p:nvSpPr>
          <p:cNvPr id="18" name="Text Box 8"/>
          <p:cNvSpPr txBox="1">
            <a:spLocks noChangeArrowheads="1"/>
          </p:cNvSpPr>
          <p:nvPr/>
        </p:nvSpPr>
        <p:spPr bwMode="auto">
          <a:xfrm>
            <a:off x="8421508" y="3867946"/>
            <a:ext cx="2306849" cy="6647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09664" tIns="54832" rIns="109664" bIns="54832">
            <a:spAutoFit/>
          </a:bodyPr>
          <a:lstStyle/>
          <a:p>
            <a:r>
              <a:rPr lang="ru-RU" sz="3600" dirty="0">
                <a:latin typeface="Arial" pitchFamily="34" charset="0"/>
                <a:cs typeface="Arial" pitchFamily="34" charset="0"/>
              </a:rPr>
              <a:t>Продукты</a:t>
            </a:r>
          </a:p>
        </p:txBody>
      </p:sp>
      <p:sp>
        <p:nvSpPr>
          <p:cNvPr id="19" name="Text Box 9"/>
          <p:cNvSpPr txBox="1">
            <a:spLocks noChangeArrowheads="1"/>
          </p:cNvSpPr>
          <p:nvPr/>
        </p:nvSpPr>
        <p:spPr bwMode="auto">
          <a:xfrm>
            <a:off x="8553797" y="4539216"/>
            <a:ext cx="1973553" cy="6647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09664" tIns="54832" rIns="109664" bIns="54832">
            <a:spAutoFit/>
          </a:bodyPr>
          <a:lstStyle/>
          <a:p>
            <a:r>
              <a:rPr lang="ru-RU" sz="3600" dirty="0">
                <a:latin typeface="Arial" pitchFamily="34" charset="0"/>
                <a:cs typeface="Arial" pitchFamily="34" charset="0"/>
              </a:rPr>
              <a:t>реакции</a:t>
            </a:r>
          </a:p>
        </p:txBody>
      </p:sp>
    </p:spTree>
    <p:extLst>
      <p:ext uri="{BB962C8B-B14F-4D97-AF65-F5344CB8AC3E}">
        <p14:creationId xmlns="" xmlns:p14="http://schemas.microsoft.com/office/powerpoint/2010/main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26971" y="224608"/>
            <a:ext cx="1171583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ЗАКОН СОХРАНЕНИЯ МАССЫ</a:t>
            </a:r>
            <a:endParaRPr lang="ru-RU" sz="4000" dirty="0">
              <a:solidFill>
                <a:schemeClr val="bg1"/>
              </a:solidFill>
            </a:endParaRPr>
          </a:p>
        </p:txBody>
      </p:sp>
      <p:pic>
        <p:nvPicPr>
          <p:cNvPr id="5" name="Picture 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313724" y="5153830"/>
            <a:ext cx="1985213" cy="928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8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765648" y="5225268"/>
            <a:ext cx="604859" cy="67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Копия Рисунок1.jpg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012921" y="1367617"/>
            <a:ext cx="7929618" cy="3143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6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929322" y="5225268"/>
            <a:ext cx="3370275" cy="833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3636488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26971" y="224608"/>
            <a:ext cx="1171583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ЗАКОН СОХРАНЕНИЯ МАССЫ</a:t>
            </a:r>
            <a:endParaRPr lang="ru-RU" sz="4000" dirty="0">
              <a:solidFill>
                <a:schemeClr val="bg1"/>
              </a:solidFill>
            </a:endParaRPr>
          </a:p>
        </p:txBody>
      </p:sp>
      <p:sp>
        <p:nvSpPr>
          <p:cNvPr id="9" name="Rectangle 3"/>
          <p:cNvSpPr txBox="1">
            <a:spLocks noChangeArrowheads="1"/>
          </p:cNvSpPr>
          <p:nvPr/>
        </p:nvSpPr>
        <p:spPr>
          <a:xfrm>
            <a:off x="0" y="1600200"/>
            <a:ext cx="11942803" cy="4530725"/>
          </a:xfrm>
          <a:prstGeom prst="rect">
            <a:avLst/>
          </a:prstGeom>
        </p:spPr>
        <p:txBody>
          <a:bodyPr/>
          <a:lstStyle/>
          <a:p>
            <a:pPr marL="411202" marR="0" lvl="0" indent="-411202" algn="just" defTabSz="1096536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kumimoji="0" lang="ru-RU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       При разложении 18 г воды было получено 16 г кислорода. Сколько водорода должно быть получено в результате этой реакции. </a:t>
            </a:r>
          </a:p>
          <a:p>
            <a:pPr marL="411202" marR="0" lvl="0" indent="-411202" algn="just" defTabSz="1096536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endParaRPr kumimoji="0" lang="en-US" sz="3600" b="1" i="0" u="none" strike="noStrike" kern="1200" cap="none" spc="0" normalizeH="0" baseline="0" noProof="0" dirty="0" smtClean="0">
              <a:ln>
                <a:noFill/>
              </a:ln>
              <a:solidFill>
                <a:srgbClr val="003399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pPr marL="411202" marR="0" lvl="0" indent="-411202" algn="ctr" defTabSz="1096536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kumimoji="0" lang="ru-RU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3366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2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3366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H</a:t>
            </a:r>
            <a:r>
              <a:rPr kumimoji="0" lang="en-US" sz="3600" b="1" i="0" u="none" strike="noStrike" kern="1200" cap="none" spc="0" normalizeH="0" baseline="-25000" noProof="0" dirty="0" smtClean="0">
                <a:ln>
                  <a:noFill/>
                </a:ln>
                <a:solidFill>
                  <a:srgbClr val="003366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2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3366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O = 2H</a:t>
            </a:r>
            <a:r>
              <a:rPr kumimoji="0" lang="en-US" sz="3600" b="1" i="0" u="none" strike="noStrike" kern="1200" cap="none" spc="0" normalizeH="0" baseline="-25000" noProof="0" dirty="0" smtClean="0">
                <a:ln>
                  <a:noFill/>
                </a:ln>
                <a:solidFill>
                  <a:srgbClr val="003366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2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3366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+ O</a:t>
            </a:r>
            <a:r>
              <a:rPr kumimoji="0" lang="en-US" sz="3600" b="1" i="0" u="none" strike="noStrike" kern="1200" cap="none" spc="0" normalizeH="0" baseline="-25000" noProof="0" dirty="0" smtClean="0">
                <a:ln>
                  <a:noFill/>
                </a:ln>
                <a:solidFill>
                  <a:srgbClr val="003366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2</a:t>
            </a:r>
            <a:endParaRPr kumimoji="0" lang="ru-RU" sz="3600" b="1" i="0" u="none" strike="noStrike" kern="1200" cap="none" spc="0" normalizeH="0" baseline="-25000" noProof="0" dirty="0" smtClean="0">
              <a:ln>
                <a:noFill/>
              </a:ln>
              <a:solidFill>
                <a:srgbClr val="003366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pPr marL="411202" marR="0" lvl="0" indent="-411202" algn="just" defTabSz="1096536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endParaRPr kumimoji="0" lang="ru-RU" sz="3600" b="1" i="0" u="none" strike="noStrike" kern="1200" cap="none" spc="0" normalizeH="0" baseline="0" noProof="0" dirty="0" smtClean="0">
              <a:ln>
                <a:noFill/>
              </a:ln>
              <a:solidFill>
                <a:srgbClr val="003366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26971" y="224608"/>
            <a:ext cx="1171583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ЗАКОН СОХРАНЕНИЯ МАССЫ</a:t>
            </a:r>
            <a:endParaRPr lang="ru-RU" sz="4000" dirty="0">
              <a:solidFill>
                <a:schemeClr val="bg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98409" y="1510492"/>
            <a:ext cx="435771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>
                <a:latin typeface="Arial" pitchFamily="34" charset="0"/>
                <a:cs typeface="Arial" pitchFamily="34" charset="0"/>
              </a:rPr>
              <a:t>    </a:t>
            </a:r>
            <a:endParaRPr lang="ru-RU" sz="3600" b="1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41285" y="1796244"/>
            <a:ext cx="3714776" cy="20805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11202" lvl="0" indent="-411202">
              <a:spcBef>
                <a:spcPct val="20000"/>
              </a:spcBef>
              <a:defRPr/>
            </a:pPr>
            <a:r>
              <a:rPr lang="ru-RU" sz="38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Дано:</a:t>
            </a:r>
          </a:p>
          <a:p>
            <a:pPr marL="411202" lvl="0" indent="-411202">
              <a:spcBef>
                <a:spcPct val="20000"/>
              </a:spcBef>
              <a:defRPr/>
            </a:pPr>
            <a:r>
              <a:rPr lang="en-US" sz="38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m (H</a:t>
            </a:r>
            <a:r>
              <a:rPr lang="en-US" sz="3800" baseline="-250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en-US" sz="38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O)= 18</a:t>
            </a:r>
            <a:r>
              <a:rPr lang="ru-RU" sz="38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г  </a:t>
            </a:r>
          </a:p>
          <a:p>
            <a:pPr marL="411202" lvl="0" indent="-411202">
              <a:spcBef>
                <a:spcPct val="20000"/>
              </a:spcBef>
              <a:defRPr/>
            </a:pPr>
            <a:r>
              <a:rPr lang="en-US" sz="38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m (O</a:t>
            </a:r>
            <a:r>
              <a:rPr lang="en-US" sz="3800" baseline="-250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en-US" sz="38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)= 16</a:t>
            </a:r>
            <a:r>
              <a:rPr lang="ru-RU" sz="38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г</a:t>
            </a:r>
            <a:endParaRPr lang="en-US" sz="3800" dirty="0" smtClean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12723" y="3976656"/>
            <a:ext cx="2369559" cy="67710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8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m (H</a:t>
            </a:r>
            <a:r>
              <a:rPr lang="ru-RU" sz="20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en-US" sz="38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) = ?</a:t>
            </a:r>
            <a:endParaRPr lang="ru-RU" dirty="0"/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 rot="5400000">
            <a:off x="2512987" y="3153566"/>
            <a:ext cx="2857520" cy="158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369847" y="4010822"/>
            <a:ext cx="3643338" cy="158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2" name="Прямоугольник 11"/>
          <p:cNvSpPr/>
          <p:nvPr/>
        </p:nvSpPr>
        <p:spPr>
          <a:xfrm>
            <a:off x="4799003" y="2081996"/>
            <a:ext cx="442915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11202" lvl="0" indent="-411202" algn="ctr">
              <a:spcBef>
                <a:spcPct val="20000"/>
              </a:spcBef>
              <a:defRPr/>
            </a:pPr>
            <a:r>
              <a:rPr lang="ru-RU" sz="3200" b="1" dirty="0" smtClean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en-US" sz="3200" b="1" dirty="0" smtClean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H</a:t>
            </a:r>
            <a:r>
              <a:rPr lang="en-US" sz="3200" b="1" baseline="-25000" dirty="0" smtClean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en-US" sz="3200" b="1" dirty="0" smtClean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O</a:t>
            </a:r>
            <a:r>
              <a:rPr lang="ru-RU" sz="3200" b="1" dirty="0" smtClean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   </a:t>
            </a:r>
            <a:r>
              <a:rPr lang="en-US" sz="3200" b="1" dirty="0" smtClean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 = </a:t>
            </a:r>
            <a:r>
              <a:rPr lang="ru-RU" sz="3200" b="1" dirty="0" smtClean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   </a:t>
            </a:r>
            <a:r>
              <a:rPr lang="en-US" sz="3200" b="1" dirty="0" smtClean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2H</a:t>
            </a:r>
            <a:r>
              <a:rPr lang="en-US" sz="3200" b="1" baseline="-25000" dirty="0" smtClean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ru-RU" sz="3200" b="1" dirty="0" smtClean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3200" b="1" dirty="0" smtClean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+ </a:t>
            </a:r>
            <a:r>
              <a:rPr lang="ru-RU" sz="3200" b="1" dirty="0" smtClean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smtClean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O</a:t>
            </a:r>
            <a:r>
              <a:rPr lang="en-US" sz="3200" b="1" baseline="-25000" dirty="0" smtClean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2</a:t>
            </a:r>
            <a:endParaRPr lang="ru-RU" sz="3200" b="1" baseline="-25000" dirty="0" smtClean="0">
              <a:solidFill>
                <a:srgbClr val="003366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6360648" y="1296178"/>
            <a:ext cx="179594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Решение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: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5156193" y="1653368"/>
            <a:ext cx="78899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dirty="0" smtClean="0">
                <a:latin typeface="Arial" pitchFamily="34" charset="0"/>
                <a:cs typeface="Arial" pitchFamily="34" charset="0"/>
              </a:rPr>
              <a:t>18г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8299465" y="1653368"/>
            <a:ext cx="71686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16г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5131686" y="2653500"/>
            <a:ext cx="102463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2*18 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8513779" y="2582062"/>
            <a:ext cx="58541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32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4370375" y="3082128"/>
            <a:ext cx="6858048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M (H</a:t>
            </a:r>
            <a:r>
              <a:rPr lang="ru-RU" sz="2800" baseline="-25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O) = 2*1+16 = 18 г/моль</a:t>
            </a:r>
          </a:p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M ( O</a:t>
            </a:r>
            <a:r>
              <a:rPr lang="ru-RU" sz="2800" baseline="-25000" dirty="0" smtClean="0">
                <a:latin typeface="Arial" pitchFamily="34" charset="0"/>
                <a:cs typeface="Arial" pitchFamily="34" charset="0"/>
              </a:rPr>
              <a:t>2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) =  16*2 = 32 г/моль</a:t>
            </a:r>
          </a:p>
          <a:p>
            <a:pPr algn="ctr"/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n = m </a:t>
            </a:r>
            <a:r>
              <a:rPr lang="ru-RU" sz="2800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: М</a:t>
            </a:r>
            <a:endParaRPr lang="en-US" sz="2800" dirty="0" smtClean="0">
              <a:solidFill>
                <a:schemeClr val="tx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sz="2800" dirty="0" smtClean="0">
                <a:latin typeface="Arial" pitchFamily="34" charset="0"/>
                <a:cs typeface="Arial" pitchFamily="34" charset="0"/>
              </a:rPr>
              <a:t>n (H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O) = 18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: 18 = 1 моль</a:t>
            </a:r>
          </a:p>
          <a:p>
            <a:r>
              <a:rPr lang="en-US" sz="2800" dirty="0" smtClean="0">
                <a:latin typeface="Arial" pitchFamily="34" charset="0"/>
                <a:cs typeface="Arial" pitchFamily="34" charset="0"/>
              </a:rPr>
              <a:t>n(O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) = 32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: 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16 = 0,5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моль</a:t>
            </a:r>
          </a:p>
          <a:p>
            <a:r>
              <a:rPr lang="en-US" sz="2800" dirty="0" smtClean="0">
                <a:latin typeface="Arial" pitchFamily="34" charset="0"/>
                <a:cs typeface="Arial" pitchFamily="34" charset="0"/>
              </a:rPr>
              <a:t>x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= 2*2 *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16 / 32 = 2 г </a:t>
            </a:r>
          </a:p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Ответ: масса водорода равна 2 г.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7299333" y="1724806"/>
            <a:ext cx="36420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 err="1" smtClean="0">
                <a:latin typeface="Arial" pitchFamily="34" charset="0"/>
                <a:cs typeface="Arial" pitchFamily="34" charset="0"/>
              </a:rPr>
              <a:t>x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7085019" y="2582062"/>
            <a:ext cx="72968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2*2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36488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20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20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20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2000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2000"/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2000"/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2000"/>
                                        <p:tgtEl>
                                          <p:spTgt spid="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2000"/>
                                        <p:tgtEl>
                                          <p:spTgt spid="1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2000"/>
                                        <p:tgtEl>
                                          <p:spTgt spid="1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  <p:bldP spid="6" grpId="0" build="p"/>
      <p:bldP spid="7" grpId="0" build="p"/>
      <p:bldP spid="12" grpId="0" build="p"/>
      <p:bldP spid="14" grpId="0" build="p"/>
      <p:bldP spid="15" grpId="0" build="p"/>
      <p:bldP spid="16" grpId="0" build="p"/>
      <p:bldP spid="17" grpId="0" build="p"/>
      <p:bldP spid="18" grpId="0" build="p"/>
      <p:bldP spid="20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26971" y="224608"/>
            <a:ext cx="1171583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ЗАКОН СОХРАНЕНИЯ МАССЫ</a:t>
            </a:r>
            <a:endParaRPr lang="ru-RU" sz="4000" dirty="0">
              <a:solidFill>
                <a:schemeClr val="bg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98409" y="1510492"/>
            <a:ext cx="435771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>
                <a:latin typeface="Arial" pitchFamily="34" charset="0"/>
                <a:cs typeface="Arial" pitchFamily="34" charset="0"/>
              </a:rPr>
              <a:t>    </a:t>
            </a:r>
            <a:endParaRPr lang="ru-RU" sz="3600" b="1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41285" y="1796244"/>
            <a:ext cx="3714776" cy="20805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11202" lvl="0" indent="-411202">
              <a:spcBef>
                <a:spcPct val="20000"/>
              </a:spcBef>
              <a:defRPr/>
            </a:pPr>
            <a:r>
              <a:rPr lang="ru-RU" sz="38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Дано:</a:t>
            </a:r>
          </a:p>
          <a:p>
            <a:pPr marL="411202" lvl="0" indent="-411202">
              <a:spcBef>
                <a:spcPct val="20000"/>
              </a:spcBef>
              <a:defRPr/>
            </a:pPr>
            <a:r>
              <a:rPr lang="en-US" sz="38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m (H</a:t>
            </a:r>
            <a:r>
              <a:rPr lang="en-US" sz="3800" baseline="-250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en-US" sz="38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O)= 18</a:t>
            </a:r>
            <a:r>
              <a:rPr lang="ru-RU" sz="38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г  </a:t>
            </a:r>
          </a:p>
          <a:p>
            <a:pPr marL="411202" lvl="0" indent="-411202">
              <a:spcBef>
                <a:spcPct val="20000"/>
              </a:spcBef>
              <a:defRPr/>
            </a:pPr>
            <a:r>
              <a:rPr lang="en-US" sz="38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m (O</a:t>
            </a:r>
            <a:r>
              <a:rPr lang="en-US" sz="3800" baseline="-250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en-US" sz="38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)= 16</a:t>
            </a:r>
            <a:r>
              <a:rPr lang="ru-RU" sz="38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г</a:t>
            </a:r>
            <a:endParaRPr lang="en-US" sz="3800" dirty="0" smtClean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12723" y="3976656"/>
            <a:ext cx="2369559" cy="67710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8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m (H</a:t>
            </a:r>
            <a:r>
              <a:rPr lang="ru-RU" sz="20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en-US" sz="38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) = ?</a:t>
            </a:r>
            <a:endParaRPr lang="ru-RU" dirty="0"/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 rot="5400000">
            <a:off x="2512987" y="3153566"/>
            <a:ext cx="2857520" cy="158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369847" y="4010822"/>
            <a:ext cx="3643338" cy="158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2" name="Прямоугольник 11"/>
          <p:cNvSpPr/>
          <p:nvPr/>
        </p:nvSpPr>
        <p:spPr>
          <a:xfrm>
            <a:off x="4799003" y="2081996"/>
            <a:ext cx="442915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11202" lvl="0" indent="-411202" algn="ctr">
              <a:spcBef>
                <a:spcPct val="20000"/>
              </a:spcBef>
              <a:defRPr/>
            </a:pPr>
            <a:r>
              <a:rPr lang="ru-RU" sz="3200" b="1" dirty="0" smtClean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en-US" sz="3200" b="1" dirty="0" smtClean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H</a:t>
            </a:r>
            <a:r>
              <a:rPr lang="en-US" sz="3200" b="1" baseline="-25000" dirty="0" smtClean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en-US" sz="3200" b="1" dirty="0" smtClean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O</a:t>
            </a:r>
            <a:r>
              <a:rPr lang="ru-RU" sz="3200" b="1" dirty="0" smtClean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   </a:t>
            </a:r>
            <a:r>
              <a:rPr lang="en-US" sz="3200" b="1" dirty="0" smtClean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 = </a:t>
            </a:r>
            <a:r>
              <a:rPr lang="ru-RU" sz="3200" b="1" dirty="0" smtClean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   </a:t>
            </a:r>
            <a:r>
              <a:rPr lang="en-US" sz="3200" b="1" dirty="0" smtClean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2H</a:t>
            </a:r>
            <a:r>
              <a:rPr lang="en-US" sz="3200" b="1" baseline="-25000" dirty="0" smtClean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ru-RU" sz="3200" b="1" dirty="0" smtClean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3200" b="1" dirty="0" smtClean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+ </a:t>
            </a:r>
            <a:r>
              <a:rPr lang="ru-RU" sz="3200" b="1" dirty="0" smtClean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smtClean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O</a:t>
            </a:r>
            <a:r>
              <a:rPr lang="en-US" sz="3200" b="1" baseline="-25000" dirty="0" smtClean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2</a:t>
            </a:r>
            <a:endParaRPr lang="ru-RU" sz="3200" b="1" baseline="-25000" dirty="0" smtClean="0">
              <a:solidFill>
                <a:srgbClr val="003366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6360648" y="1296178"/>
            <a:ext cx="179594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Решение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: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5156193" y="1653368"/>
            <a:ext cx="78899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dirty="0" smtClean="0">
                <a:latin typeface="Arial" pitchFamily="34" charset="0"/>
                <a:cs typeface="Arial" pitchFamily="34" charset="0"/>
              </a:rPr>
              <a:t>18г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8299465" y="1653368"/>
            <a:ext cx="71686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16г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5131686" y="2653500"/>
            <a:ext cx="4597221" cy="31085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2800" dirty="0" smtClean="0">
              <a:latin typeface="Arial" pitchFamily="34" charset="0"/>
              <a:cs typeface="Arial" pitchFamily="34" charset="0"/>
            </a:endParaRPr>
          </a:p>
          <a:p>
            <a:endParaRPr lang="ru-RU" sz="2800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2800" dirty="0" smtClean="0">
                <a:latin typeface="Arial" pitchFamily="34" charset="0"/>
                <a:cs typeface="Arial" pitchFamily="34" charset="0"/>
              </a:rPr>
              <a:t>m = 18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г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– 16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г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= 2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г </a:t>
            </a:r>
          </a:p>
          <a:p>
            <a:endParaRPr lang="ru-RU" sz="2800" dirty="0" smtClean="0">
              <a:latin typeface="Arial" pitchFamily="34" charset="0"/>
              <a:cs typeface="Arial" pitchFamily="34" charset="0"/>
            </a:endParaRPr>
          </a:p>
          <a:p>
            <a:endParaRPr lang="ru-RU" sz="2800" dirty="0" smtClean="0">
              <a:latin typeface="Arial" pitchFamily="34" charset="0"/>
              <a:cs typeface="Arial" pitchFamily="34" charset="0"/>
            </a:endParaRPr>
          </a:p>
          <a:p>
            <a:endParaRPr lang="ru-RU" sz="2800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Ответ: масса водорода 2 г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7299333" y="1724806"/>
            <a:ext cx="36420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 err="1" smtClean="0">
                <a:latin typeface="Arial" pitchFamily="34" charset="0"/>
                <a:cs typeface="Arial" pitchFamily="34" charset="0"/>
              </a:rPr>
              <a:t>x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36488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2000"/>
                                        <p:tgtEl>
                                          <p:spTgt spid="1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  <p:bldP spid="6" grpId="0" build="p"/>
      <p:bldP spid="7" grpId="0" build="p"/>
      <p:bldP spid="12" grpId="0" build="p"/>
      <p:bldP spid="14" grpId="0" build="p"/>
      <p:bldP spid="15" grpId="0" build="p"/>
      <p:bldP spid="16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26971" y="224608"/>
            <a:ext cx="1171583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ЗАКОН СОХРАНЕНИЯ МАССЫ</a:t>
            </a:r>
            <a:endParaRPr lang="ru-RU" sz="4000" dirty="0">
              <a:solidFill>
                <a:schemeClr val="bg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98409" y="1510492"/>
            <a:ext cx="435771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>
                <a:latin typeface="Arial" pitchFamily="34" charset="0"/>
                <a:cs typeface="Arial" pitchFamily="34" charset="0"/>
              </a:rPr>
              <a:t>    </a:t>
            </a:r>
            <a:endParaRPr lang="ru-RU" sz="3600" b="1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298409" y="1796244"/>
            <a:ext cx="11572956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200" dirty="0" smtClean="0">
                <a:latin typeface="Arial" pitchFamily="34" charset="0"/>
                <a:cs typeface="Arial" pitchFamily="34" charset="0"/>
              </a:rPr>
              <a:t>     При взаимодействии 7 г натрия  с 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9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,3 г кислорода образуется оксид натрия. Определите массу образовавшего оксида натрия.   </a:t>
            </a:r>
          </a:p>
          <a:p>
            <a:pPr algn="ctr"/>
            <a:endParaRPr lang="ru-RU" sz="3200" b="1" dirty="0" smtClean="0">
              <a:solidFill>
                <a:srgbClr val="003366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sz="3200" b="1" dirty="0" smtClean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4Na + O</a:t>
            </a:r>
            <a:r>
              <a:rPr lang="ru-RU" sz="3200" b="1" baseline="-25000" dirty="0" smtClean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en-US" sz="3200" b="1" dirty="0" smtClean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200" b="1" dirty="0" smtClean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= </a:t>
            </a:r>
            <a:r>
              <a:rPr lang="en-US" sz="3200" b="1" dirty="0" smtClean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2Na</a:t>
            </a:r>
            <a:r>
              <a:rPr lang="ru-RU" sz="3200" b="1" baseline="-25000" dirty="0" smtClean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en-US" sz="3200" b="1" dirty="0" smtClean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O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36488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26971" y="224608"/>
            <a:ext cx="1171583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ЗАКОН СОХРАНЕНИЯ МАССЫ</a:t>
            </a:r>
            <a:endParaRPr lang="ru-RU" sz="4000" dirty="0">
              <a:solidFill>
                <a:schemeClr val="bg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98409" y="1510492"/>
            <a:ext cx="435771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>
                <a:latin typeface="Arial" pitchFamily="34" charset="0"/>
                <a:cs typeface="Arial" pitchFamily="34" charset="0"/>
              </a:rPr>
              <a:t>    </a:t>
            </a:r>
            <a:endParaRPr lang="ru-RU" sz="3600" b="1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41285" y="1796244"/>
            <a:ext cx="3714776" cy="20805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11202" lvl="0" indent="-411202">
              <a:spcBef>
                <a:spcPct val="20000"/>
              </a:spcBef>
              <a:defRPr/>
            </a:pPr>
            <a:r>
              <a:rPr lang="ru-RU" sz="38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Дано:</a:t>
            </a:r>
          </a:p>
          <a:p>
            <a:pPr marL="411202" lvl="0" indent="-411202">
              <a:spcBef>
                <a:spcPct val="20000"/>
              </a:spcBef>
              <a:defRPr/>
            </a:pPr>
            <a:r>
              <a:rPr lang="en-US" sz="38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m (Na)= 7</a:t>
            </a:r>
            <a:r>
              <a:rPr lang="ru-RU" sz="38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г  </a:t>
            </a:r>
          </a:p>
          <a:p>
            <a:pPr marL="411202" lvl="0" indent="-411202">
              <a:spcBef>
                <a:spcPct val="20000"/>
              </a:spcBef>
              <a:defRPr/>
            </a:pPr>
            <a:r>
              <a:rPr lang="en-US" sz="38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m (O</a:t>
            </a:r>
            <a:r>
              <a:rPr lang="en-US" sz="3800" baseline="-250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en-US" sz="38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)= 9,3</a:t>
            </a:r>
            <a:r>
              <a:rPr lang="ru-RU" sz="38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г</a:t>
            </a:r>
            <a:endParaRPr lang="en-US" sz="3800" dirty="0" smtClean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12723" y="3976656"/>
            <a:ext cx="3018775" cy="67710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8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m (Na</a:t>
            </a:r>
            <a:r>
              <a:rPr lang="ru-RU" sz="20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en-US" sz="38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O) = ?</a:t>
            </a:r>
            <a:endParaRPr lang="ru-RU" dirty="0"/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 rot="5400000">
            <a:off x="2512987" y="3153566"/>
            <a:ext cx="2857520" cy="158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369847" y="4010822"/>
            <a:ext cx="3643338" cy="158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3" name="Прямоугольник 12"/>
          <p:cNvSpPr/>
          <p:nvPr/>
        </p:nvSpPr>
        <p:spPr>
          <a:xfrm>
            <a:off x="6360648" y="1296178"/>
            <a:ext cx="179594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Решение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: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5013317" y="2939252"/>
            <a:ext cx="6357982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dirty="0" smtClean="0">
              <a:latin typeface="Arial" pitchFamily="34" charset="0"/>
              <a:cs typeface="Arial" pitchFamily="34" charset="0"/>
            </a:endParaRPr>
          </a:p>
          <a:p>
            <a:endParaRPr lang="ru-RU" sz="2800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2800" dirty="0" smtClean="0">
                <a:latin typeface="Arial" pitchFamily="34" charset="0"/>
                <a:cs typeface="Arial" pitchFamily="34" charset="0"/>
              </a:rPr>
              <a:t>m (</a:t>
            </a:r>
            <a:r>
              <a:rPr lang="en-US" sz="28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Na</a:t>
            </a:r>
            <a:r>
              <a:rPr lang="ru-RU" sz="1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en-US" sz="28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O)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= 7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г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+ 9,3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г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= 16,3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г </a:t>
            </a:r>
          </a:p>
          <a:p>
            <a:endParaRPr lang="ru-RU" sz="2800" dirty="0" smtClean="0">
              <a:latin typeface="Arial" pitchFamily="34" charset="0"/>
              <a:cs typeface="Arial" pitchFamily="34" charset="0"/>
            </a:endParaRPr>
          </a:p>
          <a:p>
            <a:endParaRPr lang="ru-RU" sz="2800" dirty="0" smtClean="0">
              <a:latin typeface="Arial" pitchFamily="34" charset="0"/>
              <a:cs typeface="Arial" pitchFamily="34" charset="0"/>
            </a:endParaRPr>
          </a:p>
          <a:p>
            <a:endParaRPr lang="ru-RU" sz="2800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Ответ: масса оксида натрия  16,3 г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5870573" y="2224872"/>
            <a:ext cx="356700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3200" b="1" dirty="0" smtClean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4Na + O</a:t>
            </a:r>
            <a:r>
              <a:rPr lang="ru-RU" sz="3200" b="1" baseline="-25000" dirty="0" smtClean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en-US" sz="3200" b="1" dirty="0" smtClean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200" b="1" dirty="0" smtClean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= </a:t>
            </a:r>
            <a:r>
              <a:rPr lang="en-US" sz="3200" b="1" dirty="0" smtClean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2Na</a:t>
            </a:r>
            <a:r>
              <a:rPr lang="ru-RU" sz="3200" b="1" baseline="-25000" dirty="0" smtClean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en-US" sz="3200" b="1" dirty="0" smtClean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O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36488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1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  <p:bldP spid="6" grpId="0" build="p"/>
      <p:bldP spid="7" grpId="0" build="p"/>
      <p:bldP spid="16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2657" y="280518"/>
            <a:ext cx="12169774" cy="1323437"/>
          </a:xfrm>
          <a:prstGeom prst="rect">
            <a:avLst/>
          </a:prstGeom>
          <a:noFill/>
        </p:spPr>
        <p:txBody>
          <a:bodyPr wrap="square" lIns="91433" tIns="45719" rIns="91433" bIns="45719" rtlCol="0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      </a:t>
            </a:r>
          </a:p>
          <a:p>
            <a:endParaRPr lang="ru-RU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98409" y="367487"/>
            <a:ext cx="11644394" cy="646329"/>
          </a:xfrm>
          <a:prstGeom prst="rect">
            <a:avLst/>
          </a:prstGeom>
        </p:spPr>
        <p:txBody>
          <a:bodyPr wrap="square" lIns="91433" tIns="45719" rIns="91433" bIns="45719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ЗАДАНИЕ ДЛЯ САМОСТОЯТЕЛЬНОЙ РАБОТЫ </a:t>
            </a:r>
            <a:endParaRPr lang="ru-RU" sz="3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2530" name="Picture 2" descr="https://him.1sept.ru/2006/05/o1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5575" y="-68260"/>
            <a:ext cx="133350" cy="133351"/>
          </a:xfrm>
          <a:prstGeom prst="rect">
            <a:avLst/>
          </a:prstGeom>
          <a:noFill/>
        </p:spPr>
      </p:pic>
      <p:pic>
        <p:nvPicPr>
          <p:cNvPr id="22531" name="Picture 3" descr="https://him.1sept.ru/2006/05/o1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84263" y="-68260"/>
            <a:ext cx="133350" cy="133351"/>
          </a:xfrm>
          <a:prstGeom prst="rect">
            <a:avLst/>
          </a:prstGeom>
          <a:noFill/>
        </p:spPr>
      </p:pic>
      <p:pic>
        <p:nvPicPr>
          <p:cNvPr id="22533" name="Рисунок 1" descr="https://him.1sept.ru/2006/05/o1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" y="457203"/>
            <a:ext cx="133350" cy="133350"/>
          </a:xfrm>
          <a:prstGeom prst="rect">
            <a:avLst/>
          </a:prstGeom>
          <a:noFill/>
        </p:spPr>
      </p:pic>
      <p:pic>
        <p:nvPicPr>
          <p:cNvPr id="22532" name="Рисунок 2" descr="https://him.1sept.ru/2006/05/o1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" y="590550"/>
            <a:ext cx="133350" cy="133350"/>
          </a:xfrm>
          <a:prstGeom prst="rect">
            <a:avLst/>
          </a:prstGeom>
          <a:noFill/>
        </p:spPr>
      </p:pic>
      <p:sp>
        <p:nvSpPr>
          <p:cNvPr id="15" name="Прямоугольник 14"/>
          <p:cNvSpPr/>
          <p:nvPr/>
        </p:nvSpPr>
        <p:spPr>
          <a:xfrm>
            <a:off x="941355" y="1653369"/>
            <a:ext cx="10787139" cy="1200327"/>
          </a:xfrm>
          <a:prstGeom prst="rect">
            <a:avLst/>
          </a:prstGeom>
        </p:spPr>
        <p:txBody>
          <a:bodyPr wrap="square" lIns="91431" tIns="45719" rIns="91431" bIns="45719">
            <a:spAutoFit/>
          </a:bodyPr>
          <a:lstStyle/>
          <a:p>
            <a:r>
              <a:rPr lang="ru-RU" sz="3600" dirty="0" smtClean="0">
                <a:latin typeface="Arial" pitchFamily="34" charset="0"/>
                <a:cs typeface="Arial" pitchFamily="34" charset="0"/>
              </a:rPr>
              <a:t>1. Прочитать § 14 (стр. 43 - 44)</a:t>
            </a:r>
          </a:p>
          <a:p>
            <a:r>
              <a:rPr lang="ru-RU" sz="3600" dirty="0" smtClean="0">
                <a:latin typeface="Arial" pitchFamily="34" charset="0"/>
                <a:cs typeface="Arial" pitchFamily="34" charset="0"/>
              </a:rPr>
              <a:t>2. Письменно ответить на вопросы 1- 4 ( стр. 45)</a:t>
            </a:r>
            <a:endParaRPr lang="en-US" sz="3600" dirty="0" smtClean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3648833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26971" y="224608"/>
            <a:ext cx="1171583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ЗАКОН СОХРАНЕНИЯ МАССЫ</a:t>
            </a:r>
            <a:endParaRPr lang="ru-RU" sz="4000" dirty="0">
              <a:solidFill>
                <a:schemeClr val="bg1"/>
              </a:solidFill>
            </a:endParaRPr>
          </a:p>
        </p:txBody>
      </p:sp>
      <p:pic>
        <p:nvPicPr>
          <p:cNvPr id="5" name="Picture 11" descr="Роберт Бойль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41351" y="1653368"/>
            <a:ext cx="3643338" cy="42148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ctangle 6"/>
          <p:cNvSpPr txBox="1">
            <a:spLocks noChangeArrowheads="1"/>
          </p:cNvSpPr>
          <p:nvPr/>
        </p:nvSpPr>
        <p:spPr>
          <a:xfrm>
            <a:off x="5299069" y="1965434"/>
            <a:ext cx="6262217" cy="354558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11202" marR="0" lvl="0" indent="-411202" algn="just" defTabSz="1096536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Arial"/>
              </a:rPr>
              <a:t>           В течение тысячелетий люди верили в то, что вещество может бесследно исчезать, а также возникать из ничего. Это чисто житейское утверждение подтвердил и такой известный учёный, как Роберт Бойль.</a:t>
            </a:r>
          </a:p>
        </p:txBody>
      </p:sp>
    </p:spTree>
    <p:extLst>
      <p:ext uri="{BB962C8B-B14F-4D97-AF65-F5344CB8AC3E}">
        <p14:creationId xmlns="" xmlns:p14="http://schemas.microsoft.com/office/powerpoint/2010/main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2657" y="280518"/>
            <a:ext cx="12169774" cy="1323437"/>
          </a:xfrm>
          <a:prstGeom prst="rect">
            <a:avLst/>
          </a:prstGeom>
          <a:noFill/>
        </p:spPr>
        <p:txBody>
          <a:bodyPr wrap="square" lIns="91433" tIns="45719" rIns="91433" bIns="45719" rtlCol="0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      </a:t>
            </a:r>
          </a:p>
          <a:p>
            <a:endParaRPr lang="ru-RU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98409" y="367487"/>
            <a:ext cx="11644394" cy="646329"/>
          </a:xfrm>
          <a:prstGeom prst="rect">
            <a:avLst/>
          </a:prstGeom>
        </p:spPr>
        <p:txBody>
          <a:bodyPr wrap="square" lIns="91433" tIns="45719" rIns="91433" bIns="45719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ЗАДАНИЕ ДЛЯ САМОСТОЯТЕЛЬНОЙ РАБОТЫ </a:t>
            </a:r>
            <a:endParaRPr lang="ru-RU" sz="3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2530" name="Picture 2" descr="https://him.1sept.ru/2006/05/o1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5575" y="-68260"/>
            <a:ext cx="133350" cy="133351"/>
          </a:xfrm>
          <a:prstGeom prst="rect">
            <a:avLst/>
          </a:prstGeom>
          <a:noFill/>
        </p:spPr>
      </p:pic>
      <p:pic>
        <p:nvPicPr>
          <p:cNvPr id="22531" name="Picture 3" descr="https://him.1sept.ru/2006/05/o1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84263" y="-68260"/>
            <a:ext cx="133350" cy="133351"/>
          </a:xfrm>
          <a:prstGeom prst="rect">
            <a:avLst/>
          </a:prstGeom>
          <a:noFill/>
        </p:spPr>
      </p:pic>
      <p:pic>
        <p:nvPicPr>
          <p:cNvPr id="22533" name="Рисунок 1" descr="https://him.1sept.ru/2006/05/o1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" y="457203"/>
            <a:ext cx="133350" cy="133350"/>
          </a:xfrm>
          <a:prstGeom prst="rect">
            <a:avLst/>
          </a:prstGeom>
          <a:noFill/>
        </p:spPr>
      </p:pic>
      <p:pic>
        <p:nvPicPr>
          <p:cNvPr id="22532" name="Рисунок 2" descr="https://him.1sept.ru/2006/05/o1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" y="590550"/>
            <a:ext cx="133350" cy="133350"/>
          </a:xfrm>
          <a:prstGeom prst="rect">
            <a:avLst/>
          </a:prstGeom>
          <a:noFill/>
        </p:spPr>
      </p:pic>
      <p:sp>
        <p:nvSpPr>
          <p:cNvPr id="15" name="Прямоугольник 14"/>
          <p:cNvSpPr/>
          <p:nvPr/>
        </p:nvSpPr>
        <p:spPr>
          <a:xfrm>
            <a:off x="941355" y="1653369"/>
            <a:ext cx="10787139" cy="1200327"/>
          </a:xfrm>
          <a:prstGeom prst="rect">
            <a:avLst/>
          </a:prstGeom>
        </p:spPr>
        <p:txBody>
          <a:bodyPr wrap="square" lIns="91431" tIns="45719" rIns="91431" bIns="45719">
            <a:spAutoFit/>
          </a:bodyPr>
          <a:lstStyle/>
          <a:p>
            <a:r>
              <a:rPr lang="ru-RU" sz="3600" dirty="0" smtClean="0">
                <a:latin typeface="Arial" pitchFamily="34" charset="0"/>
                <a:cs typeface="Arial" pitchFamily="34" charset="0"/>
              </a:rPr>
              <a:t>1. Прочитать § 13 (стр. 42 - 43)</a:t>
            </a:r>
          </a:p>
          <a:p>
            <a:r>
              <a:rPr lang="ru-RU" sz="3600" dirty="0" smtClean="0">
                <a:latin typeface="Arial" pitchFamily="34" charset="0"/>
                <a:cs typeface="Arial" pitchFamily="34" charset="0"/>
              </a:rPr>
              <a:t>2. Письменно ответить на вопросы 1- 3 ( стр. 43)</a:t>
            </a:r>
            <a:endParaRPr lang="en-US" sz="3600" dirty="0" smtClean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3648833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26971" y="224608"/>
            <a:ext cx="1171583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ЗАКОН СОХРАНЕНИЯ МАССЫ</a:t>
            </a:r>
            <a:endParaRPr lang="ru-RU" sz="4000" dirty="0">
              <a:solidFill>
                <a:schemeClr val="bg1"/>
              </a:solidFill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>
          <a:xfrm>
            <a:off x="4727565" y="1721668"/>
            <a:ext cx="7229468" cy="5289550"/>
          </a:xfrm>
          <a:prstGeom prst="rect">
            <a:avLst/>
          </a:prstGeom>
        </p:spPr>
        <p:txBody>
          <a:bodyPr/>
          <a:lstStyle/>
          <a:p>
            <a:pPr marL="411202" marR="0" lvl="0" indent="-411202" algn="just" defTabSz="1096536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         Бойль проделал множество опытов по прокаливанию металлов в запаянных ретортах и всякий раз масса окалины оказывалась больше массы прокаливаемого металла.</a:t>
            </a:r>
          </a:p>
        </p:txBody>
      </p:sp>
      <p:pic>
        <p:nvPicPr>
          <p:cNvPr id="8" name="Picture 6" descr="Опыт Бойля"/>
          <p:cNvPicPr>
            <a:picLocks noGrp="1" noChangeAspect="1" noChangeArrowheads="1"/>
          </p:cNvPicPr>
          <p:nvPr>
            <p:ph idx="4294967295"/>
          </p:nvPr>
        </p:nvPicPr>
        <p:blipFill>
          <a:blip r:embed="rId3"/>
          <a:srcRect/>
          <a:stretch>
            <a:fillRect/>
          </a:stretch>
        </p:blipFill>
        <p:spPr>
          <a:xfrm>
            <a:off x="584161" y="1724806"/>
            <a:ext cx="4500594" cy="403463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26971" y="224608"/>
            <a:ext cx="1171583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ЗАКОН СОХРАНЕНИЯ МАССЫ</a:t>
            </a:r>
            <a:endParaRPr lang="ru-RU" sz="4000" dirty="0">
              <a:solidFill>
                <a:schemeClr val="bg1"/>
              </a:solidFill>
            </a:endParaRPr>
          </a:p>
        </p:txBody>
      </p:sp>
      <p:pic>
        <p:nvPicPr>
          <p:cNvPr id="8" name="Picture 6" descr="Опыт Бойля"/>
          <p:cNvPicPr>
            <a:picLocks noGrp="1" noChangeAspect="1" noChangeArrowheads="1"/>
          </p:cNvPicPr>
          <p:nvPr>
            <p:ph idx="4294967295"/>
          </p:nvPr>
        </p:nvPicPr>
        <p:blipFill>
          <a:blip r:embed="rId3"/>
          <a:srcRect/>
          <a:stretch>
            <a:fillRect/>
          </a:stretch>
        </p:blipFill>
        <p:spPr>
          <a:xfrm>
            <a:off x="584161" y="1724806"/>
            <a:ext cx="4500594" cy="4034637"/>
          </a:xfrm>
          <a:prstGeom prst="rect">
            <a:avLst/>
          </a:prstGeom>
          <a:noFill/>
        </p:spPr>
      </p:pic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5013317" y="1450972"/>
            <a:ext cx="6858048" cy="5488808"/>
          </a:xfrm>
          <a:prstGeom prst="rect">
            <a:avLst/>
          </a:prstGeom>
        </p:spPr>
        <p:txBody>
          <a:bodyPr>
            <a:normAutofit lnSpcReduction="10000"/>
          </a:bodyPr>
          <a:lstStyle/>
          <a:p>
            <a:pPr marL="411202" marR="0" lvl="0" indent="-411202" algn="just" defTabSz="1096536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       Вот что записал учёный после одного из своих опытов в 1673 году:</a:t>
            </a:r>
          </a:p>
          <a:p>
            <a:pPr marL="411202" marR="0" lvl="0" indent="-411202" algn="just" defTabSz="1096536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       «После двух часов нагревания был открыт запаянный кончик реторты, причём в неё ворвался с шумом наружный воздух. </a:t>
            </a:r>
          </a:p>
          <a:p>
            <a:pPr marL="411202" marR="0" lvl="0" indent="-411202" algn="just" defTabSz="1096536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        По нашему наблюдению при этой операции была прибыль в весе на 8 </a:t>
            </a:r>
            <a:r>
              <a:rPr kumimoji="0" lang="ru-RU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гранов</a:t>
            </a: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…»</a:t>
            </a:r>
          </a:p>
        </p:txBody>
      </p:sp>
    </p:spTree>
    <p:extLst>
      <p:ext uri="{BB962C8B-B14F-4D97-AF65-F5344CB8AC3E}">
        <p14:creationId xmlns="" xmlns:p14="http://schemas.microsoft.com/office/powerpoint/2010/main" val="3636488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3300"/>
                                      </p:to>
                                    </p:animClr>
                                    <p:animClr clrSpc="rgb" dir="cw">
                                      <p:cBhvr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3300"/>
                                      </p:to>
                                    </p:animClr>
                                    <p:set>
                                      <p:cBhvr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26971" y="224608"/>
            <a:ext cx="1171583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ЗАКОН СОХРАНЕНИЯ МАССЫ</a:t>
            </a:r>
            <a:endParaRPr lang="ru-RU" sz="4000" dirty="0">
              <a:solidFill>
                <a:schemeClr val="bg1"/>
              </a:solidFill>
            </a:endParaRPr>
          </a:p>
        </p:txBody>
      </p:sp>
      <p:sp>
        <p:nvSpPr>
          <p:cNvPr id="3" name="Rectangle 5"/>
          <p:cNvSpPr txBox="1">
            <a:spLocks noChangeArrowheads="1"/>
          </p:cNvSpPr>
          <p:nvPr/>
        </p:nvSpPr>
        <p:spPr>
          <a:xfrm>
            <a:off x="608489" y="2125880"/>
            <a:ext cx="5833588" cy="4456710"/>
          </a:xfrm>
          <a:prstGeom prst="rect">
            <a:avLst/>
          </a:prstGeom>
        </p:spPr>
        <p:txBody>
          <a:bodyPr/>
          <a:lstStyle/>
          <a:p>
            <a:pPr marL="411202" marR="0" lvl="0" indent="-411202" algn="just" defTabSz="1096536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        Русский учёный М.В. Ломоносов предположил, что чувственный опыт обманывает нас. 5 июля 1748 года он написал в письме Леонарду Эйлеру.</a:t>
            </a:r>
          </a:p>
        </p:txBody>
      </p:sp>
      <p:pic>
        <p:nvPicPr>
          <p:cNvPr id="5" name="Picture 9" descr="Ломоносов №2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>
          <a:xfrm>
            <a:off x="7013581" y="1510492"/>
            <a:ext cx="4841511" cy="4633874"/>
          </a:xfrm>
          <a:noFill/>
        </p:spPr>
      </p:pic>
    </p:spTree>
    <p:extLst>
      <p:ext uri="{BB962C8B-B14F-4D97-AF65-F5344CB8AC3E}">
        <p14:creationId xmlns="" xmlns:p14="http://schemas.microsoft.com/office/powerpoint/2010/main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26971" y="224608"/>
            <a:ext cx="1171583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ЗАКОН СОХРАНЕНИЯ МАССЫ</a:t>
            </a:r>
            <a:endParaRPr lang="ru-RU" sz="4000" dirty="0">
              <a:solidFill>
                <a:schemeClr val="bg1"/>
              </a:solidFill>
            </a:endParaRPr>
          </a:p>
        </p:txBody>
      </p:sp>
      <p:pic>
        <p:nvPicPr>
          <p:cNvPr id="3" name="Picture 5" descr="Закон сохранения массы веществ"/>
          <p:cNvPicPr>
            <a:picLocks noChangeAspect="1" noChangeArrowheads="1"/>
          </p:cNvPicPr>
          <p:nvPr/>
        </p:nvPicPr>
        <p:blipFill>
          <a:blip r:embed="rId3"/>
          <a:srcRect l="914" t="-754" r="-2724" b="9415"/>
          <a:stretch>
            <a:fillRect/>
          </a:stretch>
        </p:blipFill>
        <p:spPr>
          <a:xfrm>
            <a:off x="869913" y="1224739"/>
            <a:ext cx="10144196" cy="5572165"/>
          </a:xfrm>
          <a:prstGeom prst="rect">
            <a:avLst/>
          </a:prstGeom>
          <a:noFill/>
        </p:spPr>
      </p:pic>
      <p:sp>
        <p:nvSpPr>
          <p:cNvPr id="5" name="Text Box 6"/>
          <p:cNvSpPr txBox="1">
            <a:spLocks noChangeArrowheads="1"/>
          </p:cNvSpPr>
          <p:nvPr/>
        </p:nvSpPr>
        <p:spPr bwMode="auto">
          <a:xfrm>
            <a:off x="2512987" y="1939121"/>
            <a:ext cx="6929486" cy="3857652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 sz="1600" dirty="0"/>
          </a:p>
          <a:p>
            <a:pPr algn="ctr"/>
            <a:r>
              <a:rPr lang="ru-RU" sz="2800" b="1" dirty="0" smtClean="0">
                <a:latin typeface="Arial" pitchFamily="34" charset="0"/>
                <a:cs typeface="Arial" pitchFamily="34" charset="0"/>
              </a:rPr>
              <a:t>« Все </a:t>
            </a:r>
            <a:r>
              <a:rPr lang="ru-RU" sz="2800" b="1" dirty="0">
                <a:latin typeface="Arial" pitchFamily="34" charset="0"/>
                <a:cs typeface="Arial" pitchFamily="34" charset="0"/>
              </a:rPr>
              <a:t>перемены в натуре случающиеся такого суть состояния, что сколько чего у одного тела отнимется, столько же присовокупится к другому. Так, ежели где убудет материи, то умножится в другом месте; сколько часов положит кто на бдение, столько же сну отнимет...»</a:t>
            </a:r>
          </a:p>
        </p:txBody>
      </p:sp>
    </p:spTree>
    <p:extLst>
      <p:ext uri="{BB962C8B-B14F-4D97-AF65-F5344CB8AC3E}">
        <p14:creationId xmlns="" xmlns:p14="http://schemas.microsoft.com/office/powerpoint/2010/main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26971" y="224608"/>
            <a:ext cx="1171583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ЗАКОН СОХРАНЕНИЯ МАССЫ</a:t>
            </a:r>
            <a:endParaRPr lang="ru-RU" sz="4000" dirty="0">
              <a:solidFill>
                <a:schemeClr val="bg1"/>
              </a:solidFill>
            </a:endParaRPr>
          </a:p>
        </p:txBody>
      </p:sp>
      <p:sp>
        <p:nvSpPr>
          <p:cNvPr id="3" name="Rectangle 3"/>
          <p:cNvSpPr txBox="1">
            <a:spLocks noChangeArrowheads="1"/>
          </p:cNvSpPr>
          <p:nvPr/>
        </p:nvSpPr>
        <p:spPr>
          <a:xfrm>
            <a:off x="4656127" y="1439054"/>
            <a:ext cx="7215237" cy="4687109"/>
          </a:xfrm>
          <a:prstGeom prst="rect">
            <a:avLst/>
          </a:prstGeom>
        </p:spPr>
        <p:txBody>
          <a:bodyPr/>
          <a:lstStyle/>
          <a:p>
            <a:pPr marL="411202" marR="0" lvl="0" indent="-411202" algn="just" defTabSz="1096536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        Лишь в 1756 году Ломоносову удалось проверить опытным путём теоретически открытый закон сохранения массы вещества при химических реакциях. Подобно Бойлю русский учёный делал опыт в запаянных ретортах. Но, в отличие от Бойля,  Ломоносов взвешивал сосуды как до, так и после прокаливания не вскрывая.</a:t>
            </a:r>
          </a:p>
        </p:txBody>
      </p:sp>
      <p:pic>
        <p:nvPicPr>
          <p:cNvPr id="5" name="Picture 6" descr="Опыт Ломоносова"/>
          <p:cNvPicPr>
            <a:picLocks noGrp="1" noChangeAspect="1" noChangeArrowheads="1"/>
          </p:cNvPicPr>
          <p:nvPr>
            <p:ph idx="4294967295"/>
          </p:nvPr>
        </p:nvPicPr>
        <p:blipFill>
          <a:blip r:embed="rId3"/>
          <a:srcRect/>
          <a:stretch>
            <a:fillRect/>
          </a:stretch>
        </p:blipFill>
        <p:spPr>
          <a:xfrm>
            <a:off x="369847" y="1843891"/>
            <a:ext cx="4619593" cy="366712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26971" y="224608"/>
            <a:ext cx="1171583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ЗАКОН СОХРАНЕНИЯ МАССЫ</a:t>
            </a:r>
            <a:endParaRPr lang="ru-RU" sz="4000" dirty="0">
              <a:solidFill>
                <a:schemeClr val="bg1"/>
              </a:solidFill>
            </a:endParaRPr>
          </a:p>
        </p:txBody>
      </p:sp>
      <p:sp>
        <p:nvSpPr>
          <p:cNvPr id="7" name="Rectangle 6"/>
          <p:cNvSpPr txBox="1">
            <a:spLocks noChangeArrowheads="1"/>
          </p:cNvSpPr>
          <p:nvPr/>
        </p:nvSpPr>
        <p:spPr>
          <a:xfrm>
            <a:off x="4799004" y="2157385"/>
            <a:ext cx="6572295" cy="295465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11202" marR="0" lvl="0" indent="-411202" algn="just" defTabSz="1096536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Arial"/>
              </a:rPr>
              <a:t>          Спустя 41 год после опытов Ломоносова французский учёный </a:t>
            </a:r>
            <a:r>
              <a:rPr kumimoji="0" lang="ru-RU" sz="3200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Arial"/>
              </a:rPr>
              <a:t>Антуан</a:t>
            </a: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Arial"/>
              </a:rPr>
              <a:t> Лоран Лавуазье практически повторил формулировку закона в своём учебнике.</a:t>
            </a:r>
          </a:p>
        </p:txBody>
      </p:sp>
      <p:pic>
        <p:nvPicPr>
          <p:cNvPr id="8" name="Picture 7" descr="Лавуазье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3"/>
          <a:srcRect/>
          <a:stretch>
            <a:fillRect/>
          </a:stretch>
        </p:blipFill>
        <p:spPr>
          <a:xfrm>
            <a:off x="727037" y="1867682"/>
            <a:ext cx="3938274" cy="337097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26971" y="224608"/>
            <a:ext cx="1171583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ЗАКОН СОХРАНЕНИЯ МАССЫ</a:t>
            </a:r>
            <a:endParaRPr lang="ru-RU" sz="4000" dirty="0">
              <a:solidFill>
                <a:schemeClr val="bg1"/>
              </a:solidFill>
            </a:endParaRPr>
          </a:p>
        </p:txBody>
      </p:sp>
      <p:pic>
        <p:nvPicPr>
          <p:cNvPr id="5" name="Закон сохранения массы вещества (2).mp4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2155797" y="1653368"/>
            <a:ext cx="8715436" cy="4530351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636488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Другая 1">
      <a:dk1>
        <a:sysClr val="windowText" lastClr="000000"/>
      </a:dk1>
      <a:lt1>
        <a:sysClr val="window" lastClr="FFFFFF"/>
      </a:lt1>
      <a:dk2>
        <a:srgbClr val="0000FF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5697</TotalTime>
  <Words>707</Words>
  <Application>Microsoft Office PowerPoint</Application>
  <PresentationFormat>Произвольный</PresentationFormat>
  <Paragraphs>142</Paragraphs>
  <Slides>20</Slides>
  <Notes>17</Notes>
  <HiddenSlides>0</HiddenSlides>
  <MMClips>2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Формулировка закона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Windows 7</cp:lastModifiedBy>
  <cp:revision>257</cp:revision>
  <dcterms:created xsi:type="dcterms:W3CDTF">2020-05-06T17:43:33Z</dcterms:created>
  <dcterms:modified xsi:type="dcterms:W3CDTF">2020-10-12T20:34:55Z</dcterms:modified>
</cp:coreProperties>
</file>