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9"/>
  </p:notesMasterIdLst>
  <p:sldIdLst>
    <p:sldId id="315" r:id="rId2"/>
    <p:sldId id="870" r:id="rId3"/>
    <p:sldId id="871" r:id="rId4"/>
    <p:sldId id="872" r:id="rId5"/>
    <p:sldId id="873" r:id="rId6"/>
    <p:sldId id="874" r:id="rId7"/>
    <p:sldId id="875" r:id="rId8"/>
    <p:sldId id="876" r:id="rId9"/>
    <p:sldId id="877" r:id="rId10"/>
    <p:sldId id="878" r:id="rId11"/>
    <p:sldId id="879" r:id="rId12"/>
    <p:sldId id="880" r:id="rId13"/>
    <p:sldId id="881" r:id="rId14"/>
    <p:sldId id="882" r:id="rId15"/>
    <p:sldId id="883" r:id="rId16"/>
    <p:sldId id="844" r:id="rId17"/>
    <p:sldId id="466" r:id="rId18"/>
  </p:sldIdLst>
  <p:sldSz cx="12192000" cy="6858000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145" autoAdjust="0"/>
    <p:restoredTop sz="96953" autoAdjust="0"/>
  </p:normalViewPr>
  <p:slideViewPr>
    <p:cSldViewPr>
      <p:cViewPr varScale="1">
        <p:scale>
          <a:sx n="62" d="100"/>
          <a:sy n="62" d="100"/>
        </p:scale>
        <p:origin x="690" y="6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65" d="100"/>
          <a:sy n="65" d="100"/>
        </p:scale>
        <p:origin x="1626" y="6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506F07-6E57-4C17-B74C-283E69F897EB}" type="datetimeFigureOut">
              <a:rPr lang="ru-RU" smtClean="0"/>
              <a:pPr/>
              <a:t>02.03.2021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40FF3D-43ED-4881-B1B2-840FBF5767E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66547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40FF3D-43ED-4881-B1B2-840FBF5767E6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85017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40FF3D-43ED-4881-B1B2-840FBF5767E6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643060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40FF3D-43ED-4881-B1B2-840FBF5767E6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64306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1" y="2125983"/>
            <a:ext cx="10363200" cy="315471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2" y="3840480"/>
            <a:ext cx="8534401" cy="18466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2C5B08-6D1C-4798-9161-9FBBDDFBCCB8}" type="datetimeFigureOut">
              <a:rPr lang="en-US"/>
              <a:pPr>
                <a:defRPr/>
              </a:pPr>
              <a:t>3/2/2021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26A6C5-50EF-4827-B29B-814043372ED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diamond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8124" y="2289993"/>
            <a:ext cx="10435757" cy="219612"/>
          </a:xfrm>
        </p:spPr>
        <p:txBody>
          <a:bodyPr/>
          <a:lstStyle>
            <a:lvl1pPr>
              <a:defRPr sz="1427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68DCA8-3380-468C-8D32-FEE46D4CADA6}" type="datetimeFigureOut">
              <a:rPr lang="en-US"/>
              <a:pPr>
                <a:defRPr/>
              </a:pPr>
              <a:t>3/2/2021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FF7EFD-C7CB-497A-AB45-CE24CF3E72F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diamond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1"/>
            <a:ext cx="5303520" cy="18466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41"/>
            <a:ext cx="5303520" cy="18466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F7C743-CD78-4750-95AD-59970C8E013A}" type="datetimeFigureOut">
              <a:rPr lang="en-US"/>
              <a:pPr>
                <a:defRPr/>
              </a:pPr>
              <a:t>3/2/2021</a:t>
            </a:fld>
            <a:endParaRPr lang="en-US"/>
          </a:p>
        </p:txBody>
      </p:sp>
      <p:sp>
        <p:nvSpPr>
          <p:cNvPr id="7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11EE0A-4885-4CA3-BF66-87A84325356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diamond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4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DBFBBE-5C3D-4381-B405-A99E95D5671D}" type="datetimeFigureOut">
              <a:rPr lang="en-US"/>
              <a:pPr>
                <a:defRPr/>
              </a:pPr>
              <a:t>3/2/2021</a:t>
            </a:fld>
            <a:endParaRPr lang="en-US"/>
          </a:p>
        </p:txBody>
      </p:sp>
      <p:sp>
        <p:nvSpPr>
          <p:cNvPr id="5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DD2485-5F7C-4420-A748-27101B7B974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diamond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3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5677F3-ACA7-4DC6-AD38-D912D8C9A242}" type="datetimeFigureOut">
              <a:rPr lang="en-US"/>
              <a:pPr>
                <a:defRPr/>
              </a:pPr>
              <a:t>3/2/2021</a:t>
            </a:fld>
            <a:endParaRPr lang="en-US"/>
          </a:p>
        </p:txBody>
      </p:sp>
      <p:sp>
        <p:nvSpPr>
          <p:cNvPr id="4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C9CAC0-1CF7-4C57-973A-4914C55F75F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diamond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3154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  <p:transition spd="med">
    <p:diamond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288" y="1133475"/>
            <a:ext cx="11949112" cy="5599113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lIns="0" tIns="0" rIns="0" bIns="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2140">
              <a:solidFill>
                <a:prstClr val="black"/>
              </a:solidFill>
              <a:latin typeface="+mn-lt"/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41288" y="150813"/>
            <a:ext cx="11949112" cy="90646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2140">
              <a:solidFill>
                <a:prstClr val="black"/>
              </a:solidFill>
              <a:latin typeface="+mn-lt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6588" y="215900"/>
            <a:ext cx="10918825" cy="31591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1029" name="Holder 3"/>
          <p:cNvSpPr>
            <a:spLocks noGrp="1"/>
          </p:cNvSpPr>
          <p:nvPr>
            <p:ph type="body" idx="1"/>
          </p:nvPr>
        </p:nvSpPr>
        <p:spPr bwMode="auto">
          <a:xfrm>
            <a:off x="877888" y="2290763"/>
            <a:ext cx="10436225" cy="18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endParaRPr lang="ru-RU" smtClean="0"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4963" y="6378575"/>
            <a:ext cx="3902075" cy="2762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8575"/>
            <a:ext cx="2803525" cy="2762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fld id="{07C28840-11A4-4275-955E-872D2264A916}" type="datetimeFigureOut">
              <a:rPr lang="en-US"/>
              <a:pPr>
                <a:defRPr/>
              </a:pPr>
              <a:t>3/2/2021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875" y="6378575"/>
            <a:ext cx="2803525" cy="276225"/>
          </a:xfrm>
          <a:prstGeom prst="rect">
            <a:avLst/>
          </a:prstGeom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r" eaLnBrk="1" hangingPunct="1">
              <a:defRPr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7760FC33-0D11-4365-AA94-1378492BA53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3" r:id="rId1"/>
    <p:sldLayoutId id="2147483774" r:id="rId2"/>
    <p:sldLayoutId id="2147483775" r:id="rId3"/>
    <p:sldLayoutId id="2147483776" r:id="rId4"/>
    <p:sldLayoutId id="2147483777" r:id="rId5"/>
    <p:sldLayoutId id="2147483778" r:id="rId6"/>
  </p:sldLayoutIdLst>
  <p:transition spd="med">
    <p:diamond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542925" indent="-85725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  <a:cs typeface="+mn-cs"/>
        </a:defRPr>
      </a:lvl2pPr>
      <a:lvl3pPr marL="1085850" indent="-17145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3pPr>
      <a:lvl4pPr marL="1630363" indent="-258763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  <a:cs typeface="+mn-cs"/>
        </a:defRPr>
      </a:lvl4pPr>
      <a:lvl5pPr marL="2173288" indent="-344488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5pPr>
      <a:lvl6pPr marL="2717483">
        <a:defRPr>
          <a:latin typeface="+mn-lt"/>
          <a:ea typeface="+mn-ea"/>
          <a:cs typeface="+mn-cs"/>
        </a:defRPr>
      </a:lvl6pPr>
      <a:lvl7pPr marL="3260979">
        <a:defRPr>
          <a:latin typeface="+mn-lt"/>
          <a:ea typeface="+mn-ea"/>
          <a:cs typeface="+mn-cs"/>
        </a:defRPr>
      </a:lvl7pPr>
      <a:lvl8pPr marL="3804476">
        <a:defRPr>
          <a:latin typeface="+mn-lt"/>
          <a:ea typeface="+mn-ea"/>
          <a:cs typeface="+mn-cs"/>
        </a:defRPr>
      </a:lvl8pPr>
      <a:lvl9pPr marL="4347972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543497">
        <a:defRPr>
          <a:latin typeface="+mn-lt"/>
          <a:ea typeface="+mn-ea"/>
          <a:cs typeface="+mn-cs"/>
        </a:defRPr>
      </a:lvl2pPr>
      <a:lvl3pPr marL="1086993">
        <a:defRPr>
          <a:latin typeface="+mn-lt"/>
          <a:ea typeface="+mn-ea"/>
          <a:cs typeface="+mn-cs"/>
        </a:defRPr>
      </a:lvl3pPr>
      <a:lvl4pPr marL="1630490">
        <a:defRPr>
          <a:latin typeface="+mn-lt"/>
          <a:ea typeface="+mn-ea"/>
          <a:cs typeface="+mn-cs"/>
        </a:defRPr>
      </a:lvl4pPr>
      <a:lvl5pPr marL="2173986">
        <a:defRPr>
          <a:latin typeface="+mn-lt"/>
          <a:ea typeface="+mn-ea"/>
          <a:cs typeface="+mn-cs"/>
        </a:defRPr>
      </a:lvl5pPr>
      <a:lvl6pPr marL="2717483">
        <a:defRPr>
          <a:latin typeface="+mn-lt"/>
          <a:ea typeface="+mn-ea"/>
          <a:cs typeface="+mn-cs"/>
        </a:defRPr>
      </a:lvl6pPr>
      <a:lvl7pPr marL="3260979">
        <a:defRPr>
          <a:latin typeface="+mn-lt"/>
          <a:ea typeface="+mn-ea"/>
          <a:cs typeface="+mn-cs"/>
        </a:defRPr>
      </a:lvl7pPr>
      <a:lvl8pPr marL="3804476">
        <a:defRPr>
          <a:latin typeface="+mn-lt"/>
          <a:ea typeface="+mn-ea"/>
          <a:cs typeface="+mn-cs"/>
        </a:defRPr>
      </a:lvl8pPr>
      <a:lvl9pPr marL="4347972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object 2"/>
          <p:cNvSpPr>
            <a:spLocks noChangeArrowheads="1"/>
          </p:cNvSpPr>
          <p:nvPr/>
        </p:nvSpPr>
        <p:spPr bwMode="auto">
          <a:xfrm>
            <a:off x="1588" y="3175"/>
            <a:ext cx="12176125" cy="2157413"/>
          </a:xfrm>
          <a:custGeom>
            <a:avLst/>
            <a:gdLst>
              <a:gd name="T0" fmla="*/ 0 w 5760085"/>
              <a:gd name="T1" fmla="*/ 0 h 1021080"/>
              <a:gd name="T2" fmla="*/ 5760085 w 5760085"/>
              <a:gd name="T3" fmla="*/ 1021080 h 1021080"/>
            </a:gdLst>
            <a:ahLst/>
            <a:cxnLst/>
            <a:rect l="T0" t="T1" r="T2" b="T3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 dirty="0"/>
          </a:p>
        </p:txBody>
      </p:sp>
      <p:sp>
        <p:nvSpPr>
          <p:cNvPr id="14" name="object 3">
            <a:extLst/>
          </p:cNvPr>
          <p:cNvSpPr txBox="1">
            <a:spLocks noGrp="1"/>
          </p:cNvSpPr>
          <p:nvPr>
            <p:ph type="title"/>
          </p:nvPr>
        </p:nvSpPr>
        <p:spPr>
          <a:xfrm>
            <a:off x="2087563" y="561975"/>
            <a:ext cx="6980237" cy="942975"/>
          </a:xfrm>
        </p:spPr>
        <p:txBody>
          <a:bodyPr vert="horz" tIns="30868" rtlCol="0" anchor="ctr"/>
          <a:lstStyle/>
          <a:p>
            <a:pPr marL="26842" algn="l">
              <a:spcBef>
                <a:spcPts val="241"/>
              </a:spcBef>
              <a:defRPr/>
            </a:pPr>
            <a:r>
              <a:rPr lang="ru-RU" sz="5900" spc="11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5900" spc="1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O‘zbek</a:t>
            </a:r>
            <a:r>
              <a:rPr lang="en-US" sz="5900" spc="1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900" spc="11" dirty="0" err="1">
                <a:latin typeface="Arial" panose="020B0604020202020204" pitchFamily="34" charset="0"/>
                <a:cs typeface="Arial" panose="020B0604020202020204" pitchFamily="34" charset="0"/>
              </a:rPr>
              <a:t>tili</a:t>
            </a:r>
            <a:endParaRPr sz="5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/>
          </p:cNvPr>
          <p:cNvSpPr txBox="1"/>
          <p:nvPr/>
        </p:nvSpPr>
        <p:spPr>
          <a:xfrm>
            <a:off x="1487488" y="2872135"/>
            <a:ext cx="7056784" cy="5813449"/>
          </a:xfrm>
          <a:prstGeom prst="rect">
            <a:avLst/>
          </a:prstGeom>
        </p:spPr>
        <p:txBody>
          <a:bodyPr wrap="square" lIns="0" tIns="29526" rIns="0" bIns="0">
            <a:spAutoFit/>
          </a:bodyPr>
          <a:lstStyle/>
          <a:p>
            <a:pPr marL="38920">
              <a:spcBef>
                <a:spcPts val="233"/>
              </a:spcBef>
              <a:defRPr/>
            </a:pPr>
            <a:r>
              <a:rPr sz="4800" b="1" dirty="0" err="1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Ma</a:t>
            </a:r>
            <a:r>
              <a:rPr lang="en-US" sz="4800" b="1" dirty="0" err="1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vzu</a:t>
            </a:r>
            <a:r>
              <a:rPr lang="en-US" sz="4800" b="1" dirty="0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:</a:t>
            </a:r>
          </a:p>
          <a:p>
            <a:pPr marL="38920">
              <a:spcBef>
                <a:spcPts val="233"/>
              </a:spcBef>
              <a:defRPr/>
            </a:pPr>
            <a:r>
              <a:rPr lang="en-US" sz="4800" b="1" dirty="0" err="1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Mardlik</a:t>
            </a:r>
            <a:r>
              <a:rPr lang="en-US" sz="4800" b="1" dirty="0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– </a:t>
            </a:r>
            <a:r>
              <a:rPr lang="en-US" sz="4800" b="1" dirty="0" err="1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yuksak</a:t>
            </a:r>
            <a:r>
              <a:rPr lang="en-US" sz="4800" b="1" dirty="0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fazilat</a:t>
            </a:r>
            <a:r>
              <a:rPr lang="en-US" sz="4800" b="1" dirty="0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.</a:t>
            </a:r>
          </a:p>
          <a:p>
            <a:pPr marL="38920">
              <a:spcBef>
                <a:spcPts val="233"/>
              </a:spcBef>
              <a:defRPr/>
            </a:pPr>
            <a:r>
              <a:rPr lang="en-US" sz="3600" b="1" dirty="0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(</a:t>
            </a:r>
            <a:r>
              <a:rPr lang="en-US" sz="3600" b="1" dirty="0" err="1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Yuklamalar</a:t>
            </a:r>
            <a:r>
              <a:rPr lang="en-US" sz="3600" b="1" dirty="0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va</a:t>
            </a:r>
            <a:r>
              <a:rPr lang="en-US" sz="3600" b="1" dirty="0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ularning</a:t>
            </a:r>
            <a:r>
              <a:rPr lang="en-US" sz="3600" b="1" dirty="0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qo‘llanishi</a:t>
            </a:r>
            <a:r>
              <a:rPr lang="en-US" sz="3600" b="1" dirty="0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)</a:t>
            </a:r>
            <a:endParaRPr lang="ru-RU" sz="3600" b="1" dirty="0" smtClean="0">
              <a:solidFill>
                <a:srgbClr val="2365C7"/>
              </a:solidFill>
              <a:latin typeface="Times New Roman" pitchFamily="18" charset="0"/>
              <a:ea typeface="Arial Unicode MS" panose="020B0604020202020204" pitchFamily="34" charset="-128"/>
              <a:cs typeface="Times New Roman" pitchFamily="18" charset="0"/>
            </a:endParaRPr>
          </a:p>
          <a:p>
            <a:pPr marL="38920">
              <a:spcBef>
                <a:spcPts val="233"/>
              </a:spcBef>
              <a:defRPr/>
            </a:pPr>
            <a:endParaRPr lang="en-US" sz="5400" b="1" dirty="0" smtClean="0">
              <a:solidFill>
                <a:srgbClr val="2365C7"/>
              </a:solidFill>
              <a:latin typeface="Times New Roman" pitchFamily="18" charset="0"/>
              <a:ea typeface="Arial Unicode MS" panose="020B0604020202020204" pitchFamily="34" charset="-128"/>
              <a:cs typeface="Times New Roman" pitchFamily="18" charset="0"/>
            </a:endParaRPr>
          </a:p>
          <a:p>
            <a:pPr marL="38920">
              <a:spcBef>
                <a:spcPts val="233"/>
              </a:spcBef>
              <a:defRPr/>
            </a:pPr>
            <a:endParaRPr lang="en-US" sz="4800" b="1" dirty="0" smtClean="0">
              <a:solidFill>
                <a:srgbClr val="2365C7"/>
              </a:solidFill>
              <a:latin typeface="Times New Roman" pitchFamily="18" charset="0"/>
              <a:ea typeface="Arial Unicode MS" panose="020B0604020202020204" pitchFamily="34" charset="-128"/>
              <a:cs typeface="Times New Roman" pitchFamily="18" charset="0"/>
            </a:endParaRPr>
          </a:p>
          <a:p>
            <a:pPr marL="38920">
              <a:spcBef>
                <a:spcPts val="233"/>
              </a:spcBef>
              <a:defRPr/>
            </a:pPr>
            <a:endParaRPr lang="ru-RU" sz="4000" b="1" dirty="0" smtClean="0">
              <a:solidFill>
                <a:srgbClr val="2365C7"/>
              </a:solidFill>
              <a:latin typeface="Times New Roman" pitchFamily="18" charset="0"/>
              <a:ea typeface="Arial Unicode MS" panose="020B0604020202020204" pitchFamily="34" charset="-128"/>
              <a:cs typeface="Times New Roman" pitchFamily="18" charset="0"/>
            </a:endParaRPr>
          </a:p>
          <a:p>
            <a:pPr marL="68443">
              <a:lnSpc>
                <a:spcPts val="4291"/>
              </a:lnSpc>
              <a:spcBef>
                <a:spcPts val="2599"/>
              </a:spcBef>
              <a:defRPr/>
            </a:pP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   </a:t>
            </a:r>
            <a:endParaRPr sz="4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7" name="object 5"/>
          <p:cNvSpPr>
            <a:spLocks noChangeArrowheads="1"/>
          </p:cNvSpPr>
          <p:nvPr/>
        </p:nvSpPr>
        <p:spPr bwMode="auto">
          <a:xfrm>
            <a:off x="625859" y="3323555"/>
            <a:ext cx="504056" cy="2049661"/>
          </a:xfrm>
          <a:custGeom>
            <a:avLst/>
            <a:gdLst>
              <a:gd name="T0" fmla="*/ 0 w 344170"/>
              <a:gd name="T1" fmla="*/ 0 h 680719"/>
              <a:gd name="T2" fmla="*/ 344170 w 344170"/>
              <a:gd name="T3" fmla="*/ 680719 h 680719"/>
            </a:gdLst>
            <a:ahLst/>
            <a:cxnLst/>
            <a:rect l="T0" t="T1" r="T2" b="T3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3079" name="object 9"/>
          <p:cNvSpPr>
            <a:spLocks noChangeArrowheads="1"/>
          </p:cNvSpPr>
          <p:nvPr/>
        </p:nvSpPr>
        <p:spPr bwMode="auto">
          <a:xfrm>
            <a:off x="9940925" y="482600"/>
            <a:ext cx="1276350" cy="1276350"/>
          </a:xfrm>
          <a:custGeom>
            <a:avLst/>
            <a:gdLst>
              <a:gd name="T0" fmla="*/ 0 w 603885"/>
              <a:gd name="T1" fmla="*/ 0 h 603885"/>
              <a:gd name="T2" fmla="*/ 603885 w 603885"/>
              <a:gd name="T3" fmla="*/ 603885 h 603885"/>
            </a:gdLst>
            <a:ahLst/>
            <a:cxnLst/>
            <a:rect l="T0" t="T1" r="T2" b="T3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3080" name="object 10"/>
          <p:cNvSpPr>
            <a:spLocks noChangeArrowheads="1"/>
          </p:cNvSpPr>
          <p:nvPr/>
        </p:nvSpPr>
        <p:spPr bwMode="auto">
          <a:xfrm>
            <a:off x="9940925" y="482600"/>
            <a:ext cx="1276350" cy="1276350"/>
          </a:xfrm>
          <a:custGeom>
            <a:avLst/>
            <a:gdLst>
              <a:gd name="T0" fmla="*/ 0 w 603885"/>
              <a:gd name="T1" fmla="*/ 0 h 603885"/>
              <a:gd name="T2" fmla="*/ 603885 w 603885"/>
              <a:gd name="T3" fmla="*/ 603885 h 603885"/>
            </a:gdLst>
            <a:ahLst/>
            <a:cxnLst/>
            <a:rect l="T0" t="T1" r="T2" b="T3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noFill/>
          <a:ln w="30481">
            <a:solidFill>
              <a:srgbClr val="FEFEFE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22" name="object 12">
            <a:extLst/>
          </p:cNvPr>
          <p:cNvSpPr txBox="1"/>
          <p:nvPr/>
        </p:nvSpPr>
        <p:spPr>
          <a:xfrm>
            <a:off x="10410825" y="527050"/>
            <a:ext cx="366713" cy="787400"/>
          </a:xfrm>
          <a:prstGeom prst="rect">
            <a:avLst/>
          </a:prstGeom>
        </p:spPr>
        <p:txBody>
          <a:bodyPr lIns="0" tIns="33554" rIns="0" bIns="0">
            <a:spAutoFit/>
          </a:bodyPr>
          <a:lstStyle/>
          <a:p>
            <a:pPr>
              <a:spcBef>
                <a:spcPts val="265"/>
              </a:spcBef>
              <a:defRPr/>
            </a:pPr>
            <a:r>
              <a:rPr lang="en-US" sz="4800" b="1" spc="21" dirty="0">
                <a:solidFill>
                  <a:srgbClr val="FEFEFE"/>
                </a:solidFill>
                <a:latin typeface="Arial"/>
                <a:cs typeface="Arial"/>
              </a:rPr>
              <a:t>8</a:t>
            </a:r>
            <a:endParaRPr sz="4800" dirty="0">
              <a:latin typeface="Arial"/>
              <a:cs typeface="Arial"/>
            </a:endParaRPr>
          </a:p>
        </p:txBody>
      </p:sp>
      <p:sp>
        <p:nvSpPr>
          <p:cNvPr id="23" name="object 13">
            <a:extLst/>
          </p:cNvPr>
          <p:cNvSpPr txBox="1"/>
          <p:nvPr/>
        </p:nvSpPr>
        <p:spPr>
          <a:xfrm>
            <a:off x="10112991" y="1172164"/>
            <a:ext cx="1040784" cy="456636"/>
          </a:xfrm>
          <a:prstGeom prst="rect">
            <a:avLst/>
          </a:prstGeom>
        </p:spPr>
        <p:txBody>
          <a:bodyPr wrap="square" lIns="0" tIns="25500" rIns="0" bIns="0">
            <a:spAutoFit/>
          </a:bodyPr>
          <a:lstStyle/>
          <a:p>
            <a:pPr algn="ctr">
              <a:spcBef>
                <a:spcPts val="201"/>
              </a:spcBef>
              <a:defRPr/>
            </a:pPr>
            <a:r>
              <a:rPr sz="2800" b="1" spc="-11" dirty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2800" b="1" dirty="0">
              <a:latin typeface="Arial"/>
              <a:cs typeface="Arial"/>
            </a:endParaRPr>
          </a:p>
        </p:txBody>
      </p:sp>
      <p:sp>
        <p:nvSpPr>
          <p:cNvPr id="3083" name="object 31"/>
          <p:cNvSpPr>
            <a:spLocks noChangeArrowheads="1"/>
          </p:cNvSpPr>
          <p:nvPr/>
        </p:nvSpPr>
        <p:spPr bwMode="auto">
          <a:xfrm>
            <a:off x="742950" y="750888"/>
            <a:ext cx="269875" cy="404812"/>
          </a:xfrm>
          <a:prstGeom prst="rect">
            <a:avLst/>
          </a:prstGeom>
          <a:blipFill dpi="0" rotWithShape="1">
            <a:blip r:embed="rId3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3084" name="object 32"/>
          <p:cNvSpPr>
            <a:spLocks noChangeArrowheads="1"/>
          </p:cNvSpPr>
          <p:nvPr/>
        </p:nvSpPr>
        <p:spPr bwMode="auto">
          <a:xfrm>
            <a:off x="1071563" y="673100"/>
            <a:ext cx="269875" cy="482600"/>
          </a:xfrm>
          <a:prstGeom prst="rect">
            <a:avLst/>
          </a:prstGeom>
          <a:blipFill dpi="0" rotWithShape="1">
            <a:blip r:embed="rId4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3085" name="object 33"/>
          <p:cNvSpPr>
            <a:spLocks noChangeArrowheads="1"/>
          </p:cNvSpPr>
          <p:nvPr/>
        </p:nvSpPr>
        <p:spPr bwMode="auto">
          <a:xfrm>
            <a:off x="1398588" y="828675"/>
            <a:ext cx="269875" cy="327025"/>
          </a:xfrm>
          <a:prstGeom prst="rect">
            <a:avLst/>
          </a:prstGeom>
          <a:blipFill dpi="0" rotWithShape="1">
            <a:blip r:embed="rId5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3086" name="object 34"/>
          <p:cNvSpPr>
            <a:spLocks noChangeArrowheads="1"/>
          </p:cNvSpPr>
          <p:nvPr/>
        </p:nvSpPr>
        <p:spPr bwMode="auto">
          <a:xfrm>
            <a:off x="993775" y="1214438"/>
            <a:ext cx="520700" cy="346075"/>
          </a:xfrm>
          <a:prstGeom prst="rect">
            <a:avLst/>
          </a:prstGeom>
          <a:blipFill dpi="0" rotWithShape="1">
            <a:blip r:embed="rId6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pic>
        <p:nvPicPr>
          <p:cNvPr id="1026" name="Picture 2" descr="C:\Users\Maktab\Desktop\005--1.jpg"/>
          <p:cNvPicPr>
            <a:picLocks noGrp="1" noChangeAspect="1" noChangeArrowheads="1"/>
          </p:cNvPicPr>
          <p:nvPr>
            <p:ph type="pic" sz="quarter" idx="12"/>
          </p:nvPr>
        </p:nvPicPr>
        <p:blipFill>
          <a:blip r:embed="rId7" cstate="print"/>
          <a:srcRect t="6641" b="6641"/>
          <a:stretch>
            <a:fillRect/>
          </a:stretch>
        </p:blipFill>
        <p:spPr bwMode="auto">
          <a:xfrm>
            <a:off x="8258857" y="2708920"/>
            <a:ext cx="3453767" cy="3384376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>
            <a:spLocks noGrp="1"/>
          </p:cNvSpPr>
          <p:nvPr/>
        </p:nvSpPr>
        <p:spPr>
          <a:xfrm>
            <a:off x="1546998" y="214290"/>
            <a:ext cx="9144000" cy="18466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Bilib</a:t>
            </a: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oling</a:t>
            </a: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! 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600" dirty="0"/>
              <a:t/>
            </a:r>
            <a:br>
              <a:rPr lang="en-US" sz="3600" dirty="0"/>
            </a:b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 descr="C:\Documents and Settings\User\Рабочий стол\онлайн дарс\1-дарсга расмлар\IMG_20200805_062549_47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1079500" cy="10715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407368" y="1772816"/>
          <a:ext cx="11449272" cy="4248472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3816424"/>
                <a:gridCol w="3816424"/>
                <a:gridCol w="3816424"/>
              </a:tblGrid>
              <a:tr h="2124236">
                <a:tc>
                  <a:txBody>
                    <a:bodyPr/>
                    <a:lstStyle/>
                    <a:p>
                      <a:pPr algn="ctr"/>
                      <a:r>
                        <a:rPr lang="en-US" sz="4000" dirty="0" err="1" smtClean="0">
                          <a:solidFill>
                            <a:srgbClr val="7030A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Ajratib</a:t>
                      </a:r>
                      <a:r>
                        <a:rPr lang="en-US" sz="4000" baseline="0" dirty="0" smtClean="0">
                          <a:solidFill>
                            <a:srgbClr val="7030A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4000" baseline="0" dirty="0" err="1" smtClean="0">
                          <a:solidFill>
                            <a:srgbClr val="7030A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yoziladigan</a:t>
                      </a:r>
                      <a:r>
                        <a:rPr lang="en-US" sz="4000" baseline="0" dirty="0" smtClean="0">
                          <a:solidFill>
                            <a:srgbClr val="7030A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4000" baseline="0" dirty="0" err="1" smtClean="0">
                          <a:solidFill>
                            <a:srgbClr val="7030A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yuklamalar</a:t>
                      </a:r>
                      <a:endParaRPr lang="ru-RU" sz="4000" dirty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smtClean="0">
                          <a:solidFill>
                            <a:srgbClr val="7030A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Qo‘shib </a:t>
                      </a:r>
                      <a:r>
                        <a:rPr lang="en-US" sz="4000" dirty="0" err="1" smtClean="0">
                          <a:solidFill>
                            <a:srgbClr val="7030A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yoziladigan</a:t>
                      </a:r>
                      <a:r>
                        <a:rPr lang="en-US" sz="4000" dirty="0" smtClean="0">
                          <a:solidFill>
                            <a:srgbClr val="7030A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4000" dirty="0" err="1" smtClean="0">
                          <a:solidFill>
                            <a:srgbClr val="7030A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yuklamalar</a:t>
                      </a:r>
                      <a:endParaRPr lang="ru-RU" sz="4000" dirty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 err="1" smtClean="0">
                          <a:solidFill>
                            <a:srgbClr val="7030A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Chiziqcha</a:t>
                      </a:r>
                      <a:r>
                        <a:rPr lang="en-US" sz="4000" dirty="0" smtClean="0">
                          <a:solidFill>
                            <a:srgbClr val="7030A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4000" dirty="0" err="1" smtClean="0">
                          <a:solidFill>
                            <a:srgbClr val="7030A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bilan</a:t>
                      </a:r>
                      <a:r>
                        <a:rPr lang="en-US" sz="4000" dirty="0" smtClean="0">
                          <a:solidFill>
                            <a:srgbClr val="7030A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4000" dirty="0" err="1" smtClean="0">
                          <a:solidFill>
                            <a:srgbClr val="7030A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yoziladigan</a:t>
                      </a:r>
                      <a:r>
                        <a:rPr lang="en-US" sz="4000" dirty="0" smtClean="0">
                          <a:solidFill>
                            <a:srgbClr val="7030A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4000" dirty="0" err="1" smtClean="0">
                          <a:solidFill>
                            <a:srgbClr val="7030A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yuklamalar</a:t>
                      </a:r>
                      <a:endParaRPr lang="ru-RU" sz="4000" dirty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2124236">
                <a:tc>
                  <a:txBody>
                    <a:bodyPr/>
                    <a:lstStyle/>
                    <a:p>
                      <a:pPr algn="ctr"/>
                      <a:r>
                        <a:rPr lang="en-US" sz="4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faqat</a:t>
                      </a:r>
                      <a:r>
                        <a:rPr lang="en-US" sz="4000" dirty="0" smtClean="0">
                          <a:latin typeface="Times New Roman" pitchFamily="18" charset="0"/>
                          <a:cs typeface="Times New Roman" pitchFamily="18" charset="0"/>
                        </a:rPr>
                        <a:t>, ham</a:t>
                      </a:r>
                      <a:endParaRPr lang="ru-RU" sz="4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 smtClean="0"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r>
                        <a:rPr lang="en-US" sz="4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gina</a:t>
                      </a:r>
                      <a:r>
                        <a:rPr lang="en-US" sz="4000" dirty="0" smtClean="0">
                          <a:latin typeface="Times New Roman" pitchFamily="18" charset="0"/>
                          <a:cs typeface="Times New Roman" pitchFamily="18" charset="0"/>
                        </a:rPr>
                        <a:t> (-kina,</a:t>
                      </a:r>
                    </a:p>
                    <a:p>
                      <a:pPr algn="ctr"/>
                      <a:r>
                        <a:rPr lang="en-US" sz="4000" dirty="0" smtClean="0">
                          <a:latin typeface="Times New Roman" pitchFamily="18" charset="0"/>
                          <a:cs typeface="Times New Roman" pitchFamily="18" charset="0"/>
                        </a:rPr>
                        <a:t> -</a:t>
                      </a:r>
                      <a:r>
                        <a:rPr lang="en-US" sz="4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qina</a:t>
                      </a:r>
                      <a:r>
                        <a:rPr lang="en-US" sz="4000" dirty="0" smtClean="0">
                          <a:latin typeface="Times New Roman" pitchFamily="18" charset="0"/>
                          <a:cs typeface="Times New Roman" pitchFamily="18" charset="0"/>
                        </a:rPr>
                        <a:t>), -mi</a:t>
                      </a:r>
                      <a:endParaRPr lang="ru-RU" sz="4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 smtClean="0">
                          <a:latin typeface="Times New Roman" pitchFamily="18" charset="0"/>
                          <a:cs typeface="Times New Roman" pitchFamily="18" charset="0"/>
                        </a:rPr>
                        <a:t>-chi, -a</a:t>
                      </a:r>
                      <a:r>
                        <a:rPr lang="en-US" sz="4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(</a:t>
                      </a:r>
                      <a:r>
                        <a:rPr lang="en-US" sz="40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ya</a:t>
                      </a:r>
                      <a:r>
                        <a:rPr lang="en-US" sz="4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), -</a:t>
                      </a:r>
                      <a:r>
                        <a:rPr lang="en-US" sz="40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ku</a:t>
                      </a:r>
                      <a:r>
                        <a:rPr lang="en-US" sz="4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, -</a:t>
                      </a:r>
                      <a:r>
                        <a:rPr lang="en-US" sz="40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da</a:t>
                      </a:r>
                      <a:r>
                        <a:rPr lang="en-US" sz="4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, u (-</a:t>
                      </a:r>
                      <a:r>
                        <a:rPr lang="en-US" sz="40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yu</a:t>
                      </a:r>
                      <a:r>
                        <a:rPr lang="en-US" sz="4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), -</a:t>
                      </a:r>
                      <a:r>
                        <a:rPr lang="en-US" sz="40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da</a:t>
                      </a:r>
                      <a:endParaRPr lang="ru-RU" sz="4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86284164"/>
      </p:ext>
    </p:extLst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9"/>
          <p:cNvSpPr txBox="1"/>
          <p:nvPr/>
        </p:nvSpPr>
        <p:spPr>
          <a:xfrm>
            <a:off x="191344" y="188640"/>
            <a:ext cx="118093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algn="ctr"/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5-mashq (113-bet)</a:t>
            </a:r>
            <a:endParaRPr lang="ru-RU" sz="4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19"/>
          <p:cNvSpPr txBox="1"/>
          <p:nvPr/>
        </p:nvSpPr>
        <p:spPr>
          <a:xfrm>
            <a:off x="839416" y="2924944"/>
            <a:ext cx="237626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5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5"/>
          <p:cNvSpPr txBox="1"/>
          <p:nvPr/>
        </p:nvSpPr>
        <p:spPr>
          <a:xfrm>
            <a:off x="1775520" y="1268760"/>
            <a:ext cx="8640960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algn="ctr"/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Ko‘chiring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Yuklamalrning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tagiga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chizing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1" name="TextBox 5"/>
          <p:cNvSpPr txBox="1"/>
          <p:nvPr/>
        </p:nvSpPr>
        <p:spPr>
          <a:xfrm>
            <a:off x="623392" y="2060848"/>
            <a:ext cx="11089232" cy="452431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  1.Yosh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bo‘lsa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-da,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barchaga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bosh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bolam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2.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Axir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bir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tup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daraxt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ham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xalq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boyligi-ku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! 3.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Yomg‘ir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yog‘ib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turgan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bo‘lsa-da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stadiondan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hech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kim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ketmadi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4. Biz-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ku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mayli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kun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bo‘yi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ishlab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kelganlarga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qiyin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5.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Sizlar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kelasizlar-ku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biz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quvonmaymizmi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?! 6.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Aytishga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aytdim-ku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lekin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to‘g‘ri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qildimmi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deb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o‘ylab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qoldim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7.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Televizorni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faqat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kechqurunlarigina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ko‘radi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en-US" sz="3600" dirty="0" smtClean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3493840" y="2708920"/>
            <a:ext cx="72008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5015880" y="3212976"/>
            <a:ext cx="72008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1775520" y="3789040"/>
            <a:ext cx="72008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9264352" y="3789040"/>
            <a:ext cx="72008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10560496" y="4293096"/>
            <a:ext cx="72008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8328248" y="4869160"/>
            <a:ext cx="72008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3143672" y="6021288"/>
            <a:ext cx="864096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39524284"/>
      </p:ext>
    </p:extLst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 animBg="1"/>
      <p:bldP spid="1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9"/>
          <p:cNvSpPr txBox="1"/>
          <p:nvPr/>
        </p:nvSpPr>
        <p:spPr>
          <a:xfrm>
            <a:off x="191344" y="188640"/>
            <a:ext cx="118093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algn="ctr"/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6-mashq (113-bet)</a:t>
            </a:r>
            <a:endParaRPr lang="ru-RU" sz="4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19"/>
          <p:cNvSpPr txBox="1"/>
          <p:nvPr/>
        </p:nvSpPr>
        <p:spPr>
          <a:xfrm>
            <a:off x="839416" y="2924944"/>
            <a:ext cx="237626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5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5"/>
          <p:cNvSpPr txBox="1"/>
          <p:nvPr/>
        </p:nvSpPr>
        <p:spPr>
          <a:xfrm>
            <a:off x="263352" y="1196752"/>
            <a:ext cx="11665296" cy="107721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algn="ctr"/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Gaplarni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foydalanish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berilgan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birikmalardan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mosini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qo‘yib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to‘ldiring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1" name="TextBox 5"/>
          <p:cNvSpPr txBox="1"/>
          <p:nvPr/>
        </p:nvSpPr>
        <p:spPr>
          <a:xfrm>
            <a:off x="1991544" y="2420888"/>
            <a:ext cx="8352928" cy="646331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marL="742950" indent="-742950"/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Mard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odam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xatarga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duch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kelganda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… .</a:t>
            </a:r>
          </a:p>
        </p:txBody>
      </p:sp>
      <p:sp>
        <p:nvSpPr>
          <p:cNvPr id="19" name="TextBox 5"/>
          <p:cNvSpPr txBox="1"/>
          <p:nvPr/>
        </p:nvSpPr>
        <p:spPr>
          <a:xfrm>
            <a:off x="1991544" y="3284984"/>
            <a:ext cx="8352928" cy="646331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marL="742950" indent="-742950"/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Kimki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nomardlik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qilsa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… .</a:t>
            </a:r>
          </a:p>
        </p:txBody>
      </p:sp>
      <p:sp>
        <p:nvSpPr>
          <p:cNvPr id="20" name="TextBox 5"/>
          <p:cNvSpPr txBox="1"/>
          <p:nvPr/>
        </p:nvSpPr>
        <p:spPr>
          <a:xfrm>
            <a:off x="1991544" y="4149080"/>
            <a:ext cx="8352928" cy="646331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marL="742950" indent="-742950"/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Do‘sting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yuzta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bo‘lsa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ham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kam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… .</a:t>
            </a:r>
          </a:p>
        </p:txBody>
      </p:sp>
      <p:sp>
        <p:nvSpPr>
          <p:cNvPr id="21" name="TextBox 5"/>
          <p:cNvSpPr txBox="1"/>
          <p:nvPr/>
        </p:nvSpPr>
        <p:spPr>
          <a:xfrm>
            <a:off x="1991544" y="5013176"/>
            <a:ext cx="8352928" cy="646331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marL="742950" indent="-742950"/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Yuz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ming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otliq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qila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olmagan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ishni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… . </a:t>
            </a:r>
          </a:p>
        </p:txBody>
      </p:sp>
      <p:sp>
        <p:nvSpPr>
          <p:cNvPr id="22" name="TextBox 5"/>
          <p:cNvSpPr txBox="1"/>
          <p:nvPr/>
        </p:nvSpPr>
        <p:spPr>
          <a:xfrm>
            <a:off x="1991544" y="5877272"/>
            <a:ext cx="8352928" cy="646331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marL="742950" indent="-742950"/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5.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Kimki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ilmli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bo‘lsa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… .</a:t>
            </a:r>
          </a:p>
        </p:txBody>
      </p:sp>
    </p:spTree>
    <p:extLst>
      <p:ext uri="{BB962C8B-B14F-4D97-AF65-F5344CB8AC3E}">
        <p14:creationId xmlns:p14="http://schemas.microsoft.com/office/powerpoint/2010/main" val="2139524284"/>
      </p:ext>
    </p:extLst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 animBg="1"/>
      <p:bldP spid="11" grpId="0" animBg="1"/>
      <p:bldP spid="19" grpId="0" animBg="1"/>
      <p:bldP spid="20" grpId="0" animBg="1"/>
      <p:bldP spid="21" grpId="0" animBg="1"/>
      <p:bldP spid="2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9"/>
          <p:cNvSpPr txBox="1"/>
          <p:nvPr/>
        </p:nvSpPr>
        <p:spPr>
          <a:xfrm>
            <a:off x="191344" y="188640"/>
            <a:ext cx="118093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algn="ctr"/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6-mashq (113-bet)</a:t>
            </a:r>
            <a:endParaRPr lang="ru-RU" sz="4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19"/>
          <p:cNvSpPr txBox="1"/>
          <p:nvPr/>
        </p:nvSpPr>
        <p:spPr>
          <a:xfrm>
            <a:off x="839416" y="2924944"/>
            <a:ext cx="237626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5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5"/>
          <p:cNvSpPr txBox="1"/>
          <p:nvPr/>
        </p:nvSpPr>
        <p:spPr>
          <a:xfrm>
            <a:off x="263352" y="1196752"/>
            <a:ext cx="11665296" cy="107721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algn="ctr"/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Gaplarni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foydalanish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berilgan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birikmalardan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mosini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qo‘yib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to‘ldiring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1" name="TextBox 5"/>
          <p:cNvSpPr txBox="1"/>
          <p:nvPr/>
        </p:nvSpPr>
        <p:spPr>
          <a:xfrm>
            <a:off x="2927648" y="2420888"/>
            <a:ext cx="6336704" cy="646331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marL="742950" indent="-742950"/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Foydalanish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birikmalar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</p:txBody>
      </p:sp>
      <p:sp>
        <p:nvSpPr>
          <p:cNvPr id="19" name="TextBox 5"/>
          <p:cNvSpPr txBox="1"/>
          <p:nvPr/>
        </p:nvSpPr>
        <p:spPr>
          <a:xfrm>
            <a:off x="1631504" y="3284984"/>
            <a:ext cx="9001000" cy="286232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marL="742950" indent="-7429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uni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jasorat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yengib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o‘tadi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742950" indent="-742950"/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el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orasida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izza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bo‘ladi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742950" indent="-7429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dushmaning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bitta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bo‘lsa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ham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ko‘p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742950" indent="-7429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bir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to‘g‘ri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tadbir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amalga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oshirish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mumkin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742950" indent="-7429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hayotda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obro‘-e’tibor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topadi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139524284"/>
      </p:ext>
    </p:extLst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9"/>
          <p:cNvSpPr txBox="1"/>
          <p:nvPr/>
        </p:nvSpPr>
        <p:spPr>
          <a:xfrm>
            <a:off x="191344" y="188640"/>
            <a:ext cx="118093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algn="ctr"/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6-mashqni </a:t>
            </a:r>
            <a:r>
              <a:rPr lang="en-US" sz="4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tekshiramiz</a:t>
            </a:r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(113-bet)</a:t>
            </a:r>
            <a:endParaRPr lang="ru-RU" sz="4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19"/>
          <p:cNvSpPr txBox="1"/>
          <p:nvPr/>
        </p:nvSpPr>
        <p:spPr>
          <a:xfrm>
            <a:off x="839416" y="2924944"/>
            <a:ext cx="237626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5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5"/>
          <p:cNvSpPr txBox="1"/>
          <p:nvPr/>
        </p:nvSpPr>
        <p:spPr>
          <a:xfrm>
            <a:off x="263352" y="1196752"/>
            <a:ext cx="11665296" cy="1200329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marL="742950" indent="-742950"/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1.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Mard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odam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xatarga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duch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kelganda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uni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jasorat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yengib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742950" indent="-7429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o‘tadi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9" name="TextBox 5"/>
          <p:cNvSpPr txBox="1"/>
          <p:nvPr/>
        </p:nvSpPr>
        <p:spPr>
          <a:xfrm>
            <a:off x="335360" y="2492896"/>
            <a:ext cx="11593288" cy="646331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marL="742950" indent="-742950"/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Kimki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nomardlik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qilsa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el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orasida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izza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bo‘ladi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20" name="TextBox 5"/>
          <p:cNvSpPr txBox="1"/>
          <p:nvPr/>
        </p:nvSpPr>
        <p:spPr>
          <a:xfrm>
            <a:off x="335360" y="3212976"/>
            <a:ext cx="11593288" cy="1200329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marL="742950" indent="-742950"/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Do‘sting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yuzta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bo‘lsa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ham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kam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dushmaning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bitta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bo‘lsa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742950" indent="-742950"/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ham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ko‘p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36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Box 5"/>
          <p:cNvSpPr txBox="1"/>
          <p:nvPr/>
        </p:nvSpPr>
        <p:spPr>
          <a:xfrm>
            <a:off x="335360" y="4509120"/>
            <a:ext cx="11593288" cy="1200329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marL="742950" indent="-742950"/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Yuz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ming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otliq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qila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olmagan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ishni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bir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to‘g‘ri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tadbir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742950" indent="-7429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amalga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oshirish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mumkin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  <p:sp>
        <p:nvSpPr>
          <p:cNvPr id="22" name="TextBox 5"/>
          <p:cNvSpPr txBox="1"/>
          <p:nvPr/>
        </p:nvSpPr>
        <p:spPr>
          <a:xfrm>
            <a:off x="335360" y="5805264"/>
            <a:ext cx="11593288" cy="646331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marL="742950" indent="-742950"/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5.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Kimki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ilmli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bo‘lsa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hayotda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obro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‘-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e’tibor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topadi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139524284"/>
      </p:ext>
    </p:extLst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1" grpId="0" animBg="1"/>
      <p:bldP spid="19" grpId="0" animBg="1"/>
      <p:bldP spid="20" grpId="0" animBg="1"/>
      <p:bldP spid="21" grpId="0" animBg="1"/>
      <p:bldP spid="2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9"/>
          <p:cNvSpPr txBox="1"/>
          <p:nvPr/>
        </p:nvSpPr>
        <p:spPr>
          <a:xfrm>
            <a:off x="191344" y="188640"/>
            <a:ext cx="118093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algn="ctr"/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5-topshiriq (114-bet)</a:t>
            </a:r>
            <a:endParaRPr lang="ru-RU" sz="4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19"/>
          <p:cNvSpPr txBox="1"/>
          <p:nvPr/>
        </p:nvSpPr>
        <p:spPr>
          <a:xfrm>
            <a:off x="839416" y="2924944"/>
            <a:ext cx="237626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5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5"/>
          <p:cNvSpPr txBox="1"/>
          <p:nvPr/>
        </p:nvSpPr>
        <p:spPr>
          <a:xfrm>
            <a:off x="263352" y="1196752"/>
            <a:ext cx="11665296" cy="107721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algn="ctr"/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Matnni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o‘qing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Mardlik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nomardlikka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oid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xususiyatlarga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izoh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bering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9" name="TextBox 5"/>
          <p:cNvSpPr txBox="1"/>
          <p:nvPr/>
        </p:nvSpPr>
        <p:spPr>
          <a:xfrm>
            <a:off x="551384" y="2333685"/>
            <a:ext cx="11161240" cy="427809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marL="742950" indent="-742950"/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Mardlik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yuksak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fazilat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nomardlik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esa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tubanlikdir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marL="742950" indent="-742950"/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Xalqimizda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: “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Mard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yaqin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bo‘lsang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yetarsan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smtClean="0">
                <a:latin typeface="Times New Roman" pitchFamily="18" charset="0"/>
                <a:cs typeface="Times New Roman" pitchFamily="18" charset="0"/>
              </a:rPr>
              <a:t>murodga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 marL="742950" indent="-742950"/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nomard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yaqin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bo‘lsang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qolarsan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uyatga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”,-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degan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naql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742950" indent="-742950"/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bor.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Demak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mard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insonlar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do‘st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tutinish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kerak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Nomard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742950" indent="-742950"/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insonlar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esa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do‘stlikning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qadriga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yetmaydi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Mardlikka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742950" indent="-742950"/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nomardlik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javob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bergan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insonlar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el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nazaridan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qoladi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marL="742950" indent="-742950"/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Mard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insonlar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xalq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orasida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obro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‘-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e’tiborga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ega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bo‘lib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ular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742950" indent="-742950"/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xotirasida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abadiy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qoladilar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Mardlik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mangulikdir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139524284"/>
      </p:ext>
    </p:extLst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 animBg="1"/>
      <p:bldP spid="19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9"/>
          <p:cNvSpPr txBox="1"/>
          <p:nvPr/>
        </p:nvSpPr>
        <p:spPr>
          <a:xfrm>
            <a:off x="191344" y="188640"/>
            <a:ext cx="118093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algn="ctr"/>
            <a:r>
              <a:rPr lang="en-US" sz="4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Mardlik</a:t>
            </a:r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nomardlikka</a:t>
            </a:r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oid</a:t>
            </a:r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xususiyatlar</a:t>
            </a:r>
            <a:endParaRPr lang="ru-RU" sz="4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19"/>
          <p:cNvSpPr txBox="1"/>
          <p:nvPr/>
        </p:nvSpPr>
        <p:spPr>
          <a:xfrm>
            <a:off x="839416" y="2924944"/>
            <a:ext cx="237626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5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15"/>
          <p:cNvSpPr txBox="1"/>
          <p:nvPr/>
        </p:nvSpPr>
        <p:spPr>
          <a:xfrm>
            <a:off x="407368" y="1196752"/>
            <a:ext cx="5400600" cy="66172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algn="ctr"/>
            <a:r>
              <a:rPr lang="en-US" sz="3700" b="1" dirty="0" err="1" smtClean="0">
                <a:latin typeface="Times New Roman" pitchFamily="18" charset="0"/>
                <a:cs typeface="Times New Roman" pitchFamily="18" charset="0"/>
              </a:rPr>
              <a:t>Mardlik</a:t>
            </a:r>
            <a:endParaRPr lang="en-US" sz="37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15"/>
          <p:cNvSpPr txBox="1"/>
          <p:nvPr/>
        </p:nvSpPr>
        <p:spPr>
          <a:xfrm>
            <a:off x="551384" y="1988840"/>
            <a:ext cx="5112568" cy="66172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Yuksak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fazilat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9" name="TextBox 15"/>
          <p:cNvSpPr txBox="1"/>
          <p:nvPr/>
        </p:nvSpPr>
        <p:spPr>
          <a:xfrm>
            <a:off x="6096000" y="1988840"/>
            <a:ext cx="5832648" cy="66172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Nomardlik-tubanlik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0" name="TextBox 15"/>
          <p:cNvSpPr txBox="1"/>
          <p:nvPr/>
        </p:nvSpPr>
        <p:spPr>
          <a:xfrm>
            <a:off x="6312024" y="1196752"/>
            <a:ext cx="5400600" cy="66172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algn="ctr"/>
            <a:r>
              <a:rPr lang="en-US" sz="3700" b="1" dirty="0" err="1" smtClean="0">
                <a:latin typeface="Times New Roman" pitchFamily="18" charset="0"/>
                <a:cs typeface="Times New Roman" pitchFamily="18" charset="0"/>
              </a:rPr>
              <a:t>Nomardlik</a:t>
            </a:r>
            <a:endParaRPr lang="en-US" sz="37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5"/>
          <p:cNvSpPr txBox="1"/>
          <p:nvPr/>
        </p:nvSpPr>
        <p:spPr>
          <a:xfrm>
            <a:off x="551384" y="2852936"/>
            <a:ext cx="5112568" cy="123110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Mard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yursang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yetarsan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murodga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…</a:t>
            </a:r>
          </a:p>
        </p:txBody>
      </p:sp>
      <p:sp>
        <p:nvSpPr>
          <p:cNvPr id="12" name="TextBox 15"/>
          <p:cNvSpPr txBox="1"/>
          <p:nvPr/>
        </p:nvSpPr>
        <p:spPr>
          <a:xfrm>
            <a:off x="551384" y="4293096"/>
            <a:ext cx="5112568" cy="123110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Mard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insonlar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obr‘o-e’tiborga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ega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3" name="TextBox 15"/>
          <p:cNvSpPr txBox="1"/>
          <p:nvPr/>
        </p:nvSpPr>
        <p:spPr>
          <a:xfrm>
            <a:off x="6096000" y="2852936"/>
            <a:ext cx="5832648" cy="1231106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…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nomard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inson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yursang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qolarsan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uyatga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6096000" y="4293096"/>
            <a:ext cx="5832648" cy="1231106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Nomard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insonlar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do‘stlikning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qadriga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yetmaydi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4" name="TextBox 15"/>
          <p:cNvSpPr txBox="1"/>
          <p:nvPr/>
        </p:nvSpPr>
        <p:spPr>
          <a:xfrm>
            <a:off x="551384" y="5733256"/>
            <a:ext cx="5112568" cy="66172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Mardlik-mangulikdir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096000" y="5733256"/>
            <a:ext cx="5832648" cy="66172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Nomard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el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nazaridan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qoladi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87300932"/>
      </p:ext>
    </p:extLst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5" grpId="0" animBg="1"/>
      <p:bldP spid="14" grpId="0" animBg="1"/>
      <p:bldP spid="1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731838" y="354722"/>
            <a:ext cx="10656887" cy="55399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MUSTAQIL BAJARISH UCHUN TOPSHIRIQLAR</a:t>
            </a:r>
            <a:endParaRPr lang="ru-RU" sz="3600" dirty="0"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479425" y="1341438"/>
            <a:ext cx="11347450" cy="5111750"/>
          </a:xfrm>
        </p:spPr>
        <p:txBody>
          <a:bodyPr>
            <a:normAutofit/>
          </a:bodyPr>
          <a:lstStyle/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35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uz-Cyrl-UZ" sz="4000" b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uz-Cyrl-UZ" sz="4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1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447675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40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767408" y="2348880"/>
            <a:ext cx="6192688" cy="3240360"/>
          </a:xfrm>
          <a:prstGeom prst="roundRect">
            <a:avLst/>
          </a:prstGeom>
          <a:blipFill>
            <a:blip r:embed="rId2" cstate="print"/>
            <a:tile tx="0" ty="0" sx="100000" sy="100000" flip="none" algn="tl"/>
          </a:blipFill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742950" indent="-74295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b="1" i="1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6- </a:t>
            </a:r>
            <a:r>
              <a:rPr lang="en-US" sz="4400" b="1" i="1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topshiriq</a:t>
            </a:r>
            <a:r>
              <a:rPr lang="en-US" sz="4400" b="1" i="1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. </a:t>
            </a:r>
          </a:p>
          <a:p>
            <a:pPr marL="742950" indent="-74295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Po‘lat</a:t>
            </a:r>
            <a:r>
              <a:rPr lang="en-US" sz="44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Mo‘minning</a:t>
            </a:r>
            <a:r>
              <a:rPr lang="en-US" sz="44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</a:p>
          <a:p>
            <a:pPr marL="742950" indent="-74295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“</a:t>
            </a:r>
            <a:r>
              <a:rPr lang="en-US" sz="44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Dovyuraklar</a:t>
            </a:r>
            <a:r>
              <a:rPr lang="en-US" sz="44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” </a:t>
            </a:r>
            <a:r>
              <a:rPr lang="en-US" sz="44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she’rini</a:t>
            </a:r>
            <a:r>
              <a:rPr lang="en-US" sz="44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</a:p>
          <a:p>
            <a:pPr marL="742950" indent="-74295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yod</a:t>
            </a:r>
            <a:r>
              <a:rPr lang="en-US" sz="44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oling</a:t>
            </a:r>
            <a:r>
              <a:rPr lang="en-US" sz="44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. (114- bet)</a:t>
            </a:r>
          </a:p>
        </p:txBody>
      </p:sp>
      <p:pic>
        <p:nvPicPr>
          <p:cNvPr id="1026" name="Picture 2" descr="C:\Users\Maktab\Desktop\Rasmlar\writing-icon-girl-vector-91776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464152" y="1988840"/>
            <a:ext cx="3556938" cy="3456384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731838" y="354722"/>
            <a:ext cx="10656887" cy="55399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MUSTAQIL BAJARISH UCHUN TOPSHIRIQLAR</a:t>
            </a:r>
            <a:endParaRPr lang="ru-RU" sz="3600" dirty="0"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479425" y="1341438"/>
            <a:ext cx="11347450" cy="5111750"/>
          </a:xfrm>
        </p:spPr>
        <p:txBody>
          <a:bodyPr>
            <a:normAutofit/>
          </a:bodyPr>
          <a:lstStyle/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35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uz-Cyrl-UZ" sz="4000" b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uz-Cyrl-UZ" sz="4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1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447675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40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767408" y="2348880"/>
            <a:ext cx="6192688" cy="2592288"/>
          </a:xfrm>
          <a:prstGeom prst="roundRect">
            <a:avLst/>
          </a:prstGeom>
          <a:blipFill>
            <a:blip r:embed="rId2" cstate="print"/>
            <a:tile tx="0" ty="0" sx="100000" sy="100000" flip="none" algn="tl"/>
          </a:blipFill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742950" indent="-74295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1.Yuqorida </a:t>
            </a:r>
            <a:r>
              <a:rPr lang="en-US" sz="44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berilgan</a:t>
            </a:r>
            <a:r>
              <a:rPr lang="en-US" sz="44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</a:p>
          <a:p>
            <a:pPr marL="742950" indent="-74295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maqollarning</a:t>
            </a:r>
            <a:r>
              <a:rPr lang="en-US" sz="44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juftini</a:t>
            </a:r>
            <a:r>
              <a:rPr lang="en-US" sz="44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</a:p>
          <a:p>
            <a:pPr marL="742950" indent="-74295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toping.</a:t>
            </a:r>
          </a:p>
        </p:txBody>
      </p:sp>
      <p:pic>
        <p:nvPicPr>
          <p:cNvPr id="1026" name="Picture 2" descr="C:\Users\Maktab\Desktop\Rasmlar\writing-icon-girl-vector-91776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464152" y="1988840"/>
            <a:ext cx="3556938" cy="3456384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9"/>
          <p:cNvSpPr txBox="1"/>
          <p:nvPr/>
        </p:nvSpPr>
        <p:spPr>
          <a:xfrm>
            <a:off x="695400" y="188640"/>
            <a:ext cx="107291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algn="ctr"/>
            <a:r>
              <a:rPr lang="en-US" sz="4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Topshiriqlarni</a:t>
            </a:r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yodga</a:t>
            </a:r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oling</a:t>
            </a:r>
            <a:r>
              <a:rPr lang="ru-RU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!</a:t>
            </a:r>
            <a:endParaRPr lang="ru-RU" sz="4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5"/>
          <p:cNvSpPr txBox="1"/>
          <p:nvPr/>
        </p:nvSpPr>
        <p:spPr>
          <a:xfrm>
            <a:off x="983432" y="1196752"/>
            <a:ext cx="10297144" cy="58477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algn="ctr"/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Maqollarni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juftini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topib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daftaringizga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yozing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19"/>
          <p:cNvSpPr txBox="1"/>
          <p:nvPr/>
        </p:nvSpPr>
        <p:spPr>
          <a:xfrm>
            <a:off x="839416" y="2924944"/>
            <a:ext cx="237626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5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15"/>
          <p:cNvSpPr txBox="1"/>
          <p:nvPr/>
        </p:nvSpPr>
        <p:spPr>
          <a:xfrm>
            <a:off x="407368" y="2060848"/>
            <a:ext cx="5112568" cy="646331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marL="742950" indent="-7429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Aybiga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iqror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mard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kishi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</p:txBody>
      </p:sp>
      <p:sp>
        <p:nvSpPr>
          <p:cNvPr id="6" name="TextBox 15"/>
          <p:cNvSpPr txBox="1"/>
          <p:nvPr/>
        </p:nvSpPr>
        <p:spPr>
          <a:xfrm>
            <a:off x="407368" y="3068960"/>
            <a:ext cx="5112568" cy="646331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marL="742950" indent="-7429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Do‘stga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zor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qilma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</p:txBody>
      </p:sp>
      <p:sp>
        <p:nvSpPr>
          <p:cNvPr id="8" name="TextBox 15"/>
          <p:cNvSpPr txBox="1"/>
          <p:nvPr/>
        </p:nvSpPr>
        <p:spPr>
          <a:xfrm>
            <a:off x="407368" y="4077072"/>
            <a:ext cx="5112568" cy="1200329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marL="742950" indent="-7429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Yomon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odam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yovdan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742950" indent="-7429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qochar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</p:txBody>
      </p:sp>
      <p:sp>
        <p:nvSpPr>
          <p:cNvPr id="9" name="TextBox 15"/>
          <p:cNvSpPr txBox="1"/>
          <p:nvPr/>
        </p:nvSpPr>
        <p:spPr>
          <a:xfrm>
            <a:off x="407368" y="5517232"/>
            <a:ext cx="5112568" cy="646331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marL="742950" indent="-7429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Ziyrakning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aqli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tosh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yorar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</p:txBody>
      </p:sp>
      <p:sp>
        <p:nvSpPr>
          <p:cNvPr id="10" name="TextBox 15"/>
          <p:cNvSpPr txBox="1"/>
          <p:nvPr/>
        </p:nvSpPr>
        <p:spPr>
          <a:xfrm>
            <a:off x="6528048" y="2060848"/>
            <a:ext cx="5256584" cy="646331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marL="742950" indent="-7429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Nomard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odam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siring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ochar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1" name="TextBox 15"/>
          <p:cNvSpPr txBox="1"/>
          <p:nvPr/>
        </p:nvSpPr>
        <p:spPr>
          <a:xfrm>
            <a:off x="6600056" y="3068960"/>
            <a:ext cx="5184576" cy="1200329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marL="742950" indent="-7429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Nomardning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mushti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bosh </a:t>
            </a:r>
          </a:p>
          <a:p>
            <a:pPr marL="742950" indent="-7429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yorar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2" name="TextBox 15"/>
          <p:cNvSpPr txBox="1"/>
          <p:nvPr/>
        </p:nvSpPr>
        <p:spPr>
          <a:xfrm>
            <a:off x="6600056" y="4581128"/>
            <a:ext cx="5256584" cy="646331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marL="742950" indent="-7429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Yashirmoq-qo‘rqoq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ishi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3" name="TextBox 15"/>
          <p:cNvSpPr txBox="1"/>
          <p:nvPr/>
        </p:nvSpPr>
        <p:spPr>
          <a:xfrm>
            <a:off x="6600056" y="5517232"/>
            <a:ext cx="5256584" cy="646331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marL="742950" indent="-7429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Nomardga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muhtoj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cxnSp>
        <p:nvCxnSpPr>
          <p:cNvPr id="15" name="Прямая со стрелкой 14"/>
          <p:cNvCxnSpPr/>
          <p:nvPr/>
        </p:nvCxnSpPr>
        <p:spPr>
          <a:xfrm flipV="1">
            <a:off x="5447928" y="4005064"/>
            <a:ext cx="1080120" cy="1794520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 flipV="1">
            <a:off x="4871864" y="2492896"/>
            <a:ext cx="1512168" cy="2376264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>
            <a:off x="4295800" y="3356992"/>
            <a:ext cx="2232248" cy="2592288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>
            <a:off x="4943872" y="2492896"/>
            <a:ext cx="1656184" cy="2232248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99701620"/>
      </p:ext>
    </p:extLst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9"/>
          <p:cNvSpPr txBox="1"/>
          <p:nvPr/>
        </p:nvSpPr>
        <p:spPr>
          <a:xfrm>
            <a:off x="191344" y="188640"/>
            <a:ext cx="118093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algn="ctr"/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3-topshiriq (112-bet)</a:t>
            </a:r>
            <a:endParaRPr lang="ru-RU" sz="4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19"/>
          <p:cNvSpPr txBox="1"/>
          <p:nvPr/>
        </p:nvSpPr>
        <p:spPr>
          <a:xfrm>
            <a:off x="839416" y="2924944"/>
            <a:ext cx="237626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5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15"/>
          <p:cNvSpPr txBox="1"/>
          <p:nvPr/>
        </p:nvSpPr>
        <p:spPr>
          <a:xfrm>
            <a:off x="5879976" y="1988840"/>
            <a:ext cx="5904656" cy="452431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bir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inson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o‘z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Vatanini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sevadi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o‘zi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tug’ilgan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yurtini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ona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Vatani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deb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biladi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Mardlik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mangulik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insonning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o‘z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vatanini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himoya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qilishi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uning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shon-shuhratini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oshirish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yo‘lidagi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fidoiyligi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Vatanga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sadoqati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ham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o‘lchanadi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83432" y="1196752"/>
            <a:ext cx="10297144" cy="58477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algn="ctr"/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Matnni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o‘qing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Ko‘makchilarning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qo‘llanishini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tushuntiring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386" name="Picture 2" descr="https://nasihat.uz/wp-content/uploads/2016/10/25.10.2016.01-600x3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5360" y="1844824"/>
            <a:ext cx="4464496" cy="2232248"/>
          </a:xfrm>
          <a:prstGeom prst="rect">
            <a:avLst/>
          </a:prstGeom>
          <a:noFill/>
        </p:spPr>
      </p:pic>
      <p:pic>
        <p:nvPicPr>
          <p:cNvPr id="16388" name="Picture 4" descr="https://ttatf.uz/photos/1/Davlar%20ramzlari/30043.jpg"/>
          <p:cNvPicPr>
            <a:picLocks noChangeAspect="1" noChangeArrowheads="1"/>
          </p:cNvPicPr>
          <p:nvPr/>
        </p:nvPicPr>
        <p:blipFill>
          <a:blip r:embed="rId3" cstate="print"/>
          <a:srcRect t="16667"/>
          <a:stretch>
            <a:fillRect/>
          </a:stretch>
        </p:blipFill>
        <p:spPr bwMode="auto">
          <a:xfrm>
            <a:off x="1343472" y="4149080"/>
            <a:ext cx="4392488" cy="244027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87300932"/>
      </p:ext>
    </p:extLst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163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163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7" grpId="0" animBg="1"/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9"/>
          <p:cNvSpPr txBox="1"/>
          <p:nvPr/>
        </p:nvSpPr>
        <p:spPr>
          <a:xfrm>
            <a:off x="191344" y="188640"/>
            <a:ext cx="118093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algn="ctr"/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3-topshiriq (112-bet)</a:t>
            </a:r>
            <a:endParaRPr lang="ru-RU" sz="4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19"/>
          <p:cNvSpPr txBox="1"/>
          <p:nvPr/>
        </p:nvSpPr>
        <p:spPr>
          <a:xfrm>
            <a:off x="839416" y="2924944"/>
            <a:ext cx="237626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5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15"/>
          <p:cNvSpPr txBox="1"/>
          <p:nvPr/>
        </p:nvSpPr>
        <p:spPr>
          <a:xfrm>
            <a:off x="407368" y="5085184"/>
            <a:ext cx="11449272" cy="120032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    Biz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Vatanni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beqiyos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boyliklari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qulay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shart-sharoitlari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uchungina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sevmaymiz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  <p:pic>
        <p:nvPicPr>
          <p:cNvPr id="15362" name="Picture 2" descr="http://i.mycdn.me/videoPreview?id=132513598169&amp;type=38&amp;idx=0&amp;tkn=nYTYXMU_Acg_OwJbHHgrwgUk9CA&amp;fn=external_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7368" y="1340768"/>
            <a:ext cx="6144682" cy="3456384"/>
          </a:xfrm>
          <a:prstGeom prst="rect">
            <a:avLst/>
          </a:prstGeom>
          <a:noFill/>
        </p:spPr>
      </p:pic>
      <p:pic>
        <p:nvPicPr>
          <p:cNvPr id="15364" name="Picture 4" descr="https://s3.nat-geo.ru/images/2019/5/16/15a758de8eca4b2fb357674288361b19.max-1200x80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44071" y="1340768"/>
            <a:ext cx="5112569" cy="341692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87300932"/>
      </p:ext>
    </p:extLst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9"/>
          <p:cNvSpPr txBox="1"/>
          <p:nvPr/>
        </p:nvSpPr>
        <p:spPr>
          <a:xfrm>
            <a:off x="191344" y="188640"/>
            <a:ext cx="118093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algn="ctr"/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3-topshiriq (112-bet)</a:t>
            </a:r>
            <a:endParaRPr lang="ru-RU" sz="4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19"/>
          <p:cNvSpPr txBox="1"/>
          <p:nvPr/>
        </p:nvSpPr>
        <p:spPr>
          <a:xfrm>
            <a:off x="839416" y="2924944"/>
            <a:ext cx="237626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5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15"/>
          <p:cNvSpPr txBox="1"/>
          <p:nvPr/>
        </p:nvSpPr>
        <p:spPr>
          <a:xfrm>
            <a:off x="5807968" y="2348880"/>
            <a:ext cx="5256584" cy="397031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     Bu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haqida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Abdulla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Avloniy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shunday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degan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edilar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: “Biz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Turkistonlilar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o‘z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Vatanimizni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jonimizdan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ortiq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suyganimiz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kabi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arablar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arabistonlarini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qumlik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issiq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cho‘llarini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83432" y="1196752"/>
            <a:ext cx="10297144" cy="58477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algn="ctr"/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Matnni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o‘qing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Ko‘makchilarning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qo‘llanishini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tushuntiring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338" name="Picture 2" descr="https://kitoblardunyosi.uz/image/cache/catalog/boshqa-kitoblar/Abdulla-Avloniy-kir-500x750.jpg"/>
          <p:cNvPicPr>
            <a:picLocks noChangeAspect="1" noChangeArrowheads="1"/>
          </p:cNvPicPr>
          <p:nvPr/>
        </p:nvPicPr>
        <p:blipFill>
          <a:blip r:embed="rId2" cstate="print"/>
          <a:srcRect t="31746" r="16667" b="11111"/>
          <a:stretch>
            <a:fillRect/>
          </a:stretch>
        </p:blipFill>
        <p:spPr bwMode="auto">
          <a:xfrm>
            <a:off x="911424" y="2276872"/>
            <a:ext cx="3528392" cy="362920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87300932"/>
      </p:ext>
    </p:extLst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9"/>
          <p:cNvSpPr txBox="1"/>
          <p:nvPr/>
        </p:nvSpPr>
        <p:spPr>
          <a:xfrm>
            <a:off x="191344" y="188640"/>
            <a:ext cx="118093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algn="ctr"/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3-topshiriq (112-bet)</a:t>
            </a:r>
            <a:endParaRPr lang="ru-RU" sz="4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19"/>
          <p:cNvSpPr txBox="1"/>
          <p:nvPr/>
        </p:nvSpPr>
        <p:spPr>
          <a:xfrm>
            <a:off x="839416" y="2924944"/>
            <a:ext cx="237626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5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15"/>
          <p:cNvSpPr txBox="1"/>
          <p:nvPr/>
        </p:nvSpPr>
        <p:spPr>
          <a:xfrm>
            <a:off x="5879976" y="1988840"/>
            <a:ext cx="5904656" cy="452431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eskimoslar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shimol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taraflarini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eng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sovuq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qor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muzlik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yerlarini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boshqa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yerlardan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ziyoda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suyarlar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Agar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suymasalar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edi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havosi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yaxshi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tiriklik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oson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yerlarga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o‘z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Vatanlarini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tashlab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hijrat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qilurlar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edi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”. 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83432" y="1196752"/>
            <a:ext cx="10297144" cy="58477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algn="ctr"/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Matnni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o‘qing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Ko‘makchilarning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qo‘llanishini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tushuntiring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314" name="Picture 2" descr="https://m.aniq.uz/photos/news/3zWS8Ih1QX9jZRD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5360" y="2420888"/>
            <a:ext cx="5286375" cy="356235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87300932"/>
      </p:ext>
    </p:extLst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9"/>
          <p:cNvSpPr txBox="1"/>
          <p:nvPr/>
        </p:nvSpPr>
        <p:spPr>
          <a:xfrm>
            <a:off x="191344" y="188640"/>
            <a:ext cx="118093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algn="ctr"/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4-topshiriq (112-bet)</a:t>
            </a:r>
            <a:endParaRPr lang="ru-RU" sz="4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19"/>
          <p:cNvSpPr txBox="1"/>
          <p:nvPr/>
        </p:nvSpPr>
        <p:spPr>
          <a:xfrm>
            <a:off x="839416" y="2924944"/>
            <a:ext cx="237626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5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5"/>
          <p:cNvSpPr txBox="1"/>
          <p:nvPr/>
        </p:nvSpPr>
        <p:spPr>
          <a:xfrm>
            <a:off x="1271464" y="1268760"/>
            <a:ext cx="9505056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algn="ctr"/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Matnni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o‘qing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o‘z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munosabatingizni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bildiring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1" name="TextBox 5"/>
          <p:cNvSpPr txBox="1"/>
          <p:nvPr/>
        </p:nvSpPr>
        <p:spPr>
          <a:xfrm>
            <a:off x="551384" y="2564904"/>
            <a:ext cx="11161240" cy="341632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Ayrim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hollarda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tengdoshlarimiz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“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vatanparvarlik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so‘ziga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jiddiy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qaramay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aksincha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uni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salbiy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ma’n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o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qo‘llaydilar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Yaxshi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o‘qishga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harakat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qiluvchi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jamoat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ishlarida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faol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ishtirok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etuvchi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yangiliklarni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joriy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etishga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harakat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qiluvchi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o‘quvchilarga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nisbatan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“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Vatanparvar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deb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istehzo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qiladiganlar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ham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topiladi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139524284"/>
      </p:ext>
    </p:extLst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 animBg="1"/>
      <p:bldP spid="1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>
            <a:spLocks noGrp="1"/>
          </p:cNvSpPr>
          <p:nvPr/>
        </p:nvSpPr>
        <p:spPr>
          <a:xfrm>
            <a:off x="1546998" y="214290"/>
            <a:ext cx="9144000" cy="18466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Bilib</a:t>
            </a: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oling</a:t>
            </a: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!!! 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600" dirty="0"/>
              <a:t/>
            </a:r>
            <a:br>
              <a:rPr lang="en-US" sz="3600" dirty="0"/>
            </a:b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 descr="C:\Documents and Settings\User\Рабочий стол\онлайн дарс\1-дарсга расмлар\IMG_20200805_062549_47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1079500" cy="10715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1055440" y="1556792"/>
            <a:ext cx="10297144" cy="415498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sz="4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Yuklamalar</a:t>
            </a:r>
            <a:r>
              <a:rPr lang="en-US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so‘z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yoki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gaplarga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qo‘shilib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4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so‘roq</a:t>
            </a:r>
            <a:r>
              <a:rPr lang="en-US" sz="4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4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taajub</a:t>
            </a:r>
            <a:r>
              <a:rPr lang="en-US" sz="4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4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ta’kid</a:t>
            </a:r>
            <a:r>
              <a:rPr lang="en-US" sz="4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4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ayiruv</a:t>
            </a:r>
            <a:r>
              <a:rPr lang="en-US" sz="4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4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kuchaytiruv</a:t>
            </a:r>
            <a:r>
              <a:rPr lang="en-US" sz="4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4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inkor</a:t>
            </a:r>
            <a:r>
              <a:rPr lang="en-US" sz="4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kabi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qo‘shimcha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ma’nolarni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bildiradi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4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Masalan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Yig‘ilishga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faqat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Murod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kelmadi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Keksalarga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yordam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berish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hammamizning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burchimiz-</a:t>
            </a:r>
            <a:r>
              <a:rPr lang="en-US" sz="4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ku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en-US" sz="4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6284164"/>
      </p:ext>
    </p:extLst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98458075</TotalTime>
  <Words>784</Words>
  <Application>Microsoft Office PowerPoint</Application>
  <PresentationFormat>Широкоэкранный</PresentationFormat>
  <Paragraphs>125</Paragraphs>
  <Slides>17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2" baseType="lpstr">
      <vt:lpstr>Arial Unicode MS</vt:lpstr>
      <vt:lpstr>Arial</vt:lpstr>
      <vt:lpstr>Calibri</vt:lpstr>
      <vt:lpstr>Times New Roman</vt:lpstr>
      <vt:lpstr>Office Theme</vt:lpstr>
      <vt:lpstr>    O‘zbek tili</vt:lpstr>
      <vt:lpstr> MUSTAQIL BAJARISH UCHUN TOPSHIRIQLAR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MUSTAQIL BAJARISH UCHUN TOPSHIRIQLAR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Adabiyot          5-sinf</dc:title>
  <dc:creator>lenovo</dc:creator>
  <cp:lastModifiedBy>ТСБ-1</cp:lastModifiedBy>
  <cp:revision>3083</cp:revision>
  <dcterms:created xsi:type="dcterms:W3CDTF">2020-08-03T09:44:14Z</dcterms:created>
  <dcterms:modified xsi:type="dcterms:W3CDTF">2021-03-02T09:00:07Z</dcterms:modified>
</cp:coreProperties>
</file>