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15" r:id="rId2"/>
    <p:sldId id="786" r:id="rId3"/>
    <p:sldId id="762" r:id="rId4"/>
    <p:sldId id="788" r:id="rId5"/>
    <p:sldId id="763" r:id="rId6"/>
    <p:sldId id="787" r:id="rId7"/>
    <p:sldId id="791" r:id="rId8"/>
    <p:sldId id="790" r:id="rId9"/>
    <p:sldId id="764" r:id="rId10"/>
    <p:sldId id="775" r:id="rId11"/>
    <p:sldId id="792" r:id="rId12"/>
    <p:sldId id="793" r:id="rId13"/>
    <p:sldId id="778" r:id="rId14"/>
    <p:sldId id="794" r:id="rId15"/>
    <p:sldId id="795" r:id="rId16"/>
    <p:sldId id="466" r:id="rId17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45" autoAdjust="0"/>
    <p:restoredTop sz="96953" autoAdjust="0"/>
  </p:normalViewPr>
  <p:slideViewPr>
    <p:cSldViewPr>
      <p:cViewPr varScale="1">
        <p:scale>
          <a:sx n="62" d="100"/>
          <a:sy n="62" d="100"/>
        </p:scale>
        <p:origin x="69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162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06F07-6E57-4C17-B74C-283E69F897EB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0FF3D-43ED-4881-B1B2-840FBF5767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65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501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C5B08-6D1C-4798-9161-9FBBDDFBCCB8}" type="datetimeFigureOut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6A6C5-50EF-4827-B29B-814043372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DCA8-3380-468C-8D32-FEE46D4CADA6}" type="datetimeFigureOut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F7EFD-C7CB-497A-AB45-CE24CF3E7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C743-CD78-4750-95AD-59970C8E013A}" type="datetimeFigureOut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EE0A-4885-4CA3-BF66-87A843253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BFBBE-5C3D-4381-B405-A99E95D5671D}" type="datetimeFigureOut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2485-5F7C-4420-A748-27101B7B9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677F3-ACA7-4DC6-AD38-D912D8C9A242}" type="datetimeFigureOut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9CAC0-1CF7-4C57-973A-4914C55F7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8" y="1133475"/>
            <a:ext cx="11949112" cy="559911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288" y="150813"/>
            <a:ext cx="11949112" cy="9064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588" y="215900"/>
            <a:ext cx="10918825" cy="315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7888" y="2290763"/>
            <a:ext cx="10436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7C28840-11A4-4275-955E-872D2264A916}" type="datetimeFigureOut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60FC33-0D11-4365-AA94-1378492BA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</p:sldLayoutIdLst>
  <p:transition spd="med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8572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30363" indent="-2587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73288" indent="-3444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588" y="3175"/>
            <a:ext cx="12176125" cy="215741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 dirty="0"/>
          </a:p>
        </p:txBody>
      </p:sp>
      <p:sp>
        <p:nvSpPr>
          <p:cNvPr id="14" name="object 3">
            <a:extLst/>
          </p:cNvPr>
          <p:cNvSpPr txBox="1">
            <a:spLocks noGrp="1"/>
          </p:cNvSpPr>
          <p:nvPr>
            <p:ph type="title"/>
          </p:nvPr>
        </p:nvSpPr>
        <p:spPr>
          <a:xfrm>
            <a:off x="2087563" y="561975"/>
            <a:ext cx="6980237" cy="942975"/>
          </a:xfrm>
        </p:spPr>
        <p:txBody>
          <a:bodyPr vert="horz" tIns="30868" rtlCol="0" anchor="ctr"/>
          <a:lstStyle/>
          <a:p>
            <a:pPr marL="26842" algn="l">
              <a:spcBef>
                <a:spcPts val="241"/>
              </a:spcBef>
              <a:defRPr/>
            </a:pPr>
            <a:r>
              <a:rPr lang="ru-RU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900" spc="1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/>
          </p:cNvPr>
          <p:cNvSpPr txBox="1"/>
          <p:nvPr/>
        </p:nvSpPr>
        <p:spPr>
          <a:xfrm>
            <a:off x="1847528" y="2996952"/>
            <a:ext cx="6552728" cy="4746490"/>
          </a:xfrm>
          <a:prstGeom prst="rect">
            <a:avLst/>
          </a:prstGeom>
        </p:spPr>
        <p:txBody>
          <a:bodyPr wrap="square" lIns="0" tIns="29526" rIns="0" bIns="0">
            <a:spAutoFit/>
          </a:bodyPr>
          <a:lstStyle/>
          <a:p>
            <a:pPr marL="38920">
              <a:spcBef>
                <a:spcPts val="233"/>
              </a:spcBef>
              <a:defRPr/>
            </a:pPr>
            <a:r>
              <a:rPr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Ma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vzu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:</a:t>
            </a:r>
            <a:endParaRPr lang="ru-RU" sz="4800" b="1" dirty="0" smtClean="0">
              <a:solidFill>
                <a:srgbClr val="2365C7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r>
              <a:rPr lang="en-US" sz="54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Tabiiy</a:t>
            </a:r>
            <a:r>
              <a:rPr lang="en-US" sz="54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boyliklar</a:t>
            </a:r>
            <a:r>
              <a:rPr lang="en-US" sz="54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– </a:t>
            </a:r>
            <a:r>
              <a:rPr lang="en-US" sz="54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zangori</a:t>
            </a:r>
            <a:r>
              <a:rPr lang="en-US" sz="54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olov</a:t>
            </a:r>
            <a:r>
              <a:rPr lang="en-US" sz="54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.</a:t>
            </a:r>
            <a:endParaRPr lang="ru-RU" sz="5400" b="1" dirty="0" smtClean="0">
              <a:solidFill>
                <a:srgbClr val="2365C7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endParaRPr lang="en-US" sz="4800" b="1" dirty="0" smtClean="0">
              <a:solidFill>
                <a:srgbClr val="2365C7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endParaRPr lang="ru-RU" sz="4000" b="1" dirty="0" smtClean="0">
              <a:solidFill>
                <a:srgbClr val="2365C7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68443">
              <a:lnSpc>
                <a:spcPts val="4291"/>
              </a:lnSpc>
              <a:spcBef>
                <a:spcPts val="2599"/>
              </a:spcBef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798897" y="3284984"/>
            <a:ext cx="599691" cy="1944216"/>
          </a:xfrm>
          <a:custGeom>
            <a:avLst/>
            <a:gdLst>
              <a:gd name="T0" fmla="*/ 0 w 344170"/>
              <a:gd name="T1" fmla="*/ 0 h 680719"/>
              <a:gd name="T2" fmla="*/ 344170 w 344170"/>
              <a:gd name="T3" fmla="*/ 680719 h 680719"/>
            </a:gdLst>
            <a:ahLst/>
            <a:cxnLst/>
            <a:rect l="T0" t="T1" r="T2" b="T3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79" name="object 9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80" name="object 10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noFill/>
          <a:ln w="30481">
            <a:solidFill>
              <a:srgbClr val="FEFEFE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22" name="object 12">
            <a:extLst/>
          </p:cNvPr>
          <p:cNvSpPr txBox="1"/>
          <p:nvPr/>
        </p:nvSpPr>
        <p:spPr>
          <a:xfrm>
            <a:off x="10410825" y="527050"/>
            <a:ext cx="366713" cy="787400"/>
          </a:xfrm>
          <a:prstGeom prst="rect">
            <a:avLst/>
          </a:prstGeom>
        </p:spPr>
        <p:txBody>
          <a:bodyPr lIns="0" tIns="33554" rIns="0" bIns="0">
            <a:spAutoFit/>
          </a:bodyPr>
          <a:lstStyle/>
          <a:p>
            <a:pPr>
              <a:spcBef>
                <a:spcPts val="265"/>
              </a:spcBef>
              <a:defRPr/>
            </a:pPr>
            <a:r>
              <a:rPr lang="en-US" sz="4800" b="1" spc="21" dirty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/>
          </p:cNvPr>
          <p:cNvSpPr txBox="1"/>
          <p:nvPr/>
        </p:nvSpPr>
        <p:spPr>
          <a:xfrm>
            <a:off x="10112991" y="1172164"/>
            <a:ext cx="1040784" cy="456636"/>
          </a:xfrm>
          <a:prstGeom prst="rect">
            <a:avLst/>
          </a:prstGeom>
        </p:spPr>
        <p:txBody>
          <a:bodyPr wrap="square" lIns="0" tIns="25500" rIns="0" bIns="0">
            <a:spAutoFit/>
          </a:bodyPr>
          <a:lstStyle/>
          <a:p>
            <a:pPr algn="ctr">
              <a:spcBef>
                <a:spcPts val="201"/>
              </a:spcBef>
              <a:defRPr/>
            </a:pPr>
            <a:r>
              <a:rPr sz="2800" b="1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3083" name="object 31"/>
          <p:cNvSpPr>
            <a:spLocks noChangeArrowheads="1"/>
          </p:cNvSpPr>
          <p:nvPr/>
        </p:nvSpPr>
        <p:spPr bwMode="auto">
          <a:xfrm>
            <a:off x="742950" y="750888"/>
            <a:ext cx="269875" cy="40481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4" name="object 32"/>
          <p:cNvSpPr>
            <a:spLocks noChangeArrowheads="1"/>
          </p:cNvSpPr>
          <p:nvPr/>
        </p:nvSpPr>
        <p:spPr bwMode="auto">
          <a:xfrm>
            <a:off x="1071563" y="673100"/>
            <a:ext cx="269875" cy="4826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5" name="object 33"/>
          <p:cNvSpPr>
            <a:spLocks noChangeArrowheads="1"/>
          </p:cNvSpPr>
          <p:nvPr/>
        </p:nvSpPr>
        <p:spPr bwMode="auto">
          <a:xfrm>
            <a:off x="1398588" y="828675"/>
            <a:ext cx="269875" cy="32702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6" name="object 34"/>
          <p:cNvSpPr>
            <a:spLocks noChangeArrowheads="1"/>
          </p:cNvSpPr>
          <p:nvPr/>
        </p:nvSpPr>
        <p:spPr bwMode="auto">
          <a:xfrm>
            <a:off x="993775" y="1214438"/>
            <a:ext cx="520700" cy="34607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1026" name="Picture 2" descr="C:\Users\Maktab\Desktop\загружено (9).jp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7" cstate="print"/>
          <a:srcRect l="6835" r="6835"/>
          <a:stretch>
            <a:fillRect/>
          </a:stretch>
        </p:blipFill>
        <p:spPr bwMode="auto">
          <a:xfrm>
            <a:off x="7608168" y="2780928"/>
            <a:ext cx="3960440" cy="321813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3575720" y="188640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5-topshiriq (106-bet)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335360" y="1196752"/>
            <a:ext cx="11665296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Matnni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savollar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asosida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suhbatlashing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5"/>
          <p:cNvSpPr txBox="1"/>
          <p:nvPr/>
        </p:nvSpPr>
        <p:spPr>
          <a:xfrm>
            <a:off x="5735960" y="1844824"/>
            <a:ext cx="6264696" cy="48474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Toshkent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viloyati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sanoati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rivojlanishi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jihatidan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respublikada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birinchi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o‘rinda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turadi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 Toshkent </a:t>
            </a:r>
          </a:p>
          <a:p>
            <a:pPr marL="514350" indent="-514350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shahrining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sharqiy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tomonidagi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Olmaliq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Angren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Ohangaron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shaharlari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hududida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mamlakatning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barcha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qora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metallurgiyasi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rangli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metallurgiyaning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qismi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joylashgan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1026" name="Picture 2" descr="C:\Users\Maktab\Desktop\3I6uq0xK4Zo01CDHDa1hSg6gk143ysW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360" y="2348880"/>
            <a:ext cx="5300870" cy="352839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3575720" y="188640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5-topshiriq (106-bet)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263352" y="1196752"/>
            <a:ext cx="11665296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Matnni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savollar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asosida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suhbatlashing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5"/>
          <p:cNvSpPr txBox="1"/>
          <p:nvPr/>
        </p:nvSpPr>
        <p:spPr>
          <a:xfrm>
            <a:off x="551384" y="4797152"/>
            <a:ext cx="11161240" cy="18004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Olmaliq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rangli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metallurgiya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kimyo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sanoatining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yirik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markazlaridan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biridir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yerda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kon-metallurgiya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zavodi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kimyo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zavodi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ishlab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turibdi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1026" name="Picture 2" descr="C:\Users\Maktab\Desktop\c2RlbGFub3VuYXMucnUvdXBsb2Fkcy80LzcvNDc5MTQzOTUzNTIyOF9vcmlnLmpwZWc_X19pZD02NjIzMw==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3432" y="1916832"/>
            <a:ext cx="4626846" cy="2815208"/>
          </a:xfrm>
          <a:prstGeom prst="rect">
            <a:avLst/>
          </a:prstGeom>
          <a:noFill/>
        </p:spPr>
      </p:pic>
      <p:pic>
        <p:nvPicPr>
          <p:cNvPr id="1027" name="Picture 3" descr="C:\Users\Maktab\Desktop\XI16If14841263478234_b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0056" y="1916832"/>
            <a:ext cx="4327241" cy="28803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3575720" y="188640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5-topshiriq (106-bet)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5"/>
          <p:cNvSpPr txBox="1"/>
          <p:nvPr/>
        </p:nvSpPr>
        <p:spPr>
          <a:xfrm>
            <a:off x="263352" y="4149080"/>
            <a:ext cx="11665296" cy="23698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Angren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shahri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O‘rta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Osiyoda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yirik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ko‘mir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negizida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barpo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etilgan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Ohangaron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qurilish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materiallari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ayniqsa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sementi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mashhur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Bekobod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O‘rta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Osiyoda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yagona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metallurgiya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markazi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hisoblanadi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C:\Users\Maktab\Desktop\загружено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9456" y="1268760"/>
            <a:ext cx="4176464" cy="2779247"/>
          </a:xfrm>
          <a:prstGeom prst="rect">
            <a:avLst/>
          </a:prstGeom>
          <a:noFill/>
        </p:spPr>
      </p:pic>
      <p:pic>
        <p:nvPicPr>
          <p:cNvPr id="3" name="Picture 2" descr="C:\Users\Maktab\Desktop\images (1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8008" y="1268760"/>
            <a:ext cx="5014843" cy="28083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3575720" y="188640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Savollar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(106-bet)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5"/>
          <p:cNvSpPr txBox="1"/>
          <p:nvPr/>
        </p:nvSpPr>
        <p:spPr>
          <a:xfrm>
            <a:off x="263352" y="1340768"/>
            <a:ext cx="11737304" cy="1231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1. Toshkent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viloyati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hududida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sanoat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shaharlari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joylashgan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TextBox 15"/>
          <p:cNvSpPr txBox="1"/>
          <p:nvPr/>
        </p:nvSpPr>
        <p:spPr>
          <a:xfrm>
            <a:off x="263352" y="2708920"/>
            <a:ext cx="11737304" cy="6617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Olmaliq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shahrida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konlar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mavjud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Bekobodda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-chi?</a:t>
            </a:r>
          </a:p>
        </p:txBody>
      </p:sp>
      <p:sp>
        <p:nvSpPr>
          <p:cNvPr id="7" name="TextBox 15"/>
          <p:cNvSpPr txBox="1"/>
          <p:nvPr/>
        </p:nvSpPr>
        <p:spPr>
          <a:xfrm>
            <a:off x="263352" y="3573016"/>
            <a:ext cx="11737304" cy="6617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Angren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shahri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qaysi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kon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negizida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barpo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etilgan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TextBox 15"/>
          <p:cNvSpPr txBox="1"/>
          <p:nvPr/>
        </p:nvSpPr>
        <p:spPr>
          <a:xfrm>
            <a:off x="263352" y="4365104"/>
            <a:ext cx="11737304" cy="6617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Ohangaronda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nimalar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ishlab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chiqariladi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TextBox 15"/>
          <p:cNvSpPr txBox="1"/>
          <p:nvPr/>
        </p:nvSpPr>
        <p:spPr>
          <a:xfrm>
            <a:off x="263352" y="5157192"/>
            <a:ext cx="11737304" cy="1231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Siz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yashaydigan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viloyat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hududida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tabiiy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boyliklar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mavjud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/>
        </p:nvSpPr>
        <p:spPr>
          <a:xfrm>
            <a:off x="821869" y="155313"/>
            <a:ext cx="10656887" cy="677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“BLIS – SO‘ROVNOMA”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07368" y="1340767"/>
          <a:ext cx="11377265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8265"/>
                <a:gridCol w="3816578"/>
                <a:gridCol w="3792422"/>
              </a:tblGrid>
              <a:tr h="8370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Yer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osti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boyliklari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Yer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usti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boyliklari</a:t>
                      </a:r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621069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Quyosh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energiyasi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1069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gaz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1069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elektr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energiyasi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1069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neft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1069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o‘simliklar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1069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qazilma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boyliklar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1069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hayvonot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dunyosi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8688288" y="2276872"/>
            <a:ext cx="504056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+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303912" y="2924944"/>
            <a:ext cx="504056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+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984432" y="3501008"/>
            <a:ext cx="504056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+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384032" y="4149080"/>
            <a:ext cx="504056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+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904312" y="4869160"/>
            <a:ext cx="504056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+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35960" y="5445224"/>
            <a:ext cx="504056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+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624392" y="6093296"/>
            <a:ext cx="504056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+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3503712" y="188640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5-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mashq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(106-bet)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263352" y="1268760"/>
            <a:ext cx="11665296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Mavzu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bo‘yicha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ma’lumotlaringiz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asosida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matnni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davom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ettirib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479376" y="2708920"/>
            <a:ext cx="11161240" cy="350865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Atrofimizni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qurshab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olgan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tabiatdagi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barcha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narsalar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jonzotlar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tabiiy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boyliklar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hisoblanadi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Ularga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daryolar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14350" indent="-514350"/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ko‘llar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dengizlar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o‘rmonlar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hayvonot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dunyosi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kiradi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Biz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ushbu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boyliklarni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asrab-avaylasak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ulardan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samarali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foydalansak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ular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yurtimizning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ravnaqi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xizmat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qiladi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Olimlarning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fikriga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qaraganda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…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MUSTAQIL BAJARISH UCHUN TOPSHIRIQLAR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3392" y="1988840"/>
            <a:ext cx="6840760" cy="316835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1. “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Geografiya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”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fanidan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olgan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bilimlaringiz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asosida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O‘zbekiston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yer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osti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boyliklari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haqida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ma’lumot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tayyorlang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</a:p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(107-bet)</a:t>
            </a:r>
          </a:p>
        </p:txBody>
      </p:sp>
      <p:pic>
        <p:nvPicPr>
          <p:cNvPr id="1026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6200" y="1988840"/>
            <a:ext cx="3556938" cy="34563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MUSTAQIL BAJARISH UCHUN TOPSHIRIQLAR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3392" y="1988840"/>
            <a:ext cx="6408712" cy="316835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1.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O‘zbekistonda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mavjud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bo‘lgan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tabiiy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boyliklarning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ro‘yxatini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tuzing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</a:p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(105-bet)</a:t>
            </a:r>
          </a:p>
        </p:txBody>
      </p:sp>
      <p:pic>
        <p:nvPicPr>
          <p:cNvPr id="1026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6200" y="1988840"/>
            <a:ext cx="3556938" cy="34563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MUSTAQIL BAJARISH UCHUN TOPSHIRIQLAR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83832" y="3212976"/>
            <a:ext cx="2808312" cy="136815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Tabiiy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boyliklar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67408" y="1340768"/>
            <a:ext cx="2808312" cy="129614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Qazilma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boyliklar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55840" y="5229200"/>
            <a:ext cx="2808312" cy="129614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Hayvonot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dunyosi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11424" y="5157192"/>
            <a:ext cx="2736304" cy="129614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Suv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27848" y="1340768"/>
            <a:ext cx="2664296" cy="129614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Quyosh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energiyasi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400256" y="3212976"/>
            <a:ext cx="2736304" cy="129614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Yer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zamini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328248" y="5157192"/>
            <a:ext cx="2808312" cy="129614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O‘simliklar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dunyosi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328248" y="1340768"/>
            <a:ext cx="2808312" cy="129614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Elektr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</a:t>
            </a: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energiyasi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39416" y="3212976"/>
            <a:ext cx="2808312" cy="129614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Tabiat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</a:p>
          <a:p>
            <a:pPr marL="742950" indent="-74295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iqlim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 flipV="1">
            <a:off x="3647728" y="2492896"/>
            <a:ext cx="1008112" cy="7920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12" idx="1"/>
          </p:cNvCxnSpPr>
          <p:nvPr/>
        </p:nvCxnSpPr>
        <p:spPr>
          <a:xfrm>
            <a:off x="7392144" y="3861048"/>
            <a:ext cx="1008112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5951984" y="2636912"/>
            <a:ext cx="0" cy="5040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320136" y="4509120"/>
            <a:ext cx="936104" cy="72008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879976" y="4581128"/>
            <a:ext cx="0" cy="64807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7320136" y="2492896"/>
            <a:ext cx="1008112" cy="7920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3503712" y="4509120"/>
            <a:ext cx="1152128" cy="72008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14" idx="3"/>
          </p:cNvCxnSpPr>
          <p:nvPr/>
        </p:nvCxnSpPr>
        <p:spPr>
          <a:xfrm flipH="1">
            <a:off x="3647728" y="3861048"/>
            <a:ext cx="936104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  <p:bldP spid="9" grpId="0" animBg="1"/>
      <p:bldP spid="12" grpId="0" animBg="1"/>
      <p:bldP spid="13" grpId="0" animBg="1"/>
      <p:bldP spid="11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3575720" y="188640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4-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mashq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(105-bet)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263352" y="1196752"/>
            <a:ext cx="11665296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Qavs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ichidagi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savollarning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o‘rniga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foydalanish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birikmalardan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mosini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qo‘yib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Matnni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davom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ettiring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5"/>
          <p:cNvSpPr txBox="1"/>
          <p:nvPr/>
        </p:nvSpPr>
        <p:spPr>
          <a:xfrm>
            <a:off x="479376" y="2564904"/>
            <a:ext cx="11233248" cy="36625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Zangori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olov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Gaz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osti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qazilma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boyliklaridan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?)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ataydilar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Hozirgi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kunda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gaz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deyarli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xonadonga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kirib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borgan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uylarni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isitishda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ovqat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tayyorlashda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hatto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transport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vositalarida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nima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sifatida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?)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foydalaniladi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?)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yoqilg‘i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hisoblanadi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3575720" y="188640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4-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mashq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(105-bet)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263352" y="1196752"/>
            <a:ext cx="11665296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Qavs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ichidagi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savollarning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o‘rniga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foydalanish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birikmalardan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mosini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qo‘yib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Matnni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davom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ettiring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5"/>
          <p:cNvSpPr txBox="1"/>
          <p:nvPr/>
        </p:nvSpPr>
        <p:spPr>
          <a:xfrm>
            <a:off x="551384" y="2492896"/>
            <a:ext cx="11089232" cy="2862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Respublikamiz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gaz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zaxiralariga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boy.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Hozirgi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kunda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republikamizning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barcha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shahar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qishloqlarini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hatto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eng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chekka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qishloqlarini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nima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?)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ta’minlash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ishlari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borilmoqda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Jumladan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bizning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shahrimizda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qishlog‘imizda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 .</a:t>
            </a:r>
          </a:p>
        </p:txBody>
      </p:sp>
      <p:sp>
        <p:nvSpPr>
          <p:cNvPr id="10" name="TextBox 5"/>
          <p:cNvSpPr txBox="1"/>
          <p:nvPr/>
        </p:nvSpPr>
        <p:spPr>
          <a:xfrm>
            <a:off x="263352" y="5445224"/>
            <a:ext cx="11665296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Foydalanish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zangori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olov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yoqilg‘i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sifatida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tutunsiz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hidsiz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eng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qulay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gaz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4295800" y="188640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Zangori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olov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5"/>
          <p:cNvSpPr txBox="1"/>
          <p:nvPr/>
        </p:nvSpPr>
        <p:spPr>
          <a:xfrm>
            <a:off x="479376" y="1268760"/>
            <a:ext cx="11233248" cy="53245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Gaz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yer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osti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qazilma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boyliklaridan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biri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bo‘lib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400" b="1" i="1" dirty="0" err="1" smtClean="0">
                <a:latin typeface="Times New Roman" pitchFamily="18" charset="0"/>
                <a:cs typeface="Times New Roman" pitchFamily="18" charset="0"/>
              </a:rPr>
              <a:t>zangori</a:t>
            </a:r>
            <a:r>
              <a:rPr lang="en-US" sz="3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latin typeface="Times New Roman" pitchFamily="18" charset="0"/>
                <a:cs typeface="Times New Roman" pitchFamily="18" charset="0"/>
              </a:rPr>
              <a:t>olov</a:t>
            </a:r>
            <a:r>
              <a:rPr lang="en-US" sz="3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deb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ataydilar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Hozirgi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kunda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gaz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deyarli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xonadonga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kirib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borgan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Undan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uylarni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isitishda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ovqat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tayyorlashda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hatto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transport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vositalarida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foydalaniladi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3400" b="1" i="1" dirty="0" err="1" smtClean="0">
                <a:latin typeface="Times New Roman" pitchFamily="18" charset="0"/>
                <a:cs typeface="Times New Roman" pitchFamily="18" charset="0"/>
              </a:rPr>
              <a:t>tutunsiz</a:t>
            </a:r>
            <a:r>
              <a:rPr lang="en-US" sz="3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b="1" i="1" dirty="0" err="1" smtClean="0">
                <a:latin typeface="Times New Roman" pitchFamily="18" charset="0"/>
                <a:cs typeface="Times New Roman" pitchFamily="18" charset="0"/>
              </a:rPr>
              <a:t>hidsiz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smtClean="0">
                <a:latin typeface="Times New Roman" pitchFamily="18" charset="0"/>
                <a:cs typeface="Times New Roman" pitchFamily="18" charset="0"/>
              </a:rPr>
              <a:t>eng </a:t>
            </a:r>
            <a:r>
              <a:rPr lang="en-US" sz="3400" b="1" i="1" dirty="0" err="1" smtClean="0">
                <a:latin typeface="Times New Roman" pitchFamily="18" charset="0"/>
                <a:cs typeface="Times New Roman" pitchFamily="18" charset="0"/>
              </a:rPr>
              <a:t>qulay</a:t>
            </a:r>
            <a:r>
              <a:rPr lang="en-US" sz="3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yoqilg‘i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hisoblanadi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Respublikamiz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gaz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zaxiralariga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boy.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Hozirgi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kunda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republikamizning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barcha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shahar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qishloqlarini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hatto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eng </a:t>
            </a:r>
          </a:p>
          <a:p>
            <a:pPr marL="514350" indent="-514350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chekka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qishloqlarini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gaz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ta’minlash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ishlari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olib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borilmoqda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Jumladan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bizning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shahrimizda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400" i="1" dirty="0" err="1" smtClean="0">
                <a:latin typeface="Times New Roman" pitchFamily="18" charset="0"/>
                <a:cs typeface="Times New Roman" pitchFamily="18" charset="0"/>
              </a:rPr>
              <a:t>qishlog‘imizda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… . 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3575720" y="188640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4-topshiriq (106-bet)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263352" y="1196752"/>
            <a:ext cx="11665296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javoblarga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savollar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qo‘ying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o‘zaro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suhbatlashing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5"/>
          <p:cNvSpPr txBox="1"/>
          <p:nvPr/>
        </p:nvSpPr>
        <p:spPr>
          <a:xfrm>
            <a:off x="551384" y="4725144"/>
            <a:ext cx="11161240" cy="6617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Qazib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olingan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gaz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quvurlar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orqali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tortib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olib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kelinadi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15"/>
          <p:cNvSpPr txBox="1"/>
          <p:nvPr/>
        </p:nvSpPr>
        <p:spPr>
          <a:xfrm>
            <a:off x="551384" y="5877272"/>
            <a:ext cx="11161240" cy="6617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Gaz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arzon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qulay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yoqilg‘i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hisoblanadi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15"/>
          <p:cNvSpPr txBox="1"/>
          <p:nvPr/>
        </p:nvSpPr>
        <p:spPr>
          <a:xfrm>
            <a:off x="551384" y="3573016"/>
            <a:ext cx="11161240" cy="6617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Gaz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yer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ostidan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parmalab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qazib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olinadi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Box 15"/>
          <p:cNvSpPr txBox="1"/>
          <p:nvPr/>
        </p:nvSpPr>
        <p:spPr>
          <a:xfrm>
            <a:off x="551384" y="2348880"/>
            <a:ext cx="11161240" cy="6617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Respublikamizda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gaz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zahiralari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ko‘p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1384" y="1916832"/>
            <a:ext cx="2016224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… ?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1384" y="3068960"/>
            <a:ext cx="2016224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… ?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1384" y="4293096"/>
            <a:ext cx="2016224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… ?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1384" y="5445224"/>
            <a:ext cx="2016224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… ?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9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1559496" y="188640"/>
            <a:ext cx="9865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Topshiriqni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tekshiramiz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(106-bet)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263352" y="1196752"/>
            <a:ext cx="11665296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javoblarga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savollar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qo‘ying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o‘zaro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suhbatlashing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5"/>
          <p:cNvSpPr txBox="1"/>
          <p:nvPr/>
        </p:nvSpPr>
        <p:spPr>
          <a:xfrm>
            <a:off x="551384" y="3429000"/>
            <a:ext cx="11161240" cy="6617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Respublikamizda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gaz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zahiralari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ko‘p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15"/>
          <p:cNvSpPr txBox="1"/>
          <p:nvPr/>
        </p:nvSpPr>
        <p:spPr>
          <a:xfrm>
            <a:off x="551384" y="5733256"/>
            <a:ext cx="11161240" cy="6617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Gaz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yer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ostidan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parmalab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qazib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olinadi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15"/>
          <p:cNvSpPr txBox="1"/>
          <p:nvPr/>
        </p:nvSpPr>
        <p:spPr>
          <a:xfrm>
            <a:off x="551384" y="4581128"/>
            <a:ext cx="11161240" cy="6617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Gaz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yer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ostidan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qazib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olinadi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TextBox 15"/>
          <p:cNvSpPr txBox="1"/>
          <p:nvPr/>
        </p:nvSpPr>
        <p:spPr>
          <a:xfrm>
            <a:off x="551384" y="2276872"/>
            <a:ext cx="11161240" cy="6617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Respublikamizda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gaz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zahiralari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qancha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9" grpId="0" animBg="1"/>
      <p:bldP spid="6" grpId="0" animBg="1"/>
      <p:bldP spid="7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1487488" y="188640"/>
            <a:ext cx="9217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Topshiriqni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tekshiramiz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(106-bet)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263352" y="1268760"/>
            <a:ext cx="11665296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javoblarga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savollar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qo‘ying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o‘zaro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suhbatlashing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5"/>
          <p:cNvSpPr txBox="1"/>
          <p:nvPr/>
        </p:nvSpPr>
        <p:spPr>
          <a:xfrm>
            <a:off x="551384" y="2204864"/>
            <a:ext cx="11161240" cy="6617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Qazib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olingan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gaz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olib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kelinadi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TextBox 15"/>
          <p:cNvSpPr txBox="1"/>
          <p:nvPr/>
        </p:nvSpPr>
        <p:spPr>
          <a:xfrm>
            <a:off x="551384" y="4365104"/>
            <a:ext cx="11161240" cy="6617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Gaz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yoqilg‘i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hisoblanadi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TextBox 15"/>
          <p:cNvSpPr txBox="1"/>
          <p:nvPr/>
        </p:nvSpPr>
        <p:spPr>
          <a:xfrm>
            <a:off x="551384" y="3284984"/>
            <a:ext cx="11161240" cy="6617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Qazib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olingan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gaz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quvurlar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orqali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tortib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olib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kelinadi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15"/>
          <p:cNvSpPr txBox="1"/>
          <p:nvPr/>
        </p:nvSpPr>
        <p:spPr>
          <a:xfrm>
            <a:off x="551384" y="5445224"/>
            <a:ext cx="11161240" cy="6617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Gaz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arzon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qulay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yoqilg‘i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hisoblanadi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9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90151091</TotalTime>
  <Words>751</Words>
  <Application>Microsoft Office PowerPoint</Application>
  <PresentationFormat>Широкоэкранный</PresentationFormat>
  <Paragraphs>187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 Unicode MS</vt:lpstr>
      <vt:lpstr>Arial</vt:lpstr>
      <vt:lpstr>Calibri</vt:lpstr>
      <vt:lpstr>Times New Roman</vt:lpstr>
      <vt:lpstr>Office Theme</vt:lpstr>
      <vt:lpstr>    O‘zbek tili</vt:lpstr>
      <vt:lpstr> MUSTAQIL BAJARISH UCHUN TOPSHIRIQLAR</vt:lpstr>
      <vt:lpstr> MUSTAQIL BAJARISH UCHUN TOPSHIRIQLAR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MUSTAQIL BAJARISH UCHUN TOPSHIRIQLAR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ТСБ-1</cp:lastModifiedBy>
  <cp:revision>2635</cp:revision>
  <dcterms:created xsi:type="dcterms:W3CDTF">2020-08-03T09:44:14Z</dcterms:created>
  <dcterms:modified xsi:type="dcterms:W3CDTF">2021-02-19T08:24:20Z</dcterms:modified>
</cp:coreProperties>
</file>