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315" r:id="rId2"/>
    <p:sldId id="722" r:id="rId3"/>
    <p:sldId id="734" r:id="rId4"/>
    <p:sldId id="723" r:id="rId5"/>
    <p:sldId id="735" r:id="rId6"/>
    <p:sldId id="724" r:id="rId7"/>
    <p:sldId id="736" r:id="rId8"/>
    <p:sldId id="737" r:id="rId9"/>
    <p:sldId id="738" r:id="rId10"/>
    <p:sldId id="739" r:id="rId11"/>
    <p:sldId id="740" r:id="rId12"/>
    <p:sldId id="741" r:id="rId13"/>
    <p:sldId id="638" r:id="rId14"/>
    <p:sldId id="742" r:id="rId15"/>
    <p:sldId id="743" r:id="rId16"/>
    <p:sldId id="744" r:id="rId17"/>
    <p:sldId id="466" r:id="rId18"/>
  </p:sldIdLst>
  <p:sldSz cx="12192000" cy="6858000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45" autoAdjust="0"/>
    <p:restoredTop sz="96953" autoAdjust="0"/>
  </p:normalViewPr>
  <p:slideViewPr>
    <p:cSldViewPr>
      <p:cViewPr varScale="1">
        <p:scale>
          <a:sx n="62" d="100"/>
          <a:sy n="62" d="100"/>
        </p:scale>
        <p:origin x="690" y="4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5" d="100"/>
          <a:sy n="65" d="100"/>
        </p:scale>
        <p:origin x="1626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506F07-6E57-4C17-B74C-283E69F897EB}" type="datetimeFigureOut">
              <a:rPr lang="ru-RU" smtClean="0"/>
              <a:pPr/>
              <a:t>16.02.2021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40FF3D-43ED-4881-B1B2-840FBF5767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6654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40FF3D-43ED-4881-B1B2-840FBF5767E6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85017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40FF3D-43ED-4881-B1B2-840FBF5767E6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64306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02539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02539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02539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02539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2C5B08-6D1C-4798-9161-9FBBDDFBCCB8}" type="datetimeFigureOut">
              <a:rPr lang="en-US"/>
              <a:pPr>
                <a:defRPr/>
              </a:pPr>
              <a:t>2/16/2021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26A6C5-50EF-4827-B29B-814043372E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68DCA8-3380-468C-8D32-FEE46D4CADA6}" type="datetimeFigureOut">
              <a:rPr lang="en-US"/>
              <a:pPr>
                <a:defRPr/>
              </a:pPr>
              <a:t>2/16/2021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F7EFD-C7CB-497A-AB45-CE24CF3E72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7C743-CD78-4750-95AD-59970C8E013A}" type="datetimeFigureOut">
              <a:rPr lang="en-US"/>
              <a:pPr>
                <a:defRPr/>
              </a:pPr>
              <a:t>2/16/2021</a:t>
            </a:fld>
            <a:endParaRPr lang="en-US"/>
          </a:p>
        </p:txBody>
      </p:sp>
      <p:sp>
        <p:nvSpPr>
          <p:cNvPr id="7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1EE0A-4885-4CA3-BF66-87A8432535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BFBBE-5C3D-4381-B405-A99E95D5671D}" type="datetimeFigureOut">
              <a:rPr lang="en-US"/>
              <a:pPr>
                <a:defRPr/>
              </a:pPr>
              <a:t>2/16/2021</a:t>
            </a:fld>
            <a:endParaRPr lang="en-US"/>
          </a:p>
        </p:txBody>
      </p:sp>
      <p:sp>
        <p:nvSpPr>
          <p:cNvPr id="5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DD2485-5F7C-4420-A748-27101B7B97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5677F3-ACA7-4DC6-AD38-D912D8C9A242}" type="datetimeFigureOut">
              <a:rPr lang="en-US"/>
              <a:pPr>
                <a:defRPr/>
              </a:pPr>
              <a:t>2/16/2021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C9CAC0-1CF7-4C57-973A-4914C55F75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 spd="med">
    <p:diamond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88" y="1133475"/>
            <a:ext cx="11949112" cy="559911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lIns="0" tIns="0" rIns="0" bIns="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214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288" y="150813"/>
            <a:ext cx="11949112" cy="90646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2140">
              <a:solidFill>
                <a:prstClr val="black"/>
              </a:solidFill>
              <a:latin typeface="+mn-lt"/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6588" y="215900"/>
            <a:ext cx="10918825" cy="3159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1029" name="Holder 3"/>
          <p:cNvSpPr>
            <a:spLocks noGrp="1"/>
          </p:cNvSpPr>
          <p:nvPr>
            <p:ph type="body" idx="1"/>
          </p:nvPr>
        </p:nvSpPr>
        <p:spPr bwMode="auto">
          <a:xfrm>
            <a:off x="877888" y="2290763"/>
            <a:ext cx="104362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ru-RU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4963" y="6378575"/>
            <a:ext cx="3902075" cy="2762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8575"/>
            <a:ext cx="2803525" cy="2762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07C28840-11A4-4275-955E-872D2264A916}" type="datetimeFigureOut">
              <a:rPr lang="en-US"/>
              <a:pPr>
                <a:defRPr/>
              </a:pPr>
              <a:t>2/16/2021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875" y="6378575"/>
            <a:ext cx="2803525" cy="27622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760FC33-0D11-4365-AA94-1378492BA5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</p:sldLayoutIdLst>
  <p:transition spd="med">
    <p:diamond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542925" indent="-85725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085850" indent="-17145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30363" indent="-25876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173288" indent="-344488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7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bject 2"/>
          <p:cNvSpPr>
            <a:spLocks noChangeArrowheads="1"/>
          </p:cNvSpPr>
          <p:nvPr/>
        </p:nvSpPr>
        <p:spPr bwMode="auto">
          <a:xfrm>
            <a:off x="1588" y="3175"/>
            <a:ext cx="12176125" cy="2157413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 dirty="0"/>
          </a:p>
        </p:txBody>
      </p:sp>
      <p:sp>
        <p:nvSpPr>
          <p:cNvPr id="14" name="object 3">
            <a:extLst/>
          </p:cNvPr>
          <p:cNvSpPr txBox="1">
            <a:spLocks noGrp="1"/>
          </p:cNvSpPr>
          <p:nvPr>
            <p:ph type="title"/>
          </p:nvPr>
        </p:nvSpPr>
        <p:spPr>
          <a:xfrm>
            <a:off x="2087563" y="561975"/>
            <a:ext cx="6980237" cy="942975"/>
          </a:xfrm>
        </p:spPr>
        <p:txBody>
          <a:bodyPr vert="horz" tIns="30868" rtlCol="0" anchor="ctr"/>
          <a:lstStyle/>
          <a:p>
            <a:pPr marL="26842" algn="l">
              <a:spcBef>
                <a:spcPts val="241"/>
              </a:spcBef>
              <a:defRPr/>
            </a:pPr>
            <a:r>
              <a:rPr lang="ru-RU" sz="5900" spc="11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5900" spc="1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5900" spc="1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00" spc="11" dirty="0" err="1">
                <a:latin typeface="Arial" panose="020B0604020202020204" pitchFamily="34" charset="0"/>
                <a:cs typeface="Arial" panose="020B0604020202020204" pitchFamily="34" charset="0"/>
              </a:rPr>
              <a:t>tili</a:t>
            </a:r>
            <a:endParaRPr sz="5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/>
          </p:cNvPr>
          <p:cNvSpPr txBox="1"/>
          <p:nvPr/>
        </p:nvSpPr>
        <p:spPr>
          <a:xfrm>
            <a:off x="1415480" y="2769642"/>
            <a:ext cx="5832648" cy="4192492"/>
          </a:xfrm>
          <a:prstGeom prst="rect">
            <a:avLst/>
          </a:prstGeom>
        </p:spPr>
        <p:txBody>
          <a:bodyPr wrap="square" lIns="0" tIns="29526" rIns="0" bIns="0">
            <a:spAutoFit/>
          </a:bodyPr>
          <a:lstStyle/>
          <a:p>
            <a:pPr marL="38920">
              <a:spcBef>
                <a:spcPts val="233"/>
              </a:spcBef>
              <a:defRPr/>
            </a:pPr>
            <a:r>
              <a:rPr sz="40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Ma</a:t>
            </a:r>
            <a:r>
              <a:rPr lang="en-US" sz="40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vzu</a:t>
            </a:r>
            <a:r>
              <a:rPr lang="en-US" sz="40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:</a:t>
            </a:r>
            <a:endParaRPr lang="ru-RU" sz="4000" b="1" dirty="0" smtClean="0">
              <a:solidFill>
                <a:srgbClr val="2365C7"/>
              </a:solidFill>
              <a:latin typeface="Times New Roman" pitchFamily="18" charset="0"/>
              <a:ea typeface="Arial Unicode MS" panose="020B0604020202020204" pitchFamily="34" charset="-128"/>
              <a:cs typeface="Times New Roman" pitchFamily="18" charset="0"/>
            </a:endParaRPr>
          </a:p>
          <a:p>
            <a:pPr marL="38920">
              <a:spcBef>
                <a:spcPts val="233"/>
              </a:spcBef>
              <a:defRPr/>
            </a:pPr>
            <a:r>
              <a:rPr lang="en-US" sz="48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Tejamkor</a:t>
            </a:r>
            <a:r>
              <a:rPr lang="en-US" sz="48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bo‘laylik</a:t>
            </a:r>
            <a:r>
              <a:rPr lang="en-US" sz="48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.</a:t>
            </a:r>
          </a:p>
          <a:p>
            <a:pPr marL="38920">
              <a:spcBef>
                <a:spcPts val="233"/>
              </a:spcBef>
              <a:defRPr/>
            </a:pPr>
            <a:r>
              <a:rPr lang="en-US" sz="40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(</a:t>
            </a:r>
            <a:r>
              <a:rPr lang="en-US" sz="40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Gumon</a:t>
            </a:r>
            <a:r>
              <a:rPr lang="en-US" sz="40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va</a:t>
            </a:r>
            <a:r>
              <a:rPr lang="en-US" sz="40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taxmin</a:t>
            </a:r>
            <a:r>
              <a:rPr lang="en-US" sz="40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bildiruvchi</a:t>
            </a:r>
            <a:r>
              <a:rPr lang="en-US" sz="40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modal </a:t>
            </a:r>
            <a:r>
              <a:rPr lang="en-US" sz="40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so‘zlar</a:t>
            </a:r>
            <a:r>
              <a:rPr lang="en-US" sz="40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)</a:t>
            </a:r>
            <a:endParaRPr lang="ru-RU" sz="4000" b="1" dirty="0" smtClean="0">
              <a:solidFill>
                <a:srgbClr val="2365C7"/>
              </a:solidFill>
              <a:latin typeface="Times New Roman" pitchFamily="18" charset="0"/>
              <a:ea typeface="Arial Unicode MS" panose="020B0604020202020204" pitchFamily="34" charset="-128"/>
              <a:cs typeface="Times New Roman" pitchFamily="18" charset="0"/>
            </a:endParaRPr>
          </a:p>
          <a:p>
            <a:pPr marL="38920">
              <a:spcBef>
                <a:spcPts val="233"/>
              </a:spcBef>
              <a:defRPr/>
            </a:pPr>
            <a:r>
              <a:rPr lang="ru-RU" sz="40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1-</a:t>
            </a:r>
            <a:r>
              <a:rPr lang="en-US" sz="40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dars</a:t>
            </a:r>
            <a:endParaRPr lang="ru-RU" sz="4000" b="1" dirty="0" smtClean="0">
              <a:solidFill>
                <a:srgbClr val="2365C7"/>
              </a:solidFill>
              <a:latin typeface="Times New Roman" pitchFamily="18" charset="0"/>
              <a:ea typeface="Arial Unicode MS" panose="020B0604020202020204" pitchFamily="34" charset="-128"/>
              <a:cs typeface="Times New Roman" pitchFamily="18" charset="0"/>
            </a:endParaRPr>
          </a:p>
          <a:p>
            <a:pPr marL="68443">
              <a:lnSpc>
                <a:spcPts val="4291"/>
              </a:lnSpc>
              <a:spcBef>
                <a:spcPts val="2599"/>
              </a:spcBef>
              <a:defRPr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7" name="object 5"/>
          <p:cNvSpPr>
            <a:spLocks noChangeArrowheads="1"/>
          </p:cNvSpPr>
          <p:nvPr/>
        </p:nvSpPr>
        <p:spPr bwMode="auto">
          <a:xfrm>
            <a:off x="625859" y="3140968"/>
            <a:ext cx="504055" cy="2232248"/>
          </a:xfrm>
          <a:custGeom>
            <a:avLst/>
            <a:gdLst>
              <a:gd name="T0" fmla="*/ 0 w 344170"/>
              <a:gd name="T1" fmla="*/ 0 h 680719"/>
              <a:gd name="T2" fmla="*/ 344170 w 344170"/>
              <a:gd name="T3" fmla="*/ 680719 h 680719"/>
            </a:gdLst>
            <a:ahLst/>
            <a:cxnLst/>
            <a:rect l="T0" t="T1" r="T2" b="T3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3079" name="object 9"/>
          <p:cNvSpPr>
            <a:spLocks noChangeArrowheads="1"/>
          </p:cNvSpPr>
          <p:nvPr/>
        </p:nvSpPr>
        <p:spPr bwMode="auto">
          <a:xfrm>
            <a:off x="9940925" y="482600"/>
            <a:ext cx="1276350" cy="1276350"/>
          </a:xfrm>
          <a:custGeom>
            <a:avLst/>
            <a:gdLst>
              <a:gd name="T0" fmla="*/ 0 w 603885"/>
              <a:gd name="T1" fmla="*/ 0 h 603885"/>
              <a:gd name="T2" fmla="*/ 603885 w 603885"/>
              <a:gd name="T3" fmla="*/ 603885 h 603885"/>
            </a:gdLst>
            <a:ahLst/>
            <a:cxnLst/>
            <a:rect l="T0" t="T1" r="T2" b="T3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3080" name="object 10"/>
          <p:cNvSpPr>
            <a:spLocks noChangeArrowheads="1"/>
          </p:cNvSpPr>
          <p:nvPr/>
        </p:nvSpPr>
        <p:spPr bwMode="auto">
          <a:xfrm>
            <a:off x="9940925" y="482600"/>
            <a:ext cx="1276350" cy="1276350"/>
          </a:xfrm>
          <a:custGeom>
            <a:avLst/>
            <a:gdLst>
              <a:gd name="T0" fmla="*/ 0 w 603885"/>
              <a:gd name="T1" fmla="*/ 0 h 603885"/>
              <a:gd name="T2" fmla="*/ 603885 w 603885"/>
              <a:gd name="T3" fmla="*/ 603885 h 603885"/>
            </a:gdLst>
            <a:ahLst/>
            <a:cxnLst/>
            <a:rect l="T0" t="T1" r="T2" b="T3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noFill/>
          <a:ln w="30481">
            <a:solidFill>
              <a:srgbClr val="FEFEFE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22" name="object 12">
            <a:extLst/>
          </p:cNvPr>
          <p:cNvSpPr txBox="1"/>
          <p:nvPr/>
        </p:nvSpPr>
        <p:spPr>
          <a:xfrm>
            <a:off x="10410825" y="527050"/>
            <a:ext cx="366713" cy="787400"/>
          </a:xfrm>
          <a:prstGeom prst="rect">
            <a:avLst/>
          </a:prstGeom>
        </p:spPr>
        <p:txBody>
          <a:bodyPr lIns="0" tIns="33554" rIns="0" bIns="0">
            <a:spAutoFit/>
          </a:bodyPr>
          <a:lstStyle/>
          <a:p>
            <a:pPr>
              <a:spcBef>
                <a:spcPts val="265"/>
              </a:spcBef>
              <a:defRPr/>
            </a:pPr>
            <a:r>
              <a:rPr lang="en-US" sz="4800" b="1" spc="21" dirty="0">
                <a:solidFill>
                  <a:srgbClr val="FEFEFE"/>
                </a:solidFill>
                <a:latin typeface="Arial"/>
                <a:cs typeface="Arial"/>
              </a:rPr>
              <a:t>8</a:t>
            </a:r>
            <a:endParaRPr sz="4800" dirty="0">
              <a:latin typeface="Arial"/>
              <a:cs typeface="Arial"/>
            </a:endParaRPr>
          </a:p>
        </p:txBody>
      </p:sp>
      <p:sp>
        <p:nvSpPr>
          <p:cNvPr id="23" name="object 13">
            <a:extLst/>
          </p:cNvPr>
          <p:cNvSpPr txBox="1"/>
          <p:nvPr/>
        </p:nvSpPr>
        <p:spPr>
          <a:xfrm>
            <a:off x="10112991" y="1172164"/>
            <a:ext cx="1040784" cy="456636"/>
          </a:xfrm>
          <a:prstGeom prst="rect">
            <a:avLst/>
          </a:prstGeom>
        </p:spPr>
        <p:txBody>
          <a:bodyPr wrap="square" lIns="0" tIns="25500" rIns="0" bIns="0">
            <a:spAutoFit/>
          </a:bodyPr>
          <a:lstStyle/>
          <a:p>
            <a:pPr algn="ctr">
              <a:spcBef>
                <a:spcPts val="201"/>
              </a:spcBef>
              <a:defRPr/>
            </a:pPr>
            <a:r>
              <a:rPr sz="2800" b="1" spc="-11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800" b="1" dirty="0">
              <a:latin typeface="Arial"/>
              <a:cs typeface="Arial"/>
            </a:endParaRPr>
          </a:p>
        </p:txBody>
      </p:sp>
      <p:sp>
        <p:nvSpPr>
          <p:cNvPr id="3083" name="object 31"/>
          <p:cNvSpPr>
            <a:spLocks noChangeArrowheads="1"/>
          </p:cNvSpPr>
          <p:nvPr/>
        </p:nvSpPr>
        <p:spPr bwMode="auto">
          <a:xfrm>
            <a:off x="742950" y="750888"/>
            <a:ext cx="269875" cy="404812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4" name="object 32"/>
          <p:cNvSpPr>
            <a:spLocks noChangeArrowheads="1"/>
          </p:cNvSpPr>
          <p:nvPr/>
        </p:nvSpPr>
        <p:spPr bwMode="auto">
          <a:xfrm>
            <a:off x="1071563" y="673100"/>
            <a:ext cx="269875" cy="482600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5" name="object 33"/>
          <p:cNvSpPr>
            <a:spLocks noChangeArrowheads="1"/>
          </p:cNvSpPr>
          <p:nvPr/>
        </p:nvSpPr>
        <p:spPr bwMode="auto">
          <a:xfrm>
            <a:off x="1398588" y="828675"/>
            <a:ext cx="269875" cy="327025"/>
          </a:xfrm>
          <a:prstGeom prst="rect">
            <a:avLst/>
          </a:prstGeom>
          <a:blipFill dpi="0" rotWithShape="1">
            <a:blip r:embed="rId5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6" name="object 34"/>
          <p:cNvSpPr>
            <a:spLocks noChangeArrowheads="1"/>
          </p:cNvSpPr>
          <p:nvPr/>
        </p:nvSpPr>
        <p:spPr bwMode="auto">
          <a:xfrm>
            <a:off x="993775" y="1214438"/>
            <a:ext cx="520700" cy="346075"/>
          </a:xfrm>
          <a:prstGeom prst="rect">
            <a:avLst/>
          </a:prstGeom>
          <a:blipFill dpi="0" rotWithShape="1">
            <a:blip r:embed="rId6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pic>
        <p:nvPicPr>
          <p:cNvPr id="1029" name="Picture 5" descr="C:\Users\Maktab\Desktop\images (1).jpg"/>
          <p:cNvPicPr>
            <a:picLocks noGrp="1" noChangeAspect="1" noChangeArrowheads="1"/>
          </p:cNvPicPr>
          <p:nvPr>
            <p:ph type="pic" sz="quarter" idx="12"/>
          </p:nvPr>
        </p:nvPicPr>
        <p:blipFill>
          <a:blip r:embed="rId7" cstate="print"/>
          <a:srcRect l="6310" r="6310"/>
          <a:stretch>
            <a:fillRect/>
          </a:stretch>
        </p:blipFill>
        <p:spPr bwMode="auto">
          <a:xfrm>
            <a:off x="7389678" y="2640013"/>
            <a:ext cx="4321175" cy="340677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/>
          <p:cNvSpPr txBox="1"/>
          <p:nvPr/>
        </p:nvSpPr>
        <p:spPr>
          <a:xfrm>
            <a:off x="3575720" y="188640"/>
            <a:ext cx="53285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2-mashq (</a:t>
            </a:r>
            <a:r>
              <a:rPr lang="ru-RU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9-bet)</a:t>
            </a:r>
            <a:endParaRPr lang="ru-RU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5"/>
          <p:cNvSpPr txBox="1"/>
          <p:nvPr/>
        </p:nvSpPr>
        <p:spPr>
          <a:xfrm>
            <a:off x="263352" y="1196752"/>
            <a:ext cx="11665296" cy="10772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Matnda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berilgan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modal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so‘zlarni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tushirib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qoldirib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gaplarni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qaytadan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tuzing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ma’nolardagi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farqni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ko‘rsating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19"/>
          <p:cNvSpPr txBox="1"/>
          <p:nvPr/>
        </p:nvSpPr>
        <p:spPr>
          <a:xfrm>
            <a:off x="839416" y="2924944"/>
            <a:ext cx="237626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15"/>
          <p:cNvSpPr txBox="1"/>
          <p:nvPr/>
        </p:nvSpPr>
        <p:spPr>
          <a:xfrm>
            <a:off x="695400" y="2708920"/>
            <a:ext cx="10801200" cy="35086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Ehtimol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bu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yil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shaxmat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musobaqalarida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qatnashmasmiz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Keyingi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yilgacha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o‘quvchilarimiz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yaxshiroq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puxtaroq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tayyorlanar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Balki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o‘shanda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sovrinli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o‘rinlar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olarmiz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Balki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birinchi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o‘rin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bizniki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bo‘lar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Buning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har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kuni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shug‘ullanishga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to‘g‘ri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keladi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shekilli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Hoynahoy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shunda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biz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g‘alaba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qilarmiz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/>
          <p:cNvSpPr txBox="1"/>
          <p:nvPr/>
        </p:nvSpPr>
        <p:spPr>
          <a:xfrm>
            <a:off x="3575720" y="188640"/>
            <a:ext cx="60486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r>
              <a:rPr lang="en-US" sz="4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Mashqni</a:t>
            </a:r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tekshiramiz</a:t>
            </a:r>
            <a:endParaRPr lang="ru-RU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5"/>
          <p:cNvSpPr txBox="1"/>
          <p:nvPr/>
        </p:nvSpPr>
        <p:spPr>
          <a:xfrm>
            <a:off x="695400" y="1412776"/>
            <a:ext cx="10873208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Ehtimol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yil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shaxmat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musobaqalarida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qatnashmasmiz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19"/>
          <p:cNvSpPr txBox="1"/>
          <p:nvPr/>
        </p:nvSpPr>
        <p:spPr>
          <a:xfrm>
            <a:off x="839416" y="2924944"/>
            <a:ext cx="237626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95400" y="2276872"/>
            <a:ext cx="10873208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Bu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yil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shaxmat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musobaqalarida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qatnashmaymiz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5400" y="3140968"/>
            <a:ext cx="10873208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Balki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o‘shanda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sovrinli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o‘rinlar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olarmiz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7408" y="4005064"/>
            <a:ext cx="1080120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O‘shanda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sovrinli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o‘rinlar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olamiz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7408" y="4869160"/>
            <a:ext cx="1080120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Balki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birinchi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o‘rin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bizniki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bo‘lar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67408" y="5733256"/>
            <a:ext cx="1080120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Birinchi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o‘rin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bizniki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bo‘ladi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6" grpId="0" animBg="1"/>
      <p:bldP spid="7" grpId="0" animBg="1"/>
      <p:bldP spid="8" grpId="0" animBg="1"/>
      <p:bldP spid="9" grpId="0" animBg="1"/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/>
          <p:cNvSpPr txBox="1"/>
          <p:nvPr/>
        </p:nvSpPr>
        <p:spPr>
          <a:xfrm>
            <a:off x="3575720" y="188640"/>
            <a:ext cx="60486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r>
              <a:rPr lang="en-US" sz="4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Mashqni</a:t>
            </a:r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tekshiramiz</a:t>
            </a:r>
            <a:endParaRPr lang="ru-RU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19"/>
          <p:cNvSpPr txBox="1"/>
          <p:nvPr/>
        </p:nvSpPr>
        <p:spPr>
          <a:xfrm>
            <a:off x="839416" y="2924944"/>
            <a:ext cx="237626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39416" y="1412776"/>
            <a:ext cx="10513168" cy="123110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Buning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kuni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shug‘ullanishga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to‘g‘ri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keladi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shekilli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11424" y="4221088"/>
            <a:ext cx="10441160" cy="6617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Hoynahoy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shunda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biz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g‘alaba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qilarmiz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39416" y="3068960"/>
            <a:ext cx="10513168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Buning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kuni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shug‘ullanishga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to‘g‘ri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keladi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39416" y="5301208"/>
            <a:ext cx="10513168" cy="6617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Shunda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biz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g‘alaba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qilamiz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11" grpId="0" animBg="1"/>
      <p:bldP spid="12" grpId="0" animBg="1"/>
      <p:bldP spid="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199456" y="188640"/>
            <a:ext cx="98650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Tejamkorlik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isrofgarchilik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oqibatlari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67808" y="2636912"/>
            <a:ext cx="7488832" cy="37856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Isrof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faqat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pul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molgagina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emas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barcha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ishlarga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ham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taalluqli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Donishmandlarning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fikricha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hech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ishda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isrofgarchilikka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yo‘l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qo‘yib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bo‘lmaydi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Isrofgarchilik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ko‘p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narsalarga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ziyon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yetkazadi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3352" y="1196752"/>
            <a:ext cx="11665296" cy="107721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marL="742950" indent="-742950"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3-mashq.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Matnni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yozing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Modal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so‘zlarni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aniqlab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qanday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ma’no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bildirayotganini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ayting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6" name="Picture 2" descr="C:\Users\Maktab\Desktop\isrof-web-250x375.jpg"/>
          <p:cNvPicPr>
            <a:picLocks noChangeAspect="1" noChangeArrowheads="1"/>
          </p:cNvPicPr>
          <p:nvPr/>
        </p:nvPicPr>
        <p:blipFill>
          <a:blip r:embed="rId3" cstate="print"/>
          <a:srcRect b="24825"/>
          <a:stretch>
            <a:fillRect/>
          </a:stretch>
        </p:blipFill>
        <p:spPr bwMode="auto">
          <a:xfrm>
            <a:off x="821196" y="2695473"/>
            <a:ext cx="3024336" cy="37156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47908219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5" grpId="0" animBg="1"/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199456" y="188640"/>
            <a:ext cx="98650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Tejamkorlik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isrofgarchilik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oqibatlari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16080" y="2636912"/>
            <a:ext cx="4824536" cy="37856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Birinchidan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mehnat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qilib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topilgan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boylik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ne’matlar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tejamkorlik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ishlatilsa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barakali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bo‘ladi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3352" y="1196752"/>
            <a:ext cx="11665296" cy="107721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marL="742950" indent="-742950"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3-mashq.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Matnni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yozing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Modal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so‘zlarni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aniqlab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qanday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ma’no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bildirayotganini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ayting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6" name="Picture 2" descr="C:\Users\Maktab\Desktop\2020-10-11-00-45-44-012313-30eceef8d080d30ce4379d8f0203bad6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9376" y="2924944"/>
            <a:ext cx="6054645" cy="316835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47908219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5" grpId="0" animBg="1"/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199456" y="188640"/>
            <a:ext cx="98650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Tejamkorlik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isrofgarchilik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oqibatlari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67808" y="1412776"/>
            <a:ext cx="7416824" cy="501675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Ikkinchidan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tejab-tergab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jamlangan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barcha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moddiy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ne’matlar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kelajak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avlodlarga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ham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yetib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boradi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Jumladan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isrofgarchilik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oqibatida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yer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yuzida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ichimlik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suvi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kamayib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boryapti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ayrim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noyob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o‘simliklar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hayvonlar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yo‘qolib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boryapti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Maktab\Desktop\144056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5400" y="1484784"/>
            <a:ext cx="3528392" cy="2350364"/>
          </a:xfrm>
          <a:prstGeom prst="rect">
            <a:avLst/>
          </a:prstGeom>
          <a:noFill/>
        </p:spPr>
      </p:pic>
      <p:pic>
        <p:nvPicPr>
          <p:cNvPr id="6" name="Picture 2" descr="C:\Users\Maktab\Desktop\images (2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5400" y="4293096"/>
            <a:ext cx="3460242" cy="19442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47908219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999656" y="188640"/>
            <a:ext cx="80648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Matndagi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modal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so‘zlar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95400" y="1412776"/>
            <a:ext cx="10801200" cy="120032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Fikricha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bayon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qilingan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fikrning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kimga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qarashli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ekanligini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bildiradi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95400" y="2996952"/>
            <a:ext cx="10801200" cy="6463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Birinchidan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bayon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qilingan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fikrning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tartibini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bildiradi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95400" y="4149080"/>
            <a:ext cx="10801200" cy="6463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Ikkinchidan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bayon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qilingan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fikrning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tartibini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bildiradi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5400" y="5373216"/>
            <a:ext cx="10801200" cy="6463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Jumladan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bayon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qilingan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fikrning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tartibini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bildiradi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7908219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5" grpId="0" animBg="1"/>
      <p:bldP spid="4" grpId="0" animBg="1"/>
      <p:bldP spid="6" grpId="0" animBg="1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354722"/>
            <a:ext cx="10656887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MUSTAQIL BAJARISH UCHUN TOPSHIRIQLAR</a:t>
            </a:r>
            <a:endParaRPr lang="ru-RU" sz="3600" dirty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79425" y="1341438"/>
            <a:ext cx="11347450" cy="5111750"/>
          </a:xfrm>
        </p:spPr>
        <p:txBody>
          <a:bodyPr>
            <a:normAutofit/>
          </a:bodyPr>
          <a:lstStyle/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35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uz-Cyrl-UZ" sz="40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z-Cyrl-UZ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47675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23392" y="1988840"/>
            <a:ext cx="7776864" cy="3528392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1.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Atrofimizda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bo‘layotgan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voqea-hodisalarga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loqaydlik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bilan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qarash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oqibatida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yuz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berayotgan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isrofgarchiliklarga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misollar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keltiring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va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ularga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o‘z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munosabatingizni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bildiring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 (99-bet)</a:t>
            </a:r>
          </a:p>
        </p:txBody>
      </p:sp>
      <p:pic>
        <p:nvPicPr>
          <p:cNvPr id="1026" name="Picture 2" descr="C:\Users\Maktab\Desktop\Rasmlar\writing-icon-girl-vector-91776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16280" y="2204864"/>
            <a:ext cx="3112321" cy="3024336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354722"/>
            <a:ext cx="10656887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TOPSHIRIQLARNI YODGA OLING</a:t>
            </a:r>
            <a:endParaRPr lang="ru-RU" sz="3600" dirty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79425" y="1341438"/>
            <a:ext cx="11233199" cy="5111750"/>
          </a:xfrm>
        </p:spPr>
        <p:txBody>
          <a:bodyPr>
            <a:normAutofit/>
          </a:bodyPr>
          <a:lstStyle/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35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uz-Cyrl-UZ" sz="40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z-Cyrl-UZ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47675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23392" y="1268760"/>
            <a:ext cx="4176464" cy="864096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Do‘stlik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qudrati</a:t>
            </a:r>
            <a:endParaRPr lang="en-US" sz="4000" dirty="0" smtClean="0">
              <a:solidFill>
                <a:schemeClr val="tx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991544" y="2348880"/>
            <a:ext cx="4680520" cy="864096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Sog‘lik-tuman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boylik</a:t>
            </a:r>
            <a:endParaRPr lang="en-US" sz="4000" dirty="0" smtClean="0">
              <a:solidFill>
                <a:schemeClr val="tx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863752" y="3429000"/>
            <a:ext cx="4248472" cy="864096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Dunyo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mo‘jizalari</a:t>
            </a:r>
            <a:endParaRPr lang="en-US" sz="4000" dirty="0" smtClean="0">
              <a:solidFill>
                <a:schemeClr val="tx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231904" y="4509120"/>
            <a:ext cx="4608512" cy="864096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O‘zbek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tilshunoslari</a:t>
            </a:r>
            <a:endParaRPr lang="en-US" sz="4000" dirty="0" smtClean="0">
              <a:solidFill>
                <a:schemeClr val="tx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7968208" y="5517232"/>
            <a:ext cx="3096344" cy="936104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Hashar</a:t>
            </a:r>
            <a:endParaRPr lang="en-US" sz="4000" dirty="0" smtClean="0">
              <a:solidFill>
                <a:schemeClr val="tx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354722"/>
            <a:ext cx="10656887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MODAL SO‘ZLARNING MA’NO TURLARI</a:t>
            </a:r>
            <a:endParaRPr lang="ru-RU" sz="3600" dirty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79376" y="1340768"/>
            <a:ext cx="11233199" cy="5111750"/>
          </a:xfrm>
        </p:spPr>
        <p:txBody>
          <a:bodyPr>
            <a:normAutofit/>
          </a:bodyPr>
          <a:lstStyle/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35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uz-Cyrl-UZ" sz="40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z-Cyrl-UZ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47675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79376" y="1340768"/>
            <a:ext cx="5328592" cy="1368152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1.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Ishonch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va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tasdiqni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bildiradi</a:t>
            </a:r>
            <a:r>
              <a:rPr lang="en-US" sz="4000" dirty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</a:t>
            </a:r>
            <a:endParaRPr lang="en-US" sz="4000" dirty="0" smtClean="0">
              <a:solidFill>
                <a:schemeClr val="tx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528048" y="2996952"/>
            <a:ext cx="4752528" cy="1440160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5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Shodlik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va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achinishni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bildiradi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</a:t>
            </a:r>
            <a:endParaRPr lang="en-US" sz="4000" dirty="0" smtClean="0">
              <a:solidFill>
                <a:schemeClr val="tx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79376" y="4725144"/>
            <a:ext cx="5184576" cy="1800200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3.Bayon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qilingan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fikrning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tartibini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bildiradi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79376" y="2852936"/>
            <a:ext cx="5184576" cy="1728192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Bayon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qilingan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fikrning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kimga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qarashli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ekanligini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bildiradi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</a:t>
            </a:r>
            <a:endParaRPr lang="en-US" sz="4000" dirty="0" smtClean="0">
              <a:solidFill>
                <a:schemeClr val="tx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456040" y="1412776"/>
            <a:ext cx="4896544" cy="1296144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4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Gumon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va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taxminni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bildiradi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</a:t>
            </a:r>
            <a:endParaRPr lang="en-US" sz="4000" dirty="0" smtClean="0">
              <a:solidFill>
                <a:schemeClr val="tx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456040" y="4725144"/>
            <a:ext cx="4896544" cy="1728192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6.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Bayon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qilingan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fikrni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xulosalashni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bildiradi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/>
          <p:cNvSpPr txBox="1"/>
          <p:nvPr/>
        </p:nvSpPr>
        <p:spPr>
          <a:xfrm>
            <a:off x="263352" y="188640"/>
            <a:ext cx="116652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1-topshiriq. (</a:t>
            </a:r>
            <a:r>
              <a:rPr lang="ru-RU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8-bet)</a:t>
            </a:r>
            <a:endParaRPr lang="ru-RU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5"/>
          <p:cNvSpPr txBox="1"/>
          <p:nvPr/>
        </p:nvSpPr>
        <p:spPr>
          <a:xfrm>
            <a:off x="263352" y="1196752"/>
            <a:ext cx="11665296" cy="10772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Berilgan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tayanch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birikmalar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rasmlardan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foydalanib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ushbu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ne’matlarning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foydasi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hayotimizdagi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o‘rni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haqida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suhbatlashing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19"/>
          <p:cNvSpPr txBox="1"/>
          <p:nvPr/>
        </p:nvSpPr>
        <p:spPr>
          <a:xfrm>
            <a:off x="839416" y="2924944"/>
            <a:ext cx="237626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 descr="C:\Users\Maktab\Desktop\0b9af5877c7176b42e9be8f717a3e1060730.jpg"/>
          <p:cNvPicPr>
            <a:picLocks noChangeAspect="1" noChangeArrowheads="1"/>
          </p:cNvPicPr>
          <p:nvPr/>
        </p:nvPicPr>
        <p:blipFill>
          <a:blip r:embed="rId2" cstate="print"/>
          <a:srcRect l="18580"/>
          <a:stretch>
            <a:fillRect/>
          </a:stretch>
        </p:blipFill>
        <p:spPr bwMode="auto">
          <a:xfrm>
            <a:off x="8472264" y="4005064"/>
            <a:ext cx="3056013" cy="2346002"/>
          </a:xfrm>
          <a:prstGeom prst="rect">
            <a:avLst/>
          </a:prstGeom>
          <a:noFill/>
        </p:spPr>
      </p:pic>
      <p:pic>
        <p:nvPicPr>
          <p:cNvPr id="1026" name="Picture 2" descr="C:\Users\Maktab\Desktop\загружено (1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83832" y="3429000"/>
            <a:ext cx="3096344" cy="2235300"/>
          </a:xfrm>
          <a:prstGeom prst="rect">
            <a:avLst/>
          </a:prstGeom>
          <a:noFill/>
        </p:spPr>
      </p:pic>
      <p:pic>
        <p:nvPicPr>
          <p:cNvPr id="5" name="Picture 2" descr="C:\Users\Maktab\Desktop\загружено (13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1384" y="2780928"/>
            <a:ext cx="3029845" cy="216024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/>
          <p:cNvSpPr txBox="1"/>
          <p:nvPr/>
        </p:nvSpPr>
        <p:spPr>
          <a:xfrm>
            <a:off x="263352" y="188640"/>
            <a:ext cx="116652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4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Tayanch</a:t>
            </a:r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birikmalar</a:t>
            </a:r>
            <a:endParaRPr lang="ru-RU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19"/>
          <p:cNvSpPr txBox="1"/>
          <p:nvPr/>
        </p:nvSpPr>
        <p:spPr>
          <a:xfrm>
            <a:off x="839416" y="2924944"/>
            <a:ext cx="237626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15"/>
          <p:cNvSpPr txBox="1"/>
          <p:nvPr/>
        </p:nvSpPr>
        <p:spPr>
          <a:xfrm>
            <a:off x="5303912" y="1916832"/>
            <a:ext cx="6192688" cy="417037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>
              <a:spcAft>
                <a:spcPts val="600"/>
              </a:spcAft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Obi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hayot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ichimlik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>
              <a:spcAft>
                <a:spcPts val="600"/>
              </a:spcAft>
            </a:pP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suvi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suvga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ehtiyoj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elektr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>
              <a:spcAft>
                <a:spcPts val="600"/>
              </a:spcAft>
            </a:pP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chiroqlari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elektr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asboblari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514350" indent="-514350">
              <a:spcAft>
                <a:spcPts val="600"/>
              </a:spcAft>
            </a:pP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beminnat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yordamchi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tabiiy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>
              <a:spcAft>
                <a:spcPts val="600"/>
              </a:spcAft>
            </a:pP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qazilma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boyliklar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iqtisod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>
              <a:spcAft>
                <a:spcPts val="600"/>
              </a:spcAft>
            </a:pP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isrof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4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 descr="C:\Documents and Settings\User\Рабочий стол\онлайн дарс\1-дарсга расмлар\IMG_20200804_171024_28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78632">
            <a:off x="537659" y="1866644"/>
            <a:ext cx="4142144" cy="3846816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/>
          <p:cNvSpPr txBox="1"/>
          <p:nvPr/>
        </p:nvSpPr>
        <p:spPr>
          <a:xfrm>
            <a:off x="4151784" y="188640"/>
            <a:ext cx="51125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r>
              <a:rPr lang="en-US" sz="4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Iqtisod</a:t>
            </a:r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isrof</a:t>
            </a:r>
            <a:endParaRPr lang="ru-RU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19"/>
          <p:cNvSpPr txBox="1"/>
          <p:nvPr/>
        </p:nvSpPr>
        <p:spPr>
          <a:xfrm>
            <a:off x="839416" y="2924944"/>
            <a:ext cx="237626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15"/>
          <p:cNvSpPr txBox="1"/>
          <p:nvPr/>
        </p:nvSpPr>
        <p:spPr>
          <a:xfrm>
            <a:off x="1055440" y="1196752"/>
            <a:ext cx="10081120" cy="58477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1-mashq.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Matnni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o‘qing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ona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tilingizga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tarjima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qiling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TextBox 15"/>
          <p:cNvSpPr txBox="1"/>
          <p:nvPr/>
        </p:nvSpPr>
        <p:spPr>
          <a:xfrm>
            <a:off x="5807968" y="1988840"/>
            <a:ext cx="5976664" cy="452431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Iqtisod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pul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mol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kabi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ne’matlarning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qadrini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bilishdir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514350" indent="-51435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Zar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qadrini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zargar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biladi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”, - 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deganlar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Mol-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dunyo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qadrini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biluvchi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kishilar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o‘rinsiz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yerga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tiyin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sarflamaydilar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ammo </a:t>
            </a:r>
          </a:p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o‘rni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kelganda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pul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mol-</a:t>
            </a:r>
          </a:p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dunyoni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ayamaydilar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Maktab\Desktop\images (4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3352" y="2564904"/>
            <a:ext cx="5331811" cy="3384376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/>
          <p:cNvSpPr txBox="1"/>
          <p:nvPr/>
        </p:nvSpPr>
        <p:spPr>
          <a:xfrm>
            <a:off x="4151784" y="188640"/>
            <a:ext cx="51125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r>
              <a:rPr lang="en-US" sz="4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Iqtisod</a:t>
            </a:r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isrof</a:t>
            </a:r>
            <a:endParaRPr lang="ru-RU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19"/>
          <p:cNvSpPr txBox="1"/>
          <p:nvPr/>
        </p:nvSpPr>
        <p:spPr>
          <a:xfrm>
            <a:off x="839416" y="2924944"/>
            <a:ext cx="237626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15"/>
          <p:cNvSpPr txBox="1"/>
          <p:nvPr/>
        </p:nvSpPr>
        <p:spPr>
          <a:xfrm>
            <a:off x="1127448" y="1340768"/>
            <a:ext cx="10081120" cy="58477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1-mashq.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Matnni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o‘qing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ona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tilingizga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tarjima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qiling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TextBox 15"/>
          <p:cNvSpPr txBox="1"/>
          <p:nvPr/>
        </p:nvSpPr>
        <p:spPr>
          <a:xfrm>
            <a:off x="5807968" y="2564904"/>
            <a:ext cx="5976664" cy="34163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“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Tejamlining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ishi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bejamli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”,- 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deydi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dono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xalqimiz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Iqtisodga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rioya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qilgan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kishilargina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hamma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vaqt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tinch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rohatda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yashaydilar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O‘rinsiz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sarflash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isrofni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keltirib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chiqaradi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pic>
        <p:nvPicPr>
          <p:cNvPr id="7" name="Picture 2" descr="C:\Users\Maktab\Desktop\загружено (5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55440" y="2348880"/>
            <a:ext cx="3960440" cy="396044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/>
          <p:cNvSpPr txBox="1"/>
          <p:nvPr/>
        </p:nvSpPr>
        <p:spPr>
          <a:xfrm>
            <a:off x="4151784" y="188640"/>
            <a:ext cx="51125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r>
              <a:rPr lang="en-US" sz="4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Iqtisod</a:t>
            </a:r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isrof</a:t>
            </a:r>
            <a:endParaRPr lang="ru-RU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19"/>
          <p:cNvSpPr txBox="1"/>
          <p:nvPr/>
        </p:nvSpPr>
        <p:spPr>
          <a:xfrm>
            <a:off x="839416" y="2924944"/>
            <a:ext cx="237626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15"/>
          <p:cNvSpPr txBox="1"/>
          <p:nvPr/>
        </p:nvSpPr>
        <p:spPr>
          <a:xfrm>
            <a:off x="1127448" y="1268760"/>
            <a:ext cx="10081120" cy="58477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1-mashq.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Matnni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o‘qing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ona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tilingizga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tarjima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qiling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TextBox 15"/>
          <p:cNvSpPr txBox="1"/>
          <p:nvPr/>
        </p:nvSpPr>
        <p:spPr>
          <a:xfrm>
            <a:off x="5807968" y="1988840"/>
            <a:ext cx="5976664" cy="452431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Jumladan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ozgina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suv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sarflash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mumkin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bo‘lganda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suvni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juda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ko‘p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oqizib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qo‘yish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ham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isrofgarchilik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hisoblanadi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Jamg‘armani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kerakli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joylarga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sarf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eta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bilish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yaxshi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idora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qila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olish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isrofdan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saqlanish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lozim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Волна 6"/>
          <p:cNvSpPr/>
          <p:nvPr/>
        </p:nvSpPr>
        <p:spPr>
          <a:xfrm>
            <a:off x="551384" y="2132856"/>
            <a:ext cx="4752528" cy="4226768"/>
          </a:xfrm>
          <a:prstGeom prst="wave">
            <a:avLst>
              <a:gd name="adj1" fmla="val 10646"/>
              <a:gd name="adj2" fmla="val -242"/>
            </a:avLst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Siz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isrofgarchilikning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guvohi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bo‘lganmisiz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/>
        </p:nvSpPr>
        <p:spPr>
          <a:xfrm>
            <a:off x="1546998" y="214290"/>
            <a:ext cx="9144000" cy="18466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Bilib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oling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/>
              <a:t/>
            </a:r>
            <a:br>
              <a:rPr lang="en-US" sz="3600" dirty="0"/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C:\Documents and Settings\User\Рабочий стол\онлайн дарс\1-дарсга расмлар\IMG_20200805_062549_47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079500" cy="1071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479376" y="1700808"/>
            <a:ext cx="11305256" cy="446276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Balki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ehtimol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shekilli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chamasi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hoynahoy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modal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so‘zlari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nutqda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gumon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taxmin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ma’nosini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bildirish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uchun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ishlatiladi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Ular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gap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boshida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o‘rtasida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oxirida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kelib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doimo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vergul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ajratib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yoziladi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Bunday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gaplar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ko‘pincha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-dir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qo‘shimchasi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qo‘llanadi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US" sz="4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Masalan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U,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ehtimol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bizni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kutib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o‘tirgandir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86284164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90150242</TotalTime>
  <Words>673</Words>
  <Application>Microsoft Office PowerPoint</Application>
  <PresentationFormat>Широкоэкранный</PresentationFormat>
  <Paragraphs>121</Paragraphs>
  <Slides>17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 Unicode MS</vt:lpstr>
      <vt:lpstr>Arial</vt:lpstr>
      <vt:lpstr>Calibri</vt:lpstr>
      <vt:lpstr>Times New Roman</vt:lpstr>
      <vt:lpstr>Office Theme</vt:lpstr>
      <vt:lpstr>    O‘zbek tili</vt:lpstr>
      <vt:lpstr> TOPSHIRIQLARNI YODGA OLING</vt:lpstr>
      <vt:lpstr> MODAL SO‘ZLARNING MA’NO TURLARI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MUSTAQIL BAJARISH UCHUN TOPSHIRIQLAR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ТСБ-1</cp:lastModifiedBy>
  <cp:revision>2374</cp:revision>
  <dcterms:created xsi:type="dcterms:W3CDTF">2020-08-03T09:44:14Z</dcterms:created>
  <dcterms:modified xsi:type="dcterms:W3CDTF">2021-02-16T12:35:33Z</dcterms:modified>
</cp:coreProperties>
</file>