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9"/>
  </p:notesMasterIdLst>
  <p:sldIdLst>
    <p:sldId id="315" r:id="rId2"/>
    <p:sldId id="689" r:id="rId3"/>
    <p:sldId id="680" r:id="rId4"/>
    <p:sldId id="692" r:id="rId5"/>
    <p:sldId id="691" r:id="rId6"/>
    <p:sldId id="637" r:id="rId7"/>
    <p:sldId id="694" r:id="rId8"/>
    <p:sldId id="695" r:id="rId9"/>
    <p:sldId id="665" r:id="rId10"/>
    <p:sldId id="682" r:id="rId11"/>
    <p:sldId id="684" r:id="rId12"/>
    <p:sldId id="696" r:id="rId13"/>
    <p:sldId id="697" r:id="rId14"/>
    <p:sldId id="686" r:id="rId15"/>
    <p:sldId id="688" r:id="rId16"/>
    <p:sldId id="693" r:id="rId17"/>
    <p:sldId id="466" r:id="rId18"/>
  </p:sldIdLst>
  <p:sldSz cx="12192000" cy="6858000"/>
  <p:notesSz cx="6858000" cy="9144000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145" autoAdjust="0"/>
    <p:restoredTop sz="96953" autoAdjust="0"/>
  </p:normalViewPr>
  <p:slideViewPr>
    <p:cSldViewPr>
      <p:cViewPr varScale="1">
        <p:scale>
          <a:sx n="73" d="100"/>
          <a:sy n="73" d="100"/>
        </p:scale>
        <p:origin x="654" y="7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65" d="100"/>
          <a:sy n="65" d="100"/>
        </p:scale>
        <p:origin x="1626" y="6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506F07-6E57-4C17-B74C-283E69F897EB}" type="datetimeFigureOut">
              <a:rPr lang="ru-RU" smtClean="0"/>
              <a:pPr/>
              <a:t>04.12.2020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F40FF3D-43ED-4881-B1B2-840FBF5767E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366547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40FF3D-43ED-4881-B1B2-840FBF5767E6}" type="slidenum">
              <a:rPr lang="ru-RU" smtClean="0"/>
              <a:pPr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5850178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E46D7DF-68EC-4700-8A3E-D13F9F0E9C06}" type="slidenum">
              <a:rPr lang="ru-RU" smtClean="0"/>
              <a:pPr>
                <a:defRPr/>
              </a:pPr>
              <a:t>12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0108285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E46D7DF-68EC-4700-8A3E-D13F9F0E9C06}" type="slidenum">
              <a:rPr lang="ru-RU" smtClean="0"/>
              <a:pPr>
                <a:defRPr/>
              </a:pPr>
              <a:t>13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0108285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E46D7DF-68EC-4700-8A3E-D13F9F0E9C06}" type="slidenum">
              <a:rPr lang="ru-RU" smtClean="0"/>
              <a:pPr>
                <a:defRPr/>
              </a:pPr>
              <a:t>14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0352503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E46D7DF-68EC-4700-8A3E-D13F9F0E9C06}" type="slidenum">
              <a:rPr lang="ru-RU" smtClean="0"/>
              <a:pPr>
                <a:defRPr/>
              </a:pPr>
              <a:t>15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0352503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E46D7DF-68EC-4700-8A3E-D13F9F0E9C06}" type="slidenum">
              <a:rPr lang="ru-RU" smtClean="0"/>
              <a:pPr>
                <a:defRPr/>
              </a:pPr>
              <a:t>16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0352503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E46D7DF-68EC-4700-8A3E-D13F9F0E9C06}" type="slidenum">
              <a:rPr lang="ru-RU" smtClean="0"/>
              <a:pPr>
                <a:defRPr/>
              </a:pPr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0108285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E46D7DF-68EC-4700-8A3E-D13F9F0E9C06}" type="slidenum">
              <a:rPr lang="ru-RU" smtClean="0"/>
              <a:pPr>
                <a:defRPr/>
              </a:pPr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0108285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E46D7DF-68EC-4700-8A3E-D13F9F0E9C06}" type="slidenum">
              <a:rPr lang="ru-RU" smtClean="0"/>
              <a:pPr>
                <a:defRPr/>
              </a:pPr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1476555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E46D7DF-68EC-4700-8A3E-D13F9F0E9C06}" type="slidenum">
              <a:rPr lang="ru-RU" smtClean="0"/>
              <a:pPr>
                <a:defRPr/>
              </a:pPr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4025398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E46D7DF-68EC-4700-8A3E-D13F9F0E9C06}" type="slidenum">
              <a:rPr lang="ru-RU" smtClean="0"/>
              <a:pPr>
                <a:defRPr/>
              </a:pPr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0108285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E46D7DF-68EC-4700-8A3E-D13F9F0E9C06}" type="slidenum">
              <a:rPr lang="ru-RU" smtClean="0"/>
              <a:pPr>
                <a:defRPr/>
              </a:pPr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0108285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E46D7DF-68EC-4700-8A3E-D13F9F0E9C06}" type="slidenum">
              <a:rPr lang="ru-RU" smtClean="0"/>
              <a:pPr>
                <a:defRPr/>
              </a:pPr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0108285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40FF3D-43ED-4881-B1B2-840FBF5767E6}" type="slidenum">
              <a:rPr lang="ru-RU" smtClean="0"/>
              <a:pPr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264306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1" y="2125983"/>
            <a:ext cx="10363200" cy="315471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2" y="3840480"/>
            <a:ext cx="8534401" cy="184666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2C5B08-6D1C-4798-9161-9FBBDDFBCCB8}" type="datetimeFigureOut">
              <a:rPr lang="en-US"/>
              <a:pPr>
                <a:defRPr/>
              </a:pPr>
              <a:t>12/4/2020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26A6C5-50EF-4827-B29B-814043372ED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diamond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953" y="216475"/>
            <a:ext cx="10920096" cy="375039"/>
          </a:xfrm>
        </p:spPr>
        <p:txBody>
          <a:bodyPr/>
          <a:lstStyle>
            <a:lvl1pPr>
              <a:defRPr sz="2437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878124" y="2289993"/>
            <a:ext cx="10435757" cy="219612"/>
          </a:xfrm>
        </p:spPr>
        <p:txBody>
          <a:bodyPr/>
          <a:lstStyle>
            <a:lvl1pPr>
              <a:defRPr sz="1427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68DCA8-3380-468C-8D32-FEE46D4CADA6}" type="datetimeFigureOut">
              <a:rPr lang="en-US"/>
              <a:pPr>
                <a:defRPr/>
              </a:pPr>
              <a:t>12/4/2020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FF7EFD-C7CB-497A-AB45-CE24CF3E72F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diamond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953" y="216475"/>
            <a:ext cx="10920096" cy="375039"/>
          </a:xfrm>
        </p:spPr>
        <p:txBody>
          <a:bodyPr/>
          <a:lstStyle>
            <a:lvl1pPr>
              <a:defRPr sz="2437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1"/>
            <a:ext cx="5303520" cy="184666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1" y="1577341"/>
            <a:ext cx="5303520" cy="184666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6" name="Holder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F7C743-CD78-4750-95AD-59970C8E013A}" type="datetimeFigureOut">
              <a:rPr lang="en-US"/>
              <a:pPr>
                <a:defRPr/>
              </a:pPr>
              <a:t>12/4/2020</a:t>
            </a:fld>
            <a:endParaRPr lang="en-US"/>
          </a:p>
        </p:txBody>
      </p:sp>
      <p:sp>
        <p:nvSpPr>
          <p:cNvPr id="7" name="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11EE0A-4885-4CA3-BF66-87A84325356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diamond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953" y="216475"/>
            <a:ext cx="10920096" cy="375039"/>
          </a:xfrm>
        </p:spPr>
        <p:txBody>
          <a:bodyPr/>
          <a:lstStyle>
            <a:lvl1pPr>
              <a:defRPr sz="2437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4" name="Holder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DBFBBE-5C3D-4381-B405-A99E95D5671D}" type="datetimeFigureOut">
              <a:rPr lang="en-US"/>
              <a:pPr>
                <a:defRPr/>
              </a:pPr>
              <a:t>12/4/2020</a:t>
            </a:fld>
            <a:endParaRPr lang="en-US"/>
          </a:p>
        </p:txBody>
      </p:sp>
      <p:sp>
        <p:nvSpPr>
          <p:cNvPr id="5" name="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DD2485-5F7C-4420-A748-27101B7B974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diamond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3" name="Holder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5677F3-ACA7-4DC6-AD38-D912D8C9A242}" type="datetimeFigureOut">
              <a:rPr lang="en-US"/>
              <a:pPr>
                <a:defRPr/>
              </a:pPr>
              <a:t>12/4/2020</a:t>
            </a:fld>
            <a:endParaRPr lang="en-US"/>
          </a:p>
        </p:txBody>
      </p:sp>
      <p:sp>
        <p:nvSpPr>
          <p:cNvPr id="4" name="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C9CAC0-1CF7-4C57-973A-4914C55F75F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diamond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4" y="279962"/>
            <a:ext cx="10363201" cy="3154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4401" y="1397001"/>
            <a:ext cx="3328416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 noProof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431792" y="1397001"/>
            <a:ext cx="3328416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 noProof="0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7949183" y="1397001"/>
            <a:ext cx="3328416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 noProof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1" y="4980569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152385" indent="-152385">
              <a:buFont typeface="Arial" panose="020B0604020202020204" pitchFamily="34" charset="0"/>
              <a:buChar char="•"/>
              <a:defRPr sz="1400"/>
            </a:lvl2pPr>
            <a:lvl3pPr marL="304771" indent="-152385">
              <a:defRPr sz="1400"/>
            </a:lvl3pPr>
            <a:lvl4pPr marL="533349" indent="-228578">
              <a:defRPr sz="1400"/>
            </a:lvl4pPr>
            <a:lvl5pPr marL="761927" indent="-228578"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4431792" y="4980569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152385" indent="-152385">
              <a:buFont typeface="Arial" panose="020B0604020202020204" pitchFamily="34" charset="0"/>
              <a:buChar char="•"/>
              <a:defRPr sz="1400"/>
            </a:lvl2pPr>
            <a:lvl3pPr marL="304771" indent="-152385">
              <a:defRPr sz="1400"/>
            </a:lvl3pPr>
            <a:lvl4pPr marL="533349" indent="-228578">
              <a:defRPr sz="1400"/>
            </a:lvl4pPr>
            <a:lvl5pPr marL="761927" indent="-228578"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7949183" y="4980569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152385" indent="-152385">
              <a:buFont typeface="Arial" panose="020B0604020202020204" pitchFamily="34" charset="0"/>
              <a:buChar char="•"/>
              <a:defRPr sz="1400"/>
            </a:lvl2pPr>
            <a:lvl3pPr marL="304771" indent="-152385">
              <a:defRPr sz="1400"/>
            </a:lvl3pPr>
            <a:lvl4pPr marL="533349" indent="-228578">
              <a:defRPr sz="1400"/>
            </a:lvl4pPr>
            <a:lvl5pPr marL="761927" indent="-228578"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/>
          </p:nvPr>
        </p:nvSpPr>
        <p:spPr>
          <a:xfrm>
            <a:off x="914404" y="933453"/>
            <a:ext cx="10363201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  <p:transition spd="med">
    <p:diamond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1288" y="1133475"/>
            <a:ext cx="11949112" cy="5599113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lIns="0" tIns="0" rIns="0" bIns="0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sz="2140">
              <a:solidFill>
                <a:prstClr val="black"/>
              </a:solidFill>
              <a:latin typeface="+mn-lt"/>
            </a:endParaRPr>
          </a:p>
        </p:txBody>
      </p:sp>
      <p:sp>
        <p:nvSpPr>
          <p:cNvPr id="17" name="bg object 17"/>
          <p:cNvSpPr/>
          <p:nvPr/>
        </p:nvSpPr>
        <p:spPr>
          <a:xfrm>
            <a:off x="141288" y="150813"/>
            <a:ext cx="11949112" cy="90646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lIns="0" tIns="0" rIns="0" bIns="0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sz="2140">
              <a:solidFill>
                <a:prstClr val="black"/>
              </a:solidFill>
              <a:latin typeface="+mn-lt"/>
            </a:endParaRPr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6588" y="215900"/>
            <a:ext cx="10918825" cy="31591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1029" name="Holder 3"/>
          <p:cNvSpPr>
            <a:spLocks noGrp="1"/>
          </p:cNvSpPr>
          <p:nvPr>
            <p:ph type="body" idx="1"/>
          </p:nvPr>
        </p:nvSpPr>
        <p:spPr bwMode="auto">
          <a:xfrm>
            <a:off x="877888" y="2290763"/>
            <a:ext cx="10436225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endParaRPr lang="ru-RU" smtClean="0"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4963" y="6378575"/>
            <a:ext cx="3902075" cy="2762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>
                <a:solidFill>
                  <a:prstClr val="black">
                    <a:tint val="75000"/>
                  </a:prstClr>
                </a:solidFill>
                <a:latin typeface="+mn-lt"/>
              </a:defRPr>
            </a:lvl1pPr>
          </a:lstStyle>
          <a:p>
            <a:pPr>
              <a:defRPr/>
            </a:pPr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8575"/>
            <a:ext cx="2803525" cy="2762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>
                <a:solidFill>
                  <a:prstClr val="black">
                    <a:tint val="75000"/>
                  </a:prstClr>
                </a:solidFill>
                <a:latin typeface="+mn-lt"/>
              </a:defRPr>
            </a:lvl1pPr>
          </a:lstStyle>
          <a:p>
            <a:pPr>
              <a:defRPr/>
            </a:pPr>
            <a:fld id="{07C28840-11A4-4275-955E-872D2264A916}" type="datetimeFigureOut">
              <a:rPr lang="en-US"/>
              <a:pPr>
                <a:defRPr/>
              </a:pPr>
              <a:t>12/4/2020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875" y="6378575"/>
            <a:ext cx="2803525" cy="276225"/>
          </a:xfrm>
          <a:prstGeom prst="rect">
            <a:avLst/>
          </a:prstGeom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r" eaLnBrk="1" hangingPunct="1">
              <a:defRPr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7760FC33-0D11-4365-AA94-1378492BA53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73" r:id="rId1"/>
    <p:sldLayoutId id="2147483774" r:id="rId2"/>
    <p:sldLayoutId id="2147483775" r:id="rId3"/>
    <p:sldLayoutId id="2147483776" r:id="rId4"/>
    <p:sldLayoutId id="2147483777" r:id="rId5"/>
    <p:sldLayoutId id="2147483778" r:id="rId6"/>
  </p:sldLayoutIdLst>
  <p:transition spd="med">
    <p:diamond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>
          <a:solidFill>
            <a:schemeClr val="tx2"/>
          </a:solidFill>
          <a:latin typeface="Calibri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>
          <a:solidFill>
            <a:schemeClr val="tx2"/>
          </a:solidFill>
          <a:latin typeface="Calibri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>
          <a:solidFill>
            <a:schemeClr val="tx2"/>
          </a:solidFill>
          <a:latin typeface="Calibri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>
          <a:solidFill>
            <a:schemeClr val="tx2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542925" indent="-85725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  <a:cs typeface="+mn-cs"/>
        </a:defRPr>
      </a:lvl2pPr>
      <a:lvl3pPr marL="1085850" indent="-17145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3pPr>
      <a:lvl4pPr marL="1630363" indent="-258763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  <a:cs typeface="+mn-cs"/>
        </a:defRPr>
      </a:lvl4pPr>
      <a:lvl5pPr marL="2173288" indent="-344488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5pPr>
      <a:lvl6pPr marL="2717483">
        <a:defRPr>
          <a:latin typeface="+mn-lt"/>
          <a:ea typeface="+mn-ea"/>
          <a:cs typeface="+mn-cs"/>
        </a:defRPr>
      </a:lvl6pPr>
      <a:lvl7pPr marL="3260979">
        <a:defRPr>
          <a:latin typeface="+mn-lt"/>
          <a:ea typeface="+mn-ea"/>
          <a:cs typeface="+mn-cs"/>
        </a:defRPr>
      </a:lvl7pPr>
      <a:lvl8pPr marL="3804476">
        <a:defRPr>
          <a:latin typeface="+mn-lt"/>
          <a:ea typeface="+mn-ea"/>
          <a:cs typeface="+mn-cs"/>
        </a:defRPr>
      </a:lvl8pPr>
      <a:lvl9pPr marL="4347972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543497">
        <a:defRPr>
          <a:latin typeface="+mn-lt"/>
          <a:ea typeface="+mn-ea"/>
          <a:cs typeface="+mn-cs"/>
        </a:defRPr>
      </a:lvl2pPr>
      <a:lvl3pPr marL="1086993">
        <a:defRPr>
          <a:latin typeface="+mn-lt"/>
          <a:ea typeface="+mn-ea"/>
          <a:cs typeface="+mn-cs"/>
        </a:defRPr>
      </a:lvl3pPr>
      <a:lvl4pPr marL="1630490">
        <a:defRPr>
          <a:latin typeface="+mn-lt"/>
          <a:ea typeface="+mn-ea"/>
          <a:cs typeface="+mn-cs"/>
        </a:defRPr>
      </a:lvl4pPr>
      <a:lvl5pPr marL="2173986">
        <a:defRPr>
          <a:latin typeface="+mn-lt"/>
          <a:ea typeface="+mn-ea"/>
          <a:cs typeface="+mn-cs"/>
        </a:defRPr>
      </a:lvl5pPr>
      <a:lvl6pPr marL="2717483">
        <a:defRPr>
          <a:latin typeface="+mn-lt"/>
          <a:ea typeface="+mn-ea"/>
          <a:cs typeface="+mn-cs"/>
        </a:defRPr>
      </a:lvl6pPr>
      <a:lvl7pPr marL="3260979">
        <a:defRPr>
          <a:latin typeface="+mn-lt"/>
          <a:ea typeface="+mn-ea"/>
          <a:cs typeface="+mn-cs"/>
        </a:defRPr>
      </a:lvl7pPr>
      <a:lvl8pPr marL="3804476">
        <a:defRPr>
          <a:latin typeface="+mn-lt"/>
          <a:ea typeface="+mn-ea"/>
          <a:cs typeface="+mn-cs"/>
        </a:defRPr>
      </a:lvl8pPr>
      <a:lvl9pPr marL="4347972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1.jpe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object 2"/>
          <p:cNvSpPr>
            <a:spLocks noChangeArrowheads="1"/>
          </p:cNvSpPr>
          <p:nvPr/>
        </p:nvSpPr>
        <p:spPr bwMode="auto">
          <a:xfrm>
            <a:off x="1588" y="3175"/>
            <a:ext cx="12176125" cy="2157413"/>
          </a:xfrm>
          <a:custGeom>
            <a:avLst/>
            <a:gdLst>
              <a:gd name="T0" fmla="*/ 0 w 5760085"/>
              <a:gd name="T1" fmla="*/ 0 h 1021080"/>
              <a:gd name="T2" fmla="*/ 5760085 w 5760085"/>
              <a:gd name="T3" fmla="*/ 1021080 h 1021080"/>
            </a:gdLst>
            <a:ahLst/>
            <a:cxnLst/>
            <a:rect l="T0" t="T1" r="T2" b="T3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endParaRPr lang="ru-RU" sz="2400" dirty="0"/>
          </a:p>
        </p:txBody>
      </p:sp>
      <p:sp>
        <p:nvSpPr>
          <p:cNvPr id="14" name="object 3">
            <a:extLst/>
          </p:cNvPr>
          <p:cNvSpPr txBox="1">
            <a:spLocks noGrp="1"/>
          </p:cNvSpPr>
          <p:nvPr>
            <p:ph type="title"/>
          </p:nvPr>
        </p:nvSpPr>
        <p:spPr>
          <a:xfrm>
            <a:off x="2087563" y="561975"/>
            <a:ext cx="6980237" cy="942975"/>
          </a:xfrm>
        </p:spPr>
        <p:txBody>
          <a:bodyPr vert="horz" tIns="30868" rtlCol="0" anchor="ctr"/>
          <a:lstStyle/>
          <a:p>
            <a:pPr marL="26842" algn="l">
              <a:spcBef>
                <a:spcPts val="241"/>
              </a:spcBef>
              <a:defRPr/>
            </a:pPr>
            <a:r>
              <a:rPr lang="ru-RU" sz="5900" spc="11" dirty="0" smtClean="0"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en-US" sz="5900" spc="1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900" spc="1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O‘zbek</a:t>
            </a:r>
            <a:r>
              <a:rPr lang="en-US" sz="5900" spc="1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900" spc="11" dirty="0" err="1">
                <a:latin typeface="Arial" panose="020B0604020202020204" pitchFamily="34" charset="0"/>
                <a:cs typeface="Arial" panose="020B0604020202020204" pitchFamily="34" charset="0"/>
              </a:rPr>
              <a:t>tili</a:t>
            </a:r>
            <a:endParaRPr sz="5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object 4">
            <a:extLst/>
          </p:cNvPr>
          <p:cNvSpPr txBox="1"/>
          <p:nvPr/>
        </p:nvSpPr>
        <p:spPr>
          <a:xfrm>
            <a:off x="1487488" y="2674308"/>
            <a:ext cx="5760640" cy="4992711"/>
          </a:xfrm>
          <a:prstGeom prst="rect">
            <a:avLst/>
          </a:prstGeom>
        </p:spPr>
        <p:txBody>
          <a:bodyPr wrap="square" lIns="0" tIns="29526" rIns="0" bIns="0">
            <a:spAutoFit/>
          </a:bodyPr>
          <a:lstStyle/>
          <a:p>
            <a:pPr marL="38920">
              <a:spcBef>
                <a:spcPts val="233"/>
              </a:spcBef>
              <a:defRPr/>
            </a:pPr>
            <a:r>
              <a:rPr sz="4000" b="1" dirty="0" err="1" smtClean="0">
                <a:solidFill>
                  <a:srgbClr val="2365C7"/>
                </a:solidFill>
                <a:latin typeface="Times New Roman" pitchFamily="18" charset="0"/>
                <a:ea typeface="Arial Unicode MS" panose="020B0604020202020204" pitchFamily="34" charset="-128"/>
                <a:cs typeface="Times New Roman" pitchFamily="18" charset="0"/>
              </a:rPr>
              <a:t>Ma</a:t>
            </a:r>
            <a:r>
              <a:rPr lang="en-US" sz="4000" b="1" dirty="0" err="1" smtClean="0">
                <a:solidFill>
                  <a:srgbClr val="2365C7"/>
                </a:solidFill>
                <a:latin typeface="Times New Roman" pitchFamily="18" charset="0"/>
                <a:ea typeface="Arial Unicode MS" panose="020B0604020202020204" pitchFamily="34" charset="-128"/>
                <a:cs typeface="Times New Roman" pitchFamily="18" charset="0"/>
              </a:rPr>
              <a:t>vzu</a:t>
            </a:r>
            <a:r>
              <a:rPr lang="en-US" sz="4000" b="1" dirty="0" smtClean="0">
                <a:solidFill>
                  <a:srgbClr val="2365C7"/>
                </a:solidFill>
                <a:latin typeface="Times New Roman" pitchFamily="18" charset="0"/>
                <a:ea typeface="Arial Unicode MS" panose="020B0604020202020204" pitchFamily="34" charset="-128"/>
                <a:cs typeface="Times New Roman" pitchFamily="18" charset="0"/>
              </a:rPr>
              <a:t>:</a:t>
            </a:r>
            <a:endParaRPr lang="ru-RU" sz="4000" b="1" dirty="0" smtClean="0">
              <a:solidFill>
                <a:srgbClr val="2365C7"/>
              </a:solidFill>
              <a:latin typeface="Times New Roman" pitchFamily="18" charset="0"/>
              <a:ea typeface="Arial Unicode MS" panose="020B0604020202020204" pitchFamily="34" charset="-128"/>
              <a:cs typeface="Times New Roman" pitchFamily="18" charset="0"/>
            </a:endParaRPr>
          </a:p>
          <a:p>
            <a:pPr marL="38920">
              <a:spcBef>
                <a:spcPts val="233"/>
              </a:spcBef>
              <a:defRPr/>
            </a:pPr>
            <a:r>
              <a:rPr lang="en-US" sz="4800" b="1" dirty="0" err="1" smtClean="0">
                <a:solidFill>
                  <a:srgbClr val="2365C7"/>
                </a:solidFill>
                <a:latin typeface="Times New Roman" pitchFamily="18" charset="0"/>
                <a:ea typeface="Arial Unicode MS" panose="020B0604020202020204" pitchFamily="34" charset="-128"/>
                <a:cs typeface="Times New Roman" pitchFamily="18" charset="0"/>
              </a:rPr>
              <a:t>Tilshunos</a:t>
            </a:r>
            <a:r>
              <a:rPr lang="en-US" sz="4800" b="1" dirty="0" smtClean="0">
                <a:solidFill>
                  <a:srgbClr val="2365C7"/>
                </a:solidFill>
                <a:latin typeface="Times New Roman" pitchFamily="18" charset="0"/>
                <a:ea typeface="Arial Unicode MS" panose="020B0604020202020204" pitchFamily="34" charset="-128"/>
                <a:cs typeface="Times New Roman" pitchFamily="18" charset="0"/>
              </a:rPr>
              <a:t> </a:t>
            </a:r>
            <a:r>
              <a:rPr lang="en-US" sz="4800" b="1" dirty="0" err="1" smtClean="0">
                <a:solidFill>
                  <a:srgbClr val="2365C7"/>
                </a:solidFill>
                <a:latin typeface="Times New Roman" pitchFamily="18" charset="0"/>
                <a:ea typeface="Arial Unicode MS" panose="020B0604020202020204" pitchFamily="34" charset="-128"/>
                <a:cs typeface="Times New Roman" pitchFamily="18" charset="0"/>
              </a:rPr>
              <a:t>olimlar</a:t>
            </a:r>
            <a:r>
              <a:rPr lang="en-US" sz="4800" b="1" dirty="0" smtClean="0">
                <a:solidFill>
                  <a:srgbClr val="2365C7"/>
                </a:solidFill>
                <a:latin typeface="Times New Roman" pitchFamily="18" charset="0"/>
                <a:ea typeface="Arial Unicode MS" panose="020B0604020202020204" pitchFamily="34" charset="-128"/>
                <a:cs typeface="Times New Roman" pitchFamily="18" charset="0"/>
              </a:rPr>
              <a:t>.</a:t>
            </a:r>
          </a:p>
          <a:p>
            <a:pPr marL="38920">
              <a:spcBef>
                <a:spcPts val="233"/>
              </a:spcBef>
              <a:defRPr/>
            </a:pPr>
            <a:r>
              <a:rPr lang="en-US" sz="4400" b="1" dirty="0" smtClean="0">
                <a:solidFill>
                  <a:srgbClr val="2365C7"/>
                </a:solidFill>
                <a:latin typeface="Times New Roman" pitchFamily="18" charset="0"/>
                <a:ea typeface="Arial Unicode MS" panose="020B0604020202020204" pitchFamily="34" charset="-128"/>
                <a:cs typeface="Times New Roman" pitchFamily="18" charset="0"/>
              </a:rPr>
              <a:t>(</a:t>
            </a:r>
            <a:r>
              <a:rPr lang="en-US" sz="4400" b="1" dirty="0" err="1" smtClean="0">
                <a:solidFill>
                  <a:srgbClr val="2365C7"/>
                </a:solidFill>
                <a:latin typeface="Times New Roman" pitchFamily="18" charset="0"/>
                <a:ea typeface="Arial Unicode MS" panose="020B0604020202020204" pitchFamily="34" charset="-128"/>
                <a:cs typeface="Times New Roman" pitchFamily="18" charset="0"/>
              </a:rPr>
              <a:t>Ishonch</a:t>
            </a:r>
            <a:r>
              <a:rPr lang="en-US" sz="4400" b="1" dirty="0" smtClean="0">
                <a:solidFill>
                  <a:srgbClr val="2365C7"/>
                </a:solidFill>
                <a:latin typeface="Times New Roman" pitchFamily="18" charset="0"/>
                <a:ea typeface="Arial Unicode MS" panose="020B0604020202020204" pitchFamily="34" charset="-128"/>
                <a:cs typeface="Times New Roman" pitchFamily="18" charset="0"/>
              </a:rPr>
              <a:t> </a:t>
            </a:r>
            <a:r>
              <a:rPr lang="en-US" sz="4400" b="1" dirty="0" err="1" smtClean="0">
                <a:solidFill>
                  <a:srgbClr val="2365C7"/>
                </a:solidFill>
                <a:latin typeface="Times New Roman" pitchFamily="18" charset="0"/>
                <a:ea typeface="Arial Unicode MS" panose="020B0604020202020204" pitchFamily="34" charset="-128"/>
                <a:cs typeface="Times New Roman" pitchFamily="18" charset="0"/>
              </a:rPr>
              <a:t>va</a:t>
            </a:r>
            <a:r>
              <a:rPr lang="en-US" sz="4400" b="1" dirty="0" smtClean="0">
                <a:solidFill>
                  <a:srgbClr val="2365C7"/>
                </a:solidFill>
                <a:latin typeface="Times New Roman" pitchFamily="18" charset="0"/>
                <a:ea typeface="Arial Unicode MS" panose="020B0604020202020204" pitchFamily="34" charset="-128"/>
                <a:cs typeface="Times New Roman" pitchFamily="18" charset="0"/>
              </a:rPr>
              <a:t> </a:t>
            </a:r>
            <a:r>
              <a:rPr lang="en-US" sz="4400" b="1" dirty="0" err="1" smtClean="0">
                <a:solidFill>
                  <a:srgbClr val="2365C7"/>
                </a:solidFill>
                <a:latin typeface="Times New Roman" pitchFamily="18" charset="0"/>
                <a:ea typeface="Arial Unicode MS" panose="020B0604020202020204" pitchFamily="34" charset="-128"/>
                <a:cs typeface="Times New Roman" pitchFamily="18" charset="0"/>
              </a:rPr>
              <a:t>tasdiqni</a:t>
            </a:r>
            <a:r>
              <a:rPr lang="en-US" sz="4400" b="1" dirty="0" smtClean="0">
                <a:solidFill>
                  <a:srgbClr val="2365C7"/>
                </a:solidFill>
                <a:latin typeface="Times New Roman" pitchFamily="18" charset="0"/>
                <a:ea typeface="Arial Unicode MS" panose="020B0604020202020204" pitchFamily="34" charset="-128"/>
                <a:cs typeface="Times New Roman" pitchFamily="18" charset="0"/>
              </a:rPr>
              <a:t> </a:t>
            </a:r>
            <a:r>
              <a:rPr lang="en-US" sz="4400" b="1" dirty="0" err="1" smtClean="0">
                <a:solidFill>
                  <a:srgbClr val="2365C7"/>
                </a:solidFill>
                <a:latin typeface="Times New Roman" pitchFamily="18" charset="0"/>
                <a:ea typeface="Arial Unicode MS" panose="020B0604020202020204" pitchFamily="34" charset="-128"/>
                <a:cs typeface="Times New Roman" pitchFamily="18" charset="0"/>
              </a:rPr>
              <a:t>bildiruvchi</a:t>
            </a:r>
            <a:r>
              <a:rPr lang="en-US" sz="4400" b="1" dirty="0" smtClean="0">
                <a:solidFill>
                  <a:srgbClr val="2365C7"/>
                </a:solidFill>
                <a:latin typeface="Times New Roman" pitchFamily="18" charset="0"/>
                <a:ea typeface="Arial Unicode MS" panose="020B0604020202020204" pitchFamily="34" charset="-128"/>
                <a:cs typeface="Times New Roman" pitchFamily="18" charset="0"/>
              </a:rPr>
              <a:t> modal </a:t>
            </a:r>
            <a:r>
              <a:rPr lang="en-US" sz="4400" b="1" dirty="0" err="1" smtClean="0">
                <a:solidFill>
                  <a:srgbClr val="2365C7"/>
                </a:solidFill>
                <a:latin typeface="Times New Roman" pitchFamily="18" charset="0"/>
                <a:ea typeface="Arial Unicode MS" panose="020B0604020202020204" pitchFamily="34" charset="-128"/>
                <a:cs typeface="Times New Roman" pitchFamily="18" charset="0"/>
              </a:rPr>
              <a:t>so‘zlarning</a:t>
            </a:r>
            <a:r>
              <a:rPr lang="en-US" sz="4400" b="1" dirty="0" smtClean="0">
                <a:solidFill>
                  <a:srgbClr val="2365C7"/>
                </a:solidFill>
                <a:latin typeface="Times New Roman" pitchFamily="18" charset="0"/>
                <a:ea typeface="Arial Unicode MS" panose="020B0604020202020204" pitchFamily="34" charset="-128"/>
                <a:cs typeface="Times New Roman" pitchFamily="18" charset="0"/>
              </a:rPr>
              <a:t> </a:t>
            </a:r>
            <a:r>
              <a:rPr lang="en-US" sz="4400" b="1" dirty="0" err="1" smtClean="0">
                <a:solidFill>
                  <a:srgbClr val="2365C7"/>
                </a:solidFill>
                <a:latin typeface="Times New Roman" pitchFamily="18" charset="0"/>
                <a:ea typeface="Arial Unicode MS" panose="020B0604020202020204" pitchFamily="34" charset="-128"/>
                <a:cs typeface="Times New Roman" pitchFamily="18" charset="0"/>
              </a:rPr>
              <a:t>qo‘llanishi</a:t>
            </a:r>
            <a:r>
              <a:rPr lang="en-US" sz="4400" b="1" dirty="0" smtClean="0">
                <a:solidFill>
                  <a:srgbClr val="2365C7"/>
                </a:solidFill>
                <a:latin typeface="Times New Roman" pitchFamily="18" charset="0"/>
                <a:ea typeface="Arial Unicode MS" panose="020B0604020202020204" pitchFamily="34" charset="-128"/>
                <a:cs typeface="Times New Roman" pitchFamily="18" charset="0"/>
              </a:rPr>
              <a:t>)</a:t>
            </a:r>
          </a:p>
          <a:p>
            <a:pPr marL="38920">
              <a:spcBef>
                <a:spcPts val="233"/>
              </a:spcBef>
              <a:defRPr/>
            </a:pPr>
            <a:endParaRPr lang="ru-RU" sz="4000" b="1" dirty="0" smtClean="0">
              <a:solidFill>
                <a:srgbClr val="2365C7"/>
              </a:solidFill>
              <a:latin typeface="Times New Roman" pitchFamily="18" charset="0"/>
              <a:ea typeface="Arial Unicode MS" panose="020B0604020202020204" pitchFamily="34" charset="-128"/>
              <a:cs typeface="Times New Roman" pitchFamily="18" charset="0"/>
            </a:endParaRPr>
          </a:p>
          <a:p>
            <a:pPr marL="68443">
              <a:lnSpc>
                <a:spcPts val="4291"/>
              </a:lnSpc>
              <a:spcBef>
                <a:spcPts val="2599"/>
              </a:spcBef>
              <a:defRPr/>
            </a:pPr>
            <a:endParaRPr sz="6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77" name="object 5"/>
          <p:cNvSpPr>
            <a:spLocks noChangeArrowheads="1"/>
          </p:cNvSpPr>
          <p:nvPr/>
        </p:nvSpPr>
        <p:spPr bwMode="auto">
          <a:xfrm>
            <a:off x="695400" y="3284984"/>
            <a:ext cx="478187" cy="2376264"/>
          </a:xfrm>
          <a:custGeom>
            <a:avLst/>
            <a:gdLst>
              <a:gd name="T0" fmla="*/ 0 w 344170"/>
              <a:gd name="T1" fmla="*/ 0 h 680719"/>
              <a:gd name="T2" fmla="*/ 344170 w 344170"/>
              <a:gd name="T3" fmla="*/ 680719 h 680719"/>
            </a:gdLst>
            <a:ahLst/>
            <a:cxnLst/>
            <a:rect l="T0" t="T1" r="T2" b="T3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endParaRPr lang="ru-RU" sz="2400"/>
          </a:p>
        </p:txBody>
      </p:sp>
      <p:sp>
        <p:nvSpPr>
          <p:cNvPr id="3079" name="object 9"/>
          <p:cNvSpPr>
            <a:spLocks noChangeArrowheads="1"/>
          </p:cNvSpPr>
          <p:nvPr/>
        </p:nvSpPr>
        <p:spPr bwMode="auto">
          <a:xfrm>
            <a:off x="9940925" y="482600"/>
            <a:ext cx="1276350" cy="1276350"/>
          </a:xfrm>
          <a:custGeom>
            <a:avLst/>
            <a:gdLst>
              <a:gd name="T0" fmla="*/ 0 w 603885"/>
              <a:gd name="T1" fmla="*/ 0 h 603885"/>
              <a:gd name="T2" fmla="*/ 603885 w 603885"/>
              <a:gd name="T3" fmla="*/ 603885 h 603885"/>
            </a:gdLst>
            <a:ahLst/>
            <a:cxnLst/>
            <a:rect l="T0" t="T1" r="T2" b="T3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endParaRPr lang="ru-RU" sz="2400"/>
          </a:p>
        </p:txBody>
      </p:sp>
      <p:sp>
        <p:nvSpPr>
          <p:cNvPr id="3080" name="object 10"/>
          <p:cNvSpPr>
            <a:spLocks noChangeArrowheads="1"/>
          </p:cNvSpPr>
          <p:nvPr/>
        </p:nvSpPr>
        <p:spPr bwMode="auto">
          <a:xfrm>
            <a:off x="9940925" y="482600"/>
            <a:ext cx="1276350" cy="1276350"/>
          </a:xfrm>
          <a:custGeom>
            <a:avLst/>
            <a:gdLst>
              <a:gd name="T0" fmla="*/ 0 w 603885"/>
              <a:gd name="T1" fmla="*/ 0 h 603885"/>
              <a:gd name="T2" fmla="*/ 603885 w 603885"/>
              <a:gd name="T3" fmla="*/ 603885 h 603885"/>
            </a:gdLst>
            <a:ahLst/>
            <a:cxnLst/>
            <a:rect l="T0" t="T1" r="T2" b="T3"/>
            <a:pathLst>
              <a:path w="603885" h="603885">
                <a:moveTo>
                  <a:pt x="0" y="0"/>
                </a:moveTo>
                <a:lnTo>
                  <a:pt x="603605" y="0"/>
                </a:lnTo>
                <a:lnTo>
                  <a:pt x="603605" y="603618"/>
                </a:lnTo>
                <a:lnTo>
                  <a:pt x="0" y="603618"/>
                </a:lnTo>
                <a:lnTo>
                  <a:pt x="0" y="0"/>
                </a:lnTo>
                <a:close/>
              </a:path>
            </a:pathLst>
          </a:custGeom>
          <a:noFill/>
          <a:ln w="30481">
            <a:solidFill>
              <a:srgbClr val="FEFEFE"/>
            </a:solidFill>
            <a:miter lim="800000"/>
            <a:headEnd/>
            <a:tailEnd/>
          </a:ln>
        </p:spPr>
        <p:txBody>
          <a:bodyPr lIns="0" tIns="0" rIns="0" bIns="0"/>
          <a:lstStyle/>
          <a:p>
            <a:endParaRPr lang="ru-RU" sz="2400"/>
          </a:p>
        </p:txBody>
      </p:sp>
      <p:sp>
        <p:nvSpPr>
          <p:cNvPr id="22" name="object 12">
            <a:extLst/>
          </p:cNvPr>
          <p:cNvSpPr txBox="1"/>
          <p:nvPr/>
        </p:nvSpPr>
        <p:spPr>
          <a:xfrm>
            <a:off x="10410825" y="527050"/>
            <a:ext cx="366713" cy="787400"/>
          </a:xfrm>
          <a:prstGeom prst="rect">
            <a:avLst/>
          </a:prstGeom>
        </p:spPr>
        <p:txBody>
          <a:bodyPr lIns="0" tIns="33554" rIns="0" bIns="0">
            <a:spAutoFit/>
          </a:bodyPr>
          <a:lstStyle/>
          <a:p>
            <a:pPr>
              <a:spcBef>
                <a:spcPts val="265"/>
              </a:spcBef>
              <a:defRPr/>
            </a:pPr>
            <a:r>
              <a:rPr lang="en-US" sz="4800" b="1" spc="21" dirty="0">
                <a:solidFill>
                  <a:srgbClr val="FEFEFE"/>
                </a:solidFill>
                <a:latin typeface="Arial"/>
                <a:cs typeface="Arial"/>
              </a:rPr>
              <a:t>8</a:t>
            </a:r>
            <a:endParaRPr sz="4800" dirty="0">
              <a:latin typeface="Arial"/>
              <a:cs typeface="Arial"/>
            </a:endParaRPr>
          </a:p>
        </p:txBody>
      </p:sp>
      <p:sp>
        <p:nvSpPr>
          <p:cNvPr id="23" name="object 13">
            <a:extLst/>
          </p:cNvPr>
          <p:cNvSpPr txBox="1"/>
          <p:nvPr/>
        </p:nvSpPr>
        <p:spPr>
          <a:xfrm>
            <a:off x="10112991" y="1172164"/>
            <a:ext cx="1040784" cy="456636"/>
          </a:xfrm>
          <a:prstGeom prst="rect">
            <a:avLst/>
          </a:prstGeom>
        </p:spPr>
        <p:txBody>
          <a:bodyPr wrap="square" lIns="0" tIns="25500" rIns="0" bIns="0">
            <a:spAutoFit/>
          </a:bodyPr>
          <a:lstStyle/>
          <a:p>
            <a:pPr algn="ctr">
              <a:spcBef>
                <a:spcPts val="201"/>
              </a:spcBef>
              <a:defRPr/>
            </a:pPr>
            <a:r>
              <a:rPr sz="2800" b="1" spc="-11" dirty="0">
                <a:solidFill>
                  <a:srgbClr val="FEFEFE"/>
                </a:solidFill>
                <a:latin typeface="Arial"/>
                <a:cs typeface="Arial"/>
              </a:rPr>
              <a:t>sinf</a:t>
            </a:r>
            <a:endParaRPr sz="2800" b="1" dirty="0">
              <a:latin typeface="Arial"/>
              <a:cs typeface="Arial"/>
            </a:endParaRPr>
          </a:p>
        </p:txBody>
      </p:sp>
      <p:sp>
        <p:nvSpPr>
          <p:cNvPr id="3083" name="object 31"/>
          <p:cNvSpPr>
            <a:spLocks noChangeArrowheads="1"/>
          </p:cNvSpPr>
          <p:nvPr/>
        </p:nvSpPr>
        <p:spPr bwMode="auto">
          <a:xfrm>
            <a:off x="742950" y="750888"/>
            <a:ext cx="269875" cy="404812"/>
          </a:xfrm>
          <a:prstGeom prst="rect">
            <a:avLst/>
          </a:prstGeom>
          <a:blipFill dpi="0" rotWithShape="1">
            <a:blip r:embed="rId3" cstate="print"/>
            <a:srcRect/>
            <a:stretch>
              <a:fillRect/>
            </a:stretch>
          </a:blipFill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endParaRPr lang="ru-RU"/>
          </a:p>
        </p:txBody>
      </p:sp>
      <p:sp>
        <p:nvSpPr>
          <p:cNvPr id="3084" name="object 32"/>
          <p:cNvSpPr>
            <a:spLocks noChangeArrowheads="1"/>
          </p:cNvSpPr>
          <p:nvPr/>
        </p:nvSpPr>
        <p:spPr bwMode="auto">
          <a:xfrm>
            <a:off x="1071563" y="673100"/>
            <a:ext cx="269875" cy="482600"/>
          </a:xfrm>
          <a:prstGeom prst="rect">
            <a:avLst/>
          </a:prstGeom>
          <a:blipFill dpi="0" rotWithShape="1">
            <a:blip r:embed="rId4" cstate="print"/>
            <a:srcRect/>
            <a:stretch>
              <a:fillRect/>
            </a:stretch>
          </a:blipFill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endParaRPr lang="ru-RU"/>
          </a:p>
        </p:txBody>
      </p:sp>
      <p:sp>
        <p:nvSpPr>
          <p:cNvPr id="3085" name="object 33"/>
          <p:cNvSpPr>
            <a:spLocks noChangeArrowheads="1"/>
          </p:cNvSpPr>
          <p:nvPr/>
        </p:nvSpPr>
        <p:spPr bwMode="auto">
          <a:xfrm>
            <a:off x="1398588" y="828675"/>
            <a:ext cx="269875" cy="327025"/>
          </a:xfrm>
          <a:prstGeom prst="rect">
            <a:avLst/>
          </a:prstGeom>
          <a:blipFill dpi="0" rotWithShape="1">
            <a:blip r:embed="rId5" cstate="print"/>
            <a:srcRect/>
            <a:stretch>
              <a:fillRect/>
            </a:stretch>
          </a:blipFill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endParaRPr lang="ru-RU"/>
          </a:p>
        </p:txBody>
      </p:sp>
      <p:sp>
        <p:nvSpPr>
          <p:cNvPr id="3086" name="object 34"/>
          <p:cNvSpPr>
            <a:spLocks noChangeArrowheads="1"/>
          </p:cNvSpPr>
          <p:nvPr/>
        </p:nvSpPr>
        <p:spPr bwMode="auto">
          <a:xfrm>
            <a:off x="993775" y="1214438"/>
            <a:ext cx="520700" cy="346075"/>
          </a:xfrm>
          <a:prstGeom prst="rect">
            <a:avLst/>
          </a:prstGeom>
          <a:blipFill dpi="0" rotWithShape="1">
            <a:blip r:embed="rId6" cstate="print"/>
            <a:srcRect/>
            <a:stretch>
              <a:fillRect/>
            </a:stretch>
          </a:blipFill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endParaRPr lang="ru-RU"/>
          </a:p>
        </p:txBody>
      </p:sp>
      <p:pic>
        <p:nvPicPr>
          <p:cNvPr id="1027" name="Picture 3" descr="C:\Users\Maktab\Desktop\alisher-navoiy.jpg"/>
          <p:cNvPicPr>
            <a:picLocks noGrp="1" noChangeAspect="1" noChangeArrowheads="1"/>
          </p:cNvPicPr>
          <p:nvPr>
            <p:ph type="pic" sz="quarter" idx="12"/>
          </p:nvPr>
        </p:nvPicPr>
        <p:blipFill>
          <a:blip r:embed="rId7" cstate="print"/>
          <a:srcRect t="1350" b="1350"/>
          <a:stretch>
            <a:fillRect/>
          </a:stretch>
        </p:blipFill>
        <p:spPr bwMode="auto">
          <a:xfrm>
            <a:off x="7248128" y="2636912"/>
            <a:ext cx="4389438" cy="3406775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diamond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3431704" y="188640"/>
            <a:ext cx="5234125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Savol</a:t>
            </a:r>
            <a:r>
              <a:rPr lang="en-US" sz="4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va</a:t>
            </a:r>
            <a:r>
              <a:rPr lang="en-US" sz="4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topshiriqlar</a:t>
            </a:r>
            <a:endParaRPr lang="en-US" sz="4400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07368" y="1340768"/>
            <a:ext cx="11377264" cy="120032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rtlCol="0">
            <a:spAutoFit/>
          </a:bodyPr>
          <a:lstStyle/>
          <a:p>
            <a:pPr marL="742950" indent="-742950"/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Siz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qaysi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tilni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bilasiz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?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Til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o‘rganishni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nimadan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742950" indent="-742950"/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boshlagansiz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07368" y="2780928"/>
            <a:ext cx="11377264" cy="120032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rtlCol="0">
            <a:spAutoFit/>
          </a:bodyPr>
          <a:lstStyle/>
          <a:p>
            <a:pPr marL="514350" indent="-514350"/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Boshqa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tilni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o‘rganishda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ona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tilingizda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olgan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bilimingiz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514350" indent="-514350"/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yordam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beradimi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07368" y="5085184"/>
            <a:ext cx="11377264" cy="120032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rtlCol="0">
            <a:spAutoFit/>
          </a:bodyPr>
          <a:lstStyle/>
          <a:p>
            <a:pPr marL="514350" indent="-514350"/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4.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O‘zbek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tilini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o‘rganishingizda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yordam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beradigan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va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xalal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514350" indent="-514350"/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beradigan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omillarni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ayting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07368" y="4149080"/>
            <a:ext cx="11377264" cy="64633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rtlCol="0">
            <a:spAutoFit/>
          </a:bodyPr>
          <a:lstStyle/>
          <a:p>
            <a:pPr marL="514350" indent="-514350"/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O‘zbek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tilining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boshqa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tillardan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farqli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jihatlari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nimada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3199376245"/>
      </p:ext>
    </p:extLst>
  </p:cSld>
  <p:clrMapOvr>
    <a:masterClrMapping/>
  </p:clrMapOvr>
  <p:transition spd="med"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5" grpId="0" animBg="1"/>
      <p:bldP spid="6" grpId="0" animBg="1"/>
      <p:bldP spid="7" grpId="0" animBg="1"/>
      <p:bldP spid="8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1"/>
          <p:cNvSpPr>
            <a:spLocks noGrp="1"/>
          </p:cNvSpPr>
          <p:nvPr/>
        </p:nvSpPr>
        <p:spPr>
          <a:xfrm>
            <a:off x="1546998" y="214290"/>
            <a:ext cx="9144000" cy="18466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sp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Bilib</a:t>
            </a:r>
            <a:r>
              <a:rPr lang="en-US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oling</a:t>
            </a:r>
            <a:r>
              <a:rPr lang="en-US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600" dirty="0"/>
              <a:t/>
            </a:r>
            <a:br>
              <a:rPr lang="en-US" sz="3600" dirty="0"/>
            </a:b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Picture 4" descr="C:\Documents and Settings\User\Рабочий стол\онлайн дарс\1-дарсга расмлар\IMG_20200805_062549_479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1079500" cy="10715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extBox 3"/>
          <p:cNvSpPr txBox="1"/>
          <p:nvPr/>
        </p:nvSpPr>
        <p:spPr>
          <a:xfrm>
            <a:off x="479376" y="1268760"/>
            <a:ext cx="11305256" cy="5170646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en-US" sz="4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Ishonch</a:t>
            </a:r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va</a:t>
            </a:r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tasdiqni</a:t>
            </a:r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bildiruvchi</a:t>
            </a:r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albatta</a:t>
            </a:r>
            <a:r>
              <a:rPr lang="en-US" sz="4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4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shubhasiz</a:t>
            </a:r>
            <a:r>
              <a:rPr lang="en-US" sz="4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4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haqiqatdan</a:t>
            </a:r>
            <a:r>
              <a:rPr lang="en-US" sz="4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ham, </a:t>
            </a:r>
            <a:r>
              <a:rPr lang="en-US" sz="44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to‘g‘risi</a:t>
            </a:r>
            <a:r>
              <a:rPr lang="en-US" sz="4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4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ho‘p</a:t>
            </a:r>
            <a:r>
              <a:rPr lang="en-US" sz="4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4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mayli</a:t>
            </a:r>
            <a:r>
              <a:rPr lang="en-US" sz="4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4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bo‘pti</a:t>
            </a:r>
            <a:r>
              <a:rPr lang="en-US" sz="4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so‘zlari</a:t>
            </a:r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so‘z-gaplar</a:t>
            </a:r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sifatida</a:t>
            </a:r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qo‘llanishi</a:t>
            </a:r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ham </a:t>
            </a:r>
            <a:r>
              <a:rPr lang="en-US" sz="4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mumkin</a:t>
            </a:r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en-US" sz="4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Masalan</a:t>
            </a:r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4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Hasharga</a:t>
            </a:r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borasanmi</a:t>
            </a:r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 – </a:t>
            </a:r>
            <a:r>
              <a:rPr lang="en-US" sz="4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Albatta</a:t>
            </a:r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686284164"/>
      </p:ext>
    </p:extLst>
  </p:cSld>
  <p:clrMapOvr>
    <a:masterClrMapping/>
  </p:clrMapOvr>
  <p:transition spd="med">
    <p:diamond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4295800" y="188640"/>
            <a:ext cx="3718710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Bobur</a:t>
            </a:r>
            <a:r>
              <a:rPr lang="en-US" sz="4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sabog‘i</a:t>
            </a:r>
            <a:endParaRPr lang="ru-RU" sz="44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63352" y="1196752"/>
            <a:ext cx="11737304" cy="107721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4-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mashq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Matnni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yozing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. Modal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so‘zlar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qatnashgan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gaplarni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yozing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. Modal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so‘zlarning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qo‘llanishini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tushuntiring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015880" y="2492896"/>
            <a:ext cx="6840760" cy="3970318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Zahiriddin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Muhammad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Bobur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ham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shoh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, ham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shoir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, ham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sarkarda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bo‘lgan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. U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hayotining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ko‘p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qismini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harbiy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yurishlarda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o‘tkazgan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Shunday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bo‘lsa-da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ilm-ma’rifatni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hamisha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ulug‘lagan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yoshlarni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ilm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olishga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undagan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</p:txBody>
      </p:sp>
      <p:pic>
        <p:nvPicPr>
          <p:cNvPr id="2050" name="Picture 2" descr="C:\Users\Maktab\Desktop\1429120389_bobur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51384" y="2564904"/>
            <a:ext cx="4248472" cy="383480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199376245"/>
      </p:ext>
    </p:extLst>
  </p:cSld>
  <p:clrMapOvr>
    <a:masterClrMapping/>
  </p:clrMapOvr>
  <p:transition spd="med"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4295800" y="188640"/>
            <a:ext cx="3718710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Bobur</a:t>
            </a:r>
            <a:r>
              <a:rPr lang="en-US" sz="4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sabog‘i</a:t>
            </a:r>
            <a:endParaRPr lang="ru-RU" sz="44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223792" y="1412776"/>
            <a:ext cx="7632848" cy="5078313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rtlCol="0">
            <a:spAutoFit/>
          </a:bodyPr>
          <a:lstStyle/>
          <a:p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Uning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qayd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etishicha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ilm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o‘z-o‘zidan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yuzaga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kelmaydi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Bilimni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ishtiyoq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qunt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va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chidam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bilan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o‘qib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qo‘lga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kiritish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mumkin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Manbalarda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berilishicha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, u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hatto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Afg‘onistonni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boshqarib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turgan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o‘g‘li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Humoyunga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ham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imlosidagi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kamchiliklarini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ko‘rsatib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husnixati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ustida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muntazam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mashq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qilishi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zarurligini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eslatib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turgan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pic>
        <p:nvPicPr>
          <p:cNvPr id="1026" name="Picture 2" descr="C:\Users\Maktab\Desktop\1864-19-03f67a62e0e1d5aa3c47f0271410892d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63352" y="1484784"/>
            <a:ext cx="3803202" cy="4824537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199376245"/>
      </p:ext>
    </p:extLst>
  </p:cSld>
  <p:clrMapOvr>
    <a:masterClrMapping/>
  </p:clrMapOvr>
  <p:transition spd="med"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263351" y="214290"/>
            <a:ext cx="11665123" cy="738664"/>
          </a:xfr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dirty="0" smtClean="0">
                <a:latin typeface="Times New Roman" pitchFamily="18" charset="0"/>
                <a:ea typeface="Arial Unicode MS" panose="020B0604020202020204" pitchFamily="34" charset="-128"/>
                <a:cs typeface="Times New Roman" pitchFamily="18" charset="0"/>
              </a:rPr>
              <a:t>5-topshiriq</a:t>
            </a:r>
            <a:endParaRPr lang="ru-RU" sz="4800" dirty="0">
              <a:latin typeface="Times New Roman" pitchFamily="18" charset="0"/>
              <a:ea typeface="Arial Unicode MS" panose="020B0604020202020204" pitchFamily="34" charset="-128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567608" y="1196752"/>
            <a:ext cx="6840760" cy="584775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rtlCol="0">
            <a:spAutoFit/>
          </a:bodyPr>
          <a:lstStyle/>
          <a:p>
            <a:pPr algn="ctr"/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Suhbat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matnini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o‘qing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07368" y="1916832"/>
            <a:ext cx="11449272" cy="452431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Bobur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shoh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va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sarkarda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bo‘lsa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ham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hatto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hukmdor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o‘g‘lining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husnixati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yozuviga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alohida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e’tibor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qaratib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turar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ekan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Buni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o‘qib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husnixatimdan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uyalib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ketdim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buFontTx/>
              <a:buChar char="-"/>
            </a:pP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To‘g‘risi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mening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yozuvim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ham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chiroyli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emas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Oyim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har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doim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shuni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aytib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koyiydilar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buFontTx/>
              <a:buChar char="-"/>
            </a:pP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Men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ko‘proq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elektron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yozuvdan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foydalanganim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uchun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boshqa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harflar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bilan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yozaman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biroq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savodli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yozaman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deb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aytolmayman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3727580"/>
      </p:ext>
    </p:extLst>
  </p:cSld>
  <p:clrMapOvr>
    <a:masterClrMapping/>
  </p:clrMapOvr>
  <p:transition spd="med"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animBg="1"/>
      <p:bldP spid="6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263351" y="214290"/>
            <a:ext cx="11665123" cy="738664"/>
          </a:xfr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dirty="0" err="1" smtClean="0">
                <a:latin typeface="Times New Roman" pitchFamily="18" charset="0"/>
                <a:ea typeface="Arial Unicode MS" panose="020B0604020202020204" pitchFamily="34" charset="-128"/>
                <a:cs typeface="Times New Roman" pitchFamily="18" charset="0"/>
              </a:rPr>
              <a:t>Mustaqil</a:t>
            </a:r>
            <a:r>
              <a:rPr lang="en-US" sz="4800" dirty="0" smtClean="0">
                <a:latin typeface="Times New Roman" pitchFamily="18" charset="0"/>
                <a:ea typeface="Arial Unicode MS" panose="020B0604020202020204" pitchFamily="34" charset="-128"/>
                <a:cs typeface="Times New Roman" pitchFamily="18" charset="0"/>
              </a:rPr>
              <a:t> </a:t>
            </a:r>
            <a:r>
              <a:rPr lang="en-US" sz="4800" dirty="0" err="1" smtClean="0">
                <a:latin typeface="Times New Roman" pitchFamily="18" charset="0"/>
                <a:ea typeface="Arial Unicode MS" panose="020B0604020202020204" pitchFamily="34" charset="-128"/>
                <a:cs typeface="Times New Roman" pitchFamily="18" charset="0"/>
              </a:rPr>
              <a:t>ish</a:t>
            </a:r>
            <a:endParaRPr lang="ru-RU" sz="4800" dirty="0">
              <a:latin typeface="Times New Roman" pitchFamily="18" charset="0"/>
              <a:ea typeface="Arial Unicode MS" panose="020B0604020202020204" pitchFamily="34" charset="-128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07368" y="1196752"/>
            <a:ext cx="11449272" cy="52322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Modal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so‘zlarni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ma’nolariga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qarab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berilgan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jadvalga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to‘g‘ri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joylashtiring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07368" y="5085184"/>
            <a:ext cx="11449272" cy="156966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Foydalanish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uchun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so‘zlar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afsuski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balki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baxtimga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fikrimcha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darhaqiqat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sizningcha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menimcha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demak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oxiri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shekilli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shukur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nihoyat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asosan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binobarin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mayli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birinchidan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xo‘p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ehtimol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albatta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/>
        </p:nvGraphicFramePr>
        <p:xfrm>
          <a:off x="407368" y="1772816"/>
          <a:ext cx="11449278" cy="323088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190821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3620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7220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7220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87220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08823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2364036">
                <a:tc>
                  <a:txBody>
                    <a:bodyPr/>
                    <a:lstStyle/>
                    <a:p>
                      <a:r>
                        <a:rPr lang="en-US" sz="28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Ishonch</a:t>
                      </a:r>
                      <a:r>
                        <a:rPr lang="en-US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va</a:t>
                      </a:r>
                      <a:r>
                        <a:rPr lang="en-US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tasdiqni</a:t>
                      </a:r>
                      <a:r>
                        <a:rPr lang="en-US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bildiradi</a:t>
                      </a:r>
                      <a:endParaRPr lang="ru-RU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Gumonni</a:t>
                      </a:r>
                      <a:r>
                        <a:rPr lang="en-US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bildiradi</a:t>
                      </a:r>
                      <a:endParaRPr lang="ru-RU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Shodlik</a:t>
                      </a:r>
                      <a:r>
                        <a:rPr lang="en-US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va</a:t>
                      </a:r>
                      <a:r>
                        <a:rPr lang="en-US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achinishni</a:t>
                      </a:r>
                      <a:r>
                        <a:rPr lang="en-US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bildiradi</a:t>
                      </a:r>
                      <a:endParaRPr lang="ru-RU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Bayon</a:t>
                      </a:r>
                      <a:r>
                        <a:rPr lang="en-US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qilingan</a:t>
                      </a:r>
                      <a:r>
                        <a:rPr lang="en-US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fikrning</a:t>
                      </a:r>
                      <a:r>
                        <a:rPr lang="en-US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tartibini</a:t>
                      </a:r>
                      <a:r>
                        <a:rPr lang="en-US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bildiradi</a:t>
                      </a:r>
                      <a:endParaRPr lang="ru-RU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Bayon</a:t>
                      </a:r>
                      <a:r>
                        <a:rPr lang="en-US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qilingan</a:t>
                      </a:r>
                      <a:r>
                        <a:rPr lang="en-US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fikrning</a:t>
                      </a:r>
                      <a:r>
                        <a:rPr lang="en-US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kimga</a:t>
                      </a:r>
                      <a:r>
                        <a:rPr lang="en-US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qarashli</a:t>
                      </a:r>
                      <a:r>
                        <a:rPr lang="en-US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ekanligi</a:t>
                      </a:r>
                      <a:endParaRPr lang="ru-RU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Bayon</a:t>
                      </a:r>
                      <a:r>
                        <a:rPr lang="en-US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qilingan</a:t>
                      </a:r>
                      <a:r>
                        <a:rPr lang="en-US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fikrni</a:t>
                      </a:r>
                      <a:r>
                        <a:rPr lang="en-US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xulosalashni</a:t>
                      </a:r>
                      <a:r>
                        <a:rPr lang="en-US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bildiradi</a:t>
                      </a:r>
                      <a:endParaRPr lang="ru-RU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16284">
                <a:tc>
                  <a:txBody>
                    <a:bodyPr/>
                    <a:lstStyle/>
                    <a:p>
                      <a:endParaRPr lang="ru-RU" sz="32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32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32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32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3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3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43727580"/>
      </p:ext>
    </p:extLst>
  </p:cSld>
  <p:clrMapOvr>
    <a:masterClrMapping/>
  </p:clrMapOvr>
  <p:transition spd="med"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animBg="1"/>
      <p:bldP spid="9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263351" y="214290"/>
            <a:ext cx="11665123" cy="738664"/>
          </a:xfr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dirty="0" err="1" smtClean="0">
                <a:latin typeface="Times New Roman" pitchFamily="18" charset="0"/>
                <a:ea typeface="Arial Unicode MS" panose="020B0604020202020204" pitchFamily="34" charset="-128"/>
                <a:cs typeface="Times New Roman" pitchFamily="18" charset="0"/>
              </a:rPr>
              <a:t>Mustaqil</a:t>
            </a:r>
            <a:r>
              <a:rPr lang="en-US" sz="4800" dirty="0" smtClean="0">
                <a:latin typeface="Times New Roman" pitchFamily="18" charset="0"/>
                <a:ea typeface="Arial Unicode MS" panose="020B0604020202020204" pitchFamily="34" charset="-128"/>
                <a:cs typeface="Times New Roman" pitchFamily="18" charset="0"/>
              </a:rPr>
              <a:t> </a:t>
            </a:r>
            <a:r>
              <a:rPr lang="en-US" sz="4800" dirty="0" err="1" smtClean="0">
                <a:latin typeface="Times New Roman" pitchFamily="18" charset="0"/>
                <a:ea typeface="Arial Unicode MS" panose="020B0604020202020204" pitchFamily="34" charset="-128"/>
                <a:cs typeface="Times New Roman" pitchFamily="18" charset="0"/>
              </a:rPr>
              <a:t>ish</a:t>
            </a:r>
            <a:endParaRPr lang="ru-RU" sz="4800" dirty="0">
              <a:latin typeface="Times New Roman" pitchFamily="18" charset="0"/>
              <a:ea typeface="Arial Unicode MS" panose="020B0604020202020204" pitchFamily="34" charset="-128"/>
              <a:cs typeface="Times New Roman" pitchFamily="18" charset="0"/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/>
        </p:nvGraphicFramePr>
        <p:xfrm>
          <a:off x="263352" y="1268760"/>
          <a:ext cx="11665302" cy="5256584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194421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5074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3416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12763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9809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12763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175853">
                <a:tc>
                  <a:txBody>
                    <a:bodyPr/>
                    <a:lstStyle/>
                    <a:p>
                      <a:r>
                        <a:rPr lang="en-US" sz="28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Ishonch</a:t>
                      </a:r>
                      <a:r>
                        <a:rPr lang="en-US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va</a:t>
                      </a:r>
                      <a:r>
                        <a:rPr lang="en-US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tasdiqni</a:t>
                      </a:r>
                      <a:r>
                        <a:rPr lang="en-US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bildiradi</a:t>
                      </a:r>
                      <a:endParaRPr lang="ru-RU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Gumonni</a:t>
                      </a:r>
                      <a:r>
                        <a:rPr lang="en-US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bildiradi</a:t>
                      </a:r>
                      <a:endParaRPr lang="ru-RU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Shodlik</a:t>
                      </a:r>
                      <a:r>
                        <a:rPr lang="en-US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va</a:t>
                      </a:r>
                      <a:r>
                        <a:rPr lang="en-US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achinishni</a:t>
                      </a:r>
                      <a:r>
                        <a:rPr lang="en-US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bildiradi</a:t>
                      </a:r>
                      <a:endParaRPr lang="ru-RU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Bayon</a:t>
                      </a:r>
                      <a:r>
                        <a:rPr lang="en-US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qilingan</a:t>
                      </a:r>
                      <a:r>
                        <a:rPr lang="en-US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fikrning</a:t>
                      </a:r>
                      <a:r>
                        <a:rPr lang="en-US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tartibini</a:t>
                      </a:r>
                      <a:r>
                        <a:rPr lang="en-US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bildiradi</a:t>
                      </a:r>
                      <a:endParaRPr lang="ru-RU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Bayon</a:t>
                      </a:r>
                      <a:r>
                        <a:rPr lang="en-US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qilingan</a:t>
                      </a:r>
                      <a:r>
                        <a:rPr lang="en-US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fikrning</a:t>
                      </a:r>
                      <a:r>
                        <a:rPr lang="en-US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kimga</a:t>
                      </a:r>
                      <a:r>
                        <a:rPr lang="en-US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qarashli</a:t>
                      </a:r>
                      <a:r>
                        <a:rPr lang="en-US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ekanligi</a:t>
                      </a:r>
                      <a:endParaRPr lang="ru-RU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Bayon</a:t>
                      </a:r>
                      <a:r>
                        <a:rPr lang="en-US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qilingan</a:t>
                      </a:r>
                      <a:r>
                        <a:rPr lang="en-US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fikrni</a:t>
                      </a:r>
                      <a:r>
                        <a:rPr lang="en-US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xulosalashni</a:t>
                      </a:r>
                      <a:r>
                        <a:rPr lang="en-US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bildiradi</a:t>
                      </a:r>
                      <a:endParaRPr lang="ru-RU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93577">
                <a:tc>
                  <a:txBody>
                    <a:bodyPr/>
                    <a:lstStyle/>
                    <a:p>
                      <a:r>
                        <a:rPr lang="en-US" sz="32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albatta</a:t>
                      </a:r>
                      <a:endParaRPr lang="ru-RU" sz="3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balki</a:t>
                      </a:r>
                      <a:endParaRPr lang="ru-RU" sz="3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afsuski</a:t>
                      </a:r>
                      <a:endParaRPr lang="ru-RU" sz="3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oxiri</a:t>
                      </a:r>
                      <a:endParaRPr lang="ru-RU" sz="3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sizningcha</a:t>
                      </a:r>
                      <a:endParaRPr lang="ru-RU" sz="3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demak</a:t>
                      </a:r>
                      <a:endParaRPr lang="ru-RU" sz="3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93577">
                <a:tc>
                  <a:txBody>
                    <a:bodyPr/>
                    <a:lstStyle/>
                    <a:p>
                      <a:r>
                        <a:rPr lang="en-US" sz="32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darhaqiqat</a:t>
                      </a:r>
                      <a:endParaRPr lang="ru-RU" sz="3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shekilli</a:t>
                      </a:r>
                      <a:endParaRPr lang="ru-RU" sz="3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baxtimga</a:t>
                      </a:r>
                      <a:endParaRPr lang="ru-RU" sz="3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nihoyat</a:t>
                      </a:r>
                      <a:endParaRPr lang="ru-RU" sz="3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menimcha</a:t>
                      </a:r>
                      <a:endParaRPr lang="ru-RU" sz="3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asosan</a:t>
                      </a:r>
                      <a:endParaRPr lang="ru-RU" sz="3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93577">
                <a:tc>
                  <a:txBody>
                    <a:bodyPr/>
                    <a:lstStyle/>
                    <a:p>
                      <a:r>
                        <a:rPr lang="en-US" sz="32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mayli</a:t>
                      </a:r>
                      <a:endParaRPr lang="ru-RU" sz="3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ehtimol</a:t>
                      </a:r>
                      <a:endParaRPr lang="ru-RU" sz="3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shukur</a:t>
                      </a:r>
                      <a:endParaRPr lang="ru-RU" sz="3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birinchidan</a:t>
                      </a:r>
                      <a:endParaRPr lang="ru-RU" sz="3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fikrimcha</a:t>
                      </a:r>
                      <a:endParaRPr lang="ru-RU" sz="3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binobarin</a:t>
                      </a:r>
                      <a:endParaRPr lang="ru-RU" sz="3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43727580"/>
      </p:ext>
    </p:extLst>
  </p:cSld>
  <p:clrMapOvr>
    <a:masterClrMapping/>
  </p:clrMapOvr>
  <p:transition spd="med"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731838" y="354722"/>
            <a:ext cx="10656887" cy="553998"/>
          </a:xfr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dirty="0" smtClean="0"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MUSTAQIL BAJARISH UCHUN TOPSHIRIQLAR</a:t>
            </a:r>
            <a:endParaRPr lang="ru-RU" sz="3600" dirty="0">
              <a:latin typeface="Times New Roman" pitchFamily="18" charset="0"/>
              <a:ea typeface="Arial Unicode MS" pitchFamily="34" charset="-128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479425" y="1341438"/>
            <a:ext cx="11347450" cy="5111750"/>
          </a:xfrm>
        </p:spPr>
        <p:txBody>
          <a:bodyPr>
            <a:normAutofit/>
          </a:bodyPr>
          <a:lstStyle/>
          <a:p>
            <a:pPr marL="0" indent="0" algn="ctr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endParaRPr lang="en-US" sz="3500" b="1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endParaRPr lang="uz-Cyrl-UZ" sz="4000" b="1" dirty="0" smtClean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ctr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uz-Cyrl-UZ" sz="4000" b="1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endParaRPr lang="en-US" sz="1400" b="1" dirty="0" smtClean="0">
              <a:latin typeface="Times New Roman" pitchFamily="18" charset="0"/>
              <a:cs typeface="Times New Roman" pitchFamily="18" charset="0"/>
            </a:endParaRPr>
          </a:p>
          <a:p>
            <a:pPr marL="447675" indent="0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endParaRPr lang="en-US" sz="4000" b="1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335360" y="1412776"/>
            <a:ext cx="8928992" cy="2232248"/>
          </a:xfrm>
          <a:prstGeom prst="roundRect">
            <a:avLst/>
          </a:prstGeom>
          <a:blipFill>
            <a:blip r:embed="rId2" cstate="print"/>
            <a:tile tx="0" ty="0" sx="100000" sy="100000" flip="none" algn="tl"/>
          </a:blipFill>
          <a:effectLst>
            <a:softEdge rad="63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b="1" i="1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5-mashq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.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Bir-biringizga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“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SMS”xatlar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yozing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.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Imloda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yo‘l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qo‘ygan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xatolaringizni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quyidagi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jadvalda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aks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ettiring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.</a:t>
            </a:r>
            <a:r>
              <a:rPr lang="ru-RU" sz="3600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(</a:t>
            </a:r>
            <a:r>
              <a:rPr lang="en-US" sz="360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88-bet)</a:t>
            </a:r>
            <a:endParaRPr lang="en-US" sz="3600" dirty="0" smtClean="0">
              <a:solidFill>
                <a:schemeClr val="tx1"/>
              </a:solidFill>
              <a:latin typeface="Times New Roman" pitchFamily="18" charset="0"/>
              <a:ea typeface="Arial Unicode MS" pitchFamily="34" charset="-128"/>
              <a:cs typeface="Times New Roman" pitchFamily="18" charset="0"/>
            </a:endParaRPr>
          </a:p>
        </p:txBody>
      </p:sp>
      <p:pic>
        <p:nvPicPr>
          <p:cNvPr id="1026" name="Picture 2" descr="C:\Users\Maktab\Desktop\Rasmlar\writing-icon-girl-vector-917766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336360" y="1412776"/>
            <a:ext cx="2445395" cy="2376264"/>
          </a:xfrm>
          <a:prstGeom prst="rect">
            <a:avLst/>
          </a:prstGeom>
          <a:noFill/>
        </p:spPr>
      </p:pic>
      <p:graphicFrame>
        <p:nvGraphicFramePr>
          <p:cNvPr id="8" name="Таблица 7"/>
          <p:cNvGraphicFramePr>
            <a:graphicFrameLocks noGrp="1"/>
          </p:cNvGraphicFramePr>
          <p:nvPr/>
        </p:nvGraphicFramePr>
        <p:xfrm>
          <a:off x="335359" y="3933056"/>
          <a:ext cx="11521280" cy="262928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5501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1365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6706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9168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27580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41804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354031">
                <a:tc>
                  <a:txBody>
                    <a:bodyPr/>
                    <a:lstStyle/>
                    <a:p>
                      <a:r>
                        <a:rPr lang="en-US" sz="3000" dirty="0" smtClean="0">
                          <a:latin typeface="Times New Roman" pitchFamily="18" charset="0"/>
                          <a:cs typeface="Times New Roman" pitchFamily="18" charset="0"/>
                        </a:rPr>
                        <a:t>SMS</a:t>
                      </a:r>
                    </a:p>
                    <a:p>
                      <a:r>
                        <a:rPr lang="en-US" sz="30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muallifi</a:t>
                      </a:r>
                      <a:endParaRPr lang="ru-RU" sz="3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000" dirty="0" smtClean="0">
                          <a:latin typeface="Times New Roman" pitchFamily="18" charset="0"/>
                          <a:cs typeface="Times New Roman" pitchFamily="18" charset="0"/>
                        </a:rPr>
                        <a:t>Bosh </a:t>
                      </a:r>
                      <a:r>
                        <a:rPr lang="en-US" sz="30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harflar</a:t>
                      </a:r>
                      <a:r>
                        <a:rPr lang="en-US" sz="30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0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imlosi</a:t>
                      </a:r>
                      <a:endParaRPr lang="ru-RU" sz="3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0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Tinish</a:t>
                      </a:r>
                      <a:r>
                        <a:rPr lang="en-US" sz="30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0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belgidagi</a:t>
                      </a:r>
                      <a:r>
                        <a:rPr lang="en-US" sz="30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0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xatolar</a:t>
                      </a:r>
                      <a:endParaRPr lang="ru-RU" sz="3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000" dirty="0" smtClean="0">
                          <a:latin typeface="Times New Roman" pitchFamily="18" charset="0"/>
                          <a:cs typeface="Times New Roman" pitchFamily="18" charset="0"/>
                        </a:rPr>
                        <a:t>Gap </a:t>
                      </a:r>
                      <a:r>
                        <a:rPr lang="en-US" sz="30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tuzilishida-gi</a:t>
                      </a:r>
                      <a:r>
                        <a:rPr lang="en-US" sz="30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0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xatolar</a:t>
                      </a:r>
                      <a:endParaRPr lang="ru-RU" sz="3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0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So‘z</a:t>
                      </a:r>
                      <a:r>
                        <a:rPr lang="en-US" sz="30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0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ishlatilishi-dagi</a:t>
                      </a:r>
                      <a:r>
                        <a:rPr lang="en-US" sz="30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0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xatolar</a:t>
                      </a:r>
                      <a:endParaRPr lang="ru-RU" sz="3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0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Qo‘shimcha-dagi</a:t>
                      </a:r>
                      <a:r>
                        <a:rPr lang="en-US" sz="30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0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xatolar</a:t>
                      </a:r>
                      <a:endParaRPr lang="ru-RU" sz="3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66249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med">
    <p:diamond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731838" y="354722"/>
            <a:ext cx="10656887" cy="553998"/>
          </a:xfr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dirty="0" smtClean="0"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MUSTAQIL BAJARISH UCHUN TOPSHIRIQLAR</a:t>
            </a:r>
            <a:endParaRPr lang="ru-RU" sz="3600" dirty="0">
              <a:latin typeface="Times New Roman" pitchFamily="18" charset="0"/>
              <a:ea typeface="Arial Unicode MS" pitchFamily="34" charset="-128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479425" y="1341438"/>
            <a:ext cx="11347450" cy="5111750"/>
          </a:xfrm>
        </p:spPr>
        <p:txBody>
          <a:bodyPr>
            <a:normAutofit/>
          </a:bodyPr>
          <a:lstStyle/>
          <a:p>
            <a:pPr marL="0" indent="0" algn="ctr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endParaRPr lang="en-US" sz="3500" b="1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endParaRPr lang="uz-Cyrl-UZ" sz="4000" b="1" dirty="0" smtClean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ctr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uz-Cyrl-UZ" sz="4000" b="1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endParaRPr lang="en-US" sz="1400" b="1" dirty="0" smtClean="0">
              <a:latin typeface="Times New Roman" pitchFamily="18" charset="0"/>
              <a:cs typeface="Times New Roman" pitchFamily="18" charset="0"/>
            </a:endParaRPr>
          </a:p>
          <a:p>
            <a:pPr marL="447675" indent="0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endParaRPr lang="en-US" sz="4000" b="1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551385" y="1484784"/>
            <a:ext cx="7200800" cy="2232248"/>
          </a:xfrm>
          <a:prstGeom prst="roundRect">
            <a:avLst/>
          </a:prstGeom>
          <a:blipFill>
            <a:blip r:embed="rId2" cstate="print"/>
            <a:tile tx="0" ty="0" sx="100000" sy="100000" flip="none" algn="tl"/>
          </a:blipFill>
          <a:effectLst>
            <a:softEdge rad="63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1. Modal </a:t>
            </a:r>
            <a:r>
              <a:rPr lang="en-US" sz="4000" dirty="0" err="1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so‘zlarni</a:t>
            </a:r>
            <a:r>
              <a:rPr lang="en-US" sz="4000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o‘rganing</a:t>
            </a:r>
            <a:r>
              <a:rPr lang="en-US" sz="4000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, </a:t>
            </a:r>
            <a:r>
              <a:rPr lang="en-US" sz="4000" dirty="0" err="1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ma’nosini</a:t>
            </a:r>
            <a:r>
              <a:rPr lang="en-US" sz="4000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izohlang</a:t>
            </a:r>
            <a:r>
              <a:rPr lang="en-US" sz="4000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. (85-bet)</a:t>
            </a:r>
          </a:p>
        </p:txBody>
      </p:sp>
      <p:pic>
        <p:nvPicPr>
          <p:cNvPr id="1026" name="Picture 2" descr="C:\Users\Maktab\Desktop\Rasmlar\writing-icon-girl-vector-917766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112224" y="1988840"/>
            <a:ext cx="3493370" cy="3394613"/>
          </a:xfrm>
          <a:prstGeom prst="rect">
            <a:avLst/>
          </a:prstGeom>
          <a:noFill/>
        </p:spPr>
      </p:pic>
      <p:sp>
        <p:nvSpPr>
          <p:cNvPr id="7" name="Скругленный прямоугольник 6"/>
          <p:cNvSpPr/>
          <p:nvPr/>
        </p:nvSpPr>
        <p:spPr>
          <a:xfrm>
            <a:off x="551384" y="4293096"/>
            <a:ext cx="7200799" cy="2016224"/>
          </a:xfrm>
          <a:prstGeom prst="roundRect">
            <a:avLst/>
          </a:prstGeom>
          <a:blipFill>
            <a:blip r:embed="rId2" cstate="print"/>
            <a:tile tx="0" ty="0" sx="100000" sy="100000" flip="none" algn="tl"/>
          </a:blipFill>
          <a:effectLst>
            <a:softEdge rad="63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2. “</a:t>
            </a:r>
            <a:r>
              <a:rPr lang="en-US" sz="4000" dirty="0" err="1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Alisher</a:t>
            </a:r>
            <a:r>
              <a:rPr lang="en-US" sz="4000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Navoiy</a:t>
            </a:r>
            <a:r>
              <a:rPr lang="en-US" sz="4000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– </a:t>
            </a:r>
            <a:r>
              <a:rPr lang="en-US" sz="4000" dirty="0" err="1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o‘zbek</a:t>
            </a:r>
            <a:r>
              <a:rPr lang="en-US" sz="4000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adabiy</a:t>
            </a:r>
            <a:r>
              <a:rPr lang="en-US" sz="4000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tilining</a:t>
            </a:r>
            <a:r>
              <a:rPr lang="en-US" sz="4000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asoschisi</a:t>
            </a:r>
            <a:r>
              <a:rPr lang="en-US" sz="4000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” </a:t>
            </a:r>
            <a:r>
              <a:rPr lang="en-US" sz="4000" dirty="0" err="1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mavzusida</a:t>
            </a:r>
            <a:r>
              <a:rPr lang="en-US" sz="4000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matn</a:t>
            </a:r>
            <a:r>
              <a:rPr lang="en-US" sz="4000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tuzing</a:t>
            </a:r>
            <a:r>
              <a:rPr lang="en-US" sz="4000" dirty="0" smtClean="0">
                <a:solidFill>
                  <a:schemeClr val="tx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  <p:transition spd="med">
    <p:diamond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731838" y="354722"/>
            <a:ext cx="10656887" cy="553998"/>
          </a:xfr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dirty="0" smtClean="0"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Alisher</a:t>
            </a:r>
            <a:r>
              <a:rPr lang="en-US" sz="3600" dirty="0" smtClean="0"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Navoiy</a:t>
            </a:r>
            <a:r>
              <a:rPr lang="en-US" sz="3600" dirty="0" smtClean="0"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– </a:t>
            </a:r>
            <a:r>
              <a:rPr lang="en-US" sz="3600" dirty="0" err="1" smtClean="0"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o‘zbek</a:t>
            </a:r>
            <a:r>
              <a:rPr lang="en-US" sz="3600" dirty="0" smtClean="0"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adabiy</a:t>
            </a:r>
            <a:r>
              <a:rPr lang="en-US" sz="3600" dirty="0" smtClean="0"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tilining</a:t>
            </a:r>
            <a:r>
              <a:rPr lang="en-US" sz="3600" dirty="0" smtClean="0"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asoschisi</a:t>
            </a:r>
            <a:endParaRPr lang="ru-RU" sz="3600" dirty="0">
              <a:latin typeface="Times New Roman" pitchFamily="18" charset="0"/>
              <a:ea typeface="Arial Unicode MS" pitchFamily="34" charset="-128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551384" y="1340768"/>
            <a:ext cx="11347450" cy="5111750"/>
          </a:xfrm>
        </p:spPr>
        <p:txBody>
          <a:bodyPr>
            <a:normAutofit/>
          </a:bodyPr>
          <a:lstStyle/>
          <a:p>
            <a:pPr marL="0" indent="0" algn="ctr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endParaRPr lang="en-US" sz="3500" b="1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endParaRPr lang="uz-Cyrl-UZ" sz="4000" b="1" dirty="0" smtClean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ctr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uz-Cyrl-UZ" sz="4000" b="1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endParaRPr lang="en-US" sz="1400" b="1" dirty="0" smtClean="0">
              <a:latin typeface="Times New Roman" pitchFamily="18" charset="0"/>
              <a:cs typeface="Times New Roman" pitchFamily="18" charset="0"/>
            </a:endParaRPr>
          </a:p>
          <a:p>
            <a:pPr marL="447675" indent="0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endParaRPr lang="en-US" sz="4000" b="1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2783632" y="1268760"/>
            <a:ext cx="9073008" cy="5400600"/>
          </a:xfrm>
          <a:prstGeom prst="roundRect">
            <a:avLst/>
          </a:prstGeom>
          <a:blipFill>
            <a:blip r:embed="rId2" cstate="print"/>
            <a:tile tx="0" ty="0" sx="100000" sy="100000" flip="none" algn="tl"/>
          </a:blipFill>
          <a:effectLst>
            <a:softEdge rad="63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dirty="0" smtClean="0">
                <a:solidFill>
                  <a:schemeClr val="tx1"/>
                </a:solidFill>
              </a:rPr>
              <a:t> </a:t>
            </a:r>
            <a:r>
              <a:rPr lang="en-US" sz="3200" dirty="0" smtClean="0">
                <a:solidFill>
                  <a:schemeClr val="tx1"/>
                </a:solidFill>
              </a:rPr>
              <a:t>    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Alisher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Navoiy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o‘zbek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tilida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go‘zal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va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betakror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asarlar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yaratdi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Navoiy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Muhokamat-ul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lugʻatayn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” 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asarida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o‘sha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davrdagi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turkiy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lahjalar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badiiy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va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ilmiy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asarlarning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leksik-grammatik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xususiyatlarini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forsiy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til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xususiyatlari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bilan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qiyoslashga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bagʻishladi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Oʻzigacha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ishlatilgan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soʻzlarni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yangi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maʼno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qatlamlarini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ochdi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Oʻzbek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va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boshqa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turkiy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xalqlarning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tili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grammatikasini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Mahmud </a:t>
            </a:r>
            <a:r>
              <a:rPr lang="en-US" sz="3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Q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oshgʻariydan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soʻng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ilmiy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asosga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soldi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Oʻzbek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tilining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badiiy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va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estetik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imkoniyatlari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kengayishiga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sababchi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boʻldi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endParaRPr lang="en-US" sz="3200" dirty="0" smtClean="0">
              <a:solidFill>
                <a:schemeClr val="tx1"/>
              </a:solidFill>
              <a:latin typeface="Times New Roman" pitchFamily="18" charset="0"/>
              <a:ea typeface="Arial Unicode MS" pitchFamily="34" charset="-128"/>
              <a:cs typeface="Times New Roman" pitchFamily="18" charset="0"/>
            </a:endParaRPr>
          </a:p>
        </p:txBody>
      </p:sp>
      <p:pic>
        <p:nvPicPr>
          <p:cNvPr id="1027" name="Picture 3" descr="C:\Users\Maktab\Desktop\C4N71-WUcAQJoN_.jpg"/>
          <p:cNvPicPr>
            <a:picLocks noChangeAspect="1" noChangeArrowheads="1"/>
          </p:cNvPicPr>
          <p:nvPr/>
        </p:nvPicPr>
        <p:blipFill>
          <a:blip r:embed="rId3" cstate="print"/>
          <a:srcRect b="2960"/>
          <a:stretch>
            <a:fillRect/>
          </a:stretch>
        </p:blipFill>
        <p:spPr bwMode="auto">
          <a:xfrm>
            <a:off x="263352" y="1916832"/>
            <a:ext cx="2592288" cy="3384375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diamond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335360" y="1196752"/>
            <a:ext cx="11593288" cy="954107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rtlCol="0">
            <a:spAutoFit/>
          </a:bodyPr>
          <a:lstStyle/>
          <a:p>
            <a:pPr algn="ctr"/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Gaplarni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qiyoslab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o‘qing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 Modal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so‘zlarning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ma’nolari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qo‘llanishini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tushuntirib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yozing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79376" y="2276872"/>
            <a:ext cx="11233248" cy="64633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rtlCol="0">
            <a:spAutoFit/>
          </a:bodyPr>
          <a:lstStyle/>
          <a:p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Hasharga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vaqtliroq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kelishingiz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kerak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799856" y="188640"/>
            <a:ext cx="252028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3-mashq</a:t>
            </a:r>
            <a:endParaRPr lang="ru-RU" sz="48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79376" y="3356992"/>
            <a:ext cx="11233248" cy="64633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rtlCol="0">
            <a:spAutoFit/>
          </a:bodyPr>
          <a:lstStyle/>
          <a:p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Hasharga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albatta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vaqtliroq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kelishingiz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kerak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. (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tasdiq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) 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79376" y="4365104"/>
            <a:ext cx="11233248" cy="646331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rtlCol="0">
            <a:spAutoFit/>
          </a:bodyPr>
          <a:lstStyle/>
          <a:p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Qing‘ir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ish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qirq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yilda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ham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bilinadi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79376" y="5445224"/>
            <a:ext cx="11233248" cy="646331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rtlCol="0">
            <a:spAutoFit/>
          </a:bodyPr>
          <a:lstStyle/>
          <a:p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Shubhasiz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qing‘ir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ish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qirq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yilda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ham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bilinadi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. (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ishonch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) </a:t>
            </a:r>
          </a:p>
        </p:txBody>
      </p:sp>
    </p:spTree>
    <p:extLst>
      <p:ext uri="{BB962C8B-B14F-4D97-AF65-F5344CB8AC3E}">
        <p14:creationId xmlns:p14="http://schemas.microsoft.com/office/powerpoint/2010/main" val="3199376245"/>
      </p:ext>
    </p:extLst>
  </p:cSld>
  <p:clrMapOvr>
    <a:masterClrMapping/>
  </p:clrMapOvr>
  <p:transition spd="med"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  <p:bldP spid="8" grpId="0"/>
      <p:bldP spid="6" grpId="0" animBg="1"/>
      <p:bldP spid="9" grpId="0" animBg="1"/>
      <p:bldP spid="10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479376" y="1268760"/>
            <a:ext cx="11233248" cy="646331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rtlCol="0">
            <a:spAutoFit/>
          </a:bodyPr>
          <a:lstStyle/>
          <a:p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Kechasi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yomg‘ir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yog‘ib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o‘tibdi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.   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79376" y="2852936"/>
            <a:ext cx="11233248" cy="64633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rtlCol="0">
            <a:spAutoFit/>
          </a:bodyPr>
          <a:lstStyle/>
          <a:p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4.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Ertadan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havo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sovib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ketadi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799856" y="188640"/>
            <a:ext cx="252028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3-mashq</a:t>
            </a:r>
            <a:endParaRPr lang="ru-RU" sz="48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79376" y="3717032"/>
            <a:ext cx="11233248" cy="64633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rtlCol="0">
            <a:spAutoFit/>
          </a:bodyPr>
          <a:lstStyle/>
          <a:p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Ertadan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havo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sovib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ketadi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shekilli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. (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gumon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79376" y="4509120"/>
            <a:ext cx="11233248" cy="646331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rtlCol="0">
            <a:spAutoFit/>
          </a:bodyPr>
          <a:lstStyle/>
          <a:p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5.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Qilingan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mehnat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samarasiz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bo‘lmaydi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79376" y="5301208"/>
            <a:ext cx="11233248" cy="1200329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rtlCol="0">
            <a:spAutoFit/>
          </a:bodyPr>
          <a:lstStyle/>
          <a:p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Haqiqatdan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ham,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qilingan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mehnat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samarasiz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bo‘lmaydi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. (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tasdiq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79376" y="2060848"/>
            <a:ext cx="11233248" cy="646331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rtlCol="0">
            <a:spAutoFit/>
          </a:bodyPr>
          <a:lstStyle/>
          <a:p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Rostdan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ham,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kechasi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yomg‘ir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yog‘ib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o‘tibdi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. (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tasdiq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199376245"/>
      </p:ext>
    </p:extLst>
  </p:cSld>
  <p:clrMapOvr>
    <a:masterClrMapping/>
  </p:clrMapOvr>
  <p:transition spd="med"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  <p:bldP spid="6" grpId="0" animBg="1"/>
      <p:bldP spid="9" grpId="0" animBg="1"/>
      <p:bldP spid="10" grpId="0" animBg="1"/>
      <p:bldP spid="11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4367808" y="188640"/>
            <a:ext cx="496855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Ayub</a:t>
            </a:r>
            <a:r>
              <a:rPr lang="en-US" sz="4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G‘ulomov</a:t>
            </a:r>
            <a:endParaRPr lang="ru-RU" sz="44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79376" y="1988840"/>
            <a:ext cx="11377264" cy="452431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rtlCol="0">
            <a:spAutoFit/>
          </a:bodyPr>
          <a:lstStyle/>
          <a:p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Filologiya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fanlari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doktori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, professor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Ayub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G‘ulomov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1914-yilda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Toshkentda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tug‘ilgan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1936-yilda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Pedagogika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instituti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til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va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adabiyot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fakultetining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kechki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bo‘limini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tugatgan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. 1940-yilda professor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A.K.Borovkov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rahbarligida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“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O‘zbek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tilida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aniqlovchilar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”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mavzusida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nomzodlik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, 1957-yilda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esa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“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O‘zbek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tilida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tarixiy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so‘z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yasalishi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masalalari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”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mavzusida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doktorlik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dissertatsiyalarini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muvaffaqiyatli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himoya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qildi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487488" y="1196752"/>
            <a:ext cx="9217024" cy="58477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3-topshiriq.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Matnni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o‘qing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va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savollarga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javob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bering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000371411"/>
      </p:ext>
    </p:extLst>
  </p:cSld>
  <p:clrMapOvr>
    <a:masterClrMapping/>
  </p:clrMapOvr>
  <p:transition spd="med"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5" grpId="0" animBg="1"/>
      <p:bldP spid="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4079776" y="188640"/>
            <a:ext cx="482453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Turkiyshunos</a:t>
            </a:r>
            <a:r>
              <a:rPr lang="en-US" sz="4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olim</a:t>
            </a:r>
            <a:endParaRPr lang="ru-RU" sz="44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583832" y="1412776"/>
            <a:ext cx="7272808" cy="50167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rtlCol="0">
            <a:spAutoFit/>
          </a:bodyPr>
          <a:lstStyle/>
          <a:p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Ayub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G‘ulomov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mukammal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bilimga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egaligi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til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hodisalarini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chuqur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tahlil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qila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olishi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va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asosli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xulosalar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chiqara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olishi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o‘tkir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zehn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sohibi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ekanidan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dalolatdir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. U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o‘tkir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turkiyshunos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olim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va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yetuk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notiq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bo‘lib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ma’ruzalari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nihoyatda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qiziqarli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o‘tardi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9459" name="Picture 3" descr="C:\Users\Maktab\Desktop\978-620-0-61066-9-front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51384" y="1412776"/>
            <a:ext cx="3672408" cy="4913682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947908219"/>
      </p:ext>
    </p:extLst>
  </p:cSld>
  <p:clrMapOvr>
    <a:masterClrMapping/>
  </p:clrMapOvr>
  <p:transition spd="med">
    <p:diamond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6240016" y="1412776"/>
            <a:ext cx="5616624" cy="507831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rtlCol="0">
            <a:spAutoFit/>
          </a:bodyPr>
          <a:lstStyle/>
          <a:p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Uning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lisoniy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qarashlari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“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Sodda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gap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sintaksisi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”, “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O‘zbek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tilida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so‘z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yasash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usullari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”, “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Fe’l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”, “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Hozirgi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o‘zbek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adabiy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tili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Sintaksis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”, “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O‘zbek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tili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morfem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lug‘ati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”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kabi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monografik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asarlar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va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darsliklarda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o‘z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ifodasini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topgan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135560" y="188640"/>
            <a:ext cx="7853432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O‘zbek</a:t>
            </a:r>
            <a:r>
              <a:rPr lang="en-US" sz="4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tilshunoslarining</a:t>
            </a:r>
            <a:r>
              <a:rPr lang="en-US" sz="4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ustozi</a:t>
            </a:r>
            <a:endParaRPr lang="ru-RU" sz="44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7410" name="Picture 2" descr="https://lingvist.info/img/ozbek_tili_morfem_lugati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9376" y="1556792"/>
            <a:ext cx="2664296" cy="4072810"/>
          </a:xfrm>
          <a:prstGeom prst="rect">
            <a:avLst/>
          </a:prstGeom>
          <a:noFill/>
        </p:spPr>
      </p:pic>
      <p:pic>
        <p:nvPicPr>
          <p:cNvPr id="6" name="Picture 1" descr="C:\Users\Maktab\Desktop\khozirgi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287688" y="2276872"/>
            <a:ext cx="2664296" cy="396044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199376245"/>
      </p:ext>
    </p:extLst>
  </p:cSld>
  <p:clrMapOvr>
    <a:masterClrMapping/>
  </p:clrMapOvr>
  <p:transition spd="med">
    <p:diamond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2495600" y="188640"/>
            <a:ext cx="7802585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Tilni</a:t>
            </a:r>
            <a:r>
              <a:rPr lang="en-US" sz="4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qanday</a:t>
            </a:r>
            <a:r>
              <a:rPr lang="en-US" sz="4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o‘rganish</a:t>
            </a:r>
            <a:r>
              <a:rPr lang="en-US" sz="4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kerak</a:t>
            </a:r>
            <a:r>
              <a:rPr lang="en-US" sz="4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07368" y="1628800"/>
            <a:ext cx="3600400" cy="1754326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rtlCol="0">
            <a:spAutoFit/>
          </a:bodyPr>
          <a:lstStyle/>
          <a:p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Avvalo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shu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tildagi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so‘zlarni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bilib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olish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lozim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151784" y="1628800"/>
            <a:ext cx="3888432" cy="1754326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rtlCol="0">
            <a:spAutoFit/>
          </a:bodyPr>
          <a:lstStyle/>
          <a:p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O‘zlashayotgan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so‘zlarning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ma’nosi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o‘rganiladi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040216" y="3861048"/>
            <a:ext cx="3816424" cy="2308324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rtlCol="0">
            <a:spAutoFit/>
          </a:bodyPr>
          <a:lstStyle/>
          <a:p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Tildagi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tovushlar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talaffuzini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ham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yaxshi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o‘zlashtirish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lozim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223792" y="3861048"/>
            <a:ext cx="3600400" cy="2308324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rtlCol="0">
            <a:spAutoFit/>
          </a:bodyPr>
          <a:lstStyle/>
          <a:p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So‘zlarni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bog‘lash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uchun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grammatik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ma’lumotlar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o‘rganiladi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8184232" y="1628800"/>
            <a:ext cx="3600400" cy="1754326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rtlCol="0">
            <a:spAutoFit/>
          </a:bodyPr>
          <a:lstStyle/>
          <a:p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O‘zlashayotgan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so‘zlar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yod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olinadi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07368" y="3861048"/>
            <a:ext cx="3600400" cy="2308324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rtlCol="0">
            <a:spAutoFit/>
          </a:bodyPr>
          <a:lstStyle/>
          <a:p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O‘rganilayotgan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tilda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so‘z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birikmalari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va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gaplar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tuziladi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199376245"/>
      </p:ext>
    </p:extLst>
  </p:cSld>
  <p:clrMapOvr>
    <a:masterClrMapping/>
  </p:clrMapOvr>
  <p:transition spd="med"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5" grpId="0" animBg="1"/>
      <p:bldP spid="6" grpId="0" animBg="1"/>
      <p:bldP spid="8" grpId="0" animBg="1"/>
      <p:bldP spid="9" grpId="0" animBg="1"/>
      <p:bldP spid="11" grpId="0" animBg="1"/>
      <p:bldP spid="12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90149238</TotalTime>
  <Words>821</Words>
  <Application>Microsoft Office PowerPoint</Application>
  <PresentationFormat>Широкоэкранный</PresentationFormat>
  <Paragraphs>126</Paragraphs>
  <Slides>17</Slides>
  <Notes>14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22" baseType="lpstr">
      <vt:lpstr>Arial</vt:lpstr>
      <vt:lpstr>Arial Unicode MS</vt:lpstr>
      <vt:lpstr>Calibri</vt:lpstr>
      <vt:lpstr>Times New Roman</vt:lpstr>
      <vt:lpstr>Office Theme</vt:lpstr>
      <vt:lpstr>     O‘zbek tili</vt:lpstr>
      <vt:lpstr> MUSTAQIL BAJARISH UCHUN TOPSHIRIQLAR</vt:lpstr>
      <vt:lpstr> Alisher Navoiy – o‘zbek adabiy tilining asoschisi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5-topshiriq</vt:lpstr>
      <vt:lpstr>Mustaqil ish</vt:lpstr>
      <vt:lpstr>Mustaqil ish</vt:lpstr>
      <vt:lpstr> MUSTAQIL BAJARISH UCHUN TOPSHIRIQLAR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Adabiyot          5-sinf</dc:title>
  <dc:creator>lenovo</dc:creator>
  <cp:lastModifiedBy>Lenova 330 pro A6</cp:lastModifiedBy>
  <cp:revision>2143</cp:revision>
  <dcterms:created xsi:type="dcterms:W3CDTF">2020-08-03T09:44:14Z</dcterms:created>
  <dcterms:modified xsi:type="dcterms:W3CDTF">2020-12-04T07:48:41Z</dcterms:modified>
</cp:coreProperties>
</file>