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315" r:id="rId2"/>
    <p:sldId id="475" r:id="rId3"/>
    <p:sldId id="468" r:id="rId4"/>
    <p:sldId id="469" r:id="rId5"/>
    <p:sldId id="460" r:id="rId6"/>
    <p:sldId id="470" r:id="rId7"/>
    <p:sldId id="458" r:id="rId8"/>
    <p:sldId id="471" r:id="rId9"/>
    <p:sldId id="459" r:id="rId10"/>
    <p:sldId id="472" r:id="rId11"/>
    <p:sldId id="462" r:id="rId12"/>
    <p:sldId id="473" r:id="rId13"/>
    <p:sldId id="451" r:id="rId14"/>
    <p:sldId id="474" r:id="rId15"/>
    <p:sldId id="453" r:id="rId16"/>
    <p:sldId id="449" r:id="rId17"/>
    <p:sldId id="454" r:id="rId18"/>
    <p:sldId id="465" r:id="rId19"/>
    <p:sldId id="466" r:id="rId20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088" autoAdjust="0"/>
    <p:restoredTop sz="95963" autoAdjust="0"/>
  </p:normalViewPr>
  <p:slideViewPr>
    <p:cSldViewPr>
      <p:cViewPr>
        <p:scale>
          <a:sx n="67" d="100"/>
          <a:sy n="67" d="100"/>
        </p:scale>
        <p:origin x="-366" y="-1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64" y="117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3C7B6C-3F27-473E-9E5B-EAC65D70CCF1}" type="doc">
      <dgm:prSet loTypeId="urn:microsoft.com/office/officeart/2005/8/layout/venn1" loCatId="relationship" qsTypeId="urn:microsoft.com/office/officeart/2005/8/quickstyle/simple1" qsCatId="simple" csTypeId="urn:microsoft.com/office/officeart/2005/8/colors/colorful3" csCatId="colorful" phldr="1"/>
      <dgm:spPr/>
    </dgm:pt>
    <dgm:pt modelId="{12D3F9F2-40EF-46AB-B0A7-338235A20780}">
      <dgm:prSet phldrT="[Текст]" custT="1"/>
      <dgm:spPr/>
      <dgm:t>
        <a:bodyPr/>
        <a:lstStyle/>
        <a:p>
          <a:pPr algn="ctr">
            <a:lnSpc>
              <a:spcPct val="150000"/>
            </a:lnSpc>
          </a:pPr>
          <a:endParaRPr lang="en-US" sz="2800" b="1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50000"/>
            </a:lnSpc>
          </a:pPr>
          <a:endParaRPr lang="en-US" sz="2800" b="1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50000"/>
            </a:lnSpc>
          </a:pPr>
          <a:endParaRPr lang="en-US" sz="2800" b="1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50000"/>
            </a:lnSpc>
          </a:pPr>
          <a:endParaRPr lang="en-US" sz="2800" b="1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50000"/>
            </a:lnSpc>
          </a:pPr>
          <a:endParaRPr lang="en-US" sz="2800" b="1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50000"/>
            </a:lnSpc>
          </a:pPr>
          <a:endParaRPr lang="en-US" sz="2800" b="1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50000"/>
            </a:lnSpc>
          </a:pPr>
          <a:endParaRPr lang="en-US" sz="2800" b="1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50000"/>
            </a:lnSpc>
          </a:pPr>
          <a:endParaRPr lang="en-US" sz="2800" b="1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50000"/>
            </a:lnSpc>
          </a:pPr>
          <a:endParaRPr lang="en-US" sz="2800" b="1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00000"/>
            </a:lnSpc>
          </a:pPr>
          <a:r>
            <a:rPr lang="en-US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RAVISH</a:t>
          </a:r>
        </a:p>
        <a:p>
          <a:pPr algn="l">
            <a:lnSpc>
              <a:spcPct val="100000"/>
            </a:lnSpc>
          </a:pPr>
          <a:r>
            <a:rPr lang="en-US" sz="32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Harakat-holatning</a:t>
          </a:r>
          <a:r>
            <a:rPr lang="en-US" sz="32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bajarilish</a:t>
          </a:r>
          <a:r>
            <a:rPr lang="en-US" sz="32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tarzi</a:t>
          </a:r>
          <a:r>
            <a:rPr lang="en-US" sz="32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en-US" sz="32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payti</a:t>
          </a:r>
          <a:r>
            <a:rPr lang="en-US" sz="32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en-US" sz="32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o‘rni</a:t>
          </a:r>
          <a:r>
            <a:rPr lang="en-US" sz="32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en-US" sz="32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daraja</a:t>
          </a:r>
          <a:r>
            <a:rPr lang="en-US" sz="32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miqdori</a:t>
          </a:r>
          <a:r>
            <a:rPr lang="en-US" sz="32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kabi</a:t>
          </a:r>
          <a:r>
            <a:rPr lang="en-US" sz="32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belgilarini</a:t>
          </a:r>
          <a:r>
            <a:rPr lang="en-US" sz="32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bildiruvchi</a:t>
          </a:r>
          <a:r>
            <a:rPr lang="en-US" sz="32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so‘zlar</a:t>
          </a:r>
          <a:r>
            <a:rPr lang="en-US" sz="32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ravish </a:t>
          </a:r>
          <a:r>
            <a:rPr lang="en-US" sz="32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deyiladi</a:t>
          </a:r>
          <a:r>
            <a:rPr lang="en-US" sz="32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</a:p>
        <a:p>
          <a:pPr algn="ctr">
            <a:lnSpc>
              <a:spcPct val="100000"/>
            </a:lnSpc>
          </a:pPr>
          <a:endParaRPr lang="en-US" sz="2800" b="1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50000"/>
            </a:lnSpc>
          </a:pPr>
          <a:endParaRPr lang="en-US" sz="2800" b="1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50000"/>
            </a:lnSpc>
          </a:pP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</a:p>
        <a:p>
          <a:pPr algn="ctr">
            <a:lnSpc>
              <a:spcPct val="150000"/>
            </a:lnSpc>
          </a:pPr>
          <a:endParaRPr lang="en-US" sz="2800" b="1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50000"/>
            </a:lnSpc>
          </a:pPr>
          <a:endParaRPr lang="en-US" sz="2800" b="1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50000"/>
            </a:lnSpc>
          </a:pPr>
          <a:endParaRPr lang="en-US" sz="2800" b="1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50000"/>
            </a:lnSpc>
          </a:pPr>
          <a:endParaRPr lang="en-US" sz="2800" b="1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50000"/>
            </a:lnSpc>
          </a:pP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</a:p>
        <a:p>
          <a:pPr algn="ctr">
            <a:lnSpc>
              <a:spcPct val="150000"/>
            </a:lnSpc>
          </a:pPr>
          <a:endParaRPr lang="en-US" sz="2800" b="1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50000"/>
            </a:lnSpc>
          </a:pPr>
          <a:endParaRPr lang="en-US" sz="2800" b="1" dirty="0" smtClean="0">
            <a:latin typeface="Times New Roman" pitchFamily="18" charset="0"/>
            <a:cs typeface="Times New Roman" pitchFamily="18" charset="0"/>
          </a:endParaRPr>
        </a:p>
      </dgm:t>
    </dgm:pt>
    <dgm:pt modelId="{F5ECDFD3-B5E6-49ED-87C7-5E3818CB36F3}" type="parTrans" cxnId="{F32B13FB-568A-4691-BA3C-D24C3D4682FF}">
      <dgm:prSet/>
      <dgm:spPr/>
      <dgm:t>
        <a:bodyPr/>
        <a:lstStyle/>
        <a:p>
          <a:endParaRPr lang="ru-RU"/>
        </a:p>
      </dgm:t>
    </dgm:pt>
    <dgm:pt modelId="{520805E2-610B-4AA0-B273-0F15A1E8A6AD}" type="sibTrans" cxnId="{F32B13FB-568A-4691-BA3C-D24C3D4682FF}">
      <dgm:prSet/>
      <dgm:spPr/>
      <dgm:t>
        <a:bodyPr/>
        <a:lstStyle/>
        <a:p>
          <a:endParaRPr lang="ru-RU"/>
        </a:p>
      </dgm:t>
    </dgm:pt>
    <dgm:pt modelId="{BEEAE06C-2763-4218-A324-0456C969D60E}">
      <dgm:prSet phldrT="[Текст]" custT="1"/>
      <dgm:spPr/>
      <dgm:t>
        <a:bodyPr/>
        <a:lstStyle/>
        <a:p>
          <a:pPr algn="ctr">
            <a:lnSpc>
              <a:spcPct val="100000"/>
            </a:lnSpc>
          </a:pPr>
          <a:endParaRPr lang="en-US" sz="2800" b="1" dirty="0" smtClean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00000"/>
            </a:lnSpc>
          </a:pPr>
          <a:r>
            <a:rPr lang="en-US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RAVISHDOSH</a:t>
          </a:r>
        </a:p>
        <a:p>
          <a:pPr algn="l">
            <a:lnSpc>
              <a:spcPct val="100000"/>
            </a:lnSpc>
          </a:pP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    </a:t>
          </a:r>
          <a:r>
            <a:rPr lang="en-US" sz="3200" b="0" dirty="0" err="1" smtClean="0">
              <a:latin typeface="Times New Roman" pitchFamily="18" charset="0"/>
              <a:cs typeface="Times New Roman" pitchFamily="18" charset="0"/>
            </a:rPr>
            <a:t>Fe’lning</a:t>
          </a:r>
          <a:r>
            <a:rPr lang="en-US" sz="32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0" dirty="0" err="1" smtClean="0">
              <a:latin typeface="Times New Roman" pitchFamily="18" charset="0"/>
              <a:cs typeface="Times New Roman" pitchFamily="18" charset="0"/>
            </a:rPr>
            <a:t>ravishga</a:t>
          </a:r>
          <a:r>
            <a:rPr lang="en-US" sz="3200" b="0" dirty="0" smtClean="0">
              <a:latin typeface="Times New Roman" pitchFamily="18" charset="0"/>
              <a:cs typeface="Times New Roman" pitchFamily="18" charset="0"/>
            </a:rPr>
            <a:t>         </a:t>
          </a:r>
        </a:p>
        <a:p>
          <a:pPr algn="l">
            <a:lnSpc>
              <a:spcPct val="100000"/>
            </a:lnSpc>
          </a:pPr>
          <a:r>
            <a:rPr lang="en-US" sz="3200" b="0" dirty="0" smtClean="0">
              <a:latin typeface="Times New Roman" pitchFamily="18" charset="0"/>
              <a:cs typeface="Times New Roman" pitchFamily="18" charset="0"/>
            </a:rPr>
            <a:t>     </a:t>
          </a:r>
          <a:r>
            <a:rPr lang="en-US" sz="3200" b="0" dirty="0" err="1" smtClean="0">
              <a:latin typeface="Times New Roman" pitchFamily="18" charset="0"/>
              <a:cs typeface="Times New Roman" pitchFamily="18" charset="0"/>
            </a:rPr>
            <a:t>xoslangan</a:t>
          </a:r>
          <a:r>
            <a:rPr lang="en-US" sz="32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0" dirty="0" err="1" smtClean="0">
              <a:latin typeface="Times New Roman" pitchFamily="18" charset="0"/>
              <a:cs typeface="Times New Roman" pitchFamily="18" charset="0"/>
            </a:rPr>
            <a:t>shakli</a:t>
          </a:r>
          <a:r>
            <a:rPr lang="en-US" sz="3200" b="0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algn="l">
            <a:lnSpc>
              <a:spcPct val="100000"/>
            </a:lnSpc>
          </a:pPr>
          <a:r>
            <a:rPr lang="en-US" sz="3200" b="0" dirty="0" smtClean="0">
              <a:latin typeface="Times New Roman" pitchFamily="18" charset="0"/>
              <a:cs typeface="Times New Roman" pitchFamily="18" charset="0"/>
            </a:rPr>
            <a:t>     </a:t>
          </a:r>
          <a:r>
            <a:rPr lang="en-US" sz="3200" b="0" dirty="0" err="1" smtClean="0">
              <a:latin typeface="Times New Roman" pitchFamily="18" charset="0"/>
              <a:cs typeface="Times New Roman" pitchFamily="18" charset="0"/>
            </a:rPr>
            <a:t>Ravishdosh</a:t>
          </a:r>
          <a:r>
            <a:rPr lang="en-US" sz="32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0" dirty="0" err="1" smtClean="0">
              <a:latin typeface="Times New Roman" pitchFamily="18" charset="0"/>
              <a:cs typeface="Times New Roman" pitchFamily="18" charset="0"/>
            </a:rPr>
            <a:t>o‘ziga</a:t>
          </a:r>
          <a:r>
            <a:rPr lang="en-US" sz="3200" b="0" dirty="0" smtClean="0">
              <a:latin typeface="Times New Roman" pitchFamily="18" charset="0"/>
              <a:cs typeface="Times New Roman" pitchFamily="18" charset="0"/>
            </a:rPr>
            <a:t>    </a:t>
          </a:r>
        </a:p>
        <a:p>
          <a:pPr algn="l">
            <a:lnSpc>
              <a:spcPct val="100000"/>
            </a:lnSpc>
          </a:pPr>
          <a:r>
            <a:rPr lang="en-US" sz="3200" b="0" dirty="0" smtClean="0">
              <a:latin typeface="Times New Roman" pitchFamily="18" charset="0"/>
              <a:cs typeface="Times New Roman" pitchFamily="18" charset="0"/>
            </a:rPr>
            <a:t>     </a:t>
          </a:r>
          <a:r>
            <a:rPr lang="en-US" sz="3200" b="0" dirty="0" err="1" smtClean="0">
              <a:latin typeface="Times New Roman" pitchFamily="18" charset="0"/>
              <a:cs typeface="Times New Roman" pitchFamily="18" charset="0"/>
            </a:rPr>
            <a:t>xos</a:t>
          </a:r>
          <a:r>
            <a:rPr lang="en-US" sz="32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0" dirty="0" err="1" smtClean="0">
              <a:latin typeface="Times New Roman" pitchFamily="18" charset="0"/>
              <a:cs typeface="Times New Roman" pitchFamily="18" charset="0"/>
            </a:rPr>
            <a:t>qo‘shimchalarga</a:t>
          </a:r>
          <a:r>
            <a:rPr lang="en-US" sz="3200" b="0" dirty="0" smtClean="0">
              <a:latin typeface="Times New Roman" pitchFamily="18" charset="0"/>
              <a:cs typeface="Times New Roman" pitchFamily="18" charset="0"/>
            </a:rPr>
            <a:t> </a:t>
          </a:r>
        </a:p>
        <a:p>
          <a:pPr algn="l">
            <a:lnSpc>
              <a:spcPct val="100000"/>
            </a:lnSpc>
          </a:pPr>
          <a:r>
            <a:rPr lang="en-US" sz="3200" b="0" dirty="0" smtClean="0">
              <a:latin typeface="Times New Roman" pitchFamily="18" charset="0"/>
              <a:cs typeface="Times New Roman" pitchFamily="18" charset="0"/>
            </a:rPr>
            <a:t>     </a:t>
          </a:r>
          <a:r>
            <a:rPr lang="en-US" sz="3200" b="0" dirty="0" err="1" smtClean="0">
              <a:latin typeface="Times New Roman" pitchFamily="18" charset="0"/>
              <a:cs typeface="Times New Roman" pitchFamily="18" charset="0"/>
            </a:rPr>
            <a:t>ega</a:t>
          </a:r>
          <a:r>
            <a:rPr lang="en-US" sz="3200" b="0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algn="l">
            <a:lnSpc>
              <a:spcPct val="100000"/>
            </a:lnSpc>
          </a:pPr>
          <a:endParaRPr lang="en-US" sz="2800" b="1" dirty="0" smtClean="0">
            <a:latin typeface="Times New Roman" pitchFamily="18" charset="0"/>
            <a:cs typeface="Times New Roman" pitchFamily="18" charset="0"/>
          </a:endParaRPr>
        </a:p>
        <a:p>
          <a:pPr algn="l">
            <a:lnSpc>
              <a:spcPct val="100000"/>
            </a:lnSpc>
          </a:pPr>
          <a:endParaRPr lang="en-US" sz="2800" b="1" dirty="0" smtClean="0">
            <a:latin typeface="Times New Roman" pitchFamily="18" charset="0"/>
            <a:cs typeface="Times New Roman" pitchFamily="18" charset="0"/>
          </a:endParaRPr>
        </a:p>
      </dgm:t>
    </dgm:pt>
    <dgm:pt modelId="{87C9942A-B556-415C-B9B5-4655F8731998}" type="parTrans" cxnId="{1D05C4F9-8C46-4D62-AF05-2C41400F40D1}">
      <dgm:prSet/>
      <dgm:spPr/>
      <dgm:t>
        <a:bodyPr/>
        <a:lstStyle/>
        <a:p>
          <a:endParaRPr lang="ru-RU"/>
        </a:p>
      </dgm:t>
    </dgm:pt>
    <dgm:pt modelId="{09D8E8AF-BB00-4A92-88ED-D3A2DF1C3D99}" type="sibTrans" cxnId="{1D05C4F9-8C46-4D62-AF05-2C41400F40D1}">
      <dgm:prSet/>
      <dgm:spPr/>
      <dgm:t>
        <a:bodyPr/>
        <a:lstStyle/>
        <a:p>
          <a:endParaRPr lang="ru-RU"/>
        </a:p>
      </dgm:t>
    </dgm:pt>
    <dgm:pt modelId="{B6AFFFFB-DFE0-46F0-B009-77CDBBFD0BD7}" type="pres">
      <dgm:prSet presAssocID="{683C7B6C-3F27-473E-9E5B-EAC65D70CCF1}" presName="compositeShape" presStyleCnt="0">
        <dgm:presLayoutVars>
          <dgm:chMax val="7"/>
          <dgm:dir/>
          <dgm:resizeHandles val="exact"/>
        </dgm:presLayoutVars>
      </dgm:prSet>
      <dgm:spPr/>
    </dgm:pt>
    <dgm:pt modelId="{0E1A7BB6-20A2-40FB-AF24-3D85E0432587}" type="pres">
      <dgm:prSet presAssocID="{12D3F9F2-40EF-46AB-B0A7-338235A20780}" presName="circ1" presStyleLbl="vennNode1" presStyleIdx="0" presStyleCnt="2" custScaleX="133359" custScaleY="100547" custLinFactNeighborX="-10899"/>
      <dgm:spPr/>
      <dgm:t>
        <a:bodyPr/>
        <a:lstStyle/>
        <a:p>
          <a:endParaRPr lang="ru-RU"/>
        </a:p>
      </dgm:t>
    </dgm:pt>
    <dgm:pt modelId="{6F91596E-68F2-4072-A9E3-B55F64BD21E8}" type="pres">
      <dgm:prSet presAssocID="{12D3F9F2-40EF-46AB-B0A7-338235A2078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F239FC-8F19-46D6-A0B4-8E72EE6A9A1B}" type="pres">
      <dgm:prSet presAssocID="{BEEAE06C-2763-4218-A324-0456C969D60E}" presName="circ2" presStyleLbl="vennNode1" presStyleIdx="1" presStyleCnt="2" custAng="0" custScaleX="127395" custScaleY="100547" custLinFactNeighborX="6615"/>
      <dgm:spPr/>
      <dgm:t>
        <a:bodyPr/>
        <a:lstStyle/>
        <a:p>
          <a:endParaRPr lang="ru-RU"/>
        </a:p>
      </dgm:t>
    </dgm:pt>
    <dgm:pt modelId="{ACB1276B-D04E-4BB7-A1B3-A31F03C250B6}" type="pres">
      <dgm:prSet presAssocID="{BEEAE06C-2763-4218-A324-0456C969D60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B75DF2E-1743-4D4F-9368-FEF581FD0F22}" type="presOf" srcId="{12D3F9F2-40EF-46AB-B0A7-338235A20780}" destId="{0E1A7BB6-20A2-40FB-AF24-3D85E0432587}" srcOrd="0" destOrd="0" presId="urn:microsoft.com/office/officeart/2005/8/layout/venn1"/>
    <dgm:cxn modelId="{1D05C4F9-8C46-4D62-AF05-2C41400F40D1}" srcId="{683C7B6C-3F27-473E-9E5B-EAC65D70CCF1}" destId="{BEEAE06C-2763-4218-A324-0456C969D60E}" srcOrd="1" destOrd="0" parTransId="{87C9942A-B556-415C-B9B5-4655F8731998}" sibTransId="{09D8E8AF-BB00-4A92-88ED-D3A2DF1C3D99}"/>
    <dgm:cxn modelId="{946A5119-2B46-4D3A-9ECC-2153BE8CF6A7}" type="presOf" srcId="{BEEAE06C-2763-4218-A324-0456C969D60E}" destId="{23F239FC-8F19-46D6-A0B4-8E72EE6A9A1B}" srcOrd="0" destOrd="0" presId="urn:microsoft.com/office/officeart/2005/8/layout/venn1"/>
    <dgm:cxn modelId="{11A97A08-780C-471C-82D9-D75E877A93B7}" type="presOf" srcId="{683C7B6C-3F27-473E-9E5B-EAC65D70CCF1}" destId="{B6AFFFFB-DFE0-46F0-B009-77CDBBFD0BD7}" srcOrd="0" destOrd="0" presId="urn:microsoft.com/office/officeart/2005/8/layout/venn1"/>
    <dgm:cxn modelId="{9D475778-E466-43DC-80FB-332C70621366}" type="presOf" srcId="{12D3F9F2-40EF-46AB-B0A7-338235A20780}" destId="{6F91596E-68F2-4072-A9E3-B55F64BD21E8}" srcOrd="1" destOrd="0" presId="urn:microsoft.com/office/officeart/2005/8/layout/venn1"/>
    <dgm:cxn modelId="{1FAE3659-19FD-434C-890D-8026715BAF68}" type="presOf" srcId="{BEEAE06C-2763-4218-A324-0456C969D60E}" destId="{ACB1276B-D04E-4BB7-A1B3-A31F03C250B6}" srcOrd="1" destOrd="0" presId="urn:microsoft.com/office/officeart/2005/8/layout/venn1"/>
    <dgm:cxn modelId="{F32B13FB-568A-4691-BA3C-D24C3D4682FF}" srcId="{683C7B6C-3F27-473E-9E5B-EAC65D70CCF1}" destId="{12D3F9F2-40EF-46AB-B0A7-338235A20780}" srcOrd="0" destOrd="0" parTransId="{F5ECDFD3-B5E6-49ED-87C7-5E3818CB36F3}" sibTransId="{520805E2-610B-4AA0-B273-0F15A1E8A6AD}"/>
    <dgm:cxn modelId="{6A0D379E-C75E-4F46-BB37-74775F69FA3D}" type="presParOf" srcId="{B6AFFFFB-DFE0-46F0-B009-77CDBBFD0BD7}" destId="{0E1A7BB6-20A2-40FB-AF24-3D85E0432587}" srcOrd="0" destOrd="0" presId="urn:microsoft.com/office/officeart/2005/8/layout/venn1"/>
    <dgm:cxn modelId="{5B1E9BF2-391C-4629-8AA5-924A4CC13759}" type="presParOf" srcId="{B6AFFFFB-DFE0-46F0-B009-77CDBBFD0BD7}" destId="{6F91596E-68F2-4072-A9E3-B55F64BD21E8}" srcOrd="1" destOrd="0" presId="urn:microsoft.com/office/officeart/2005/8/layout/venn1"/>
    <dgm:cxn modelId="{2320D566-63FC-4562-8DBF-D31C304E2050}" type="presParOf" srcId="{B6AFFFFB-DFE0-46F0-B009-77CDBBFD0BD7}" destId="{23F239FC-8F19-46D6-A0B4-8E72EE6A9A1B}" srcOrd="2" destOrd="0" presId="urn:microsoft.com/office/officeart/2005/8/layout/venn1"/>
    <dgm:cxn modelId="{15419B7B-B9C4-4797-BCF6-EABAB2925020}" type="presParOf" srcId="{B6AFFFFB-DFE0-46F0-B009-77CDBBFD0BD7}" destId="{ACB1276B-D04E-4BB7-A1B3-A31F03C250B6}" srcOrd="3" destOrd="0" presId="urn:microsoft.com/office/officeart/2005/8/layout/venn1"/>
  </dgm:cxnLst>
  <dgm:bg>
    <a:solidFill>
      <a:schemeClr val="accent4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1A7BB6-20A2-40FB-AF24-3D85E0432587}">
      <dsp:nvSpPr>
        <dsp:cNvPr id="0" name=""/>
        <dsp:cNvSpPr/>
      </dsp:nvSpPr>
      <dsp:spPr>
        <a:xfrm>
          <a:off x="0" y="0"/>
          <a:ext cx="7047249" cy="531332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RAVISH</a:t>
          </a:r>
        </a:p>
        <a:p>
          <a:pPr lvl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32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Harakat-holatning</a:t>
          </a:r>
          <a:r>
            <a:rPr lang="en-US" sz="32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bajarilish</a:t>
          </a:r>
          <a:r>
            <a:rPr lang="en-US" sz="32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tarzi</a:t>
          </a:r>
          <a:r>
            <a:rPr lang="en-US" sz="32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en-US" sz="32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payti</a:t>
          </a:r>
          <a:r>
            <a:rPr lang="en-US" sz="32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en-US" sz="32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o‘rni</a:t>
          </a:r>
          <a:r>
            <a:rPr lang="en-US" sz="32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en-US" sz="32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daraja</a:t>
          </a:r>
          <a:r>
            <a:rPr lang="en-US" sz="32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miqdori</a:t>
          </a:r>
          <a:r>
            <a:rPr lang="en-US" sz="32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kabi</a:t>
          </a:r>
          <a:r>
            <a:rPr lang="en-US" sz="32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belgilarini</a:t>
          </a:r>
          <a:r>
            <a:rPr lang="en-US" sz="32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bildiruvchi</a:t>
          </a:r>
          <a:r>
            <a:rPr lang="en-US" sz="32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so‘zlar</a:t>
          </a:r>
          <a:r>
            <a:rPr lang="en-US" sz="32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ravish </a:t>
          </a:r>
          <a:r>
            <a:rPr lang="en-US" sz="32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deyiladi</a:t>
          </a:r>
          <a:r>
            <a:rPr lang="en-US" sz="32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</a:p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</a:p>
        <a:p>
          <a:pPr lvl="0" algn="ctr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</a:p>
        <a:p>
          <a:pPr lvl="0" algn="ctr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984075" y="626554"/>
        <a:ext cx="4063278" cy="4060214"/>
      </dsp:txXfrm>
    </dsp:sp>
    <dsp:sp modelId="{23F239FC-8F19-46D6-A0B4-8E72EE6A9A1B}">
      <dsp:nvSpPr>
        <dsp:cNvPr id="0" name=""/>
        <dsp:cNvSpPr/>
      </dsp:nvSpPr>
      <dsp:spPr>
        <a:xfrm>
          <a:off x="4824523" y="0"/>
          <a:ext cx="6732086" cy="5313325"/>
        </a:xfrm>
        <a:prstGeom prst="ellipse">
          <a:avLst/>
        </a:prstGeom>
        <a:solidFill>
          <a:schemeClr val="accent3">
            <a:alpha val="50000"/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 dirty="0" smtClean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RAVISHDOSH</a:t>
          </a:r>
        </a:p>
        <a:p>
          <a:pPr lvl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    </a:t>
          </a:r>
          <a:r>
            <a:rPr lang="en-US" sz="3200" b="0" kern="1200" dirty="0" err="1" smtClean="0">
              <a:latin typeface="Times New Roman" pitchFamily="18" charset="0"/>
              <a:cs typeface="Times New Roman" pitchFamily="18" charset="0"/>
            </a:rPr>
            <a:t>Fe’lning</a:t>
          </a:r>
          <a:r>
            <a:rPr lang="en-US" sz="32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0" kern="1200" dirty="0" err="1" smtClean="0">
              <a:latin typeface="Times New Roman" pitchFamily="18" charset="0"/>
              <a:cs typeface="Times New Roman" pitchFamily="18" charset="0"/>
            </a:rPr>
            <a:t>ravishga</a:t>
          </a:r>
          <a:r>
            <a:rPr lang="en-US" sz="3200" b="0" kern="1200" dirty="0" smtClean="0">
              <a:latin typeface="Times New Roman" pitchFamily="18" charset="0"/>
              <a:cs typeface="Times New Roman" pitchFamily="18" charset="0"/>
            </a:rPr>
            <a:t>         </a:t>
          </a:r>
        </a:p>
        <a:p>
          <a:pPr lvl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3200" b="0" kern="1200" dirty="0" smtClean="0">
              <a:latin typeface="Times New Roman" pitchFamily="18" charset="0"/>
              <a:cs typeface="Times New Roman" pitchFamily="18" charset="0"/>
            </a:rPr>
            <a:t>     </a:t>
          </a:r>
          <a:r>
            <a:rPr lang="en-US" sz="3200" b="0" kern="1200" dirty="0" err="1" smtClean="0">
              <a:latin typeface="Times New Roman" pitchFamily="18" charset="0"/>
              <a:cs typeface="Times New Roman" pitchFamily="18" charset="0"/>
            </a:rPr>
            <a:t>xoslangan</a:t>
          </a:r>
          <a:r>
            <a:rPr lang="en-US" sz="32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0" kern="1200" dirty="0" err="1" smtClean="0">
              <a:latin typeface="Times New Roman" pitchFamily="18" charset="0"/>
              <a:cs typeface="Times New Roman" pitchFamily="18" charset="0"/>
            </a:rPr>
            <a:t>shakli</a:t>
          </a:r>
          <a:r>
            <a:rPr lang="en-US" sz="3200" b="0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lvl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3200" b="0" kern="1200" dirty="0" smtClean="0">
              <a:latin typeface="Times New Roman" pitchFamily="18" charset="0"/>
              <a:cs typeface="Times New Roman" pitchFamily="18" charset="0"/>
            </a:rPr>
            <a:t>     </a:t>
          </a:r>
          <a:r>
            <a:rPr lang="en-US" sz="3200" b="0" kern="1200" dirty="0" err="1" smtClean="0">
              <a:latin typeface="Times New Roman" pitchFamily="18" charset="0"/>
              <a:cs typeface="Times New Roman" pitchFamily="18" charset="0"/>
            </a:rPr>
            <a:t>Ravishdosh</a:t>
          </a:r>
          <a:r>
            <a:rPr lang="en-US" sz="32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0" kern="1200" dirty="0" err="1" smtClean="0">
              <a:latin typeface="Times New Roman" pitchFamily="18" charset="0"/>
              <a:cs typeface="Times New Roman" pitchFamily="18" charset="0"/>
            </a:rPr>
            <a:t>o‘ziga</a:t>
          </a:r>
          <a:r>
            <a:rPr lang="en-US" sz="3200" b="0" kern="1200" dirty="0" smtClean="0">
              <a:latin typeface="Times New Roman" pitchFamily="18" charset="0"/>
              <a:cs typeface="Times New Roman" pitchFamily="18" charset="0"/>
            </a:rPr>
            <a:t>    </a:t>
          </a:r>
        </a:p>
        <a:p>
          <a:pPr lvl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3200" b="0" kern="1200" dirty="0" smtClean="0">
              <a:latin typeface="Times New Roman" pitchFamily="18" charset="0"/>
              <a:cs typeface="Times New Roman" pitchFamily="18" charset="0"/>
            </a:rPr>
            <a:t>     </a:t>
          </a:r>
          <a:r>
            <a:rPr lang="en-US" sz="3200" b="0" kern="1200" dirty="0" err="1" smtClean="0">
              <a:latin typeface="Times New Roman" pitchFamily="18" charset="0"/>
              <a:cs typeface="Times New Roman" pitchFamily="18" charset="0"/>
            </a:rPr>
            <a:t>xos</a:t>
          </a:r>
          <a:r>
            <a:rPr lang="en-US" sz="32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0" kern="1200" dirty="0" err="1" smtClean="0">
              <a:latin typeface="Times New Roman" pitchFamily="18" charset="0"/>
              <a:cs typeface="Times New Roman" pitchFamily="18" charset="0"/>
            </a:rPr>
            <a:t>qo‘shimchalarga</a:t>
          </a:r>
          <a:r>
            <a:rPr lang="en-US" sz="3200" b="0" kern="1200" dirty="0" smtClean="0">
              <a:latin typeface="Times New Roman" pitchFamily="18" charset="0"/>
              <a:cs typeface="Times New Roman" pitchFamily="18" charset="0"/>
            </a:rPr>
            <a:t> </a:t>
          </a:r>
        </a:p>
        <a:p>
          <a:pPr lvl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3200" b="0" kern="1200" dirty="0" smtClean="0">
              <a:latin typeface="Times New Roman" pitchFamily="18" charset="0"/>
              <a:cs typeface="Times New Roman" pitchFamily="18" charset="0"/>
            </a:rPr>
            <a:t>     </a:t>
          </a:r>
          <a:r>
            <a:rPr lang="en-US" sz="3200" b="0" kern="1200" dirty="0" err="1" smtClean="0">
              <a:latin typeface="Times New Roman" pitchFamily="18" charset="0"/>
              <a:cs typeface="Times New Roman" pitchFamily="18" charset="0"/>
            </a:rPr>
            <a:t>ega</a:t>
          </a:r>
          <a:r>
            <a:rPr lang="en-US" sz="3200" b="0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lvl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6734980" y="626554"/>
        <a:ext cx="3881563" cy="40602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06F07-6E57-4C17-B74C-283E69F897EB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0FF3D-43ED-4881-B1B2-840FBF5767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654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4077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4077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4077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4077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4077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4077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4077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407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4077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407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C5B08-6D1C-4798-9161-9FBBDDFBCCB8}" type="datetimeFigureOut">
              <a:rPr lang="en-US"/>
              <a:pPr>
                <a:defRPr/>
              </a:pPr>
              <a:t>10/29/2020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6A6C5-50EF-4827-B29B-814043372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DCA8-3380-468C-8D32-FEE46D4CADA6}" type="datetimeFigureOut">
              <a:rPr lang="en-US"/>
              <a:pPr>
                <a:defRPr/>
              </a:pPr>
              <a:t>10/29/2020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F7EFD-C7CB-497A-AB45-CE24CF3E7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7C743-CD78-4750-95AD-59970C8E013A}" type="datetimeFigureOut">
              <a:rPr lang="en-US"/>
              <a:pPr>
                <a:defRPr/>
              </a:pPr>
              <a:t>10/29/2020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1EE0A-4885-4CA3-BF66-87A8432535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BFBBE-5C3D-4381-B405-A99E95D5671D}" type="datetimeFigureOut">
              <a:rPr lang="en-US"/>
              <a:pPr>
                <a:defRPr/>
              </a:pPr>
              <a:t>10/29/2020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D2485-5F7C-4420-A748-27101B7B97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677F3-ACA7-4DC6-AD38-D912D8C9A242}" type="datetimeFigureOut">
              <a:rPr lang="en-US"/>
              <a:pPr>
                <a:defRPr/>
              </a:pPr>
              <a:t>10/29/2020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9CAC0-1CF7-4C57-973A-4914C55F75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8" y="1133475"/>
            <a:ext cx="11949112" cy="559911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288" y="150813"/>
            <a:ext cx="11949112" cy="9064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6588" y="215900"/>
            <a:ext cx="10918825" cy="315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29" name="Holder 3"/>
          <p:cNvSpPr>
            <a:spLocks noGrp="1"/>
          </p:cNvSpPr>
          <p:nvPr>
            <p:ph type="body" idx="1"/>
          </p:nvPr>
        </p:nvSpPr>
        <p:spPr bwMode="auto">
          <a:xfrm>
            <a:off x="877888" y="2290763"/>
            <a:ext cx="104362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963" y="6378575"/>
            <a:ext cx="390207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8575"/>
            <a:ext cx="280352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07C28840-11A4-4275-955E-872D2264A916}" type="datetimeFigureOut">
              <a:rPr lang="en-US"/>
              <a:pPr>
                <a:defRPr/>
              </a:pPr>
              <a:t>10/29/2020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875" y="6378575"/>
            <a:ext cx="2803525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760FC33-0D11-4365-AA94-1378492BA5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</p:sldLayoutIdLst>
  <p:transition spd="med">
    <p:diamond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85725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30363" indent="-2587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73288" indent="-34448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10" Type="http://schemas.openxmlformats.org/officeDocument/2006/relationships/image" Target="../media/image23.jpeg"/><Relationship Id="rId4" Type="http://schemas.openxmlformats.org/officeDocument/2006/relationships/image" Target="../media/image17.jpeg"/><Relationship Id="rId9" Type="http://schemas.openxmlformats.org/officeDocument/2006/relationships/image" Target="../media/image22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10" Type="http://schemas.openxmlformats.org/officeDocument/2006/relationships/image" Target="../media/image14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2"/>
          <p:cNvSpPr>
            <a:spLocks noChangeArrowheads="1"/>
          </p:cNvSpPr>
          <p:nvPr/>
        </p:nvSpPr>
        <p:spPr bwMode="auto">
          <a:xfrm>
            <a:off x="1588" y="3175"/>
            <a:ext cx="12176125" cy="215741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 dirty="0"/>
          </a:p>
        </p:txBody>
      </p:sp>
      <p:sp>
        <p:nvSpPr>
          <p:cNvPr id="14" name="object 3">
            <a:extLst>
              <a:ext uri="{FF2B5EF4-FFF2-40B4-BE49-F238E27FC236}"/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87563" y="561975"/>
            <a:ext cx="6980237" cy="942975"/>
          </a:xfrm>
        </p:spPr>
        <p:txBody>
          <a:bodyPr vert="horz" tIns="30868" rtlCol="0" anchor="ctr"/>
          <a:lstStyle/>
          <a:p>
            <a:pPr marL="26842" algn="l">
              <a:spcBef>
                <a:spcPts val="241"/>
              </a:spcBef>
              <a:defRPr/>
            </a:pPr>
            <a:r>
              <a:rPr lang="en-US" sz="5900" spc="1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5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/>
            </a:extLst>
          </p:cNvPr>
          <p:cNvSpPr txBox="1"/>
          <p:nvPr/>
        </p:nvSpPr>
        <p:spPr>
          <a:xfrm>
            <a:off x="1991544" y="2564904"/>
            <a:ext cx="5184576" cy="3648754"/>
          </a:xfrm>
          <a:prstGeom prst="rect">
            <a:avLst/>
          </a:prstGeom>
        </p:spPr>
        <p:txBody>
          <a:bodyPr wrap="square" lIns="0" tIns="29526" rIns="0" bIns="0">
            <a:spAutoFit/>
          </a:bodyPr>
          <a:lstStyle/>
          <a:p>
            <a:pPr marL="38920">
              <a:spcBef>
                <a:spcPts val="233"/>
              </a:spcBef>
              <a:defRPr/>
            </a:pPr>
            <a:r>
              <a:rPr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Mav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zu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Milliy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hunarmandchilik</a:t>
            </a:r>
            <a:endParaRPr lang="en-US" sz="4400" b="1" dirty="0" smtClean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Sifatdosh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yasalishi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imlosi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4400" b="1" dirty="0" smtClean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443">
              <a:lnSpc>
                <a:spcPts val="4291"/>
              </a:lnSpc>
              <a:spcBef>
                <a:spcPts val="2599"/>
              </a:spcBef>
              <a:defRPr/>
            </a:pPr>
            <a:endParaRPr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object 5"/>
          <p:cNvSpPr>
            <a:spLocks noChangeArrowheads="1"/>
          </p:cNvSpPr>
          <p:nvPr/>
        </p:nvSpPr>
        <p:spPr bwMode="auto">
          <a:xfrm>
            <a:off x="804824" y="2852936"/>
            <a:ext cx="682664" cy="2448272"/>
          </a:xfrm>
          <a:custGeom>
            <a:avLst/>
            <a:gdLst>
              <a:gd name="T0" fmla="*/ 0 w 344170"/>
              <a:gd name="T1" fmla="*/ 0 h 680719"/>
              <a:gd name="T2" fmla="*/ 344170 w 344170"/>
              <a:gd name="T3" fmla="*/ 680719 h 680719"/>
            </a:gdLst>
            <a:ahLst/>
            <a:cxnLst/>
            <a:rect l="T0" t="T1" r="T2" b="T3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79" name="object 9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80" name="object 10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noFill/>
          <a:ln w="30481">
            <a:solidFill>
              <a:srgbClr val="FEFEFE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22" name="object 12">
            <a:extLst>
              <a:ext uri="{FF2B5EF4-FFF2-40B4-BE49-F238E27FC236}"/>
            </a:extLst>
          </p:cNvPr>
          <p:cNvSpPr txBox="1"/>
          <p:nvPr/>
        </p:nvSpPr>
        <p:spPr>
          <a:xfrm>
            <a:off x="10410825" y="527050"/>
            <a:ext cx="366713" cy="787400"/>
          </a:xfrm>
          <a:prstGeom prst="rect">
            <a:avLst/>
          </a:prstGeom>
        </p:spPr>
        <p:txBody>
          <a:bodyPr lIns="0" tIns="33554" rIns="0" bIns="0">
            <a:spAutoFit/>
          </a:bodyPr>
          <a:lstStyle/>
          <a:p>
            <a:pPr>
              <a:spcBef>
                <a:spcPts val="265"/>
              </a:spcBef>
              <a:defRPr/>
            </a:pPr>
            <a:r>
              <a:rPr lang="en-US" sz="4800" b="1" spc="21" dirty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/>
            </a:extLst>
          </p:cNvPr>
          <p:cNvSpPr txBox="1"/>
          <p:nvPr/>
        </p:nvSpPr>
        <p:spPr>
          <a:xfrm>
            <a:off x="10112991" y="1172164"/>
            <a:ext cx="1040784" cy="456636"/>
          </a:xfrm>
          <a:prstGeom prst="rect">
            <a:avLst/>
          </a:prstGeom>
        </p:spPr>
        <p:txBody>
          <a:bodyPr wrap="square" lIns="0" tIns="25500" rIns="0" bIns="0">
            <a:spAutoFit/>
          </a:bodyPr>
          <a:lstStyle/>
          <a:p>
            <a:pPr algn="ctr">
              <a:spcBef>
                <a:spcPts val="201"/>
              </a:spcBef>
              <a:defRPr/>
            </a:pPr>
            <a:r>
              <a:rPr sz="2800" b="1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3083" name="object 31"/>
          <p:cNvSpPr>
            <a:spLocks noChangeArrowheads="1"/>
          </p:cNvSpPr>
          <p:nvPr/>
        </p:nvSpPr>
        <p:spPr bwMode="auto">
          <a:xfrm>
            <a:off x="742950" y="750888"/>
            <a:ext cx="269875" cy="404812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4" name="object 32"/>
          <p:cNvSpPr>
            <a:spLocks noChangeArrowheads="1"/>
          </p:cNvSpPr>
          <p:nvPr/>
        </p:nvSpPr>
        <p:spPr bwMode="auto">
          <a:xfrm>
            <a:off x="1071563" y="673100"/>
            <a:ext cx="269875" cy="482600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5" name="object 33"/>
          <p:cNvSpPr>
            <a:spLocks noChangeArrowheads="1"/>
          </p:cNvSpPr>
          <p:nvPr/>
        </p:nvSpPr>
        <p:spPr bwMode="auto">
          <a:xfrm>
            <a:off x="1398588" y="828675"/>
            <a:ext cx="269875" cy="327025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6" name="object 34"/>
          <p:cNvSpPr>
            <a:spLocks noChangeArrowheads="1"/>
          </p:cNvSpPr>
          <p:nvPr/>
        </p:nvSpPr>
        <p:spPr bwMode="auto">
          <a:xfrm>
            <a:off x="993775" y="1214438"/>
            <a:ext cx="520700" cy="346075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pic>
        <p:nvPicPr>
          <p:cNvPr id="1026" name="Picture 2" descr="C:\Users\Maktab\Desktop\images (14).jpg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6" cstate="print"/>
          <a:srcRect l="3408" r="3408"/>
          <a:stretch>
            <a:fillRect/>
          </a:stretch>
        </p:blipFill>
        <p:spPr bwMode="auto">
          <a:xfrm>
            <a:off x="7752184" y="2636912"/>
            <a:ext cx="3328416" cy="340743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2-mashq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ятиугольник 13"/>
          <p:cNvSpPr/>
          <p:nvPr/>
        </p:nvSpPr>
        <p:spPr>
          <a:xfrm>
            <a:off x="479376" y="2132856"/>
            <a:ext cx="5688632" cy="576064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Tikuvchi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ko‘ylak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tikadi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672064" y="2132856"/>
            <a:ext cx="5040560" cy="5760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Tikil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ayotgan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ko‘ylak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ятиугольник 15"/>
          <p:cNvSpPr/>
          <p:nvPr/>
        </p:nvSpPr>
        <p:spPr>
          <a:xfrm>
            <a:off x="479376" y="2924944"/>
            <a:ext cx="5688632" cy="576064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archani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yasatdi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ятиугольник 16"/>
          <p:cNvSpPr/>
          <p:nvPr/>
        </p:nvSpPr>
        <p:spPr>
          <a:xfrm>
            <a:off x="479376" y="3645024"/>
            <a:ext cx="5688632" cy="576064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Malika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rasm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chizdi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ятиугольник 17"/>
          <p:cNvSpPr/>
          <p:nvPr/>
        </p:nvSpPr>
        <p:spPr>
          <a:xfrm>
            <a:off x="479376" y="4437112"/>
            <a:ext cx="5688632" cy="576064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To‘plangan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suvlar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oqizildi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ятиугольник 18"/>
          <p:cNvSpPr/>
          <p:nvPr/>
        </p:nvSpPr>
        <p:spPr>
          <a:xfrm>
            <a:off x="479376" y="5229200"/>
            <a:ext cx="5688632" cy="576064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Tolib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kitobdan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o‘rgandi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ятиугольник 19"/>
          <p:cNvSpPr/>
          <p:nvPr/>
        </p:nvSpPr>
        <p:spPr>
          <a:xfrm>
            <a:off x="479376" y="5949280"/>
            <a:ext cx="5688632" cy="576064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Uylar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ta’mirlandi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672064" y="2924944"/>
            <a:ext cx="5040560" cy="5760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Yasatil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gan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archa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672064" y="3645024"/>
            <a:ext cx="5040560" cy="5760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Chizil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rasm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672064" y="4437112"/>
            <a:ext cx="5040560" cy="5760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Oqizil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suvlar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672064" y="5229200"/>
            <a:ext cx="5040560" cy="5760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O‘rganil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ayotgan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kitoblar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672064" y="5949280"/>
            <a:ext cx="5040560" cy="5760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Ta’mirlan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adigan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uylar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839416" y="1340768"/>
            <a:ext cx="10513168" cy="5760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Nima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qildi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                    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3-mashq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3352" y="1196752"/>
            <a:ext cx="11665296" cy="107721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Nuqtalar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o‘rniga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gan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kan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-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qan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qo‘shimchalaridan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mosini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qo‘yib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gaplarni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ko‘chiring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1344" y="2333685"/>
            <a:ext cx="120006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G‘ir-g‘ir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shabada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kishiga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xush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yoqadi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Osmonda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to‘lishib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nurlari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kumushdek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jilvalanadi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Barvaqt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yo‘lga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sayohatchilar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manzilga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yetib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keldilar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bo‘lmaydi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hunar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egala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inson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xor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bo‘lmadi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Daraxt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shoxlarini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buk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sindir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bolalar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qattiq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jazolanadi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Daraxt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…,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parvarishla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inson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ko‘pchilikning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duosini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Mashqni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tekshiramiz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35360" y="1340768"/>
            <a:ext cx="11521280" cy="720080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G‘ir-g‘ir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gan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shabada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kishiga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xush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yoqadi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335360" y="5805264"/>
            <a:ext cx="11593288" cy="720080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Daraxt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parvarishla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inson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ko‘pchilikning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duosini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oladi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335360" y="4941168"/>
            <a:ext cx="11521280" cy="720080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Daraxt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shoxlarini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buk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sindir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gan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bolalar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qattiq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jazolanadi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335360" y="4077072"/>
            <a:ext cx="11521280" cy="720080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O‘qi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gan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kam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bo‘lmaydi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hunar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egalla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gan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inson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xor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bo‘lmaydi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335360" y="3140968"/>
            <a:ext cx="11521280" cy="720080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Barvaqt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yo‘lga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chiq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sayohatchilar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manzilga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yetib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keldilar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335360" y="2204864"/>
            <a:ext cx="11521280" cy="720080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Osmonda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to‘lishib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chiq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nurlari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kumushdek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jilvalanadi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Zargarlik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san’ati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Maktab\Desktop\images (1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3392" y="4365104"/>
            <a:ext cx="2376264" cy="2160240"/>
          </a:xfrm>
          <a:prstGeom prst="rect">
            <a:avLst/>
          </a:prstGeom>
          <a:noFill/>
        </p:spPr>
      </p:pic>
      <p:pic>
        <p:nvPicPr>
          <p:cNvPr id="1027" name="Picture 3" descr="C:\Users\Maktab\Desktop\images (7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64352" y="4365104"/>
            <a:ext cx="2304256" cy="2160240"/>
          </a:xfrm>
          <a:prstGeom prst="rect">
            <a:avLst/>
          </a:prstGeom>
          <a:noFill/>
        </p:spPr>
      </p:pic>
      <p:pic>
        <p:nvPicPr>
          <p:cNvPr id="1028" name="Picture 4" descr="C:\Users\Maktab\Desktop\images (3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31704" y="2132856"/>
            <a:ext cx="2304256" cy="2071117"/>
          </a:xfrm>
          <a:prstGeom prst="rect">
            <a:avLst/>
          </a:prstGeom>
          <a:noFill/>
        </p:spPr>
      </p:pic>
      <p:pic>
        <p:nvPicPr>
          <p:cNvPr id="1029" name="Picture 5" descr="C:\Users\Maktab\Desktop\images (6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3392" y="2132856"/>
            <a:ext cx="2376264" cy="2059310"/>
          </a:xfrm>
          <a:prstGeom prst="rect">
            <a:avLst/>
          </a:prstGeom>
          <a:noFill/>
        </p:spPr>
      </p:pic>
      <p:pic>
        <p:nvPicPr>
          <p:cNvPr id="1030" name="Picture 6" descr="C:\Users\Maktab\Desktop\images (10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264352" y="2060848"/>
            <a:ext cx="2324100" cy="2088232"/>
          </a:xfrm>
          <a:prstGeom prst="rect">
            <a:avLst/>
          </a:prstGeom>
          <a:noFill/>
        </p:spPr>
      </p:pic>
      <p:pic>
        <p:nvPicPr>
          <p:cNvPr id="1031" name="Picture 7" descr="C:\Users\Maktab\Desktop\images (9)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312024" y="4437112"/>
            <a:ext cx="2376264" cy="2088232"/>
          </a:xfrm>
          <a:prstGeom prst="rect">
            <a:avLst/>
          </a:prstGeom>
          <a:noFill/>
        </p:spPr>
      </p:pic>
      <p:pic>
        <p:nvPicPr>
          <p:cNvPr id="1032" name="Picture 8" descr="C:\Users\Maktab\Desktop\images (4)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431704" y="4437112"/>
            <a:ext cx="2304256" cy="2088232"/>
          </a:xfrm>
          <a:prstGeom prst="rect">
            <a:avLst/>
          </a:prstGeom>
          <a:noFill/>
        </p:spPr>
      </p:pic>
      <p:pic>
        <p:nvPicPr>
          <p:cNvPr id="1033" name="Picture 9" descr="C:\Users\Maktab\Desktop\images (8)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312024" y="2132856"/>
            <a:ext cx="2295525" cy="2088232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335360" y="1124744"/>
            <a:ext cx="11521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4-mashq.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Matnni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Sifatdoshlarni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topib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o‘zi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bog‘langan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ko‘chiring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Zargarlik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san’ati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3352" y="2132856"/>
            <a:ext cx="1173730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Zargarlar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barchaning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e’tiborini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qozon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gan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Zargarlik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buyumlarini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ishlab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chiqar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adigan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fabrikalar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Zargarlik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buyumlarining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yo‘qolib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bor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ayotgan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eski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shakllari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Matolarimizdan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tikil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ayotgan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milliy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liboslar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Zargarlik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kasb-hunar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kollejlarida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tahsil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ol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Zargarlik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hunarini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o‘rgan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49709" y="1196752"/>
            <a:ext cx="1074204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4-mashq.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Matnni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Sifatdoshlarni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topib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o‘zi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bog‘langan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ko‘chiring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Zargarlar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guzari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59896" y="1844824"/>
            <a:ext cx="672337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Biz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yasagan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tillaqosh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Taqsa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biror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qalamqosh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usniga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qo‘shib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chiroy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Nur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taratar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go‘yo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oy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Maktab\Desktop\загружено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368" y="1340768"/>
            <a:ext cx="4536504" cy="2376264"/>
          </a:xfrm>
          <a:prstGeom prst="rect">
            <a:avLst/>
          </a:prstGeom>
          <a:noFill/>
        </p:spPr>
      </p:pic>
      <p:pic>
        <p:nvPicPr>
          <p:cNvPr id="4100" name="Picture 4" descr="C:\Users\Maktab\Desktop\загружено (4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7368" y="3933056"/>
            <a:ext cx="4536504" cy="257271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Zebigardon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360" y="1916832"/>
            <a:ext cx="6835717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Raqqosalar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o‘yinda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Zebigardon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bo‘ynida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Kuy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ohangi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sirg‘alar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Yalt-yult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qilar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sirg‘alar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Maktab\Desktop\261215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2144" y="1484784"/>
            <a:ext cx="3816424" cy="46355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Turli-tuman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taqinchoq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99856" y="1412776"/>
            <a:ext cx="69847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Kelinchaklar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uzugi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Ko‘zsizi-yu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ko‘zligi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Turli-tuman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taqinchoq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Bilaguzuk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zarmunchoq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Maktab\Desktop\загружено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9376" y="1412776"/>
            <a:ext cx="3986157" cy="2448272"/>
          </a:xfrm>
          <a:prstGeom prst="rect">
            <a:avLst/>
          </a:prstGeom>
          <a:noFill/>
        </p:spPr>
      </p:pic>
      <p:pic>
        <p:nvPicPr>
          <p:cNvPr id="3075" name="Picture 3" descr="C:\Users\Maktab\Desktop\загружено 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07968" y="4797152"/>
            <a:ext cx="3744416" cy="1800200"/>
          </a:xfrm>
          <a:prstGeom prst="rect">
            <a:avLst/>
          </a:prstGeom>
          <a:noFill/>
        </p:spPr>
      </p:pic>
      <p:pic>
        <p:nvPicPr>
          <p:cNvPr id="3080" name="Picture 8" descr="C:\Users\Maktab\Desktop\загружено (6) - копия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5360" y="4005064"/>
            <a:ext cx="4114743" cy="244827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Zargarlik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guzari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91944" y="2204864"/>
            <a:ext cx="6301725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to‘lar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rastamiz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Kelib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tanlang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asta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siz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Sizdangina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yoqtirish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Bizdangina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taqtirish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Maktab\Desktop\images (1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1384" y="2204864"/>
            <a:ext cx="4680520" cy="338437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07368" y="1268760"/>
            <a:ext cx="7704856" cy="3312368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“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Zargarlik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guzari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she’ridagi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zargarlik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buyumlarining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nomini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yozib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chiqing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ular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haqida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ma’lumot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9376" y="4797152"/>
            <a:ext cx="7560840" cy="1714512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“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Zargarlik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guzari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she’rni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yod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28248" y="1988840"/>
            <a:ext cx="3233012" cy="316835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80960" y="1340768"/>
            <a:ext cx="11430080" cy="5184576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742950" indent="-7429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“T-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chizmasi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asosida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quyidagi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tahlilni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bajaring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42950" indent="-7429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fe’llar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ravishdoshlar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o‘rtasidagi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farqlarni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aniqlang</a:t>
            </a:r>
            <a:r>
              <a:rPr lang="ru-RU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“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Veen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diagrammasi”asosida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ravish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ravishdoshlarning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o‘xshash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farqli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xususiyatlarini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yozing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TOPSHIRIQLARNI  TEKSHIRAMIZ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3392" y="1340768"/>
            <a:ext cx="11089232" cy="50405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Sof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fe’l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shakli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Ravishdosh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shakli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91944" y="1844824"/>
            <a:ext cx="360040" cy="46805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623392" y="1988840"/>
            <a:ext cx="518457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Fe’lning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kesim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vazifasini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bajaruvchi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shakli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Birgina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fe’ldan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iborat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bo‘ladi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3.O‘ziga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xos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bo‘lgan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qo‘shimchaga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emas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56040" y="1988840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6168008" y="1988840"/>
            <a:ext cx="583264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Fe’lning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ravishga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xoslangan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shakli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Ravishdoshlarning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-b(-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a(-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y) </a:t>
            </a:r>
          </a:p>
          <a:p>
            <a:pPr marL="342900" indent="-342900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qo‘shimchali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shakllari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ko‘makchi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fe’lli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qo‘shilmalari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tarkibida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yetakchi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fe’l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vazifasini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bajarib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keladi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O‘ziga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xos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bo‘lgan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qo‘shimchalarga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1724025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907679925"/>
              </p:ext>
            </p:extLst>
          </p:nvPr>
        </p:nvGraphicFramePr>
        <p:xfrm>
          <a:off x="263352" y="1268760"/>
          <a:ext cx="11715832" cy="5313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245" name="TextBox 5"/>
          <p:cNvSpPr txBox="1">
            <a:spLocks noChangeArrowheads="1"/>
          </p:cNvSpPr>
          <p:nvPr/>
        </p:nvSpPr>
        <p:spPr bwMode="auto">
          <a:xfrm>
            <a:off x="5087888" y="1988840"/>
            <a:ext cx="223224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Holat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payt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maqsad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sabab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ma’nolarini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bildiradi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O‘xshash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so‘roqlarga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ega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/>
          </a:p>
          <a:p>
            <a:pPr algn="ctr"/>
            <a:endParaRPr lang="en-US" dirty="0"/>
          </a:p>
          <a:p>
            <a:pPr algn="ctr"/>
            <a:endParaRPr lang="ru-RU" dirty="0"/>
          </a:p>
        </p:txBody>
      </p:sp>
      <p:sp>
        <p:nvSpPr>
          <p:cNvPr id="10246" name="TextBox 5"/>
          <p:cNvSpPr txBox="1">
            <a:spLocks noChangeArrowheads="1"/>
          </p:cNvSpPr>
          <p:nvPr/>
        </p:nvSpPr>
        <p:spPr bwMode="auto">
          <a:xfrm>
            <a:off x="263352" y="285750"/>
            <a:ext cx="1173730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TOPSHIRIQLARNI  TEKSHIRAMIZ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MILLIY  HUNARMADCHILIK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35360" y="1340768"/>
            <a:ext cx="11521280" cy="5112568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3352" y="1628800"/>
            <a:ext cx="1173730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Sharqda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milliy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hunarmandchilikning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naqqoshlik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ganchkorlik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zardo‘zlik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gilamdo‘zlik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chinnisozlik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kulolchilik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kabi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turlari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rivojlangan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Ushbu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qadimiy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hunarlar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bugungi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kungacha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saqlanib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kelyapti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Jahonda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sharq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me’morchiligi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nihoyatda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hashamdorligi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ajralib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turadi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Bugungi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kunda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sharq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me’morchiligi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qadimiy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an’analarni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saqlab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kelmoqda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lekin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ularda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zamonaviy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unsurlar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uyg‘unlikda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ishlatilmoqda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Mamlakatimizda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milliy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hunarmandchilikni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rivojlantirishga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katta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e’tibor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qaratilmoqda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3352" y="1196752"/>
            <a:ext cx="11665296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Ajratib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ko‘rsatilgan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hunarni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anglatishi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ma’lumot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95400" y="332656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MILLIY  HUNARMADCHILIK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35360" y="1340768"/>
            <a:ext cx="11521280" cy="5112568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Maktab\Desktop\загружено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7688" y="1340768"/>
            <a:ext cx="2619375" cy="1743075"/>
          </a:xfrm>
          <a:prstGeom prst="rect">
            <a:avLst/>
          </a:prstGeom>
          <a:noFill/>
        </p:spPr>
      </p:pic>
      <p:pic>
        <p:nvPicPr>
          <p:cNvPr id="1027" name="Picture 3" descr="C:\Users\Maktab\Desktop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7368" y="1340768"/>
            <a:ext cx="2686050" cy="1695450"/>
          </a:xfrm>
          <a:prstGeom prst="rect">
            <a:avLst/>
          </a:prstGeom>
          <a:noFill/>
        </p:spPr>
      </p:pic>
      <p:pic>
        <p:nvPicPr>
          <p:cNvPr id="1028" name="Picture 4" descr="C:\Users\Maktab\Desktop\images (5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0016" y="1340768"/>
            <a:ext cx="2581275" cy="1771650"/>
          </a:xfrm>
          <a:prstGeom prst="rect">
            <a:avLst/>
          </a:prstGeom>
          <a:noFill/>
        </p:spPr>
      </p:pic>
      <p:pic>
        <p:nvPicPr>
          <p:cNvPr id="1030" name="Picture 6" descr="C:\Users\Maktab\Desktop\загружено (5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9376" y="4005064"/>
            <a:ext cx="2628900" cy="1743075"/>
          </a:xfrm>
          <a:prstGeom prst="rect">
            <a:avLst/>
          </a:prstGeom>
          <a:noFill/>
        </p:spPr>
      </p:pic>
      <p:pic>
        <p:nvPicPr>
          <p:cNvPr id="1031" name="Picture 7" descr="C:\Users\Maktab\Desktop\images (2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59696" y="4077072"/>
            <a:ext cx="2647950" cy="1724025"/>
          </a:xfrm>
          <a:prstGeom prst="rect">
            <a:avLst/>
          </a:prstGeom>
          <a:noFill/>
        </p:spPr>
      </p:pic>
      <p:pic>
        <p:nvPicPr>
          <p:cNvPr id="1032" name="Picture 8" descr="C:\Users\Maktab\Desktop\images (3)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312024" y="4077072"/>
            <a:ext cx="2619375" cy="1743075"/>
          </a:xfrm>
          <a:prstGeom prst="rect">
            <a:avLst/>
          </a:prstGeom>
          <a:noFill/>
        </p:spPr>
      </p:pic>
      <p:pic>
        <p:nvPicPr>
          <p:cNvPr id="5" name="Picture 3" descr="C:\Users\Maktab\Desktop\загружено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9120336" y="1340768"/>
            <a:ext cx="2609850" cy="1752600"/>
          </a:xfrm>
          <a:prstGeom prst="rect">
            <a:avLst/>
          </a:prstGeom>
          <a:noFill/>
        </p:spPr>
      </p:pic>
      <p:pic>
        <p:nvPicPr>
          <p:cNvPr id="6" name="Picture 4" descr="C:\Users\Maktab\Desktop\images (6)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9192344" y="4077072"/>
            <a:ext cx="2609850" cy="1752600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407368" y="3212976"/>
            <a:ext cx="2664296" cy="64807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zardo‘zlik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287688" y="3212976"/>
            <a:ext cx="2664296" cy="64807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zargarlik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35360" y="5805264"/>
            <a:ext cx="2808312" cy="79208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yog‘och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o‘ymakorligi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359696" y="5949280"/>
            <a:ext cx="2664296" cy="64807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gilamdo‘zlik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240016" y="5949280"/>
            <a:ext cx="2664296" cy="64807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kashtachilik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192344" y="5949280"/>
            <a:ext cx="2664296" cy="64807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naqqoshlik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240016" y="3212976"/>
            <a:ext cx="2664296" cy="64807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kulolchilik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9120336" y="3212976"/>
            <a:ext cx="2664296" cy="64807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misgarlik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7235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BILIB  OLING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79500" cy="107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91344" y="1124744"/>
            <a:ext cx="118093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3352" y="1204784"/>
            <a:ext cx="11665296" cy="5653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Fe’lning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sifatga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xoslangan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shakli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sifatdosh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deyiladi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Sifatdosh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fe’l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asoslariga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-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), -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yotgan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(-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ayotgan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), -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adigan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(-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ydigan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), -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r (-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ar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qo‘shimchalarini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qo‘shish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orqali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yasaladi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otga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bog‘lanib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?,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qaysi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so‘roqlariga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javob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bo‘ladi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Masalan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kel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mehmon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quril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ayotgan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bino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chizil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adigan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rasm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oq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ar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suv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345124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1"/>
            <a:ext cx="9144000" cy="17235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BILIB  OLING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79500" cy="107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91344" y="1124744"/>
            <a:ext cx="118093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35359" y="1268760"/>
          <a:ext cx="11593290" cy="525658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64430"/>
                <a:gridCol w="3864430"/>
                <a:gridCol w="3864430"/>
              </a:tblGrid>
              <a:tr h="1314146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Qanday</a:t>
                      </a:r>
                      <a:r>
                        <a:rPr lang="en-US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Qanday</a:t>
                      </a:r>
                      <a:r>
                        <a:rPr lang="en-US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? </a:t>
                      </a:r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Qaysi</a:t>
                      </a:r>
                      <a:r>
                        <a:rPr lang="en-US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Kim? (</a:t>
                      </a:r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nima</a:t>
                      </a:r>
                      <a:r>
                        <a:rPr lang="en-US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)?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14146">
                <a:tc>
                  <a:txBody>
                    <a:bodyPr/>
                    <a:lstStyle/>
                    <a:p>
                      <a:r>
                        <a:rPr lang="en-US" sz="4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yaxshi</a:t>
                      </a:r>
                      <a:endParaRPr lang="ru-RU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o‘qi</a:t>
                      </a:r>
                      <a:r>
                        <a:rPr lang="en-US" sz="4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ydigan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800" dirty="0" smtClean="0">
                          <a:latin typeface="Times New Roman" pitchFamily="18" charset="0"/>
                          <a:cs typeface="Times New Roman" pitchFamily="18" charset="0"/>
                        </a:rPr>
                        <a:t>bola</a:t>
                      </a:r>
                      <a:endParaRPr lang="ru-RU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14146">
                <a:tc>
                  <a:txBody>
                    <a:bodyPr/>
                    <a:lstStyle/>
                    <a:p>
                      <a:r>
                        <a:rPr lang="en-US" sz="4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hashamatli</a:t>
                      </a:r>
                      <a:endParaRPr lang="ru-RU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quril</a:t>
                      </a:r>
                      <a:r>
                        <a:rPr lang="en-US" sz="4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gan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bino</a:t>
                      </a:r>
                      <a:endParaRPr lang="ru-RU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14146">
                <a:tc>
                  <a:txBody>
                    <a:bodyPr/>
                    <a:lstStyle/>
                    <a:p>
                      <a:r>
                        <a:rPr lang="en-US" sz="4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tiniq</a:t>
                      </a:r>
                      <a:endParaRPr lang="ru-RU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oq</a:t>
                      </a:r>
                      <a:r>
                        <a:rPr lang="en-US" sz="4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ar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suv</a:t>
                      </a:r>
                      <a:endParaRPr lang="ru-RU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345124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2-mashq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3352" y="1196752"/>
            <a:ext cx="116652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fe’llardan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sifatdoshlar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yasang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so‘ngra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ishtirokida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birikmalari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gaplar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Пятиугольник 5"/>
          <p:cNvSpPr/>
          <p:nvPr/>
        </p:nvSpPr>
        <p:spPr>
          <a:xfrm>
            <a:off x="1127448" y="5877272"/>
            <a:ext cx="2808312" cy="648072"/>
          </a:xfrm>
          <a:prstGeom prst="homePlat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qo‘ymoq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479376" y="4941168"/>
            <a:ext cx="2808312" cy="628648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ko‘rsatmoq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4223792" y="4941168"/>
            <a:ext cx="2808312" cy="628648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gapirmoq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4943872" y="5877272"/>
            <a:ext cx="2808312" cy="628648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topmoq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ятиугольник 9"/>
          <p:cNvSpPr/>
          <p:nvPr/>
        </p:nvSpPr>
        <p:spPr>
          <a:xfrm>
            <a:off x="8256240" y="4941168"/>
            <a:ext cx="2808312" cy="628648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burmoq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8976320" y="5877272"/>
            <a:ext cx="2808312" cy="648072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kelmoq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5360" y="2420888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Masalan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351584" y="2420888"/>
          <a:ext cx="9433048" cy="1800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716524"/>
                <a:gridCol w="4716524"/>
              </a:tblGrid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Nima</a:t>
                      </a:r>
                      <a:r>
                        <a:rPr lang="en-US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qiladi</a:t>
                      </a:r>
                      <a:r>
                        <a:rPr lang="en-US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Qanday</a:t>
                      </a:r>
                      <a:r>
                        <a:rPr lang="en-US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00100">
                <a:tc>
                  <a:txBody>
                    <a:bodyPr/>
                    <a:lstStyle/>
                    <a:p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Binokor</a:t>
                      </a:r>
                      <a:r>
                        <a:rPr lang="en-US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uy</a:t>
                      </a:r>
                      <a:r>
                        <a:rPr lang="en-US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quradi</a:t>
                      </a:r>
                      <a:r>
                        <a:rPr lang="en-US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Qurilayotgan</a:t>
                      </a:r>
                      <a:r>
                        <a:rPr lang="en-US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uy</a:t>
                      </a:r>
                      <a:r>
                        <a:rPr lang="en-US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50079000</TotalTime>
  <Words>767</Words>
  <Application>Microsoft Office PowerPoint</Application>
  <PresentationFormat>Произвольный</PresentationFormat>
  <Paragraphs>192</Paragraphs>
  <Slides>19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Office Theme</vt:lpstr>
      <vt:lpstr>O‘zbek tili</vt:lpstr>
      <vt:lpstr> MUSTAQIL BAJARISH UCHUN TOPSHIRIQLAR</vt:lpstr>
      <vt:lpstr> TOPSHIRIQLARNI  TEKSHIRAMIZ</vt:lpstr>
      <vt:lpstr>    </vt:lpstr>
      <vt:lpstr>MILLIY  HUNARMADCHILIK</vt:lpstr>
      <vt:lpstr>MILLIY  HUNARMADCHILIK</vt:lpstr>
      <vt:lpstr>Презентация PowerPoint</vt:lpstr>
      <vt:lpstr>Презентация PowerPoint</vt:lpstr>
      <vt:lpstr>2-mashq</vt:lpstr>
      <vt:lpstr>2-mashq</vt:lpstr>
      <vt:lpstr>3-mashq</vt:lpstr>
      <vt:lpstr>Mashqni tekshiramiz</vt:lpstr>
      <vt:lpstr>Zargarlik san’ati</vt:lpstr>
      <vt:lpstr>Zargarlik san’ati</vt:lpstr>
      <vt:lpstr>Zargarlar guzari</vt:lpstr>
      <vt:lpstr>Zebigardon</vt:lpstr>
      <vt:lpstr>Turli-tuman taqinchoq</vt:lpstr>
      <vt:lpstr>Zargarlik guzari</vt:lpstr>
      <vt:lpstr> MUSTAQIL BAJARISH UCHUN TOPSHIRIQLAR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User</cp:lastModifiedBy>
  <cp:revision>1177</cp:revision>
  <dcterms:created xsi:type="dcterms:W3CDTF">2020-08-03T09:44:14Z</dcterms:created>
  <dcterms:modified xsi:type="dcterms:W3CDTF">2020-10-29T08:59:34Z</dcterms:modified>
</cp:coreProperties>
</file>