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315" r:id="rId2"/>
    <p:sldId id="457" r:id="rId3"/>
    <p:sldId id="460" r:id="rId4"/>
    <p:sldId id="446" r:id="rId5"/>
    <p:sldId id="458" r:id="rId6"/>
    <p:sldId id="459" r:id="rId7"/>
    <p:sldId id="461" r:id="rId8"/>
    <p:sldId id="462" r:id="rId9"/>
    <p:sldId id="463" r:id="rId10"/>
    <p:sldId id="451" r:id="rId11"/>
    <p:sldId id="453" r:id="rId12"/>
    <p:sldId id="449" r:id="rId13"/>
    <p:sldId id="454" r:id="rId14"/>
    <p:sldId id="465" r:id="rId15"/>
    <p:sldId id="435" r:id="rId16"/>
    <p:sldId id="456" r:id="rId17"/>
    <p:sldId id="466" r:id="rId18"/>
  </p:sldIdLst>
  <p:sldSz cx="12192000" cy="6858000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8088" autoAdjust="0"/>
    <p:restoredTop sz="86380" autoAdjust="0"/>
  </p:normalViewPr>
  <p:slideViewPr>
    <p:cSldViewPr>
      <p:cViewPr>
        <p:scale>
          <a:sx n="67" d="100"/>
          <a:sy n="67" d="100"/>
        </p:scale>
        <p:origin x="-366" y="-19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264" y="117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506F07-6E57-4C17-B74C-283E69F897EB}" type="datetimeFigureOut">
              <a:rPr lang="ru-RU" smtClean="0"/>
              <a:pPr/>
              <a:t>28.10.2020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40FF3D-43ED-4881-B1B2-840FBF5767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6654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24077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24077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24077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24077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24077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24077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24077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24077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2407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2C5B08-6D1C-4798-9161-9FBBDDFBCCB8}" type="datetimeFigureOut">
              <a:rPr lang="en-US"/>
              <a:pPr>
                <a:defRPr/>
              </a:pPr>
              <a:t>10/28/2020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26A6C5-50EF-4827-B29B-814043372E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68DCA8-3380-468C-8D32-FEE46D4CADA6}" type="datetimeFigureOut">
              <a:rPr lang="en-US"/>
              <a:pPr>
                <a:defRPr/>
              </a:pPr>
              <a:t>10/28/2020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F7EFD-C7CB-497A-AB45-CE24CF3E72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7C743-CD78-4750-95AD-59970C8E013A}" type="datetimeFigureOut">
              <a:rPr lang="en-US"/>
              <a:pPr>
                <a:defRPr/>
              </a:pPr>
              <a:t>10/28/2020</a:t>
            </a:fld>
            <a:endParaRPr lang="en-US"/>
          </a:p>
        </p:txBody>
      </p:sp>
      <p:sp>
        <p:nvSpPr>
          <p:cNvPr id="7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1EE0A-4885-4CA3-BF66-87A8432535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BFBBE-5C3D-4381-B405-A99E95D5671D}" type="datetimeFigureOut">
              <a:rPr lang="en-US"/>
              <a:pPr>
                <a:defRPr/>
              </a:pPr>
              <a:t>10/28/2020</a:t>
            </a:fld>
            <a:endParaRPr lang="en-US"/>
          </a:p>
        </p:txBody>
      </p:sp>
      <p:sp>
        <p:nvSpPr>
          <p:cNvPr id="5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DD2485-5F7C-4420-A748-27101B7B97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5677F3-ACA7-4DC6-AD38-D912D8C9A242}" type="datetimeFigureOut">
              <a:rPr lang="en-US"/>
              <a:pPr>
                <a:defRPr/>
              </a:pPr>
              <a:t>10/28/2020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C9CAC0-1CF7-4C57-973A-4914C55F75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 spd="med">
    <p:diamond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88" y="1133475"/>
            <a:ext cx="11949112" cy="559911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lIns="0" tIns="0" rIns="0" bIns="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214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288" y="150813"/>
            <a:ext cx="11949112" cy="90646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2140">
              <a:solidFill>
                <a:prstClr val="black"/>
              </a:solidFill>
              <a:latin typeface="+mn-lt"/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6588" y="215900"/>
            <a:ext cx="10918825" cy="3159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1029" name="Holder 3"/>
          <p:cNvSpPr>
            <a:spLocks noGrp="1"/>
          </p:cNvSpPr>
          <p:nvPr>
            <p:ph type="body" idx="1"/>
          </p:nvPr>
        </p:nvSpPr>
        <p:spPr bwMode="auto">
          <a:xfrm>
            <a:off x="877888" y="2290763"/>
            <a:ext cx="104362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ru-RU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4963" y="6378575"/>
            <a:ext cx="3902075" cy="2762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8575"/>
            <a:ext cx="2803525" cy="2762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07C28840-11A4-4275-955E-872D2264A916}" type="datetimeFigureOut">
              <a:rPr lang="en-US"/>
              <a:pPr>
                <a:defRPr/>
              </a:pPr>
              <a:t>10/28/2020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875" y="6378575"/>
            <a:ext cx="2803525" cy="27622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760FC33-0D11-4365-AA94-1378492BA5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</p:sldLayoutIdLst>
  <p:transition spd="med">
    <p:diamond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542925" indent="-85725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085850" indent="-17145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30363" indent="-25876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173288" indent="-344488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7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bject 2"/>
          <p:cNvSpPr>
            <a:spLocks noChangeArrowheads="1"/>
          </p:cNvSpPr>
          <p:nvPr/>
        </p:nvSpPr>
        <p:spPr bwMode="auto">
          <a:xfrm>
            <a:off x="1588" y="3175"/>
            <a:ext cx="12176125" cy="2157413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 dirty="0"/>
          </a:p>
        </p:txBody>
      </p:sp>
      <p:sp>
        <p:nvSpPr>
          <p:cNvPr id="14" name="object 3">
            <a:extLst>
              <a:ext uri="{FF2B5EF4-FFF2-40B4-BE49-F238E27FC236}"/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087563" y="561975"/>
            <a:ext cx="6980237" cy="942975"/>
          </a:xfrm>
        </p:spPr>
        <p:txBody>
          <a:bodyPr vert="horz" tIns="30868" rtlCol="0" anchor="ctr"/>
          <a:lstStyle/>
          <a:p>
            <a:pPr marL="26842" algn="l">
              <a:spcBef>
                <a:spcPts val="241"/>
              </a:spcBef>
              <a:defRPr/>
            </a:pPr>
            <a:r>
              <a:rPr lang="en-US" sz="5900" spc="1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5900" spc="1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00" spc="11" dirty="0" err="1">
                <a:latin typeface="Arial" panose="020B0604020202020204" pitchFamily="34" charset="0"/>
                <a:cs typeface="Arial" panose="020B0604020202020204" pitchFamily="34" charset="0"/>
              </a:rPr>
              <a:t>tili</a:t>
            </a:r>
            <a:endParaRPr sz="5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/>
            </a:extLst>
          </p:cNvPr>
          <p:cNvSpPr txBox="1"/>
          <p:nvPr/>
        </p:nvSpPr>
        <p:spPr>
          <a:xfrm>
            <a:off x="1631504" y="2681278"/>
            <a:ext cx="6336704" cy="3700050"/>
          </a:xfrm>
          <a:prstGeom prst="rect">
            <a:avLst/>
          </a:prstGeom>
        </p:spPr>
        <p:txBody>
          <a:bodyPr wrap="square" lIns="0" tIns="29526" rIns="0" bIns="0">
            <a:spAutoFit/>
          </a:bodyPr>
          <a:lstStyle/>
          <a:p>
            <a:pPr marL="38920">
              <a:spcBef>
                <a:spcPts val="233"/>
              </a:spcBef>
              <a:defRPr/>
            </a:pPr>
            <a:r>
              <a:rPr sz="44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Mav</a:t>
            </a:r>
            <a:r>
              <a:rPr lang="en-US" sz="44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zu</a:t>
            </a:r>
            <a:r>
              <a:rPr lang="en-US" sz="44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8920">
              <a:spcBef>
                <a:spcPts val="233"/>
              </a:spcBef>
              <a:defRPr/>
            </a:pPr>
            <a:r>
              <a:rPr lang="en-US" sz="44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Xudoyberdi</a:t>
            </a:r>
            <a:r>
              <a:rPr lang="en-US" sz="44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To‘xtaboyev</a:t>
            </a:r>
            <a:r>
              <a:rPr lang="en-US" sz="44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8920">
              <a:spcBef>
                <a:spcPts val="233"/>
              </a:spcBef>
              <a:defRPr/>
            </a:pPr>
            <a:r>
              <a:rPr lang="en-US" sz="44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44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Sariq</a:t>
            </a:r>
            <a:r>
              <a:rPr lang="en-US" sz="44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devni</a:t>
            </a:r>
            <a:r>
              <a:rPr lang="en-US" sz="44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minib</a:t>
            </a:r>
            <a:r>
              <a:rPr lang="en-US" sz="44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</a:p>
          <a:p>
            <a:pPr marL="38920">
              <a:spcBef>
                <a:spcPts val="233"/>
              </a:spcBef>
              <a:defRPr/>
            </a:pPr>
            <a:r>
              <a:rPr lang="en-US" sz="44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asaridan</a:t>
            </a:r>
            <a:r>
              <a:rPr lang="en-US" sz="44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parcha</a:t>
            </a:r>
            <a:r>
              <a:rPr lang="en-US" sz="44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4400" b="1" dirty="0" smtClean="0">
              <a:solidFill>
                <a:srgbClr val="2365C7"/>
              </a:solidFill>
              <a:latin typeface="Times New Roman" pitchFamily="18" charset="0"/>
              <a:cs typeface="Times New Roman" pitchFamily="18" charset="0"/>
            </a:endParaRPr>
          </a:p>
          <a:p>
            <a:pPr marL="68443">
              <a:lnSpc>
                <a:spcPts val="4291"/>
              </a:lnSpc>
              <a:spcBef>
                <a:spcPts val="2599"/>
              </a:spcBef>
              <a:defRPr/>
            </a:pPr>
            <a:endParaRPr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7" name="object 5"/>
          <p:cNvSpPr>
            <a:spLocks noChangeArrowheads="1"/>
          </p:cNvSpPr>
          <p:nvPr/>
        </p:nvSpPr>
        <p:spPr bwMode="auto">
          <a:xfrm>
            <a:off x="551384" y="2924944"/>
            <a:ext cx="682664" cy="2232248"/>
          </a:xfrm>
          <a:custGeom>
            <a:avLst/>
            <a:gdLst>
              <a:gd name="T0" fmla="*/ 0 w 344170"/>
              <a:gd name="T1" fmla="*/ 0 h 680719"/>
              <a:gd name="T2" fmla="*/ 344170 w 344170"/>
              <a:gd name="T3" fmla="*/ 680719 h 680719"/>
            </a:gdLst>
            <a:ahLst/>
            <a:cxnLst/>
            <a:rect l="T0" t="T1" r="T2" b="T3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3079" name="object 9"/>
          <p:cNvSpPr>
            <a:spLocks noChangeArrowheads="1"/>
          </p:cNvSpPr>
          <p:nvPr/>
        </p:nvSpPr>
        <p:spPr bwMode="auto">
          <a:xfrm>
            <a:off x="9940925" y="482600"/>
            <a:ext cx="1276350" cy="1276350"/>
          </a:xfrm>
          <a:custGeom>
            <a:avLst/>
            <a:gdLst>
              <a:gd name="T0" fmla="*/ 0 w 603885"/>
              <a:gd name="T1" fmla="*/ 0 h 603885"/>
              <a:gd name="T2" fmla="*/ 603885 w 603885"/>
              <a:gd name="T3" fmla="*/ 603885 h 603885"/>
            </a:gdLst>
            <a:ahLst/>
            <a:cxnLst/>
            <a:rect l="T0" t="T1" r="T2" b="T3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3080" name="object 10"/>
          <p:cNvSpPr>
            <a:spLocks noChangeArrowheads="1"/>
          </p:cNvSpPr>
          <p:nvPr/>
        </p:nvSpPr>
        <p:spPr bwMode="auto">
          <a:xfrm>
            <a:off x="9940925" y="482600"/>
            <a:ext cx="1276350" cy="1276350"/>
          </a:xfrm>
          <a:custGeom>
            <a:avLst/>
            <a:gdLst>
              <a:gd name="T0" fmla="*/ 0 w 603885"/>
              <a:gd name="T1" fmla="*/ 0 h 603885"/>
              <a:gd name="T2" fmla="*/ 603885 w 603885"/>
              <a:gd name="T3" fmla="*/ 603885 h 603885"/>
            </a:gdLst>
            <a:ahLst/>
            <a:cxnLst/>
            <a:rect l="T0" t="T1" r="T2" b="T3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noFill/>
          <a:ln w="30481">
            <a:solidFill>
              <a:srgbClr val="FEFEFE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22" name="object 12">
            <a:extLst>
              <a:ext uri="{FF2B5EF4-FFF2-40B4-BE49-F238E27FC236}"/>
            </a:extLst>
          </p:cNvPr>
          <p:cNvSpPr txBox="1"/>
          <p:nvPr/>
        </p:nvSpPr>
        <p:spPr>
          <a:xfrm>
            <a:off x="10410825" y="527050"/>
            <a:ext cx="366713" cy="787400"/>
          </a:xfrm>
          <a:prstGeom prst="rect">
            <a:avLst/>
          </a:prstGeom>
        </p:spPr>
        <p:txBody>
          <a:bodyPr lIns="0" tIns="33554" rIns="0" bIns="0">
            <a:spAutoFit/>
          </a:bodyPr>
          <a:lstStyle/>
          <a:p>
            <a:pPr>
              <a:spcBef>
                <a:spcPts val="265"/>
              </a:spcBef>
              <a:defRPr/>
            </a:pPr>
            <a:r>
              <a:rPr lang="en-US" sz="4800" b="1" spc="21" dirty="0">
                <a:solidFill>
                  <a:srgbClr val="FEFEFE"/>
                </a:solidFill>
                <a:latin typeface="Arial"/>
                <a:cs typeface="Arial"/>
              </a:rPr>
              <a:t>8</a:t>
            </a:r>
            <a:endParaRPr sz="48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/>
            </a:extLst>
          </p:cNvPr>
          <p:cNvSpPr txBox="1"/>
          <p:nvPr/>
        </p:nvSpPr>
        <p:spPr>
          <a:xfrm>
            <a:off x="10112991" y="1172164"/>
            <a:ext cx="1040784" cy="456636"/>
          </a:xfrm>
          <a:prstGeom prst="rect">
            <a:avLst/>
          </a:prstGeom>
        </p:spPr>
        <p:txBody>
          <a:bodyPr wrap="square" lIns="0" tIns="25500" rIns="0" bIns="0">
            <a:spAutoFit/>
          </a:bodyPr>
          <a:lstStyle/>
          <a:p>
            <a:pPr algn="ctr">
              <a:spcBef>
                <a:spcPts val="201"/>
              </a:spcBef>
              <a:defRPr/>
            </a:pPr>
            <a:r>
              <a:rPr sz="2800" b="1" spc="-11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800" b="1" dirty="0">
              <a:latin typeface="Arial"/>
              <a:cs typeface="Arial"/>
            </a:endParaRPr>
          </a:p>
        </p:txBody>
      </p:sp>
      <p:pic>
        <p:nvPicPr>
          <p:cNvPr id="1027" name="Picture 3" descr="C:\Users\Maktab\Desktop\загружено.jpg"/>
          <p:cNvPicPr>
            <a:picLocks noGrp="1" noChangeAspect="1" noChangeArrowheads="1"/>
          </p:cNvPicPr>
          <p:nvPr>
            <p:ph type="pic" sz="quarter" idx="12"/>
          </p:nvPr>
        </p:nvPicPr>
        <p:blipFill>
          <a:blip r:embed="rId2" cstate="print"/>
          <a:srcRect l="3291" r="3291"/>
          <a:stretch>
            <a:fillRect/>
          </a:stretch>
        </p:blipFill>
        <p:spPr bwMode="auto">
          <a:xfrm>
            <a:off x="7792442" y="2564904"/>
            <a:ext cx="4054249" cy="309372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63351" y="214290"/>
            <a:ext cx="11665123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Adabiy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o‘qish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3352" y="1164134"/>
            <a:ext cx="7128792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Meni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aldab-suldab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ko‘chaga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haydab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chiqarishdi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ha,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shunday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qilishdi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Bo‘lmasa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teatrda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ish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to‘lib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yotgan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Hech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bo‘lmasa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ko‘cha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eshik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oldida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turib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chipta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yirtay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desam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O‘shanga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ham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ma’lumot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kerak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”,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deyishdi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Gapni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qarang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-a!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O‘qing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o‘rganing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emish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Nega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endi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o‘qir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ekanman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Nega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  <p:pic>
        <p:nvPicPr>
          <p:cNvPr id="1026" name="Picture 2" descr="C:\Users\Maktab\Desktop\загружено (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64152" y="1340768"/>
            <a:ext cx="3899079" cy="511256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63351" y="214290"/>
            <a:ext cx="11665123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Qayerdasan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maktabim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11824" y="1124744"/>
            <a:ext cx="7416824" cy="6801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To‘xtang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nega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endi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ishim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doim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orqaga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ketaveradi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Agronom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bo‘ldim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quvildim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Shoir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bo‘ldim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nomim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chiqmadi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Muhandis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bo‘ldim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arang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qochib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qutuldim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Nega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Safarga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chiqqanimdan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buyon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ko‘p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ajoyibotlarni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ko‘rdim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ko‘p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g‘aroyibotlarning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guvohi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bo‘ldim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Xursand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bo‘lgan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kunlarim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bo‘ldi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Xafa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bo‘lgan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kunlarim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bo‘ldi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Ammo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hech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qachon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bugungidek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ko‘nglim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o‘ksimagan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edi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Maktab\Desktop\images (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5360" y="1340768"/>
            <a:ext cx="4032448" cy="225817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1" name="Picture 3" descr="C:\Users\Maktab\Desktop\image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5360" y="4005064"/>
            <a:ext cx="4064762" cy="244827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63351" y="214290"/>
            <a:ext cx="11665123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Mashaqqatli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yo‘l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5360" y="1340768"/>
            <a:ext cx="597666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Men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o‘qimasdan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agronom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bo‘lmoqchi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edim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shuning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ham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barcha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azoblarga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barcha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mashaqqatlarga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tishimni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tishimga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qo‘yib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chidagan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edim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maqsadimga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erisha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olmadim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Sharmanda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bo‘ldim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Nega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Ho‘ngrab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yig‘lab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yubordim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5" name="Picture 3" descr="C:\Users\Maktab\Desktop\s5220541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00056" y="1484784"/>
            <a:ext cx="5132953" cy="48245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63351" y="214290"/>
            <a:ext cx="11665123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Ilm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olish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uchu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nima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qilish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kerak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95800" y="1268760"/>
            <a:ext cx="7632848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Qalpoqcham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safarlarda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hamisha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yo‘ldoshim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maslahatgo‘yim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qani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o‘zing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aytchi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nega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men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maqsadga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erisha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olmadim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>
              <a:buFontTx/>
              <a:buChar char="-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Chunki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ilming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yo‘q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-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dedi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sehrli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qalpoqcham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Ilm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olish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nima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qilish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kerak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FontTx/>
              <a:buChar char="-"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O‘qishing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kerak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Nima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?!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9" name="Picture 3" descr="C:\Users\Maktab\Desktop\загружено (3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3352" y="4005064"/>
            <a:ext cx="3857082" cy="22322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101" name="Picture 5" descr="C:\Users\Maktab\Desktop\images (3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5360" y="1484784"/>
            <a:ext cx="3800583" cy="20882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303912" y="1124744"/>
            <a:ext cx="6624736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Ha, ha,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o‘qituvching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Qobilboy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sevimli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direktoring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Otajon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Azizovichlarning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gapiga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quloq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solishing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kerak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Demak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sen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meni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chalg‘itgan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ekansan-da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aldabsan-da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>
              <a:buFontTx/>
              <a:buChar char="-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Yo‘q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aldamadim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chalg‘itmadim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Fikrlaring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xato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ekanligini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tushunib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olgin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deb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qo‘limdan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kelgancha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ko‘maklashdim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5" descr="C:\Users\Maktab\Desktop\загружено (5) - копия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5360" y="1268760"/>
            <a:ext cx="4896544" cy="28803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122" name="Picture 2" descr="C:\Users\Maktab\Desktop\images (1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11624" y="4221088"/>
            <a:ext cx="2520280" cy="224880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123" name="Picture 3" descr="C:\Users\Maktab\Desktop\s52205419 - копия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5360" y="4221088"/>
            <a:ext cx="2278609" cy="21602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/>
        </p:nvSpPr>
        <p:spPr>
          <a:xfrm>
            <a:off x="238084" y="214290"/>
            <a:ext cx="11787270" cy="18466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/>
              <a:t/>
            </a:r>
            <a:br>
              <a:rPr lang="en-US" sz="3600" dirty="0"/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75520" y="188640"/>
            <a:ext cx="94981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Mavzu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yuzasidan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savol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topshiriqlar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3392" y="1556792"/>
            <a:ext cx="11017225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Siz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Hoshimjonning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qilgan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ishlaridan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qanday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xulosa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chiqardingiz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Ayting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-chi,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o‘qimay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yoki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hunar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egallamay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biror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kasb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egasi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bo‘lish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mumkinmi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Sizning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kelajakdagi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rejalaringiz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qanday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Orzu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qilgan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kasbingizni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egallash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nimalar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qilishni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o‘ylab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qo‘ydingizmi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9726767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354722"/>
            <a:ext cx="10656887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MUSTAQIL BAJARISH UCHUN TOPSHIRIQLAR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79425" y="1341438"/>
            <a:ext cx="11347450" cy="5111750"/>
          </a:xfrm>
        </p:spPr>
        <p:txBody>
          <a:bodyPr>
            <a:normAutofit/>
          </a:bodyPr>
          <a:lstStyle/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35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uz-Cyrl-UZ" sz="40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z-Cyrl-UZ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47675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80960" y="1340768"/>
            <a:ext cx="11430080" cy="5184576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742950" indent="-74295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“T-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chizmasi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asosida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quyidagi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tahlilni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bajaring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742950" indent="-74295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Sof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fe’llar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ravishdoshlar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o‘rtasidagi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farqlarni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aniqlang</a:t>
            </a:r>
            <a:r>
              <a:rPr lang="ru-RU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“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Veen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diagrammasi”asosida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ravish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ravishdoshlarning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o‘xshash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farqli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xususiyatlarini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yozing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354722"/>
            <a:ext cx="10656887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MUSTAQIL BAJARISH UCHUN TOPSHIRIQLAR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79425" y="1341438"/>
            <a:ext cx="11347450" cy="5111750"/>
          </a:xfrm>
        </p:spPr>
        <p:txBody>
          <a:bodyPr>
            <a:normAutofit/>
          </a:bodyPr>
          <a:lstStyle/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35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uz-Cyrl-UZ" sz="40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z-Cyrl-UZ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47675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07368" y="1484784"/>
            <a:ext cx="11430080" cy="1714512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3.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O‘qigan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o‘qimoqchi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bo‘lgan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kitoblaringiz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nomini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yozib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berilgan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jadvalni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to‘ldiring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551384" y="3501008"/>
          <a:ext cx="11168176" cy="2664296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5584088"/>
                <a:gridCol w="5584088"/>
              </a:tblGrid>
              <a:tr h="1332148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r>
                        <a:rPr lang="en-US" sz="4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‘qiganman</a:t>
                      </a:r>
                      <a:endParaRPr lang="ru-RU" sz="4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Endi</a:t>
                      </a:r>
                      <a:r>
                        <a:rPr lang="en-US" sz="4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4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o‘qimoqchiman</a:t>
                      </a:r>
                      <a:endParaRPr lang="ru-RU" sz="4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332148">
                <a:tc>
                  <a:txBody>
                    <a:bodyPr/>
                    <a:lstStyle/>
                    <a:p>
                      <a:r>
                        <a:rPr lang="en-US" sz="4400" dirty="0" smtClean="0">
                          <a:latin typeface="Times New Roman" pitchFamily="18" charset="0"/>
                          <a:cs typeface="Times New Roman" pitchFamily="18" charset="0"/>
                        </a:rPr>
                        <a:t>???</a:t>
                      </a:r>
                      <a:endParaRPr lang="ru-RU" sz="4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400" dirty="0" smtClean="0">
                          <a:latin typeface="Times New Roman" pitchFamily="18" charset="0"/>
                          <a:cs typeface="Times New Roman" pitchFamily="18" charset="0"/>
                        </a:rPr>
                        <a:t>???</a:t>
                      </a:r>
                      <a:endParaRPr lang="ru-RU" sz="4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354722"/>
            <a:ext cx="10656887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MUSTAQIL BAJARISH UCHUN TOPSHIRIQLAR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79425" y="1341438"/>
            <a:ext cx="11347450" cy="5111750"/>
          </a:xfrm>
        </p:spPr>
        <p:txBody>
          <a:bodyPr>
            <a:normAutofit/>
          </a:bodyPr>
          <a:lstStyle/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35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uz-Cyrl-UZ" sz="40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z-Cyrl-UZ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47675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80960" y="1857364"/>
            <a:ext cx="11430080" cy="171451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“Mening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sevimli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qahramonim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mavzusida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matn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yarating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80960" y="3857628"/>
            <a:ext cx="11430080" cy="171451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O‘qigan</a:t>
            </a: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asarlaringiz</a:t>
            </a: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asar</a:t>
            </a: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qahramonlarining</a:t>
            </a: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nomlarini</a:t>
            </a: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yozib</a:t>
            </a: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chiqing</a:t>
            </a: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4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354722"/>
            <a:ext cx="10656887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MUSTAQIL BAJARISH UCHUN TOPSHIRIQLAR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79425" y="1341438"/>
            <a:ext cx="11347450" cy="5111750"/>
          </a:xfrm>
        </p:spPr>
        <p:txBody>
          <a:bodyPr>
            <a:normAutofit/>
          </a:bodyPr>
          <a:lstStyle/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35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uz-Cyrl-UZ" sz="40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z-Cyrl-UZ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47675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791744" y="1412776"/>
            <a:ext cx="4032448" cy="151216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Mening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sevimli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qahramonim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Maktab\Desktop\загружено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3392" y="1628800"/>
            <a:ext cx="2160240" cy="2658616"/>
          </a:xfrm>
          <a:prstGeom prst="rect">
            <a:avLst/>
          </a:prstGeom>
          <a:noFill/>
        </p:spPr>
      </p:pic>
      <p:pic>
        <p:nvPicPr>
          <p:cNvPr id="1027" name="Picture 3" descr="C:\Users\Maktab\Desktop\331160-600x6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71664" y="3356992"/>
            <a:ext cx="2304256" cy="3056943"/>
          </a:xfrm>
          <a:prstGeom prst="rect">
            <a:avLst/>
          </a:prstGeom>
          <a:noFill/>
        </p:spPr>
      </p:pic>
      <p:pic>
        <p:nvPicPr>
          <p:cNvPr id="1029" name="Picture 5" descr="C:\Users\Maktab\Desktop\загружено (4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408368" y="1628800"/>
            <a:ext cx="2232248" cy="2808312"/>
          </a:xfrm>
          <a:prstGeom prst="rect">
            <a:avLst/>
          </a:prstGeom>
          <a:noFill/>
        </p:spPr>
      </p:pic>
      <p:pic>
        <p:nvPicPr>
          <p:cNvPr id="1030" name="Picture 6" descr="C:\Users\Maktab\Desktop\загружено (5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56040" y="3356992"/>
            <a:ext cx="2265333" cy="3024336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354722"/>
            <a:ext cx="10656887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KITOBNI  QANDAY  O‘QISH  KERAK?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79425" y="1341438"/>
            <a:ext cx="11347450" cy="5111750"/>
          </a:xfrm>
        </p:spPr>
        <p:txBody>
          <a:bodyPr>
            <a:normAutofit/>
          </a:bodyPr>
          <a:lstStyle/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35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uz-Cyrl-UZ" sz="40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z-Cyrl-UZ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47675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Maktab\Desktop\загружено (9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87888" y="1268760"/>
            <a:ext cx="2370634" cy="2880320"/>
          </a:xfrm>
          <a:prstGeom prst="rect">
            <a:avLst/>
          </a:prstGeom>
          <a:noFill/>
        </p:spPr>
      </p:pic>
      <p:pic>
        <p:nvPicPr>
          <p:cNvPr id="1027" name="Picture 3" descr="C:\Users\Maktab\Desktop\загружено (10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8182" y="1340768"/>
            <a:ext cx="2262546" cy="3312368"/>
          </a:xfrm>
          <a:prstGeom prst="rect">
            <a:avLst/>
          </a:prstGeom>
          <a:noFill/>
        </p:spPr>
      </p:pic>
      <p:pic>
        <p:nvPicPr>
          <p:cNvPr id="1028" name="Picture 4" descr="C:\Users\Maktab\Desktop\загружено (7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67608" y="3425409"/>
            <a:ext cx="2376264" cy="2922805"/>
          </a:xfrm>
          <a:prstGeom prst="rect">
            <a:avLst/>
          </a:prstGeom>
          <a:noFill/>
        </p:spPr>
      </p:pic>
      <p:pic>
        <p:nvPicPr>
          <p:cNvPr id="1029" name="Picture 5" descr="C:\Users\Maktab\Desktop\загружено (8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464152" y="3573016"/>
            <a:ext cx="2201329" cy="2674615"/>
          </a:xfrm>
          <a:prstGeom prst="rect">
            <a:avLst/>
          </a:prstGeom>
          <a:noFill/>
        </p:spPr>
      </p:pic>
      <p:pic>
        <p:nvPicPr>
          <p:cNvPr id="1030" name="Picture 6" descr="C:\Users\Maktab\Desktop\загружено (1)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696400" y="1340768"/>
            <a:ext cx="2252149" cy="3384377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/>
        </p:nvSpPr>
        <p:spPr>
          <a:xfrm>
            <a:off x="1546998" y="214290"/>
            <a:ext cx="9144000" cy="17235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BILIB  OLING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/>
              <a:t/>
            </a:r>
            <a:br>
              <a:rPr lang="en-US" sz="3600" dirty="0"/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C:\Documents and Settings\User\Рабочий стол\онлайн дарс\1-дарсга расмлар\IMG_20200805_062549_47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79500" cy="1071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91344" y="1124744"/>
            <a:ext cx="118093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9376" y="1412776"/>
            <a:ext cx="1144927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Ravishdoshlarning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-b (-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ib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), -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(-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y)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qo‘shimchali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shakllari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ko‘makchi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fe’lli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so‘z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qo‘shilmalari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tarkibida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yetakchi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fe’l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vazifasini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bajarib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keladi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Masalan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o‘qiy</a:t>
            </a:r>
            <a:r>
              <a:rPr lang="en-US" sz="4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boshlamoq</a:t>
            </a:r>
            <a:r>
              <a:rPr lang="en-US" sz="4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o‘qib</a:t>
            </a:r>
            <a:r>
              <a:rPr lang="en-US" sz="4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chiqmoq</a:t>
            </a:r>
            <a:r>
              <a:rPr lang="en-US" sz="4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o‘qib</a:t>
            </a:r>
            <a:r>
              <a:rPr lang="en-US" sz="4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bo‘lmoq</a:t>
            </a:r>
            <a:r>
              <a:rPr lang="en-US" sz="4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o‘qib</a:t>
            </a:r>
            <a:r>
              <a:rPr lang="en-US" sz="4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bermoq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kabi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Ushbu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qo‘shimchali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ravishdoshlarga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bo‘lishsizlik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qo‘shimchasi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-may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shaklida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qolgan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shakllariga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esa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-ma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shaklida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qo‘shiladi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Masalan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o‘qi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o‘qi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may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tur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tur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may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9345124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63351" y="214290"/>
            <a:ext cx="11665123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4-mashq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1344" y="1268760"/>
            <a:ext cx="120006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Berilgan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fe’llardan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-b (-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ib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), -a (-y)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qo‘shimchali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ravishdosh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shakllarini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yasang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ko‘chiring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Пятиугольник 5"/>
          <p:cNvSpPr/>
          <p:nvPr/>
        </p:nvSpPr>
        <p:spPr>
          <a:xfrm>
            <a:off x="1919536" y="2852936"/>
            <a:ext cx="2808312" cy="576064"/>
          </a:xfrm>
          <a:prstGeom prst="homePlat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qo‘ymoq</a:t>
            </a: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ятиугольник 6"/>
          <p:cNvSpPr/>
          <p:nvPr/>
        </p:nvSpPr>
        <p:spPr>
          <a:xfrm>
            <a:off x="407368" y="2132856"/>
            <a:ext cx="2808312" cy="556640"/>
          </a:xfrm>
          <a:prstGeom prst="homePlat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ko‘rsatmoq</a:t>
            </a: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ятиугольник 7"/>
          <p:cNvSpPr/>
          <p:nvPr/>
        </p:nvSpPr>
        <p:spPr>
          <a:xfrm>
            <a:off x="3647728" y="3645024"/>
            <a:ext cx="2808312" cy="628648"/>
          </a:xfrm>
          <a:prstGeom prst="homePlat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gapirmoq</a:t>
            </a: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ятиугольник 8"/>
          <p:cNvSpPr/>
          <p:nvPr/>
        </p:nvSpPr>
        <p:spPr>
          <a:xfrm>
            <a:off x="5015880" y="4437112"/>
            <a:ext cx="2808312" cy="628648"/>
          </a:xfrm>
          <a:prstGeom prst="homePlat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topmoq</a:t>
            </a: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ятиугольник 9"/>
          <p:cNvSpPr/>
          <p:nvPr/>
        </p:nvSpPr>
        <p:spPr>
          <a:xfrm>
            <a:off x="6600056" y="5229200"/>
            <a:ext cx="2808312" cy="628648"/>
          </a:xfrm>
          <a:prstGeom prst="homePlat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burmoq</a:t>
            </a: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ятиугольник 10"/>
          <p:cNvSpPr/>
          <p:nvPr/>
        </p:nvSpPr>
        <p:spPr>
          <a:xfrm>
            <a:off x="8904312" y="5949280"/>
            <a:ext cx="2808312" cy="576064"/>
          </a:xfrm>
          <a:prstGeom prst="homePlat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kelmoq</a:t>
            </a: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63351" y="214290"/>
            <a:ext cx="11665123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4-mashq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1344" y="1268760"/>
            <a:ext cx="120006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Berilgan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fe’llardan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-b (-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ib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), -a (-y)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qo‘shimchali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ravishdosh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shakllarini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yasang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ko‘chiring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Пятиугольник 5"/>
          <p:cNvSpPr/>
          <p:nvPr/>
        </p:nvSpPr>
        <p:spPr>
          <a:xfrm>
            <a:off x="407368" y="2924944"/>
            <a:ext cx="2808312" cy="576064"/>
          </a:xfrm>
          <a:prstGeom prst="homePlat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qo‘ymoq</a:t>
            </a: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ятиугольник 6"/>
          <p:cNvSpPr/>
          <p:nvPr/>
        </p:nvSpPr>
        <p:spPr>
          <a:xfrm>
            <a:off x="407368" y="2204864"/>
            <a:ext cx="2808312" cy="556640"/>
          </a:xfrm>
          <a:prstGeom prst="homePlat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ko‘rsatmoq</a:t>
            </a: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ятиугольник 7"/>
          <p:cNvSpPr/>
          <p:nvPr/>
        </p:nvSpPr>
        <p:spPr>
          <a:xfrm>
            <a:off x="407368" y="3645024"/>
            <a:ext cx="2808312" cy="628648"/>
          </a:xfrm>
          <a:prstGeom prst="homePlat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gapirmoq</a:t>
            </a: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ятиугольник 8"/>
          <p:cNvSpPr/>
          <p:nvPr/>
        </p:nvSpPr>
        <p:spPr>
          <a:xfrm>
            <a:off x="407368" y="4437112"/>
            <a:ext cx="2808312" cy="628648"/>
          </a:xfrm>
          <a:prstGeom prst="homePlat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topmoq</a:t>
            </a: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ятиугольник 9"/>
          <p:cNvSpPr/>
          <p:nvPr/>
        </p:nvSpPr>
        <p:spPr>
          <a:xfrm>
            <a:off x="407368" y="5229200"/>
            <a:ext cx="2808312" cy="628648"/>
          </a:xfrm>
          <a:prstGeom prst="homePlat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burmoq</a:t>
            </a: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ятиугольник 10"/>
          <p:cNvSpPr/>
          <p:nvPr/>
        </p:nvSpPr>
        <p:spPr>
          <a:xfrm>
            <a:off x="407368" y="6021288"/>
            <a:ext cx="2808312" cy="556640"/>
          </a:xfrm>
          <a:prstGeom prst="homePlat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kelmoq</a:t>
            </a: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328248" y="2204864"/>
            <a:ext cx="3456384" cy="57606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ko‘rsat</a:t>
            </a:r>
            <a:r>
              <a:rPr lang="en-US" sz="4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bilmoq</a:t>
            </a: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ятиугольник 12"/>
          <p:cNvSpPr/>
          <p:nvPr/>
        </p:nvSpPr>
        <p:spPr>
          <a:xfrm>
            <a:off x="3575720" y="3645024"/>
            <a:ext cx="4320480" cy="576064"/>
          </a:xfrm>
          <a:prstGeom prst="homePlat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gapir</a:t>
            </a:r>
            <a:r>
              <a:rPr lang="en-US" sz="4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ib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bermoq</a:t>
            </a: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ятиугольник 13"/>
          <p:cNvSpPr/>
          <p:nvPr/>
        </p:nvSpPr>
        <p:spPr>
          <a:xfrm>
            <a:off x="3575720" y="4437112"/>
            <a:ext cx="4320480" cy="576064"/>
          </a:xfrm>
          <a:prstGeom prst="homePlat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top</a:t>
            </a:r>
            <a:r>
              <a:rPr lang="en-US" sz="4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ib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olmoq</a:t>
            </a: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ятиугольник 14"/>
          <p:cNvSpPr/>
          <p:nvPr/>
        </p:nvSpPr>
        <p:spPr>
          <a:xfrm>
            <a:off x="3647728" y="5229200"/>
            <a:ext cx="4320480" cy="576064"/>
          </a:xfrm>
          <a:prstGeom prst="homePlat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bur</a:t>
            </a:r>
            <a:r>
              <a:rPr lang="en-US" sz="4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ib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qo‘ymoq</a:t>
            </a: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ятиугольник 15"/>
          <p:cNvSpPr/>
          <p:nvPr/>
        </p:nvSpPr>
        <p:spPr>
          <a:xfrm>
            <a:off x="3647728" y="6021288"/>
            <a:ext cx="4248472" cy="576064"/>
          </a:xfrm>
          <a:prstGeom prst="homePlat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kel</a:t>
            </a:r>
            <a:r>
              <a:rPr lang="en-US" sz="4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ib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ketmoq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ятиугольник 16"/>
          <p:cNvSpPr/>
          <p:nvPr/>
        </p:nvSpPr>
        <p:spPr>
          <a:xfrm>
            <a:off x="3575720" y="2924944"/>
            <a:ext cx="4320480" cy="576064"/>
          </a:xfrm>
          <a:prstGeom prst="homePlat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qo‘y</a:t>
            </a:r>
            <a:r>
              <a:rPr lang="en-US" sz="4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ib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yubormoq</a:t>
            </a: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ятиугольник 17"/>
          <p:cNvSpPr/>
          <p:nvPr/>
        </p:nvSpPr>
        <p:spPr>
          <a:xfrm>
            <a:off x="3575720" y="2204864"/>
            <a:ext cx="4248472" cy="576064"/>
          </a:xfrm>
          <a:prstGeom prst="homePlat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ko‘rsat</a:t>
            </a:r>
            <a:r>
              <a:rPr lang="en-US" sz="4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ib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bermoq</a:t>
            </a: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8328248" y="2924944"/>
            <a:ext cx="3456384" cy="57606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qo‘y</a:t>
            </a:r>
            <a:r>
              <a:rPr lang="en-US" sz="4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turing</a:t>
            </a: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8328248" y="3645024"/>
            <a:ext cx="3456384" cy="57606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gapir</a:t>
            </a:r>
            <a:r>
              <a:rPr lang="en-US" sz="4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ketdi</a:t>
            </a: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8328248" y="4437112"/>
            <a:ext cx="3456384" cy="5760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top</a:t>
            </a:r>
            <a:r>
              <a:rPr lang="en-US" sz="4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olmadi</a:t>
            </a: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8328248" y="5229200"/>
            <a:ext cx="3456384" cy="57606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bura</a:t>
            </a:r>
            <a:r>
              <a:rPr lang="en-US" sz="4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boshladi</a:t>
            </a: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8328248" y="6021288"/>
            <a:ext cx="3456384" cy="57606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kel</a:t>
            </a:r>
            <a:r>
              <a:rPr lang="en-US" sz="4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boshladi</a:t>
            </a: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63351" y="214290"/>
            <a:ext cx="11665123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mashq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3352" y="1196752"/>
            <a:ext cx="11665296" cy="107721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Avval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bo‘lishli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so‘ngra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bo‘lishsiz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shaklidagi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ravishdoshlar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mavjud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gaplarni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ko‘chiring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ularning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ifodalanishini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tushuntiring</a:t>
            </a:r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63352" y="2276873"/>
            <a:ext cx="11928648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kitobni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shunchalik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berilib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o‘qidiki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hatto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biz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kelganimizni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sezmay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qoldi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Har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narsaga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aralashmay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jimgina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yur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indent="-342900">
              <a:buAutoNum type="arabicPeriod"/>
            </a:pP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radiodan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berilayotgan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qo‘shiqni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ta’sirlanib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tinglab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borardi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Gapni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oxirigacha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eshitmay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biror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xulosa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qilma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Ko‘rmayin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bosdim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tikanni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tortadurman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zahrini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Tog‘am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xolamni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ko‘rib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keldik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Kitoblar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orqali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hamma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yangiliklarni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bilib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olamiz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63351" y="214290"/>
            <a:ext cx="11665123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mashqni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tekshiramiz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7370821"/>
              </p:ext>
            </p:extLst>
          </p:nvPr>
        </p:nvGraphicFramePr>
        <p:xfrm>
          <a:off x="263352" y="1268759"/>
          <a:ext cx="11665296" cy="5308353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5434144"/>
                <a:gridCol w="6231152"/>
              </a:tblGrid>
              <a:tr h="1048861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Bo‘lishli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shakldagi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ravishdoshlar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Bo‘lishsiz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shakldagi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ravishdoshlar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438437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U </a:t>
                      </a:r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radiodan</a:t>
                      </a:r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berilayotgan</a:t>
                      </a:r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qo</a:t>
                      </a:r>
                      <a:r>
                        <a:rPr lang="en-US" sz="30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‘shiqni</a:t>
                      </a:r>
                      <a:r>
                        <a:rPr lang="en-US" sz="3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0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ta’sirlanib</a:t>
                      </a:r>
                      <a:r>
                        <a:rPr lang="en-US" sz="3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0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tinglab</a:t>
                      </a:r>
                      <a:r>
                        <a:rPr lang="en-US" sz="3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0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borardi</a:t>
                      </a:r>
                      <a:r>
                        <a:rPr lang="en-US" sz="3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3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U </a:t>
                      </a:r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kitobni</a:t>
                      </a:r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shunchalik</a:t>
                      </a:r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berilib</a:t>
                      </a:r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o‘qidiki</a:t>
                      </a:r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hatto</a:t>
                      </a:r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 biz </a:t>
                      </a:r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kelganimizni</a:t>
                      </a:r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sez</a:t>
                      </a:r>
                      <a:r>
                        <a:rPr lang="en-US" sz="30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may</a:t>
                      </a:r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qoldi</a:t>
                      </a:r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3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91436">
                <a:tc>
                  <a:txBody>
                    <a:bodyPr/>
                    <a:lstStyle/>
                    <a:p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Tog‘am</a:t>
                      </a:r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va</a:t>
                      </a:r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xolamni</a:t>
                      </a:r>
                      <a:r>
                        <a:rPr lang="en-US" sz="3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0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ko‘rib</a:t>
                      </a:r>
                      <a:r>
                        <a:rPr lang="en-US" sz="3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0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keldik</a:t>
                      </a:r>
                      <a:r>
                        <a:rPr lang="en-US" sz="3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3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Har</a:t>
                      </a:r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narsaga</a:t>
                      </a:r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aralsh</a:t>
                      </a:r>
                      <a:r>
                        <a:rPr lang="en-US" sz="30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may</a:t>
                      </a:r>
                      <a:r>
                        <a:rPr lang="en-US" sz="3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jimgina</a:t>
                      </a:r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yur</a:t>
                      </a:r>
                      <a:r>
                        <a:rPr lang="ru-RU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3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88926">
                <a:tc>
                  <a:txBody>
                    <a:bodyPr/>
                    <a:lstStyle/>
                    <a:p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Kitoblar</a:t>
                      </a:r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orqali</a:t>
                      </a:r>
                      <a:r>
                        <a:rPr lang="ru-RU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hamma</a:t>
                      </a:r>
                      <a:r>
                        <a:rPr lang="en-US" sz="3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0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yangiliklarni</a:t>
                      </a:r>
                      <a:r>
                        <a:rPr lang="en-US" sz="3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0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bilib</a:t>
                      </a:r>
                      <a:r>
                        <a:rPr lang="en-US" sz="3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0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olamiz</a:t>
                      </a:r>
                      <a:r>
                        <a:rPr lang="en-US" sz="3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3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Gapni</a:t>
                      </a:r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oxirigacha</a:t>
                      </a:r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eshit</a:t>
                      </a:r>
                      <a:r>
                        <a:rPr lang="en-US" sz="30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may</a:t>
                      </a:r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biror</a:t>
                      </a:r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xulosa</a:t>
                      </a:r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qilma</a:t>
                      </a:r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3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88926">
                <a:tc>
                  <a:txBody>
                    <a:bodyPr/>
                    <a:lstStyle/>
                    <a:p>
                      <a:endParaRPr lang="ru-RU" sz="3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Ko‘r</a:t>
                      </a:r>
                      <a:r>
                        <a:rPr lang="en-US" sz="30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may</a:t>
                      </a:r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in</a:t>
                      </a:r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bosdim</a:t>
                      </a:r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tikanni</a:t>
                      </a:r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tortadurman</a:t>
                      </a:r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zahrini</a:t>
                      </a:r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endParaRPr lang="ru-RU" sz="3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46098048</TotalTime>
  <Words>737</Words>
  <Application>Microsoft Office PowerPoint</Application>
  <PresentationFormat>Произвольный</PresentationFormat>
  <Paragraphs>128</Paragraphs>
  <Slides>17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Office Theme</vt:lpstr>
      <vt:lpstr>O‘zbek tili</vt:lpstr>
      <vt:lpstr> MUSTAQIL BAJARISH UCHUN TOPSHIRIQLAR</vt:lpstr>
      <vt:lpstr> MUSTAQIL BAJARISH UCHUN TOPSHIRIQLAR</vt:lpstr>
      <vt:lpstr>KITOBNI  QANDAY  O‘QISH  KERAK?</vt:lpstr>
      <vt:lpstr>Презентация PowerPoint</vt:lpstr>
      <vt:lpstr>4-mashq</vt:lpstr>
      <vt:lpstr>4-mashq</vt:lpstr>
      <vt:lpstr>5-mashq</vt:lpstr>
      <vt:lpstr>5-mashqni tekshiramiz</vt:lpstr>
      <vt:lpstr>Adabiy o‘qish</vt:lpstr>
      <vt:lpstr>Qayerdasan, maktabim?</vt:lpstr>
      <vt:lpstr>Mashaqqatli yo‘l</vt:lpstr>
      <vt:lpstr>Ilm olish uchu nima qilish kerak?</vt:lpstr>
      <vt:lpstr>Презентация PowerPoint</vt:lpstr>
      <vt:lpstr>Презентация PowerPoint</vt:lpstr>
      <vt:lpstr> MUSTAQIL BAJARISH UCHUN TOPSHIRIQLAR</vt:lpstr>
      <vt:lpstr> MUSTAQIL BAJARISH UCHUN TOPSHIRIQLAR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User</cp:lastModifiedBy>
  <cp:revision>1110</cp:revision>
  <dcterms:created xsi:type="dcterms:W3CDTF">2020-08-03T09:44:14Z</dcterms:created>
  <dcterms:modified xsi:type="dcterms:W3CDTF">2020-10-28T09:42:37Z</dcterms:modified>
</cp:coreProperties>
</file>