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315" r:id="rId2"/>
    <p:sldId id="401" r:id="rId3"/>
    <p:sldId id="410" r:id="rId4"/>
    <p:sldId id="412" r:id="rId5"/>
    <p:sldId id="411" r:id="rId6"/>
    <p:sldId id="413" r:id="rId7"/>
    <p:sldId id="422" r:id="rId8"/>
    <p:sldId id="417" r:id="rId9"/>
    <p:sldId id="416" r:id="rId10"/>
    <p:sldId id="415" r:id="rId11"/>
    <p:sldId id="418" r:id="rId12"/>
    <p:sldId id="419" r:id="rId13"/>
    <p:sldId id="402" r:id="rId14"/>
    <p:sldId id="420" r:id="rId15"/>
    <p:sldId id="345" r:id="rId16"/>
    <p:sldId id="421" r:id="rId17"/>
    <p:sldId id="408" r:id="rId18"/>
    <p:sldId id="331" r:id="rId19"/>
  </p:sldIdLst>
  <p:sldSz cx="12192000" cy="6858000"/>
  <p:notesSz cx="6858000" cy="91440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8088" autoAdjust="0"/>
    <p:restoredTop sz="86380" autoAdjust="0"/>
  </p:normalViewPr>
  <p:slideViewPr>
    <p:cSldViewPr>
      <p:cViewPr>
        <p:scale>
          <a:sx n="66" d="100"/>
          <a:sy n="66" d="100"/>
        </p:scale>
        <p:origin x="-402" y="2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64" y="11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83C7B6C-3F27-473E-9E5B-EAC65D70CCF1}" type="doc">
      <dgm:prSet loTypeId="urn:microsoft.com/office/officeart/2005/8/layout/venn1" loCatId="relationship" qsTypeId="urn:microsoft.com/office/officeart/2005/8/quickstyle/simple1" qsCatId="simple" csTypeId="urn:microsoft.com/office/officeart/2005/8/colors/colorful3" csCatId="colorful" phldr="1"/>
      <dgm:spPr/>
    </dgm:pt>
    <dgm:pt modelId="{12D3F9F2-40EF-46AB-B0A7-338235A20780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Bajaruvchisi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o‘zi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ustida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oshiradigan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harakat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holatni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bildirgan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fe’l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shakli</a:t>
          </a:r>
          <a:endParaRPr lang="en-US" sz="2800" b="1" dirty="0" smtClean="0">
            <a:latin typeface="Times New Roman" pitchFamily="18" charset="0"/>
            <a:cs typeface="Times New Roman" pitchFamily="18" charset="0"/>
          </a:endParaRPr>
        </a:p>
        <a:p>
          <a:pPr algn="ctr">
            <a:lnSpc>
              <a:spcPct val="150000"/>
            </a:lnSpc>
          </a:pP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o‘zlik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nisbati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deyildi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5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Masalan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ctr">
            <a:lnSpc>
              <a:spcPct val="15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Azamat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kiyindi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F5ECDFD3-B5E6-49ED-87C7-5E3818CB36F3}" type="parTrans" cxnId="{F32B13FB-568A-4691-BA3C-D24C3D4682FF}">
      <dgm:prSet/>
      <dgm:spPr/>
      <dgm:t>
        <a:bodyPr/>
        <a:lstStyle/>
        <a:p>
          <a:endParaRPr lang="ru-RU"/>
        </a:p>
      </dgm:t>
    </dgm:pt>
    <dgm:pt modelId="{520805E2-610B-4AA0-B273-0F15A1E8A6AD}" type="sibTrans" cxnId="{F32B13FB-568A-4691-BA3C-D24C3D4682FF}">
      <dgm:prSet/>
      <dgm:spPr/>
      <dgm:t>
        <a:bodyPr/>
        <a:lstStyle/>
        <a:p>
          <a:endParaRPr lang="ru-RU"/>
        </a:p>
      </dgm:t>
    </dgm:pt>
    <dgm:pt modelId="{BEEAE06C-2763-4218-A324-0456C969D60E}">
      <dgm:prSet phldrT="[Текст]" custT="1"/>
      <dgm:spPr/>
      <dgm:t>
        <a:bodyPr/>
        <a:lstStyle/>
        <a:p>
          <a:pPr algn="ctr">
            <a:lnSpc>
              <a:spcPct val="15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Bajaruvchisi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noma’lum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harakat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holatni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ifodalovchi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fe’l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shakli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majhul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nisbat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deyiladi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algn="ctr">
            <a:lnSpc>
              <a:spcPct val="15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Masalan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algn="ctr">
            <a:lnSpc>
              <a:spcPct val="150000"/>
            </a:lnSpc>
          </a:pP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Kiyim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dirty="0" err="1" smtClean="0">
              <a:latin typeface="Times New Roman" pitchFamily="18" charset="0"/>
              <a:cs typeface="Times New Roman" pitchFamily="18" charset="0"/>
            </a:rPr>
            <a:t>kiyildi</a:t>
          </a:r>
          <a:r>
            <a:rPr lang="en-US" sz="2800" b="1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dirty="0">
            <a:latin typeface="Times New Roman" pitchFamily="18" charset="0"/>
            <a:cs typeface="Times New Roman" pitchFamily="18" charset="0"/>
          </a:endParaRPr>
        </a:p>
      </dgm:t>
    </dgm:pt>
    <dgm:pt modelId="{87C9942A-B556-415C-B9B5-4655F8731998}" type="parTrans" cxnId="{1D05C4F9-8C46-4D62-AF05-2C41400F40D1}">
      <dgm:prSet/>
      <dgm:spPr/>
      <dgm:t>
        <a:bodyPr/>
        <a:lstStyle/>
        <a:p>
          <a:endParaRPr lang="ru-RU"/>
        </a:p>
      </dgm:t>
    </dgm:pt>
    <dgm:pt modelId="{09D8E8AF-BB00-4A92-88ED-D3A2DF1C3D99}" type="sibTrans" cxnId="{1D05C4F9-8C46-4D62-AF05-2C41400F40D1}">
      <dgm:prSet/>
      <dgm:spPr/>
      <dgm:t>
        <a:bodyPr/>
        <a:lstStyle/>
        <a:p>
          <a:endParaRPr lang="ru-RU"/>
        </a:p>
      </dgm:t>
    </dgm:pt>
    <dgm:pt modelId="{B6AFFFFB-DFE0-46F0-B009-77CDBBFD0BD7}" type="pres">
      <dgm:prSet presAssocID="{683C7B6C-3F27-473E-9E5B-EAC65D70CCF1}" presName="compositeShape" presStyleCnt="0">
        <dgm:presLayoutVars>
          <dgm:chMax val="7"/>
          <dgm:dir/>
          <dgm:resizeHandles val="exact"/>
        </dgm:presLayoutVars>
      </dgm:prSet>
      <dgm:spPr/>
    </dgm:pt>
    <dgm:pt modelId="{0E1A7BB6-20A2-40FB-AF24-3D85E0432587}" type="pres">
      <dgm:prSet presAssocID="{12D3F9F2-40EF-46AB-B0A7-338235A20780}" presName="circ1" presStyleLbl="vennNode1" presStyleIdx="0" presStyleCnt="2" custScaleX="135090" custScaleY="100547" custLinFactNeighborX="-2661"/>
      <dgm:spPr/>
      <dgm:t>
        <a:bodyPr/>
        <a:lstStyle/>
        <a:p>
          <a:endParaRPr lang="ru-RU"/>
        </a:p>
      </dgm:t>
    </dgm:pt>
    <dgm:pt modelId="{6F91596E-68F2-4072-A9E3-B55F64BD21E8}" type="pres">
      <dgm:prSet presAssocID="{12D3F9F2-40EF-46AB-B0A7-338235A2078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F239FC-8F19-46D6-A0B4-8E72EE6A9A1B}" type="pres">
      <dgm:prSet presAssocID="{BEEAE06C-2763-4218-A324-0456C969D60E}" presName="circ2" presStyleLbl="vennNode1" presStyleIdx="1" presStyleCnt="2" custAng="0" custScaleX="124365" custScaleY="100547" custLinFactNeighborX="7183"/>
      <dgm:spPr/>
      <dgm:t>
        <a:bodyPr/>
        <a:lstStyle/>
        <a:p>
          <a:endParaRPr lang="ru-RU"/>
        </a:p>
      </dgm:t>
    </dgm:pt>
    <dgm:pt modelId="{ACB1276B-D04E-4BB7-A1B3-A31F03C250B6}" type="pres">
      <dgm:prSet presAssocID="{BEEAE06C-2763-4218-A324-0456C969D60E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DE07665-6CAE-4DF6-93D5-4768FC14D9B9}" type="presOf" srcId="{12D3F9F2-40EF-46AB-B0A7-338235A20780}" destId="{6F91596E-68F2-4072-A9E3-B55F64BD21E8}" srcOrd="1" destOrd="0" presId="urn:microsoft.com/office/officeart/2005/8/layout/venn1"/>
    <dgm:cxn modelId="{1D05C4F9-8C46-4D62-AF05-2C41400F40D1}" srcId="{683C7B6C-3F27-473E-9E5B-EAC65D70CCF1}" destId="{BEEAE06C-2763-4218-A324-0456C969D60E}" srcOrd="1" destOrd="0" parTransId="{87C9942A-B556-415C-B9B5-4655F8731998}" sibTransId="{09D8E8AF-BB00-4A92-88ED-D3A2DF1C3D99}"/>
    <dgm:cxn modelId="{52814EBE-608D-4BC4-8390-27A51A4675E7}" type="presOf" srcId="{BEEAE06C-2763-4218-A324-0456C969D60E}" destId="{ACB1276B-D04E-4BB7-A1B3-A31F03C250B6}" srcOrd="1" destOrd="0" presId="urn:microsoft.com/office/officeart/2005/8/layout/venn1"/>
    <dgm:cxn modelId="{D222FD8D-C38E-4911-9C04-229309FEE936}" type="presOf" srcId="{683C7B6C-3F27-473E-9E5B-EAC65D70CCF1}" destId="{B6AFFFFB-DFE0-46F0-B009-77CDBBFD0BD7}" srcOrd="0" destOrd="0" presId="urn:microsoft.com/office/officeart/2005/8/layout/venn1"/>
    <dgm:cxn modelId="{8F09BF9E-E552-43ED-A05B-551B5836C017}" type="presOf" srcId="{12D3F9F2-40EF-46AB-B0A7-338235A20780}" destId="{0E1A7BB6-20A2-40FB-AF24-3D85E0432587}" srcOrd="0" destOrd="0" presId="urn:microsoft.com/office/officeart/2005/8/layout/venn1"/>
    <dgm:cxn modelId="{F32B13FB-568A-4691-BA3C-D24C3D4682FF}" srcId="{683C7B6C-3F27-473E-9E5B-EAC65D70CCF1}" destId="{12D3F9F2-40EF-46AB-B0A7-338235A20780}" srcOrd="0" destOrd="0" parTransId="{F5ECDFD3-B5E6-49ED-87C7-5E3818CB36F3}" sibTransId="{520805E2-610B-4AA0-B273-0F15A1E8A6AD}"/>
    <dgm:cxn modelId="{4356004B-6AFC-4D73-8C3D-C614AAFFB58A}" type="presOf" srcId="{BEEAE06C-2763-4218-A324-0456C969D60E}" destId="{23F239FC-8F19-46D6-A0B4-8E72EE6A9A1B}" srcOrd="0" destOrd="0" presId="urn:microsoft.com/office/officeart/2005/8/layout/venn1"/>
    <dgm:cxn modelId="{EF8A1569-4A9E-40A6-8DE3-C0DF5B2106F2}" type="presParOf" srcId="{B6AFFFFB-DFE0-46F0-B009-77CDBBFD0BD7}" destId="{0E1A7BB6-20A2-40FB-AF24-3D85E0432587}" srcOrd="0" destOrd="0" presId="urn:microsoft.com/office/officeart/2005/8/layout/venn1"/>
    <dgm:cxn modelId="{12547F6C-D26E-4792-B35F-A162E4DE13A9}" type="presParOf" srcId="{B6AFFFFB-DFE0-46F0-B009-77CDBBFD0BD7}" destId="{6F91596E-68F2-4072-A9E3-B55F64BD21E8}" srcOrd="1" destOrd="0" presId="urn:microsoft.com/office/officeart/2005/8/layout/venn1"/>
    <dgm:cxn modelId="{CF5AFE71-4D83-41FB-8AFC-E3F4A375F212}" type="presParOf" srcId="{B6AFFFFB-DFE0-46F0-B009-77CDBBFD0BD7}" destId="{23F239FC-8F19-46D6-A0B4-8E72EE6A9A1B}" srcOrd="2" destOrd="0" presId="urn:microsoft.com/office/officeart/2005/8/layout/venn1"/>
    <dgm:cxn modelId="{6B6F15A2-175B-44AB-AF35-E380C681D392}" type="presParOf" srcId="{B6AFFFFB-DFE0-46F0-B009-77CDBBFD0BD7}" destId="{ACB1276B-D04E-4BB7-A1B3-A31F03C250B6}" srcOrd="3" destOrd="0" presId="urn:microsoft.com/office/officeart/2005/8/layout/venn1"/>
  </dgm:cxnLst>
  <dgm:bg>
    <a:solidFill>
      <a:schemeClr val="accent4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E1A7BB6-20A2-40FB-AF24-3D85E0432587}">
      <dsp:nvSpPr>
        <dsp:cNvPr id="0" name=""/>
        <dsp:cNvSpPr/>
      </dsp:nvSpPr>
      <dsp:spPr>
        <a:xfrm>
          <a:off x="206734" y="0"/>
          <a:ext cx="7138722" cy="5313325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Bajaruvchisi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o‘zi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ustida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amalga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oshiradigan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harakat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holatni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bildirgan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fe’l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shakli</a:t>
          </a:r>
          <a:endParaRPr lang="en-US" sz="2800" b="1" kern="1200" dirty="0" smtClean="0">
            <a:latin typeface="Times New Roman" pitchFamily="18" charset="0"/>
            <a:cs typeface="Times New Roman" pitchFamily="18" charset="0"/>
          </a:endParaRP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o‘zlik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nisbati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deyildi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Masalan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Azamat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kiyindi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1203583" y="626554"/>
        <a:ext cx="4116020" cy="4060214"/>
      </dsp:txXfrm>
    </dsp:sp>
    <dsp:sp modelId="{23F239FC-8F19-46D6-A0B4-8E72EE6A9A1B}">
      <dsp:nvSpPr>
        <dsp:cNvPr id="0" name=""/>
        <dsp:cNvSpPr/>
      </dsp:nvSpPr>
      <dsp:spPr>
        <a:xfrm>
          <a:off x="4786673" y="0"/>
          <a:ext cx="6571968" cy="5313325"/>
        </a:xfrm>
        <a:prstGeom prst="ellipse">
          <a:avLst/>
        </a:prstGeom>
        <a:solidFill>
          <a:schemeClr val="accent3">
            <a:alpha val="50000"/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Bajaruvchisi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noma’lum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bo‘lgan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harakat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yoki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holatni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ifodalovchi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fe’l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shakli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majhul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nisbat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deyiladi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Masalan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:</a:t>
          </a:r>
        </a:p>
        <a:p>
          <a:pPr lvl="0" algn="ctr" defTabSz="1244600">
            <a:lnSpc>
              <a:spcPct val="15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Kiyim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 </a:t>
          </a:r>
          <a:r>
            <a:rPr lang="en-US" sz="2800" b="1" kern="1200" dirty="0" err="1" smtClean="0">
              <a:latin typeface="Times New Roman" pitchFamily="18" charset="0"/>
              <a:cs typeface="Times New Roman" pitchFamily="18" charset="0"/>
            </a:rPr>
            <a:t>kiyildi</a:t>
          </a:r>
          <a:r>
            <a:rPr lang="en-US" sz="2800" b="1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2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651691" y="626554"/>
        <a:ext cx="3789243" cy="406021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506F07-6E57-4C17-B74C-283E69F897EB}" type="datetimeFigureOut">
              <a:rPr lang="ru-RU" smtClean="0"/>
              <a:pPr/>
              <a:t>12.10.2020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40FF3D-43ED-4881-B1B2-840FBF5767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65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842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8742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40FF3D-43ED-4881-B1B2-840FBF5767E6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0905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1" y="2125983"/>
            <a:ext cx="10363200" cy="315471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2" y="3840480"/>
            <a:ext cx="8534401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C5B08-6D1C-4798-9161-9FBBDDFBCCB8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26A6C5-50EF-4827-B29B-814043372ED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78124" y="2289993"/>
            <a:ext cx="10435757" cy="219612"/>
          </a:xfrm>
        </p:spPr>
        <p:txBody>
          <a:bodyPr/>
          <a:lstStyle>
            <a:lvl1pPr>
              <a:defRPr sz="1427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68DCA8-3380-468C-8D32-FEE46D4CADA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FF7EFD-C7CB-497A-AB45-CE24CF3E72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1"/>
            <a:ext cx="5303520" cy="18466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6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7C743-CD78-4750-95AD-59970C8E013A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7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1EE0A-4885-4CA3-BF66-87A8432535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5953" y="216475"/>
            <a:ext cx="10920096" cy="375039"/>
          </a:xfrm>
        </p:spPr>
        <p:txBody>
          <a:bodyPr/>
          <a:lstStyle>
            <a:lvl1pPr>
              <a:defRPr sz="2437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4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DBFBBE-5C3D-4381-B405-A99E95D5671D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5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DD2485-5F7C-4420-A748-27101B7B97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/>
          </a:p>
        </p:txBody>
      </p:sp>
      <p:sp>
        <p:nvSpPr>
          <p:cNvPr id="3" name="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677F3-ACA7-4DC6-AD38-D912D8C9A242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4" name="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C9CAC0-1CF7-4C57-973A-4914C55F75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 spd="med">
    <p:diamond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4" y="279962"/>
            <a:ext cx="10363201" cy="31547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85" indent="-152385">
              <a:buFont typeface="Arial" panose="020B0604020202020204" pitchFamily="34" charset="0"/>
              <a:buChar char="•"/>
              <a:defRPr sz="1400"/>
            </a:lvl2pPr>
            <a:lvl3pPr marL="304771" indent="-152385">
              <a:defRPr sz="1400"/>
            </a:lvl3pPr>
            <a:lvl4pPr marL="533349" indent="-228578">
              <a:defRPr sz="1400"/>
            </a:lvl4pPr>
            <a:lvl5pPr marL="761927" indent="-228578"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4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 spd="med">
    <p:diamond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288" y="1133475"/>
            <a:ext cx="11949112" cy="5599113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17" name="bg object 17"/>
          <p:cNvSpPr/>
          <p:nvPr/>
        </p:nvSpPr>
        <p:spPr>
          <a:xfrm>
            <a:off x="141288" y="150813"/>
            <a:ext cx="11949112" cy="906462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sz="2140">
              <a:solidFill>
                <a:prstClr val="black"/>
              </a:solidFill>
              <a:latin typeface="+mn-lt"/>
            </a:endParaRPr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636588" y="215900"/>
            <a:ext cx="10918825" cy="31591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1029" name="Holder 3"/>
          <p:cNvSpPr>
            <a:spLocks noGrp="1"/>
          </p:cNvSpPr>
          <p:nvPr>
            <p:ph type="body" idx="1"/>
          </p:nvPr>
        </p:nvSpPr>
        <p:spPr bwMode="auto">
          <a:xfrm>
            <a:off x="877888" y="2290763"/>
            <a:ext cx="10436225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ru-RU" smtClean="0"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4963" y="6378575"/>
            <a:ext cx="390207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8575"/>
            <a:ext cx="2803525" cy="2762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07C28840-11A4-4275-955E-872D2264A916}" type="datetimeFigureOut">
              <a:rPr lang="en-US"/>
              <a:pPr>
                <a:defRPr/>
              </a:pPr>
              <a:t>10/12/2020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875" y="6378575"/>
            <a:ext cx="2803525" cy="27622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760FC33-0D11-4365-AA94-1378492BA53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</p:sldLayoutIdLst>
  <p:transition spd="med">
    <p:diamond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542925" indent="-85725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085850" indent="-17145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30363" indent="-2587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173288" indent="-344488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543497">
        <a:defRPr>
          <a:latin typeface="+mn-lt"/>
          <a:ea typeface="+mn-ea"/>
          <a:cs typeface="+mn-cs"/>
        </a:defRPr>
      </a:lvl2pPr>
      <a:lvl3pPr marL="1086993">
        <a:defRPr>
          <a:latin typeface="+mn-lt"/>
          <a:ea typeface="+mn-ea"/>
          <a:cs typeface="+mn-cs"/>
        </a:defRPr>
      </a:lvl3pPr>
      <a:lvl4pPr marL="1630490">
        <a:defRPr>
          <a:latin typeface="+mn-lt"/>
          <a:ea typeface="+mn-ea"/>
          <a:cs typeface="+mn-cs"/>
        </a:defRPr>
      </a:lvl4pPr>
      <a:lvl5pPr marL="2173986">
        <a:defRPr>
          <a:latin typeface="+mn-lt"/>
          <a:ea typeface="+mn-ea"/>
          <a:cs typeface="+mn-cs"/>
        </a:defRPr>
      </a:lvl5pPr>
      <a:lvl6pPr marL="2717483">
        <a:defRPr>
          <a:latin typeface="+mn-lt"/>
          <a:ea typeface="+mn-ea"/>
          <a:cs typeface="+mn-cs"/>
        </a:defRPr>
      </a:lvl6pPr>
      <a:lvl7pPr marL="3260979">
        <a:defRPr>
          <a:latin typeface="+mn-lt"/>
          <a:ea typeface="+mn-ea"/>
          <a:cs typeface="+mn-cs"/>
        </a:defRPr>
      </a:lvl7pPr>
      <a:lvl8pPr marL="3804476">
        <a:defRPr>
          <a:latin typeface="+mn-lt"/>
          <a:ea typeface="+mn-ea"/>
          <a:cs typeface="+mn-cs"/>
        </a:defRPr>
      </a:lvl8pPr>
      <a:lvl9pPr marL="4347972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object 2"/>
          <p:cNvSpPr>
            <a:spLocks noChangeArrowheads="1"/>
          </p:cNvSpPr>
          <p:nvPr/>
        </p:nvSpPr>
        <p:spPr bwMode="auto">
          <a:xfrm>
            <a:off x="1588" y="3175"/>
            <a:ext cx="12176125" cy="215741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14" name="object 3">
            <a:extLst>
              <a:ext uri="{FF2B5EF4-FFF2-40B4-BE49-F238E27FC236}"/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087563" y="561975"/>
            <a:ext cx="6980237" cy="942975"/>
          </a:xfrm>
        </p:spPr>
        <p:txBody>
          <a:bodyPr vert="horz" tIns="30868" rtlCol="0" anchor="ctr"/>
          <a:lstStyle/>
          <a:p>
            <a:pPr marL="26842" algn="l">
              <a:spcBef>
                <a:spcPts val="241"/>
              </a:spcBef>
              <a:defRPr/>
            </a:pPr>
            <a:r>
              <a:rPr lang="en-US" sz="5900" spc="1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O‘zbek</a:t>
            </a:r>
            <a:r>
              <a:rPr lang="en-US" sz="5900" spc="1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900" spc="11" dirty="0" err="1"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sz="59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>
              <a:ext uri="{FF2B5EF4-FFF2-40B4-BE49-F238E27FC236}"/>
            </a:extLst>
          </p:cNvPr>
          <p:cNvSpPr txBox="1"/>
          <p:nvPr/>
        </p:nvSpPr>
        <p:spPr>
          <a:xfrm>
            <a:off x="1809720" y="2852936"/>
            <a:ext cx="6000792" cy="2391999"/>
          </a:xfrm>
          <a:prstGeom prst="rect">
            <a:avLst/>
          </a:prstGeom>
        </p:spPr>
        <p:txBody>
          <a:bodyPr wrap="square" lIns="0" tIns="29526" rIns="0" bIns="0">
            <a:spAutoFit/>
          </a:bodyPr>
          <a:lstStyle/>
          <a:p>
            <a:pPr marL="38920">
              <a:spcBef>
                <a:spcPts val="233"/>
              </a:spcBef>
              <a:defRPr/>
            </a:pPr>
            <a:r>
              <a:rPr sz="4800" b="1" err="1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Mav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zu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4800" b="1" dirty="0" err="1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Mustahkamlash</a:t>
            </a:r>
            <a:r>
              <a:rPr lang="en-US" sz="4800" b="1" dirty="0" smtClean="0">
                <a:solidFill>
                  <a:srgbClr val="2365C7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6000" b="1" dirty="0">
              <a:solidFill>
                <a:srgbClr val="2365C7"/>
              </a:solidFill>
              <a:latin typeface="Times New Roman" pitchFamily="18" charset="0"/>
              <a:cs typeface="Times New Roman" pitchFamily="18" charset="0"/>
            </a:endParaRPr>
          </a:p>
          <a:p>
            <a:pPr marL="68443">
              <a:lnSpc>
                <a:spcPts val="4291"/>
              </a:lnSpc>
              <a:spcBef>
                <a:spcPts val="2599"/>
              </a:spcBef>
              <a:defRPr/>
            </a:pPr>
            <a:endParaRPr sz="6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7" name="object 5"/>
          <p:cNvSpPr>
            <a:spLocks noChangeArrowheads="1"/>
          </p:cNvSpPr>
          <p:nvPr/>
        </p:nvSpPr>
        <p:spPr bwMode="auto">
          <a:xfrm>
            <a:off x="809588" y="3000372"/>
            <a:ext cx="728663" cy="1714512"/>
          </a:xfrm>
          <a:custGeom>
            <a:avLst/>
            <a:gdLst>
              <a:gd name="T0" fmla="*/ 0 w 344170"/>
              <a:gd name="T1" fmla="*/ 0 h 680719"/>
              <a:gd name="T2" fmla="*/ 344170 w 344170"/>
              <a:gd name="T3" fmla="*/ 680719 h 680719"/>
            </a:gdLst>
            <a:ahLst/>
            <a:cxnLst/>
            <a:rect l="T0" t="T1" r="T2" b="T3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79" name="object 9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3080" name="object 10"/>
          <p:cNvSpPr>
            <a:spLocks noChangeArrowheads="1"/>
          </p:cNvSpPr>
          <p:nvPr/>
        </p:nvSpPr>
        <p:spPr bwMode="auto">
          <a:xfrm>
            <a:off x="9940925" y="482600"/>
            <a:ext cx="1276350" cy="1276350"/>
          </a:xfrm>
          <a:custGeom>
            <a:avLst/>
            <a:gdLst>
              <a:gd name="T0" fmla="*/ 0 w 603885"/>
              <a:gd name="T1" fmla="*/ 0 h 603885"/>
              <a:gd name="T2" fmla="*/ 603885 w 603885"/>
              <a:gd name="T3" fmla="*/ 603885 h 603885"/>
            </a:gdLst>
            <a:ahLst/>
            <a:cxnLst/>
            <a:rect l="T0" t="T1" r="T2" b="T3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miter lim="800000"/>
            <a:headEnd/>
            <a:tailEnd/>
          </a:ln>
        </p:spPr>
        <p:txBody>
          <a:bodyPr lIns="0" tIns="0" rIns="0" bIns="0"/>
          <a:lstStyle/>
          <a:p>
            <a:endParaRPr lang="ru-RU" sz="2400"/>
          </a:p>
        </p:txBody>
      </p:sp>
      <p:sp>
        <p:nvSpPr>
          <p:cNvPr id="22" name="object 12">
            <a:extLst>
              <a:ext uri="{FF2B5EF4-FFF2-40B4-BE49-F238E27FC236}"/>
            </a:extLst>
          </p:cNvPr>
          <p:cNvSpPr txBox="1"/>
          <p:nvPr/>
        </p:nvSpPr>
        <p:spPr>
          <a:xfrm>
            <a:off x="10410825" y="527050"/>
            <a:ext cx="366713" cy="787400"/>
          </a:xfrm>
          <a:prstGeom prst="rect">
            <a:avLst/>
          </a:prstGeom>
        </p:spPr>
        <p:txBody>
          <a:bodyPr lIns="0" tIns="33554" rIns="0" bIns="0">
            <a:spAutoFit/>
          </a:bodyPr>
          <a:lstStyle/>
          <a:p>
            <a:pPr>
              <a:spcBef>
                <a:spcPts val="265"/>
              </a:spcBef>
              <a:defRPr/>
            </a:pPr>
            <a:r>
              <a:rPr lang="en-US" sz="4800" b="1" spc="21" dirty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endParaRPr sz="4800" dirty="0">
              <a:latin typeface="Arial"/>
              <a:cs typeface="Arial"/>
            </a:endParaRPr>
          </a:p>
        </p:txBody>
      </p:sp>
      <p:sp>
        <p:nvSpPr>
          <p:cNvPr id="23" name="object 13">
            <a:extLst>
              <a:ext uri="{FF2B5EF4-FFF2-40B4-BE49-F238E27FC236}"/>
            </a:extLst>
          </p:cNvPr>
          <p:cNvSpPr txBox="1"/>
          <p:nvPr/>
        </p:nvSpPr>
        <p:spPr>
          <a:xfrm>
            <a:off x="10112991" y="1172164"/>
            <a:ext cx="1040784" cy="456636"/>
          </a:xfrm>
          <a:prstGeom prst="rect">
            <a:avLst/>
          </a:prstGeom>
        </p:spPr>
        <p:txBody>
          <a:bodyPr wrap="square" lIns="0" tIns="25500" rIns="0" bIns="0">
            <a:spAutoFit/>
          </a:bodyPr>
          <a:lstStyle/>
          <a:p>
            <a:pPr algn="ctr">
              <a:spcBef>
                <a:spcPts val="201"/>
              </a:spcBef>
              <a:defRPr/>
            </a:pPr>
            <a:r>
              <a:rPr sz="2800" b="1" spc="-11" dirty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sz="2800" b="1" dirty="0">
              <a:latin typeface="Arial"/>
              <a:cs typeface="Arial"/>
            </a:endParaRPr>
          </a:p>
        </p:txBody>
      </p:sp>
      <p:sp>
        <p:nvSpPr>
          <p:cNvPr id="3083" name="object 31"/>
          <p:cNvSpPr>
            <a:spLocks noChangeArrowheads="1"/>
          </p:cNvSpPr>
          <p:nvPr/>
        </p:nvSpPr>
        <p:spPr bwMode="auto">
          <a:xfrm>
            <a:off x="742950" y="750888"/>
            <a:ext cx="269875" cy="404812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4" name="object 32"/>
          <p:cNvSpPr>
            <a:spLocks noChangeArrowheads="1"/>
          </p:cNvSpPr>
          <p:nvPr/>
        </p:nvSpPr>
        <p:spPr bwMode="auto">
          <a:xfrm>
            <a:off x="1071563" y="673100"/>
            <a:ext cx="269875" cy="482600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5" name="object 33"/>
          <p:cNvSpPr>
            <a:spLocks noChangeArrowheads="1"/>
          </p:cNvSpPr>
          <p:nvPr/>
        </p:nvSpPr>
        <p:spPr bwMode="auto">
          <a:xfrm>
            <a:off x="1398588" y="828675"/>
            <a:ext cx="269875" cy="327025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3086" name="object 34"/>
          <p:cNvSpPr>
            <a:spLocks noChangeArrowheads="1"/>
          </p:cNvSpPr>
          <p:nvPr/>
        </p:nvSpPr>
        <p:spPr bwMode="auto">
          <a:xfrm>
            <a:off x="993775" y="1214438"/>
            <a:ext cx="520700" cy="34607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endParaRPr lang="ru-RU"/>
          </a:p>
        </p:txBody>
      </p:sp>
      <p:pic>
        <p:nvPicPr>
          <p:cNvPr id="17" name="Рисунок 16"/>
          <p:cNvPicPr>
            <a:picLocks noGrp="1" noChangeAspect="1"/>
          </p:cNvPicPr>
          <p:nvPr>
            <p:ph type="pic" sz="quarter" idx="12"/>
          </p:nvPr>
        </p:nvPicPr>
        <p:blipFill>
          <a:blip r:embed="rId6"/>
          <a:srcRect l="24801" r="24801"/>
          <a:stretch>
            <a:fillRect/>
          </a:stretch>
        </p:blipFill>
        <p:spPr>
          <a:xfrm>
            <a:off x="7881950" y="2714620"/>
            <a:ext cx="3328988" cy="3406775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488282" y="280194"/>
            <a:ext cx="9144000" cy="7386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“T-</a:t>
            </a:r>
            <a:r>
              <a:rPr lang="en-US" sz="4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chizmasi</a:t>
            </a:r>
            <a:r>
              <a:rPr lang="en-US" sz="4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endParaRPr lang="ru-RU" sz="4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202366" y="1131094"/>
            <a:ext cx="1178726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algn="ctr" eaLnBrk="1" hangingPunct="1"/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Fe’lning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 smtClean="0">
                <a:latin typeface="Times New Roman" pitchFamily="18" charset="0"/>
                <a:cs typeface="Times New Roman" pitchFamily="18" charset="0"/>
              </a:rPr>
              <a:t>shakllarini</a:t>
            </a:r>
            <a:r>
              <a:rPr lang="en-US" sz="28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yasalishi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ma’nolarini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i="1" dirty="0" err="1">
                <a:latin typeface="Times New Roman" pitchFamily="18" charset="0"/>
                <a:cs typeface="Times New Roman" pitchFamily="18" charset="0"/>
              </a:rPr>
              <a:t>qiyoslang</a:t>
            </a:r>
            <a:r>
              <a:rPr lang="en-US" sz="28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59595" y="1648606"/>
            <a:ext cx="11215687" cy="42863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Aniq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              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Majhul</a:t>
            </a:r>
            <a:r>
              <a:rPr lang="en-US" sz="32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nisbat</a:t>
            </a:r>
            <a:endParaRPr lang="ru-RU" sz="3200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988845" y="2077244"/>
            <a:ext cx="357187" cy="4429125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16680" y="2220119"/>
            <a:ext cx="5286415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xonalarni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tozalaymiz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16720" y="3363119"/>
            <a:ext cx="5286375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Biz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partaga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ikkitadan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o‘tirdik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16720" y="4506119"/>
            <a:ext cx="5286375" cy="1000125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Bolalar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quydilar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720" y="5649119"/>
            <a:ext cx="5286375" cy="92868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Terimchilar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paxtalarni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terdilar</a:t>
            </a:r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6703220" y="2291556"/>
            <a:ext cx="500062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Darsdan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keyin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xonalar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tozalanadi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703220" y="3363119"/>
            <a:ext cx="500062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Partaga</a:t>
            </a:r>
            <a:r>
              <a:rPr lang="en-US" sz="36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ikkitadan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o‘tirildi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703220" y="4506119"/>
            <a:ext cx="500062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Gullarga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suv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quyildi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703220" y="5577681"/>
            <a:ext cx="5000625" cy="91440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Paxtalar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terildi</a:t>
            </a:r>
            <a:r>
              <a:rPr lang="en-US" sz="36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381488" y="3643314"/>
            <a:ext cx="3571900" cy="64294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Hosil</a:t>
            </a:r>
            <a:r>
              <a:rPr lang="en-US" sz="4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bayrami</a:t>
            </a:r>
            <a:endParaRPr lang="ru-RU" sz="4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C:\Users\win7 32\Desktop\imag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5274" y="1214422"/>
            <a:ext cx="2714644" cy="2413572"/>
          </a:xfrm>
          <a:prstGeom prst="rect">
            <a:avLst/>
          </a:prstGeom>
          <a:noFill/>
        </p:spPr>
      </p:pic>
      <p:pic>
        <p:nvPicPr>
          <p:cNvPr id="6" name="Picture 2" descr="C:\Users\win7 32\Desktop\1566820430_photo_2019-08-26_10-03-0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67834" y="1285860"/>
            <a:ext cx="2571725" cy="2402551"/>
          </a:xfrm>
          <a:prstGeom prst="rect">
            <a:avLst/>
          </a:prstGeom>
          <a:noFill/>
        </p:spPr>
      </p:pic>
      <p:pic>
        <p:nvPicPr>
          <p:cNvPr id="7" name="Picture 3" descr="C:\Users\win7 32\Desktop\maxresdefault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52992" y="1214422"/>
            <a:ext cx="2500330" cy="2295865"/>
          </a:xfrm>
          <a:prstGeom prst="rect">
            <a:avLst/>
          </a:prstGeom>
          <a:noFill/>
        </p:spPr>
      </p:pic>
      <p:pic>
        <p:nvPicPr>
          <p:cNvPr id="1026" name="Picture 2" descr="C:\Users\win7 32\Desktop\OIP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667768" y="4071942"/>
            <a:ext cx="3189497" cy="2357454"/>
          </a:xfrm>
          <a:prstGeom prst="rect">
            <a:avLst/>
          </a:prstGeom>
          <a:noFill/>
        </p:spPr>
      </p:pic>
      <p:pic>
        <p:nvPicPr>
          <p:cNvPr id="1028" name="Picture 4" descr="http://i1.wp.com/farm9.staticflickr.com/8608/15923902862_30c7f82092_b.jpg?resize=380%2C253&amp;ssl=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3836" y="4143380"/>
            <a:ext cx="3143272" cy="2356273"/>
          </a:xfrm>
          <a:prstGeom prst="rect">
            <a:avLst/>
          </a:prstGeom>
          <a:noFill/>
        </p:spPr>
      </p:pic>
      <p:pic>
        <p:nvPicPr>
          <p:cNvPr id="2" name="Picture 2" descr="http://uza.uz/upload/medialibrary/61c/25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542" y="4376576"/>
            <a:ext cx="3079229" cy="205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78573" y="280183"/>
            <a:ext cx="11809412" cy="61595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BUG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‘DOY – RIZQ-RO‘ZIMIZ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7594" y="1291405"/>
            <a:ext cx="11715832" cy="528641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42950" indent="-74295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1.Nima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uchun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inson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oziqa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bug‘doyni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tanlagan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mazali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to‘yimli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hisoblangan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Qachondan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unidan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yopila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boshlagan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Bug‘doyning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sifatida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shakllanganiga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25-30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yil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742950" indent="-742950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O‘rta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Osiyo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qadimgi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yunonlarda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nonning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24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xili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ma’lum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bo‘lgan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742950" indent="-742950"/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22" y="1571612"/>
            <a:ext cx="3857652" cy="207170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kimlar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09522" y="4214818"/>
            <a:ext cx="3857652" cy="214314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Movarounnahr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yurti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381488" y="4214818"/>
            <a:ext cx="3714776" cy="214314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Al-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Ma’mun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akademiyasi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8310578" y="1571612"/>
            <a:ext cx="3571900" cy="207170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olimlar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maktabi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8310578" y="4214818"/>
            <a:ext cx="3571900" cy="214314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Bayt-ul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– 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ilmlar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markazi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381488" y="1571612"/>
            <a:ext cx="3714776" cy="21431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IX-XI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asrlar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Beruniy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asri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24364" y="214290"/>
            <a:ext cx="32823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Yodga</a:t>
            </a:r>
            <a:r>
              <a:rPr lang="en-US" sz="4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oling</a:t>
            </a:r>
            <a:endParaRPr lang="ru-RU" sz="48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309522" y="214290"/>
            <a:ext cx="11664950" cy="83787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Maqol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hikmatli</a:t>
            </a:r>
            <a:r>
              <a:rPr lang="en-US" sz="4800" b="1" kern="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kern="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so‘zlar</a:t>
            </a:r>
            <a:endParaRPr kumimoji="0" lang="ru-RU" sz="4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95274" y="135729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xazina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596066" y="135729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bilim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boylik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95274" y="242886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Kitobsiz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aql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596066" y="242886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qanotsiz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5274" y="350043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 ‘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qishdan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to‘xtagan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96066" y="350043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o‘sishdan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to‘xtaydi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596066" y="457200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el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biladi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95274" y="457200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bilgan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596066" y="564357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qolipsiz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g‘isht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595274" y="5643578"/>
            <a:ext cx="5000660" cy="85725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Rejasiz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ish</a:t>
            </a:r>
            <a:r>
              <a:rPr lang="en-US" sz="36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–  </a:t>
            </a:r>
            <a:endParaRPr lang="ru-RU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84665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275" y="1500174"/>
            <a:ext cx="471490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Poytaxtimizda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metro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qurilishi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qachon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boshlangan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1972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 1970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19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1977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 1980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yil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381752" y="1571612"/>
            <a:ext cx="521497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Bargchalar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she’rining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muallifini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toping.</a:t>
            </a: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Po‘lat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Mo‘min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2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Hamid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Olimjon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19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Qudrat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Hikmat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Quddus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Muhammadiy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846659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Test </a:t>
            </a:r>
            <a:r>
              <a:rPr lang="en-US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topshiriqlari</a:t>
            </a:r>
            <a:r>
              <a:rPr lang="en-US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5275" y="1500174"/>
            <a:ext cx="471490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Fe’l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nisbatlari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necha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turga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bo‘linadi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B.  2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lphaUcPeriod" startAt="19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 3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tur</a:t>
            </a: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lphaUcPeriod"/>
            </a:pPr>
            <a:endParaRPr lang="en-US" dirty="0" smtClean="0"/>
          </a:p>
          <a:p>
            <a:pPr marL="342900" indent="-342900">
              <a:buAutoNum type="alphaUcPeriod"/>
            </a:pP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524496" y="1428736"/>
            <a:ext cx="621510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Quyidagi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gap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qaysi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matndan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olingan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Tandirdan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chiqqan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issiq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nonning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hididan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ishtahangiz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latin typeface="Times New Roman" pitchFamily="18" charset="0"/>
                <a:cs typeface="Times New Roman" pitchFamily="18" charset="0"/>
              </a:rPr>
              <a:t>ochiladi</a:t>
            </a:r>
            <a:r>
              <a:rPr lang="en-US" sz="36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endParaRPr lang="en-US" sz="3200" dirty="0" smtClean="0">
              <a:latin typeface="Times New Roman" pitchFamily="18" charset="0"/>
              <a:cs typeface="Times New Roman" pitchFamily="18" charset="0"/>
            </a:endParaRP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A.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Bug‘doy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rizq-ro‘zimiz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>
              <a:buAutoNum type="alphaUcPeriod" startAt="2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Eng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to‘yimli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non.</a:t>
            </a:r>
          </a:p>
          <a:p>
            <a:pPr marL="514350" indent="-514350">
              <a:buAutoNum type="alphaUcPeriod" startAt="19"/>
            </a:pP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Nonushta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14350" indent="-514350"/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D.  Eng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kerakli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kasb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1724025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 ‘YLA  IZLA TOP 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595538" y="1357298"/>
            <a:ext cx="2928958" cy="1643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Tabobat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sultoni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3836" y="3143248"/>
            <a:ext cx="2786082" cy="15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Arifmetika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asarining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muallifi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666976" y="4857760"/>
            <a:ext cx="2928958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Yer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o‘lchamlarini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aniqlagan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524628" y="4786322"/>
            <a:ext cx="2928958" cy="1571636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Shox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shoir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8810644" y="3143248"/>
            <a:ext cx="2928958" cy="1500198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Turkiy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tilda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asarlar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yaratgan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mutafakkir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453190" y="1357298"/>
            <a:ext cx="2928958" cy="1643074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Yulduzlar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ilmini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o‘rgan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temuriy</a:t>
            </a:r>
            <a:r>
              <a:rPr lang="en-US" sz="3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olim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MUSTAQIL BAJARISH UCHUN TOPSHIRIQLAR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80960" y="1571612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O‘tilgan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mavzularni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o‘qib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o‘rganing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80960" y="3786190"/>
            <a:ext cx="11430080" cy="171451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“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Ajdodlarga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munosib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avlod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bo‘laylik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mavzusida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matn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yarating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731838" y="354722"/>
            <a:ext cx="10656887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MAVZULAR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479425" y="1341438"/>
            <a:ext cx="11347450" cy="5111750"/>
          </a:xfrm>
        </p:spPr>
        <p:txBody>
          <a:bodyPr>
            <a:normAutofit/>
          </a:bodyPr>
          <a:lstStyle/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35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9522" y="1357298"/>
            <a:ext cx="671517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Mustaqil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2024034" y="3214686"/>
            <a:ext cx="6715172" cy="71438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Hosil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bayrami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166778" y="2285992"/>
            <a:ext cx="6715172" cy="785818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Ona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yurt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manzaralari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095604" y="4071942"/>
            <a:ext cx="6715172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Bug‘doy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rizq-ro‘zimiz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67174" y="4929198"/>
            <a:ext cx="6715172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  </a:t>
            </a:r>
            <a:endParaRPr lang="ru-RU" sz="4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5095868" y="5786454"/>
            <a:ext cx="6715172" cy="714379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6.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4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endParaRPr lang="ru-RU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4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24000" y="274638"/>
            <a:ext cx="9144000" cy="615553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Mustaqillik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maydoni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0314" y="1357298"/>
            <a:ext cx="5112568" cy="454862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6310314" y="6000768"/>
            <a:ext cx="5143536" cy="5000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Mustaqillik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monumenti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1027" y="1357299"/>
            <a:ext cx="4429156" cy="4489914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881026" y="6000768"/>
            <a:ext cx="4429156" cy="57150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Ezgulik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arkasi</a:t>
            </a:r>
            <a:endParaRPr lang="ru-RU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8158097"/>
      </p:ext>
    </p:extLst>
  </p:cSld>
  <p:clrMapOvr>
    <a:masterClrMapping/>
  </p:clrMapOvr>
  <p:transition spd="slow" advClick="0">
    <p:checke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767408" y="155353"/>
            <a:ext cx="10441160" cy="615553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Mustaqillik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maydonining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sharq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tomonida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 bwMode="auto">
          <a:xfrm>
            <a:off x="479376" y="1412776"/>
            <a:ext cx="11161240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endParaRPr kumimoji="0" lang="en-US" sz="2800" b="1" i="0" u="none" strike="noStrike" kern="0" cap="none" spc="0" normalizeH="0" baseline="0" noProof="0" dirty="0" smtClean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7848" y="1515598"/>
            <a:ext cx="3096343" cy="212942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026" y="1500174"/>
            <a:ext cx="3188335" cy="212942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1026" y="4000504"/>
            <a:ext cx="3188335" cy="203374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7849" y="4059547"/>
            <a:ext cx="3096342" cy="203374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34852" y="4059547"/>
            <a:ext cx="2817731" cy="203374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534853" y="1515598"/>
            <a:ext cx="2817731" cy="2129426"/>
          </a:xfrm>
          <a:prstGeom prst="rect">
            <a:avLst/>
          </a:prstGeom>
        </p:spPr>
      </p:pic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14290"/>
            <a:ext cx="11858708" cy="928670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Shahar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qishloqlaridagi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ishlari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274" y="1298188"/>
            <a:ext cx="3344532" cy="21431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4892" y="1285860"/>
            <a:ext cx="3000396" cy="1705279"/>
          </a:xfrm>
          <a:prstGeom prst="rect">
            <a:avLst/>
          </a:prstGeom>
        </p:spPr>
      </p:pic>
      <p:sp>
        <p:nvSpPr>
          <p:cNvPr id="14" name="Прямоугольник 13"/>
          <p:cNvSpPr/>
          <p:nvPr/>
        </p:nvSpPr>
        <p:spPr>
          <a:xfrm>
            <a:off x="595274" y="5715016"/>
            <a:ext cx="3071833" cy="79857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Obod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qishloq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dasturi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95802" y="3857628"/>
            <a:ext cx="3144056" cy="1690155"/>
          </a:xfrm>
          <a:prstGeom prst="rect">
            <a:avLst/>
          </a:prstGeom>
        </p:spPr>
      </p:pic>
      <p:sp>
        <p:nvSpPr>
          <p:cNvPr id="16" name="Прямоугольник 15"/>
          <p:cNvSpPr/>
          <p:nvPr/>
        </p:nvSpPr>
        <p:spPr>
          <a:xfrm>
            <a:off x="4595802" y="5715016"/>
            <a:ext cx="3143272" cy="8572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qavatli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uy-joylar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524892" y="3071810"/>
            <a:ext cx="3000397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Metrpo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liniyalari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5274" y="3857628"/>
            <a:ext cx="3071834" cy="1714512"/>
          </a:xfrm>
          <a:prstGeom prst="rect">
            <a:avLst/>
          </a:prstGeom>
        </p:spPr>
      </p:pic>
      <p:sp>
        <p:nvSpPr>
          <p:cNvPr id="20" name="Прямоугольник 19"/>
          <p:cNvSpPr/>
          <p:nvPr/>
        </p:nvSpPr>
        <p:spPr>
          <a:xfrm>
            <a:off x="8524892" y="5786454"/>
            <a:ext cx="3071834" cy="78581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qavatli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ko‘prik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24892" y="3929066"/>
            <a:ext cx="3071834" cy="1761593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67174" y="1357298"/>
            <a:ext cx="4214842" cy="2214578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sa’y-harakatlarimiz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obodlik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bunyodkorlik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aholi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farovonligiga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xizmat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qilsin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57571"/>
      </p:ext>
    </p:extLst>
  </p:cSld>
  <p:clrMapOvr>
    <a:masterClrMapping/>
  </p:clrMapOvr>
  <p:transition spd="slow" advClick="0">
    <p:diamond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07988" y="274638"/>
            <a:ext cx="11449050" cy="553998"/>
          </a:xfr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  KELAJAGI  PORLOQ YURT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9522" y="2643182"/>
            <a:ext cx="3714776" cy="2214578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Yoshlari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bilimli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texnologiyani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chuqur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egallagan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kelajak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egalaridir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09522" y="5000636"/>
            <a:ext cx="3714776" cy="16430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Turli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davlatlar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hamkorlik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aloqalarini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yo‘lga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qo‘ygan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353425" y="3114674"/>
            <a:ext cx="3430588" cy="145733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Yurtimizning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sayyohlik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salohiyati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juda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yuqori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452398" y="1357298"/>
            <a:ext cx="3497302" cy="9779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O‘zbekiston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jannatmakon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o‘lka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310050" y="4929198"/>
            <a:ext cx="3786214" cy="17145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Qadimiy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noyob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obidalari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jozibasi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barchani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jalb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etadi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8353425" y="4797424"/>
            <a:ext cx="3430588" cy="177484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Shaharlarimizning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milliy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zamonaviy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ko‘rinishi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ko‘rkam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go‘zal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310050" y="1285861"/>
            <a:ext cx="3643338" cy="142876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Buyuk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allomalar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kamolga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yetgan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zamin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8310578" y="1285860"/>
            <a:ext cx="3429024" cy="164307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Mamlakatimiz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tashqi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ichki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siyosatida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o‘z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qarashlariga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ega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595802" y="2928934"/>
            <a:ext cx="3214710" cy="1785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O‘zbekiston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qanday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mamlakat</a:t>
            </a:r>
            <a:r>
              <a:rPr lang="en-US" sz="3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0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610518" y="360362"/>
            <a:ext cx="9144000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BILIB  OLING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/>
        </p:nvSpPr>
        <p:spPr bwMode="auto">
          <a:xfrm>
            <a:off x="565943" y="1427162"/>
            <a:ext cx="1134745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norm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2925" indent="-85725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858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30363" indent="-258763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3288" indent="-344488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717483">
              <a:defRPr>
                <a:latin typeface="+mn-lt"/>
                <a:ea typeface="+mn-ea"/>
                <a:cs typeface="+mn-cs"/>
              </a:defRPr>
            </a:lvl6pPr>
            <a:lvl7pPr marL="3260979">
              <a:defRPr>
                <a:latin typeface="+mn-lt"/>
                <a:ea typeface="+mn-ea"/>
                <a:cs typeface="+mn-cs"/>
              </a:defRPr>
            </a:lvl7pPr>
            <a:lvl8pPr marL="3804476">
              <a:defRPr>
                <a:latin typeface="+mn-lt"/>
                <a:ea typeface="+mn-ea"/>
                <a:cs typeface="+mn-cs"/>
              </a:defRPr>
            </a:lvl8pPr>
            <a:lvl9pPr marL="4347972">
              <a:defRPr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44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endParaRPr lang="en-US" sz="4400" b="1" dirty="0" smtClean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35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Ish-harakat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bilan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uning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bajaruvchisi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orasidagi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munosabat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nisbatlari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orqali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ifodalanadi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O‘zbek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tilida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xil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fe’l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5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nisbati</a:t>
            </a:r>
            <a:r>
              <a:rPr lang="en-US" sz="3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bor.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3500" dirty="0" smtClean="0">
                <a:solidFill>
                  <a:srgbClr val="231F20"/>
                </a:solidFill>
                <a:latin typeface="Arial"/>
                <a:cs typeface="Arial"/>
              </a:rPr>
              <a:t> </a:t>
            </a: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uz-Cyrl-UZ" sz="4000" b="1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algn="ctr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uz-Cyrl-UZ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447675" indent="0" eaLnBrk="1" fontAlgn="auto" hangingPunct="1">
              <a:spcBef>
                <a:spcPts val="0"/>
              </a:spcBef>
              <a:spcAft>
                <a:spcPts val="0"/>
              </a:spcAft>
              <a:buFontTx/>
              <a:buNone/>
              <a:defRPr/>
            </a:pPr>
            <a:endParaRPr lang="en-US" sz="40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C:\Documents and Settings\User\Рабочий стол\онлайн дарс\1-дарсга расмлар\IMG_20200805_062549_4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6" y="319087"/>
            <a:ext cx="107950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1643" y="4522787"/>
            <a:ext cx="1871663" cy="172561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aniq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KO‘RDI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512218" y="4530724"/>
            <a:ext cx="1984375" cy="171767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o‘zlik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KO‘RINDI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685506" y="4527549"/>
            <a:ext cx="2119312" cy="1716088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majhul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KO‘RILDI</a:t>
            </a: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7031831" y="4527549"/>
            <a:ext cx="2336800" cy="1727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birgalik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KO‘RISHDI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595643" y="4518024"/>
            <a:ext cx="2317750" cy="172561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orttirma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nisbat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KO‘RSATDI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07988" y="188913"/>
            <a:ext cx="11664950" cy="863600"/>
          </a:xfrm>
          <a:prstGeom prst="rect">
            <a:avLst/>
          </a:prstGeom>
          <a:noFill/>
          <a:ln w="25400" cap="flat" cmpd="sng" algn="ctr">
            <a:noFill/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kern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FE’L  NISBATLARI</a:t>
            </a:r>
            <a:endParaRPr kumimoji="0" lang="ru-RU" sz="40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8084" y="1071546"/>
            <a:ext cx="117158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Fe’llarning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nisbat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shakllari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ularning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ma’nosi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ifodalanishini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misollar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yordamida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so‘zlab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bering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Расскажите примерами об относительных глаголах,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значениях,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выражениях.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38084" y="2428869"/>
          <a:ext cx="11715830" cy="42367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071702"/>
                <a:gridCol w="2071702"/>
                <a:gridCol w="2000264"/>
                <a:gridCol w="3143272"/>
                <a:gridCol w="2428890"/>
              </a:tblGrid>
              <a:tr h="1000646"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Aniq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 ‘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zlik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Majhul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Birgalik</a:t>
                      </a:r>
                      <a:endParaRPr lang="en-US" sz="3000" b="1" dirty="0" smtClean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/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Orttirma</a:t>
                      </a:r>
                      <a:r>
                        <a:rPr lang="en-US" sz="3000" b="1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="1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nisbat</a:t>
                      </a:r>
                      <a:endParaRPr lang="ru-RU" sz="3000" b="1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2213550"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Bajaruvchisi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aniq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bo‘lgan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harakat-holat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Bajaruvchisi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o‘zi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ustida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amalga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oshiradigan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harakat-holat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Bajaruvchisi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noma’lum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bo‘lgan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harakat-holat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Birdan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ortiq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bajaruvchi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tomonidan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birgalikda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bajarilgan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yoki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holat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Ish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harakatning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biror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boshqa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vosita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orqali</a:t>
                      </a:r>
                      <a:r>
                        <a:rPr lang="en-US" sz="28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bajarilganligi</a:t>
                      </a:r>
                      <a:r>
                        <a:rPr lang="en-US" sz="28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28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anglashiladi</a:t>
                      </a:r>
                      <a:endParaRPr lang="ru-RU" sz="28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1000646"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Gulnora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kitob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Salima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kiyindi</a:t>
                      </a:r>
                      <a:r>
                        <a:rPr lang="en-US" sz="30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Kiyim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kiyildi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Ular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dars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tayyorlashdi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U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o‘quvchini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0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o‘qitdi</a:t>
                      </a:r>
                      <a:r>
                        <a:rPr lang="en-US" sz="3000" dirty="0" smtClean="0"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3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/>
        </p:nvSpPr>
        <p:spPr>
          <a:xfrm>
            <a:off x="1273967" y="231008"/>
            <a:ext cx="9144000" cy="172402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050" b="1" i="0">
                <a:solidFill>
                  <a:schemeClr val="bg1"/>
                </a:solidFill>
                <a:latin typeface="Arial"/>
                <a:ea typeface="+mn-ea"/>
                <a:cs typeface="Arial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/>
              <a:t/>
            </a:r>
            <a:br>
              <a:rPr lang="en-US" sz="3600" dirty="0"/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416679" y="1313668"/>
          <a:ext cx="11358642" cy="5313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5"/>
          <p:cNvSpPr txBox="1">
            <a:spLocks noChangeArrowheads="1"/>
          </p:cNvSpPr>
          <p:nvPr/>
        </p:nvSpPr>
        <p:spPr bwMode="auto">
          <a:xfrm>
            <a:off x="5988842" y="2528120"/>
            <a:ext cx="1143000" cy="3386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n,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in,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l,</a:t>
            </a:r>
          </a:p>
          <a:p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il</a:t>
            </a:r>
            <a:endParaRPr lang="en-US" sz="4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  <a:p>
            <a:endParaRPr lang="ru-RU" dirty="0"/>
          </a:p>
        </p:txBody>
      </p:sp>
      <p:sp>
        <p:nvSpPr>
          <p:cNvPr id="5" name="TextBox 5"/>
          <p:cNvSpPr txBox="1">
            <a:spLocks noChangeArrowheads="1"/>
          </p:cNvSpPr>
          <p:nvPr/>
        </p:nvSpPr>
        <p:spPr bwMode="auto">
          <a:xfrm>
            <a:off x="2988467" y="242120"/>
            <a:ext cx="6786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r>
              <a:rPr lang="en-US" sz="40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VEEN  DIAGRAMMASI</a:t>
            </a:r>
            <a:endParaRPr lang="ru-RU" sz="4000" b="1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diamond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34184185</TotalTime>
  <Words>687</Words>
  <Application>Microsoft Office PowerPoint</Application>
  <PresentationFormat>Произвольный</PresentationFormat>
  <Paragraphs>188</Paragraphs>
  <Slides>18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Office Theme</vt:lpstr>
      <vt:lpstr>O‘zbek tili</vt:lpstr>
      <vt:lpstr>MAVZULAR</vt:lpstr>
      <vt:lpstr>Mustaqillik maydoni</vt:lpstr>
      <vt:lpstr>Презентация PowerPoint</vt:lpstr>
      <vt:lpstr>Shahar va qishloqlaridagi bunyodkorlik ishlari</vt:lpstr>
      <vt:lpstr>O‘ZBEKISTON  KELAJAGI  PORLOQ YURT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Test topshiriqlari   </vt:lpstr>
      <vt:lpstr> Test topshiriqlari   </vt:lpstr>
      <vt:lpstr>O ‘YLA  IZLA TOP    </vt:lpstr>
      <vt:lpstr> MUSTAQIL BAJARISH UCHUN TOPSHIRIQLAR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Adabiyot          5-sinf</dc:title>
  <dc:creator>lenovo</dc:creator>
  <cp:lastModifiedBy>998909179430</cp:lastModifiedBy>
  <cp:revision>857</cp:revision>
  <dcterms:created xsi:type="dcterms:W3CDTF">2020-08-03T09:44:14Z</dcterms:created>
  <dcterms:modified xsi:type="dcterms:W3CDTF">2020-10-12T08:29:31Z</dcterms:modified>
</cp:coreProperties>
</file>