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1"/>
  </p:notesMasterIdLst>
  <p:sldIdLst>
    <p:sldId id="259" r:id="rId2"/>
    <p:sldId id="481" r:id="rId3"/>
    <p:sldId id="499" r:id="rId4"/>
    <p:sldId id="484" r:id="rId5"/>
    <p:sldId id="500" r:id="rId6"/>
    <p:sldId id="496" r:id="rId7"/>
    <p:sldId id="498" r:id="rId8"/>
    <p:sldId id="483" r:id="rId9"/>
    <p:sldId id="503" r:id="rId10"/>
    <p:sldId id="501" r:id="rId11"/>
    <p:sldId id="508" r:id="rId12"/>
    <p:sldId id="482" r:id="rId13"/>
    <p:sldId id="502" r:id="rId14"/>
    <p:sldId id="485" r:id="rId15"/>
    <p:sldId id="486" r:id="rId16"/>
    <p:sldId id="390" r:id="rId17"/>
    <p:sldId id="490" r:id="rId18"/>
    <p:sldId id="504" r:id="rId19"/>
    <p:sldId id="509" r:id="rId20"/>
    <p:sldId id="491" r:id="rId21"/>
    <p:sldId id="505" r:id="rId22"/>
    <p:sldId id="480" r:id="rId23"/>
    <p:sldId id="470" r:id="rId24"/>
    <p:sldId id="489" r:id="rId25"/>
    <p:sldId id="506" r:id="rId26"/>
    <p:sldId id="488" r:id="rId27"/>
    <p:sldId id="507" r:id="rId28"/>
    <p:sldId id="487" r:id="rId29"/>
    <p:sldId id="294" r:id="rId30"/>
  </p:sldIdLst>
  <p:sldSz cx="5765800" cy="3244850"/>
  <p:notesSz cx="5765800" cy="3244850"/>
  <p:defaultTextStyle>
    <a:defPPr>
      <a:defRPr lang="ru-RU"/>
    </a:defPPr>
    <a:lvl1pPr marL="0" algn="l" defTabSz="91111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5555" algn="l" defTabSz="91111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1119" algn="l" defTabSz="91111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66678" algn="l" defTabSz="91111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2238" algn="l" defTabSz="91111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77799" algn="l" defTabSz="91111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33360" algn="l" defTabSz="91111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88919" algn="l" defTabSz="91111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44476" algn="l" defTabSz="91111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DEAEF"/>
    <a:srgbClr val="30BFDC"/>
    <a:srgbClr val="000000"/>
    <a:srgbClr val="CCCCFF"/>
    <a:srgbClr val="CCECFF"/>
    <a:srgbClr val="5ACD3F"/>
    <a:srgbClr val="CC99FF"/>
    <a:srgbClr val="FFCC66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822" autoAdjust="0"/>
  </p:normalViewPr>
  <p:slideViewPr>
    <p:cSldViewPr>
      <p:cViewPr varScale="1">
        <p:scale>
          <a:sx n="126" d="100"/>
          <a:sy n="126" d="100"/>
        </p:scale>
        <p:origin x="726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5F1FB7-21AC-47CC-B595-2F69D866CB56}" type="datetimeFigureOut">
              <a:rPr lang="ru-RU" smtClean="0"/>
              <a:t>22.02.2021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AD94F-03BF-4B07-8397-30E69AD47C9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1098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11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555" algn="l" defTabSz="9111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1119" algn="l" defTabSz="9111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6678" algn="l" defTabSz="9111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2238" algn="l" defTabSz="9111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77799" algn="l" defTabSz="9111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3360" algn="l" defTabSz="9111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88919" algn="l" defTabSz="9111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44476" algn="l" defTabSz="9111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07777"/>
          </a:xfrm>
        </p:spPr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7" y="982041"/>
            <a:ext cx="4893589" cy="215444"/>
          </a:xfrm>
        </p:spPr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07777"/>
          </a:xfrm>
        </p:spPr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1" y="746315"/>
            <a:ext cx="250812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5"/>
            <a:ext cx="250812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2/22/2021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07777"/>
          </a:xfrm>
        </p:spPr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2/22/2021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2/22/2021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 dirty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1822" indent="-71822">
              <a:buFont typeface="Arial" panose="020B0604020202020204" pitchFamily="34" charset="0"/>
              <a:buChar char="•"/>
              <a:defRPr sz="700"/>
            </a:lvl2pPr>
            <a:lvl3pPr marL="143642" indent="-71822">
              <a:defRPr sz="700"/>
            </a:lvl3pPr>
            <a:lvl4pPr marL="251367" indent="-107732">
              <a:defRPr sz="700"/>
            </a:lvl4pPr>
            <a:lvl5pPr marL="359097" indent="-107732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9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1822" indent="-71822">
              <a:buFont typeface="Arial" panose="020B0604020202020204" pitchFamily="34" charset="0"/>
              <a:buChar char="•"/>
              <a:defRPr sz="700"/>
            </a:lvl2pPr>
            <a:lvl3pPr marL="143642" indent="-71822">
              <a:defRPr sz="700"/>
            </a:lvl3pPr>
            <a:lvl4pPr marL="251367" indent="-107732">
              <a:defRPr sz="700"/>
            </a:lvl4pPr>
            <a:lvl5pPr marL="359097" indent="-107732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1822" indent="-71822">
              <a:buFont typeface="Arial" panose="020B0604020202020204" pitchFamily="34" charset="0"/>
              <a:buChar char="•"/>
              <a:defRPr sz="700"/>
            </a:lvl2pPr>
            <a:lvl3pPr marL="143642" indent="-71822">
              <a:defRPr sz="700"/>
            </a:lvl3pPr>
            <a:lvl4pPr marL="251367" indent="-107732">
              <a:defRPr sz="700"/>
            </a:lvl4pPr>
            <a:lvl5pPr marL="359097" indent="-107732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8" y="441678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60982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FA9FE-45D3-4F25-BA59-77300FB1C993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034480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32435" y="1008007"/>
            <a:ext cx="4900930" cy="3154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64870" y="1838749"/>
            <a:ext cx="4036060" cy="2154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7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22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96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70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44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1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92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9C51F-A131-458B-BCC4-FAADF0AAC250}" type="datetimeFigureOut">
              <a:rPr lang="ru-RU" smtClean="0"/>
              <a:pPr/>
              <a:t>22.02.2021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39184-CBA6-4281-A178-301C96D39C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5063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88290" y="757132"/>
            <a:ext cx="2546562" cy="1092607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930948" y="757132"/>
            <a:ext cx="2546562" cy="1092607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5DA5A-89D9-47D0-A76C-AC483F96A2F3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A06C-4A52-468C-AA8F-A56A24F2FF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274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1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7" y="982040"/>
            <a:ext cx="4893589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26"/>
            <a:ext cx="184505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26"/>
            <a:ext cx="132613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26"/>
            <a:ext cx="132613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5555">
        <a:defRPr>
          <a:latin typeface="+mn-lt"/>
          <a:ea typeface="+mn-ea"/>
          <a:cs typeface="+mn-cs"/>
        </a:defRPr>
      </a:lvl2pPr>
      <a:lvl3pPr marL="911119">
        <a:defRPr>
          <a:latin typeface="+mn-lt"/>
          <a:ea typeface="+mn-ea"/>
          <a:cs typeface="+mn-cs"/>
        </a:defRPr>
      </a:lvl3pPr>
      <a:lvl4pPr marL="1366678">
        <a:defRPr>
          <a:latin typeface="+mn-lt"/>
          <a:ea typeface="+mn-ea"/>
          <a:cs typeface="+mn-cs"/>
        </a:defRPr>
      </a:lvl4pPr>
      <a:lvl5pPr marL="1822238">
        <a:defRPr>
          <a:latin typeface="+mn-lt"/>
          <a:ea typeface="+mn-ea"/>
          <a:cs typeface="+mn-cs"/>
        </a:defRPr>
      </a:lvl5pPr>
      <a:lvl6pPr marL="2277799">
        <a:defRPr>
          <a:latin typeface="+mn-lt"/>
          <a:ea typeface="+mn-ea"/>
          <a:cs typeface="+mn-cs"/>
        </a:defRPr>
      </a:lvl6pPr>
      <a:lvl7pPr marL="2733360">
        <a:defRPr>
          <a:latin typeface="+mn-lt"/>
          <a:ea typeface="+mn-ea"/>
          <a:cs typeface="+mn-cs"/>
        </a:defRPr>
      </a:lvl7pPr>
      <a:lvl8pPr marL="3188919">
        <a:defRPr>
          <a:latin typeface="+mn-lt"/>
          <a:ea typeface="+mn-ea"/>
          <a:cs typeface="+mn-cs"/>
        </a:defRPr>
      </a:lvl8pPr>
      <a:lvl9pPr marL="364447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5555">
        <a:defRPr>
          <a:latin typeface="+mn-lt"/>
          <a:ea typeface="+mn-ea"/>
          <a:cs typeface="+mn-cs"/>
        </a:defRPr>
      </a:lvl2pPr>
      <a:lvl3pPr marL="911119">
        <a:defRPr>
          <a:latin typeface="+mn-lt"/>
          <a:ea typeface="+mn-ea"/>
          <a:cs typeface="+mn-cs"/>
        </a:defRPr>
      </a:lvl3pPr>
      <a:lvl4pPr marL="1366678">
        <a:defRPr>
          <a:latin typeface="+mn-lt"/>
          <a:ea typeface="+mn-ea"/>
          <a:cs typeface="+mn-cs"/>
        </a:defRPr>
      </a:lvl4pPr>
      <a:lvl5pPr marL="1822238">
        <a:defRPr>
          <a:latin typeface="+mn-lt"/>
          <a:ea typeface="+mn-ea"/>
          <a:cs typeface="+mn-cs"/>
        </a:defRPr>
      </a:lvl5pPr>
      <a:lvl6pPr marL="2277799">
        <a:defRPr>
          <a:latin typeface="+mn-lt"/>
          <a:ea typeface="+mn-ea"/>
          <a:cs typeface="+mn-cs"/>
        </a:defRPr>
      </a:lvl6pPr>
      <a:lvl7pPr marL="2733360">
        <a:defRPr>
          <a:latin typeface="+mn-lt"/>
          <a:ea typeface="+mn-ea"/>
          <a:cs typeface="+mn-cs"/>
        </a:defRPr>
      </a:lvl7pPr>
      <a:lvl8pPr marL="3188919">
        <a:defRPr>
          <a:latin typeface="+mn-lt"/>
          <a:ea typeface="+mn-ea"/>
          <a:cs typeface="+mn-cs"/>
        </a:defRPr>
      </a:lvl8pPr>
      <a:lvl9pPr marL="364447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059" y="1553"/>
            <a:ext cx="5757972" cy="102107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00" dirty="0"/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340461" y="1470025"/>
            <a:ext cx="281970" cy="107945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00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4701329" y="228121"/>
            <a:ext cx="603664" cy="60388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00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4701329" y="228121"/>
            <a:ext cx="603664" cy="60388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00" dirty="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923461" y="249029"/>
            <a:ext cx="173292" cy="385297"/>
          </a:xfrm>
          <a:prstGeom prst="rect">
            <a:avLst/>
          </a:prstGeom>
        </p:spPr>
        <p:txBody>
          <a:bodyPr vert="horz" wrap="square" lIns="0" tIns="15811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spc="10" dirty="0">
                <a:solidFill>
                  <a:srgbClr val="FEFEFE"/>
                </a:solidFill>
                <a:latin typeface="Arial"/>
                <a:cs typeface="Arial"/>
              </a:rPr>
              <a:t>5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4708611" y="555625"/>
            <a:ext cx="596382" cy="227575"/>
          </a:xfrm>
          <a:prstGeom prst="rect">
            <a:avLst/>
          </a:prstGeom>
        </p:spPr>
        <p:txBody>
          <a:bodyPr vert="horz" wrap="square" lIns="0" tIns="12014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400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400" b="1" dirty="0">
              <a:latin typeface="Arial"/>
              <a:cs typeface="Arial"/>
            </a:endParaRPr>
          </a:p>
        </p:txBody>
      </p:sp>
      <p:sp>
        <p:nvSpPr>
          <p:cNvPr id="39" name="object 2">
            <a:extLst>
              <a:ext uri="{FF2B5EF4-FFF2-40B4-BE49-F238E27FC236}">
                <a16:creationId xmlns:a16="http://schemas.microsoft.com/office/drawing/2014/main" xmlns="" id="{775A4F4D-43DB-4668-AA70-0FDB52242C44}"/>
              </a:ext>
            </a:extLst>
          </p:cNvPr>
          <p:cNvSpPr txBox="1">
            <a:spLocks/>
          </p:cNvSpPr>
          <p:nvPr/>
        </p:nvSpPr>
        <p:spPr>
          <a:xfrm>
            <a:off x="968886" y="223266"/>
            <a:ext cx="3584083" cy="537935"/>
          </a:xfrm>
          <a:prstGeom prst="rect">
            <a:avLst/>
          </a:prstGeom>
        </p:spPr>
        <p:txBody>
          <a:bodyPr vert="horz" wrap="square" lIns="0" tIns="1457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667" defTabSz="912215">
              <a:spcBef>
                <a:spcPts val="114"/>
              </a:spcBef>
              <a:defRPr/>
            </a:pPr>
            <a:r>
              <a:rPr lang="ru-RU" kern="0" spc="-5" dirty="0">
                <a:solidFill>
                  <a:sysClr val="window" lastClr="FFFFFF"/>
                </a:solidFill>
              </a:rPr>
              <a:t> Русский</a:t>
            </a:r>
            <a:r>
              <a:rPr lang="ru-RU" kern="0" spc="-55" dirty="0">
                <a:solidFill>
                  <a:sysClr val="window" lastClr="FFFFFF"/>
                </a:solidFill>
              </a:rPr>
              <a:t> </a:t>
            </a:r>
            <a:r>
              <a:rPr lang="ru-RU" kern="0" spc="10" dirty="0">
                <a:solidFill>
                  <a:sysClr val="window" lastClr="FFFFFF"/>
                </a:solidFill>
              </a:rPr>
              <a:t>язык</a:t>
            </a:r>
          </a:p>
        </p:txBody>
      </p:sp>
      <p:sp>
        <p:nvSpPr>
          <p:cNvPr id="40" name="object 12">
            <a:extLst>
              <a:ext uri="{FF2B5EF4-FFF2-40B4-BE49-F238E27FC236}">
                <a16:creationId xmlns:a16="http://schemas.microsoft.com/office/drawing/2014/main" xmlns="" id="{CBB755C7-D145-4CBF-A0CA-DCC15AF34619}"/>
              </a:ext>
            </a:extLst>
          </p:cNvPr>
          <p:cNvSpPr/>
          <p:nvPr/>
        </p:nvSpPr>
        <p:spPr>
          <a:xfrm>
            <a:off x="348287" y="290810"/>
            <a:ext cx="325478" cy="464866"/>
          </a:xfrm>
          <a:custGeom>
            <a:avLst/>
            <a:gdLst/>
            <a:ahLst/>
            <a:cxnLst/>
            <a:rect l="l" t="t" r="r" b="b"/>
            <a:pathLst>
              <a:path w="325120" h="464184">
                <a:moveTo>
                  <a:pt x="301975" y="0"/>
                </a:moveTo>
                <a:lnTo>
                  <a:pt x="22673" y="0"/>
                </a:lnTo>
                <a:lnTo>
                  <a:pt x="13828" y="1961"/>
                </a:lnTo>
                <a:lnTo>
                  <a:pt x="6623" y="6956"/>
                </a:lnTo>
                <a:lnTo>
                  <a:pt x="1775" y="14269"/>
                </a:lnTo>
                <a:lnTo>
                  <a:pt x="0" y="23183"/>
                </a:lnTo>
                <a:lnTo>
                  <a:pt x="0" y="440585"/>
                </a:lnTo>
                <a:lnTo>
                  <a:pt x="1822" y="449613"/>
                </a:lnTo>
                <a:lnTo>
                  <a:pt x="6791" y="456985"/>
                </a:lnTo>
                <a:lnTo>
                  <a:pt x="14162" y="461954"/>
                </a:lnTo>
                <a:lnTo>
                  <a:pt x="23187" y="463777"/>
                </a:lnTo>
                <a:lnTo>
                  <a:pt x="301457" y="463777"/>
                </a:lnTo>
                <a:lnTo>
                  <a:pt x="310484" y="461954"/>
                </a:lnTo>
                <a:lnTo>
                  <a:pt x="317856" y="456985"/>
                </a:lnTo>
                <a:lnTo>
                  <a:pt x="322826" y="449613"/>
                </a:lnTo>
                <a:lnTo>
                  <a:pt x="323087" y="448318"/>
                </a:lnTo>
                <a:lnTo>
                  <a:pt x="18921" y="448318"/>
                </a:lnTo>
                <a:lnTo>
                  <a:pt x="15458" y="444855"/>
                </a:lnTo>
                <a:lnTo>
                  <a:pt x="15458" y="18914"/>
                </a:lnTo>
                <a:lnTo>
                  <a:pt x="18921" y="15454"/>
                </a:lnTo>
                <a:lnTo>
                  <a:pt x="323109" y="15454"/>
                </a:lnTo>
                <a:lnTo>
                  <a:pt x="322873" y="14269"/>
                </a:lnTo>
                <a:lnTo>
                  <a:pt x="318025" y="6956"/>
                </a:lnTo>
                <a:lnTo>
                  <a:pt x="310820" y="1961"/>
                </a:lnTo>
                <a:lnTo>
                  <a:pt x="301975" y="0"/>
                </a:lnTo>
                <a:close/>
              </a:path>
              <a:path w="325120" h="464184">
                <a:moveTo>
                  <a:pt x="321185" y="247345"/>
                </a:moveTo>
                <a:lnTo>
                  <a:pt x="312649" y="247345"/>
                </a:lnTo>
                <a:lnTo>
                  <a:pt x="309190" y="250804"/>
                </a:lnTo>
                <a:lnTo>
                  <a:pt x="309190" y="444855"/>
                </a:lnTo>
                <a:lnTo>
                  <a:pt x="305727" y="448318"/>
                </a:lnTo>
                <a:lnTo>
                  <a:pt x="323087" y="448318"/>
                </a:lnTo>
                <a:lnTo>
                  <a:pt x="324648" y="440585"/>
                </a:lnTo>
                <a:lnTo>
                  <a:pt x="324648" y="250804"/>
                </a:lnTo>
                <a:lnTo>
                  <a:pt x="321185" y="247345"/>
                </a:lnTo>
                <a:close/>
              </a:path>
              <a:path w="325120" h="464184">
                <a:moveTo>
                  <a:pt x="323109" y="15454"/>
                </a:moveTo>
                <a:lnTo>
                  <a:pt x="305727" y="15454"/>
                </a:lnTo>
                <a:lnTo>
                  <a:pt x="309190" y="18914"/>
                </a:lnTo>
                <a:lnTo>
                  <a:pt x="309190" y="73832"/>
                </a:lnTo>
                <a:lnTo>
                  <a:pt x="312649" y="77292"/>
                </a:lnTo>
                <a:lnTo>
                  <a:pt x="321185" y="77292"/>
                </a:lnTo>
                <a:lnTo>
                  <a:pt x="324648" y="73832"/>
                </a:lnTo>
                <a:lnTo>
                  <a:pt x="324648" y="23183"/>
                </a:lnTo>
                <a:lnTo>
                  <a:pt x="323109" y="15454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1" name="object 13">
            <a:extLst>
              <a:ext uri="{FF2B5EF4-FFF2-40B4-BE49-F238E27FC236}">
                <a16:creationId xmlns:a16="http://schemas.microsoft.com/office/drawing/2014/main" xmlns="" id="{A320EC73-1DA7-41B7-A48C-0FE802E7001D}"/>
              </a:ext>
            </a:extLst>
          </p:cNvPr>
          <p:cNvSpPr/>
          <p:nvPr/>
        </p:nvSpPr>
        <p:spPr>
          <a:xfrm>
            <a:off x="348287" y="290810"/>
            <a:ext cx="325478" cy="464866"/>
          </a:xfrm>
          <a:custGeom>
            <a:avLst/>
            <a:gdLst/>
            <a:ahLst/>
            <a:cxnLst/>
            <a:rect l="l" t="t" r="r" b="b"/>
            <a:pathLst>
              <a:path w="325120" h="464184">
                <a:moveTo>
                  <a:pt x="23187" y="463777"/>
                </a:moveTo>
                <a:lnTo>
                  <a:pt x="301457" y="463777"/>
                </a:lnTo>
                <a:lnTo>
                  <a:pt x="310484" y="461954"/>
                </a:lnTo>
                <a:lnTo>
                  <a:pt x="317856" y="456985"/>
                </a:lnTo>
                <a:lnTo>
                  <a:pt x="322826" y="449613"/>
                </a:lnTo>
                <a:lnTo>
                  <a:pt x="324648" y="440585"/>
                </a:lnTo>
                <a:lnTo>
                  <a:pt x="324648" y="255074"/>
                </a:lnTo>
                <a:lnTo>
                  <a:pt x="324648" y="250804"/>
                </a:lnTo>
                <a:lnTo>
                  <a:pt x="321185" y="247345"/>
                </a:lnTo>
                <a:lnTo>
                  <a:pt x="316919" y="247345"/>
                </a:lnTo>
                <a:lnTo>
                  <a:pt x="312649" y="247345"/>
                </a:lnTo>
                <a:lnTo>
                  <a:pt x="309190" y="250804"/>
                </a:lnTo>
                <a:lnTo>
                  <a:pt x="309190" y="255074"/>
                </a:lnTo>
                <a:lnTo>
                  <a:pt x="309190" y="440585"/>
                </a:lnTo>
                <a:lnTo>
                  <a:pt x="309190" y="444855"/>
                </a:lnTo>
                <a:lnTo>
                  <a:pt x="305727" y="448318"/>
                </a:lnTo>
                <a:lnTo>
                  <a:pt x="301457" y="448318"/>
                </a:lnTo>
                <a:lnTo>
                  <a:pt x="23187" y="448318"/>
                </a:lnTo>
                <a:lnTo>
                  <a:pt x="18921" y="448318"/>
                </a:lnTo>
                <a:lnTo>
                  <a:pt x="15458" y="444855"/>
                </a:lnTo>
                <a:lnTo>
                  <a:pt x="15458" y="440585"/>
                </a:lnTo>
                <a:lnTo>
                  <a:pt x="15458" y="23183"/>
                </a:lnTo>
                <a:lnTo>
                  <a:pt x="15458" y="18914"/>
                </a:lnTo>
                <a:lnTo>
                  <a:pt x="18921" y="15454"/>
                </a:lnTo>
                <a:lnTo>
                  <a:pt x="23187" y="15454"/>
                </a:lnTo>
                <a:lnTo>
                  <a:pt x="301457" y="15454"/>
                </a:lnTo>
                <a:lnTo>
                  <a:pt x="305727" y="15454"/>
                </a:lnTo>
                <a:lnTo>
                  <a:pt x="309190" y="18914"/>
                </a:lnTo>
                <a:lnTo>
                  <a:pt x="309190" y="23183"/>
                </a:lnTo>
                <a:lnTo>
                  <a:pt x="309190" y="69562"/>
                </a:lnTo>
                <a:lnTo>
                  <a:pt x="309190" y="73832"/>
                </a:lnTo>
                <a:lnTo>
                  <a:pt x="312649" y="77292"/>
                </a:lnTo>
                <a:lnTo>
                  <a:pt x="316919" y="77292"/>
                </a:lnTo>
                <a:lnTo>
                  <a:pt x="321185" y="77292"/>
                </a:lnTo>
                <a:lnTo>
                  <a:pt x="324648" y="73832"/>
                </a:lnTo>
                <a:lnTo>
                  <a:pt x="324648" y="69562"/>
                </a:lnTo>
                <a:lnTo>
                  <a:pt x="324648" y="23183"/>
                </a:lnTo>
                <a:lnTo>
                  <a:pt x="322873" y="14269"/>
                </a:lnTo>
                <a:lnTo>
                  <a:pt x="318025" y="6956"/>
                </a:lnTo>
                <a:lnTo>
                  <a:pt x="310820" y="1961"/>
                </a:lnTo>
                <a:lnTo>
                  <a:pt x="301975" y="0"/>
                </a:lnTo>
                <a:lnTo>
                  <a:pt x="22673" y="0"/>
                </a:lnTo>
                <a:lnTo>
                  <a:pt x="13828" y="1961"/>
                </a:lnTo>
                <a:lnTo>
                  <a:pt x="6623" y="6956"/>
                </a:lnTo>
                <a:lnTo>
                  <a:pt x="1775" y="14269"/>
                </a:lnTo>
                <a:lnTo>
                  <a:pt x="0" y="23183"/>
                </a:lnTo>
                <a:lnTo>
                  <a:pt x="0" y="440585"/>
                </a:lnTo>
                <a:lnTo>
                  <a:pt x="1822" y="449613"/>
                </a:lnTo>
                <a:lnTo>
                  <a:pt x="6791" y="456985"/>
                </a:lnTo>
                <a:lnTo>
                  <a:pt x="14162" y="461954"/>
                </a:lnTo>
                <a:lnTo>
                  <a:pt x="23187" y="463777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2" name="object 14">
            <a:extLst>
              <a:ext uri="{FF2B5EF4-FFF2-40B4-BE49-F238E27FC236}">
                <a16:creationId xmlns:a16="http://schemas.microsoft.com/office/drawing/2014/main" xmlns="" id="{6F5E0EA3-D2C1-4987-9881-745CA41B84A5}"/>
              </a:ext>
            </a:extLst>
          </p:cNvPr>
          <p:cNvSpPr/>
          <p:nvPr/>
        </p:nvSpPr>
        <p:spPr>
          <a:xfrm>
            <a:off x="394317" y="305768"/>
            <a:ext cx="418926" cy="419080"/>
          </a:xfrm>
          <a:custGeom>
            <a:avLst/>
            <a:gdLst/>
            <a:ahLst/>
            <a:cxnLst/>
            <a:rect l="l" t="t" r="r" b="b"/>
            <a:pathLst>
              <a:path w="418465" h="418465">
                <a:moveTo>
                  <a:pt x="406805" y="11192"/>
                </a:moveTo>
                <a:lnTo>
                  <a:pt x="352473" y="11192"/>
                </a:lnTo>
                <a:lnTo>
                  <a:pt x="35384" y="328280"/>
                </a:lnTo>
                <a:lnTo>
                  <a:pt x="34678" y="329086"/>
                </a:lnTo>
                <a:lnTo>
                  <a:pt x="34182" y="329825"/>
                </a:lnTo>
                <a:lnTo>
                  <a:pt x="33761" y="330761"/>
                </a:lnTo>
                <a:lnTo>
                  <a:pt x="0" y="409531"/>
                </a:lnTo>
                <a:lnTo>
                  <a:pt x="245" y="412274"/>
                </a:lnTo>
                <a:lnTo>
                  <a:pt x="3107" y="416613"/>
                </a:lnTo>
                <a:lnTo>
                  <a:pt x="5529" y="417920"/>
                </a:lnTo>
                <a:lnTo>
                  <a:pt x="9195" y="417920"/>
                </a:lnTo>
                <a:lnTo>
                  <a:pt x="10213" y="417711"/>
                </a:lnTo>
                <a:lnTo>
                  <a:pt x="61990" y="395507"/>
                </a:lnTo>
                <a:lnTo>
                  <a:pt x="22816" y="395507"/>
                </a:lnTo>
                <a:lnTo>
                  <a:pt x="43498" y="347241"/>
                </a:lnTo>
                <a:lnTo>
                  <a:pt x="65430" y="347241"/>
                </a:lnTo>
                <a:lnTo>
                  <a:pt x="51854" y="333665"/>
                </a:lnTo>
                <a:lnTo>
                  <a:pt x="307051" y="78479"/>
                </a:lnTo>
                <a:lnTo>
                  <a:pt x="328910" y="78479"/>
                </a:lnTo>
                <a:lnTo>
                  <a:pt x="317981" y="67549"/>
                </a:lnTo>
                <a:lnTo>
                  <a:pt x="330602" y="54918"/>
                </a:lnTo>
                <a:lnTo>
                  <a:pt x="352438" y="54918"/>
                </a:lnTo>
                <a:lnTo>
                  <a:pt x="341532" y="43988"/>
                </a:lnTo>
                <a:lnTo>
                  <a:pt x="369260" y="16300"/>
                </a:lnTo>
                <a:lnTo>
                  <a:pt x="377798" y="14014"/>
                </a:lnTo>
                <a:lnTo>
                  <a:pt x="408786" y="14014"/>
                </a:lnTo>
                <a:lnTo>
                  <a:pt x="406994" y="11318"/>
                </a:lnTo>
                <a:lnTo>
                  <a:pt x="406805" y="11192"/>
                </a:lnTo>
                <a:close/>
              </a:path>
              <a:path w="418465" h="418465">
                <a:moveTo>
                  <a:pt x="65430" y="347241"/>
                </a:moveTo>
                <a:lnTo>
                  <a:pt x="43498" y="347241"/>
                </a:lnTo>
                <a:lnTo>
                  <a:pt x="71078" y="374821"/>
                </a:lnTo>
                <a:lnTo>
                  <a:pt x="22816" y="395507"/>
                </a:lnTo>
                <a:lnTo>
                  <a:pt x="61990" y="395507"/>
                </a:lnTo>
                <a:lnTo>
                  <a:pt x="88492" y="384141"/>
                </a:lnTo>
                <a:lnTo>
                  <a:pt x="89226" y="383641"/>
                </a:lnTo>
                <a:lnTo>
                  <a:pt x="89932" y="382960"/>
                </a:lnTo>
                <a:lnTo>
                  <a:pt x="106502" y="366465"/>
                </a:lnTo>
                <a:lnTo>
                  <a:pt x="84654" y="366465"/>
                </a:lnTo>
                <a:lnTo>
                  <a:pt x="65430" y="347241"/>
                </a:lnTo>
                <a:close/>
              </a:path>
              <a:path w="418465" h="418465">
                <a:moveTo>
                  <a:pt x="328910" y="78479"/>
                </a:moveTo>
                <a:lnTo>
                  <a:pt x="307051" y="78479"/>
                </a:lnTo>
                <a:lnTo>
                  <a:pt x="339840" y="111268"/>
                </a:lnTo>
                <a:lnTo>
                  <a:pt x="84654" y="366465"/>
                </a:lnTo>
                <a:lnTo>
                  <a:pt x="106502" y="366465"/>
                </a:lnTo>
                <a:lnTo>
                  <a:pt x="372632" y="100338"/>
                </a:lnTo>
                <a:lnTo>
                  <a:pt x="350770" y="100338"/>
                </a:lnTo>
                <a:lnTo>
                  <a:pt x="328910" y="78479"/>
                </a:lnTo>
                <a:close/>
              </a:path>
              <a:path w="418465" h="418465">
                <a:moveTo>
                  <a:pt x="352438" y="54918"/>
                </a:moveTo>
                <a:lnTo>
                  <a:pt x="330602" y="54918"/>
                </a:lnTo>
                <a:lnTo>
                  <a:pt x="363402" y="87713"/>
                </a:lnTo>
                <a:lnTo>
                  <a:pt x="350770" y="100338"/>
                </a:lnTo>
                <a:lnTo>
                  <a:pt x="372632" y="100338"/>
                </a:lnTo>
                <a:lnTo>
                  <a:pt x="396154" y="76817"/>
                </a:lnTo>
                <a:lnTo>
                  <a:pt x="374291" y="76817"/>
                </a:lnTo>
                <a:lnTo>
                  <a:pt x="352438" y="54918"/>
                </a:lnTo>
                <a:close/>
              </a:path>
              <a:path w="418465" h="418465">
                <a:moveTo>
                  <a:pt x="408786" y="14014"/>
                </a:moveTo>
                <a:lnTo>
                  <a:pt x="377798" y="14014"/>
                </a:lnTo>
                <a:lnTo>
                  <a:pt x="393804" y="18301"/>
                </a:lnTo>
                <a:lnTo>
                  <a:pt x="400057" y="24551"/>
                </a:lnTo>
                <a:lnTo>
                  <a:pt x="404345" y="40561"/>
                </a:lnTo>
                <a:lnTo>
                  <a:pt x="402059" y="49100"/>
                </a:lnTo>
                <a:lnTo>
                  <a:pt x="396198" y="54957"/>
                </a:lnTo>
                <a:lnTo>
                  <a:pt x="374291" y="76817"/>
                </a:lnTo>
                <a:lnTo>
                  <a:pt x="396154" y="76817"/>
                </a:lnTo>
                <a:lnTo>
                  <a:pt x="407113" y="65858"/>
                </a:lnTo>
                <a:lnTo>
                  <a:pt x="415530" y="53076"/>
                </a:lnTo>
                <a:lnTo>
                  <a:pt x="418313" y="38563"/>
                </a:lnTo>
                <a:lnTo>
                  <a:pt x="415466" y="24063"/>
                </a:lnTo>
                <a:lnTo>
                  <a:pt x="408786" y="14014"/>
                </a:lnTo>
                <a:close/>
              </a:path>
              <a:path w="418465" h="418465">
                <a:moveTo>
                  <a:pt x="396158" y="54950"/>
                </a:moveTo>
                <a:close/>
              </a:path>
              <a:path w="418465" h="418465">
                <a:moveTo>
                  <a:pt x="379748" y="0"/>
                </a:moveTo>
                <a:lnTo>
                  <a:pt x="365235" y="2783"/>
                </a:lnTo>
                <a:lnTo>
                  <a:pt x="352454" y="11199"/>
                </a:lnTo>
                <a:lnTo>
                  <a:pt x="406805" y="11192"/>
                </a:lnTo>
                <a:lnTo>
                  <a:pt x="394249" y="2846"/>
                </a:lnTo>
                <a:lnTo>
                  <a:pt x="37974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3" name="object 15">
            <a:extLst>
              <a:ext uri="{FF2B5EF4-FFF2-40B4-BE49-F238E27FC236}">
                <a16:creationId xmlns:a16="http://schemas.microsoft.com/office/drawing/2014/main" xmlns="" id="{0ABB8709-86F6-46CA-8C30-4777699EAB4C}"/>
              </a:ext>
            </a:extLst>
          </p:cNvPr>
          <p:cNvSpPr/>
          <p:nvPr/>
        </p:nvSpPr>
        <p:spPr>
          <a:xfrm>
            <a:off x="734852" y="318430"/>
            <a:ext cx="65628" cy="656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4" name="object 16">
            <a:extLst>
              <a:ext uri="{FF2B5EF4-FFF2-40B4-BE49-F238E27FC236}">
                <a16:creationId xmlns:a16="http://schemas.microsoft.com/office/drawing/2014/main" xmlns="" id="{06354F10-528C-411E-AECE-792AA79C15FD}"/>
              </a:ext>
            </a:extLst>
          </p:cNvPr>
          <p:cNvSpPr/>
          <p:nvPr/>
        </p:nvSpPr>
        <p:spPr>
          <a:xfrm>
            <a:off x="417159" y="653520"/>
            <a:ext cx="48313" cy="48331"/>
          </a:xfrm>
          <a:custGeom>
            <a:avLst/>
            <a:gdLst/>
            <a:ahLst/>
            <a:cxnLst/>
            <a:rect l="l" t="t" r="r" b="b"/>
            <a:pathLst>
              <a:path w="48259" h="48259">
                <a:moveTo>
                  <a:pt x="0" y="48265"/>
                </a:moveTo>
                <a:lnTo>
                  <a:pt x="20681" y="0"/>
                </a:lnTo>
                <a:lnTo>
                  <a:pt x="48261" y="27579"/>
                </a:lnTo>
                <a:lnTo>
                  <a:pt x="0" y="48265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5" name="object 17">
            <a:extLst>
              <a:ext uri="{FF2B5EF4-FFF2-40B4-BE49-F238E27FC236}">
                <a16:creationId xmlns:a16="http://schemas.microsoft.com/office/drawing/2014/main" xmlns="" id="{ABFF23E1-C735-4C78-94D0-05E248A54E8A}"/>
              </a:ext>
            </a:extLst>
          </p:cNvPr>
          <p:cNvSpPr/>
          <p:nvPr/>
        </p:nvSpPr>
        <p:spPr>
          <a:xfrm>
            <a:off x="446227" y="384363"/>
            <a:ext cx="288608" cy="288714"/>
          </a:xfrm>
          <a:custGeom>
            <a:avLst/>
            <a:gdLst/>
            <a:ahLst/>
            <a:cxnLst/>
            <a:rect l="l" t="t" r="r" b="b"/>
            <a:pathLst>
              <a:path w="288290" h="288290">
                <a:moveTo>
                  <a:pt x="255197" y="0"/>
                </a:moveTo>
                <a:lnTo>
                  <a:pt x="287986" y="32788"/>
                </a:lnTo>
                <a:lnTo>
                  <a:pt x="32800" y="287986"/>
                </a:lnTo>
                <a:lnTo>
                  <a:pt x="0" y="255186"/>
                </a:lnTo>
                <a:lnTo>
                  <a:pt x="255197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6" name="object 18">
            <a:extLst>
              <a:ext uri="{FF2B5EF4-FFF2-40B4-BE49-F238E27FC236}">
                <a16:creationId xmlns:a16="http://schemas.microsoft.com/office/drawing/2014/main" xmlns="" id="{349ECD76-B28B-45A9-AA8C-8C168BF29136}"/>
              </a:ext>
            </a:extLst>
          </p:cNvPr>
          <p:cNvSpPr/>
          <p:nvPr/>
        </p:nvSpPr>
        <p:spPr>
          <a:xfrm>
            <a:off x="712649" y="360784"/>
            <a:ext cx="45770" cy="45787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32788" y="45420"/>
                </a:moveTo>
                <a:lnTo>
                  <a:pt x="0" y="12631"/>
                </a:lnTo>
                <a:lnTo>
                  <a:pt x="12621" y="0"/>
                </a:lnTo>
                <a:lnTo>
                  <a:pt x="45421" y="32795"/>
                </a:lnTo>
                <a:lnTo>
                  <a:pt x="32788" y="4542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9">
            <a:extLst>
              <a:ext uri="{FF2B5EF4-FFF2-40B4-BE49-F238E27FC236}">
                <a16:creationId xmlns:a16="http://schemas.microsoft.com/office/drawing/2014/main" xmlns="" id="{895C7C7C-2970-4E77-BAA2-3030D8DC862C}"/>
              </a:ext>
            </a:extLst>
          </p:cNvPr>
          <p:cNvSpPr/>
          <p:nvPr/>
        </p:nvSpPr>
        <p:spPr>
          <a:xfrm>
            <a:off x="394317" y="305768"/>
            <a:ext cx="418926" cy="419080"/>
          </a:xfrm>
          <a:custGeom>
            <a:avLst/>
            <a:gdLst/>
            <a:ahLst/>
            <a:cxnLst/>
            <a:rect l="l" t="t" r="r" b="b"/>
            <a:pathLst>
              <a:path w="418465" h="418465">
                <a:moveTo>
                  <a:pt x="352473" y="11192"/>
                </a:moveTo>
                <a:lnTo>
                  <a:pt x="301579" y="62078"/>
                </a:lnTo>
                <a:lnTo>
                  <a:pt x="35460" y="328208"/>
                </a:lnTo>
                <a:lnTo>
                  <a:pt x="35359" y="328381"/>
                </a:lnTo>
                <a:lnTo>
                  <a:pt x="34678" y="329086"/>
                </a:lnTo>
                <a:lnTo>
                  <a:pt x="34182" y="329825"/>
                </a:lnTo>
                <a:lnTo>
                  <a:pt x="33822" y="330631"/>
                </a:lnTo>
                <a:lnTo>
                  <a:pt x="33761" y="330761"/>
                </a:lnTo>
                <a:lnTo>
                  <a:pt x="1026" y="407145"/>
                </a:lnTo>
                <a:lnTo>
                  <a:pt x="0" y="409531"/>
                </a:lnTo>
                <a:lnTo>
                  <a:pt x="245" y="412274"/>
                </a:lnTo>
                <a:lnTo>
                  <a:pt x="1677" y="414446"/>
                </a:lnTo>
                <a:lnTo>
                  <a:pt x="3107" y="416613"/>
                </a:lnTo>
                <a:lnTo>
                  <a:pt x="5529" y="417920"/>
                </a:lnTo>
                <a:lnTo>
                  <a:pt x="8129" y="417920"/>
                </a:lnTo>
                <a:lnTo>
                  <a:pt x="9177" y="417923"/>
                </a:lnTo>
                <a:lnTo>
                  <a:pt x="10213" y="417711"/>
                </a:lnTo>
                <a:lnTo>
                  <a:pt x="11174" y="417293"/>
                </a:lnTo>
                <a:lnTo>
                  <a:pt x="87552" y="384559"/>
                </a:lnTo>
                <a:lnTo>
                  <a:pt x="87682" y="384497"/>
                </a:lnTo>
                <a:lnTo>
                  <a:pt x="88492" y="384141"/>
                </a:lnTo>
                <a:lnTo>
                  <a:pt x="89226" y="383641"/>
                </a:lnTo>
                <a:lnTo>
                  <a:pt x="89863" y="383029"/>
                </a:lnTo>
                <a:lnTo>
                  <a:pt x="90032" y="382935"/>
                </a:lnTo>
                <a:lnTo>
                  <a:pt x="356227" y="116748"/>
                </a:lnTo>
                <a:lnTo>
                  <a:pt x="407113" y="65858"/>
                </a:lnTo>
                <a:lnTo>
                  <a:pt x="415530" y="53076"/>
                </a:lnTo>
                <a:lnTo>
                  <a:pt x="418313" y="38563"/>
                </a:lnTo>
                <a:lnTo>
                  <a:pt x="415466" y="24063"/>
                </a:lnTo>
                <a:lnTo>
                  <a:pt x="406994" y="11318"/>
                </a:lnTo>
                <a:lnTo>
                  <a:pt x="394249" y="2846"/>
                </a:lnTo>
                <a:lnTo>
                  <a:pt x="379748" y="0"/>
                </a:lnTo>
                <a:lnTo>
                  <a:pt x="365235" y="2783"/>
                </a:lnTo>
                <a:lnTo>
                  <a:pt x="352454" y="11199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20">
            <a:extLst>
              <a:ext uri="{FF2B5EF4-FFF2-40B4-BE49-F238E27FC236}">
                <a16:creationId xmlns:a16="http://schemas.microsoft.com/office/drawing/2014/main" xmlns="" id="{C131B292-257F-4A7B-A11F-1F0B7801BBD2}"/>
              </a:ext>
            </a:extLst>
          </p:cNvPr>
          <p:cNvSpPr/>
          <p:nvPr/>
        </p:nvSpPr>
        <p:spPr>
          <a:xfrm>
            <a:off x="410174" y="368352"/>
            <a:ext cx="201517" cy="0"/>
          </a:xfrm>
          <a:custGeom>
            <a:avLst/>
            <a:gdLst/>
            <a:ahLst/>
            <a:cxnLst/>
            <a:rect l="l" t="t" r="r" b="b"/>
            <a:pathLst>
              <a:path w="201295">
                <a:moveTo>
                  <a:pt x="0" y="0"/>
                </a:moveTo>
                <a:lnTo>
                  <a:pt x="200964" y="0"/>
                </a:lnTo>
              </a:path>
            </a:pathLst>
          </a:custGeom>
          <a:ln w="15457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21">
            <a:extLst>
              <a:ext uri="{FF2B5EF4-FFF2-40B4-BE49-F238E27FC236}">
                <a16:creationId xmlns:a16="http://schemas.microsoft.com/office/drawing/2014/main" xmlns="" id="{A3188B50-45BA-4B67-8828-724D3FB814B6}"/>
              </a:ext>
            </a:extLst>
          </p:cNvPr>
          <p:cNvSpPr/>
          <p:nvPr/>
        </p:nvSpPr>
        <p:spPr>
          <a:xfrm>
            <a:off x="410174" y="360612"/>
            <a:ext cx="201517" cy="15898"/>
          </a:xfrm>
          <a:custGeom>
            <a:avLst/>
            <a:gdLst/>
            <a:ahLst/>
            <a:cxnLst/>
            <a:rect l="l" t="t" r="r" b="b"/>
            <a:pathLst>
              <a:path w="201295" h="15875">
                <a:moveTo>
                  <a:pt x="193235" y="0"/>
                </a:moveTo>
                <a:lnTo>
                  <a:pt x="7728" y="0"/>
                </a:lnTo>
                <a:lnTo>
                  <a:pt x="3459" y="0"/>
                </a:lnTo>
                <a:lnTo>
                  <a:pt x="0" y="3459"/>
                </a:lnTo>
                <a:lnTo>
                  <a:pt x="0" y="7728"/>
                </a:lnTo>
                <a:lnTo>
                  <a:pt x="0" y="11998"/>
                </a:lnTo>
                <a:lnTo>
                  <a:pt x="3459" y="15457"/>
                </a:lnTo>
                <a:lnTo>
                  <a:pt x="7728" y="15457"/>
                </a:lnTo>
                <a:lnTo>
                  <a:pt x="193235" y="15457"/>
                </a:lnTo>
                <a:lnTo>
                  <a:pt x="197501" y="15457"/>
                </a:lnTo>
                <a:lnTo>
                  <a:pt x="200964" y="11998"/>
                </a:lnTo>
                <a:lnTo>
                  <a:pt x="200964" y="7728"/>
                </a:lnTo>
                <a:lnTo>
                  <a:pt x="200964" y="3459"/>
                </a:lnTo>
                <a:lnTo>
                  <a:pt x="197501" y="0"/>
                </a:lnTo>
                <a:lnTo>
                  <a:pt x="193235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22">
            <a:extLst>
              <a:ext uri="{FF2B5EF4-FFF2-40B4-BE49-F238E27FC236}">
                <a16:creationId xmlns:a16="http://schemas.microsoft.com/office/drawing/2014/main" xmlns="" id="{6A6888D2-7ACE-4E45-8E8F-5C2603158F99}"/>
              </a:ext>
            </a:extLst>
          </p:cNvPr>
          <p:cNvSpPr/>
          <p:nvPr/>
        </p:nvSpPr>
        <p:spPr>
          <a:xfrm>
            <a:off x="410174" y="414796"/>
            <a:ext cx="201517" cy="0"/>
          </a:xfrm>
          <a:custGeom>
            <a:avLst/>
            <a:gdLst/>
            <a:ahLst/>
            <a:cxnLst/>
            <a:rect l="l" t="t" r="r" b="b"/>
            <a:pathLst>
              <a:path w="201295">
                <a:moveTo>
                  <a:pt x="0" y="0"/>
                </a:moveTo>
                <a:lnTo>
                  <a:pt x="200964" y="0"/>
                </a:lnTo>
              </a:path>
            </a:pathLst>
          </a:custGeom>
          <a:ln w="15457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23">
            <a:extLst>
              <a:ext uri="{FF2B5EF4-FFF2-40B4-BE49-F238E27FC236}">
                <a16:creationId xmlns:a16="http://schemas.microsoft.com/office/drawing/2014/main" xmlns="" id="{02BA5A4F-953F-4F1E-89AF-C36D044FA8D5}"/>
              </a:ext>
            </a:extLst>
          </p:cNvPr>
          <p:cNvSpPr/>
          <p:nvPr/>
        </p:nvSpPr>
        <p:spPr>
          <a:xfrm>
            <a:off x="410174" y="407056"/>
            <a:ext cx="201517" cy="15898"/>
          </a:xfrm>
          <a:custGeom>
            <a:avLst/>
            <a:gdLst/>
            <a:ahLst/>
            <a:cxnLst/>
            <a:rect l="l" t="t" r="r" b="b"/>
            <a:pathLst>
              <a:path w="201295" h="15875">
                <a:moveTo>
                  <a:pt x="200964" y="7728"/>
                </a:moveTo>
                <a:lnTo>
                  <a:pt x="200964" y="3459"/>
                </a:lnTo>
                <a:lnTo>
                  <a:pt x="197501" y="0"/>
                </a:lnTo>
                <a:lnTo>
                  <a:pt x="193235" y="0"/>
                </a:lnTo>
                <a:lnTo>
                  <a:pt x="7728" y="0"/>
                </a:lnTo>
                <a:lnTo>
                  <a:pt x="3459" y="0"/>
                </a:lnTo>
                <a:lnTo>
                  <a:pt x="0" y="3459"/>
                </a:lnTo>
                <a:lnTo>
                  <a:pt x="0" y="7728"/>
                </a:lnTo>
                <a:lnTo>
                  <a:pt x="0" y="11998"/>
                </a:lnTo>
                <a:lnTo>
                  <a:pt x="3459" y="15457"/>
                </a:lnTo>
                <a:lnTo>
                  <a:pt x="7728" y="15457"/>
                </a:lnTo>
                <a:lnTo>
                  <a:pt x="193235" y="15457"/>
                </a:lnTo>
                <a:lnTo>
                  <a:pt x="197501" y="15457"/>
                </a:lnTo>
                <a:lnTo>
                  <a:pt x="200964" y="11998"/>
                </a:lnTo>
                <a:lnTo>
                  <a:pt x="200964" y="7728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24">
            <a:extLst>
              <a:ext uri="{FF2B5EF4-FFF2-40B4-BE49-F238E27FC236}">
                <a16:creationId xmlns:a16="http://schemas.microsoft.com/office/drawing/2014/main" xmlns="" id="{AB643593-D789-40B0-966A-78146405CC2F}"/>
              </a:ext>
            </a:extLst>
          </p:cNvPr>
          <p:cNvSpPr/>
          <p:nvPr/>
        </p:nvSpPr>
        <p:spPr>
          <a:xfrm>
            <a:off x="410189" y="461239"/>
            <a:ext cx="155111" cy="0"/>
          </a:xfrm>
          <a:custGeom>
            <a:avLst/>
            <a:gdLst/>
            <a:ahLst/>
            <a:cxnLst/>
            <a:rect l="l" t="t" r="r" b="b"/>
            <a:pathLst>
              <a:path w="154940">
                <a:moveTo>
                  <a:pt x="0" y="0"/>
                </a:moveTo>
                <a:lnTo>
                  <a:pt x="154587" y="0"/>
                </a:lnTo>
              </a:path>
            </a:pathLst>
          </a:custGeom>
          <a:ln w="15461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3" name="object 25">
            <a:extLst>
              <a:ext uri="{FF2B5EF4-FFF2-40B4-BE49-F238E27FC236}">
                <a16:creationId xmlns:a16="http://schemas.microsoft.com/office/drawing/2014/main" xmlns="" id="{8F53C781-98B4-4F4A-BF71-0E4979E2750B}"/>
              </a:ext>
            </a:extLst>
          </p:cNvPr>
          <p:cNvSpPr/>
          <p:nvPr/>
        </p:nvSpPr>
        <p:spPr>
          <a:xfrm>
            <a:off x="410189" y="453497"/>
            <a:ext cx="155111" cy="15898"/>
          </a:xfrm>
          <a:custGeom>
            <a:avLst/>
            <a:gdLst/>
            <a:ahLst/>
            <a:cxnLst/>
            <a:rect l="l" t="t" r="r" b="b"/>
            <a:pathLst>
              <a:path w="154940" h="15875">
                <a:moveTo>
                  <a:pt x="7728" y="0"/>
                </a:moveTo>
                <a:lnTo>
                  <a:pt x="3459" y="0"/>
                </a:lnTo>
                <a:lnTo>
                  <a:pt x="0" y="3463"/>
                </a:lnTo>
                <a:lnTo>
                  <a:pt x="0" y="7732"/>
                </a:lnTo>
                <a:lnTo>
                  <a:pt x="0" y="11998"/>
                </a:lnTo>
                <a:lnTo>
                  <a:pt x="3459" y="15461"/>
                </a:lnTo>
                <a:lnTo>
                  <a:pt x="7728" y="15461"/>
                </a:lnTo>
                <a:lnTo>
                  <a:pt x="146858" y="15461"/>
                </a:lnTo>
                <a:lnTo>
                  <a:pt x="151124" y="15461"/>
                </a:lnTo>
                <a:lnTo>
                  <a:pt x="154587" y="11998"/>
                </a:lnTo>
                <a:lnTo>
                  <a:pt x="154587" y="7732"/>
                </a:lnTo>
                <a:lnTo>
                  <a:pt x="154587" y="3463"/>
                </a:lnTo>
                <a:lnTo>
                  <a:pt x="151124" y="0"/>
                </a:lnTo>
                <a:lnTo>
                  <a:pt x="146858" y="0"/>
                </a:lnTo>
                <a:lnTo>
                  <a:pt x="7728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2387" y="1271985"/>
            <a:ext cx="2968713" cy="1107975"/>
          </a:xfrm>
          <a:prstGeom prst="rect">
            <a:avLst/>
          </a:prstGeom>
        </p:spPr>
        <p:txBody>
          <a:bodyPr wrap="square" lIns="91419" tIns="45710" rIns="91419" bIns="45710">
            <a:spAutoFit/>
          </a:bodyPr>
          <a:lstStyle/>
          <a:p>
            <a:pPr algn="ctr"/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Правописание </a:t>
            </a:r>
            <a:r>
              <a:rPr lang="ru-RU" sz="2200" b="1" i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200" b="1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существительными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7734" y="1546225"/>
            <a:ext cx="1128712" cy="700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5" descr="Азбука - потешка - Буква Е Едет - едет паровоз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2749">
            <a:off x="4787528" y="1529385"/>
            <a:ext cx="923894" cy="808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336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514377" y="174625"/>
            <a:ext cx="2816323" cy="421315"/>
          </a:xfrm>
          <a:prstGeom prst="rect">
            <a:avLst/>
          </a:prstGeom>
          <a:noFill/>
        </p:spPr>
        <p:txBody>
          <a:bodyPr wrap="square" lIns="51481" tIns="25740" rIns="51481" bIns="2574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ВЫВОД 2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5564" y="936625"/>
            <a:ext cx="5244336" cy="975312"/>
          </a:xfrm>
          <a:prstGeom prst="rect">
            <a:avLst/>
          </a:prstGeom>
          <a:noFill/>
        </p:spPr>
        <p:txBody>
          <a:bodyPr wrap="square" lIns="51481" tIns="25740" rIns="51481" bIns="25740">
            <a:spAutoFit/>
          </a:bodyPr>
          <a:lstStyle/>
          <a:p>
            <a:pPr algn="ctr"/>
            <a:r>
              <a:rPr 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Если </a:t>
            </a:r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существительное </a:t>
            </a:r>
            <a:endParaRPr lang="ru-RU" sz="20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употребляется </a:t>
            </a:r>
            <a:r>
              <a:rPr 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 </a:t>
            </a:r>
            <a:r>
              <a:rPr lang="ru-RU" sz="20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</a:t>
            </a:r>
            <a:r>
              <a:rPr 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то </a:t>
            </a:r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пишется слитно.</a:t>
            </a:r>
          </a:p>
        </p:txBody>
      </p:sp>
      <p:sp>
        <p:nvSpPr>
          <p:cNvPr id="4" name="Прямоугольник 3"/>
          <p:cNvSpPr/>
          <p:nvPr/>
        </p:nvSpPr>
        <p:spPr>
          <a:xfrm flipV="1">
            <a:off x="1441440" y="1723827"/>
            <a:ext cx="2882900" cy="328982"/>
          </a:xfrm>
          <a:prstGeom prst="rect">
            <a:avLst/>
          </a:prstGeom>
        </p:spPr>
        <p:txBody>
          <a:bodyPr wrap="square" lIns="51481" tIns="25740" rIns="51481" bIns="25740">
            <a:spAutoFit/>
          </a:bodyPr>
          <a:lstStyle/>
          <a:p>
            <a:pPr algn="ctr"/>
            <a:endParaRPr lang="ru-RU" dirty="0">
              <a:solidFill>
                <a:srgbClr val="8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20710" y="1757628"/>
            <a:ext cx="4279335" cy="759869"/>
          </a:xfrm>
          <a:prstGeom prst="rect">
            <a:avLst/>
          </a:prstGeom>
        </p:spPr>
        <p:txBody>
          <a:bodyPr wrap="square" lIns="51481" tIns="25740" rIns="51481" bIns="25740">
            <a:spAutoFit/>
          </a:bodyPr>
          <a:lstStyle/>
          <a:p>
            <a:pPr algn="ctr"/>
            <a:endParaRPr lang="ru-RU" b="1" u="sng" dirty="0" smtClean="0">
              <a:solidFill>
                <a:srgbClr val="FF0000"/>
              </a:solidFill>
            </a:endParaRPr>
          </a:p>
          <a:p>
            <a:r>
              <a:rPr lang="ru-RU" sz="28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</a:t>
            </a:r>
            <a:r>
              <a:rPr lang="ru-RU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2400" b="1" i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400" b="1" i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них - часть </a:t>
            </a:r>
            <a:r>
              <a:rPr lang="ru-RU" sz="2400" b="1" i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корня.</a:t>
            </a:r>
          </a:p>
        </p:txBody>
      </p:sp>
    </p:spTree>
    <p:extLst>
      <p:ext uri="{BB962C8B-B14F-4D97-AF65-F5344CB8AC3E}">
        <p14:creationId xmlns:p14="http://schemas.microsoft.com/office/powerpoint/2010/main" val="146010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5854700" cy="32448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/>
              <a:t>     </a:t>
            </a:r>
            <a:r>
              <a:rPr lang="ru-RU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русском языке есть </a:t>
            </a:r>
            <a:r>
              <a:rPr lang="ru-RU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существительные, которые</a:t>
            </a:r>
          </a:p>
          <a:p>
            <a:r>
              <a:rPr lang="ru-RU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</a:t>
            </a:r>
            <a:r>
              <a:rPr lang="ru-RU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употребляются</a:t>
            </a:r>
            <a:r>
              <a:rPr lang="ru-RU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</a:t>
            </a:r>
            <a:r>
              <a:rPr lang="ru-RU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</a:t>
            </a:r>
            <a:r>
              <a:rPr lang="ru-RU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Это:</a:t>
            </a:r>
          </a:p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Небрежный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небылица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неваляшка, невежество,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невежа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невежда,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неверие,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невзгода,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невидаль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невидимка, невинный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невольник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невзрачный,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негативный, негодяй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негодование,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недотрога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недуг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незабудка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нелепость, нельзя, немой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ненависть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ненастье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неполадки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непоседа,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неприязнь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неразбериха,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неряха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несмышлёныш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несуразный,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неудачник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нехристь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2679700" y="191264"/>
            <a:ext cx="28829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72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22225"/>
            <a:ext cx="5765800" cy="32448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2111124" y="708025"/>
            <a:ext cx="2589007" cy="3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1" tIns="25740" rIns="51481" bIns="2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ru-RU" altLang="ru-RU" dirty="0">
                <a:solidFill>
                  <a:srgbClr val="FF0000"/>
                </a:solidFill>
              </a:rPr>
              <a:t>Не</a:t>
            </a:r>
            <a:r>
              <a:rPr lang="ru-RU" altLang="ru-RU" dirty="0"/>
              <a:t> печь кормит, а руки</a:t>
            </a:r>
            <a:r>
              <a:rPr lang="ru-RU" altLang="ru-RU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52567" y="174625"/>
            <a:ext cx="5297333" cy="328982"/>
          </a:xfrm>
          <a:prstGeom prst="rect">
            <a:avLst/>
          </a:prstGeom>
        </p:spPr>
        <p:txBody>
          <a:bodyPr wrap="square" lIns="51481" tIns="25740" rIns="51481" bIns="25740">
            <a:spAutoFit/>
          </a:bodyPr>
          <a:lstStyle/>
          <a:p>
            <a:pPr algn="ctr">
              <a:defRPr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Какой смысл вносит </a:t>
            </a:r>
            <a:r>
              <a:rPr lang="ru-RU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эти предложения?</a:t>
            </a:r>
          </a:p>
        </p:txBody>
      </p:sp>
      <p:pic>
        <p:nvPicPr>
          <p:cNvPr id="5129" name="Picture 9" descr="ANd9GcRJu33UyhCZw4t3nzzWIQ0vOymWwiqmDuyWjv1JxgAkZldoHVS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60" y="708025"/>
            <a:ext cx="1651661" cy="824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14"/>
          <p:cNvSpPr>
            <a:spLocks noChangeArrowheads="1"/>
          </p:cNvSpPr>
          <p:nvPr/>
        </p:nvSpPr>
        <p:spPr bwMode="auto">
          <a:xfrm>
            <a:off x="253478" y="1698625"/>
            <a:ext cx="3924822" cy="3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1" tIns="25740" rIns="51481" bIns="2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ru-RU" altLang="ru-RU" dirty="0"/>
              <a:t>Это </a:t>
            </a:r>
            <a:r>
              <a:rPr lang="ru-RU" altLang="ru-RU" dirty="0">
                <a:solidFill>
                  <a:srgbClr val="FF0000"/>
                </a:solidFill>
              </a:rPr>
              <a:t>не</a:t>
            </a:r>
            <a:r>
              <a:rPr lang="ru-RU" altLang="ru-RU" dirty="0"/>
              <a:t> галка, не сорока, не ворона.</a:t>
            </a:r>
          </a:p>
        </p:txBody>
      </p:sp>
      <p:pic>
        <p:nvPicPr>
          <p:cNvPr id="5133" name="Picture 13" descr="ANd9GcSvmXWcushZ14jHgQI2ymrOxqhzgp3TFaiK-ThUs9tWNBh_jns5q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0700" y="1532758"/>
            <a:ext cx="1347012" cy="916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4" name="AutoShape 14"/>
          <p:cNvSpPr>
            <a:spLocks noChangeArrowheads="1"/>
          </p:cNvSpPr>
          <p:nvPr/>
        </p:nvSpPr>
        <p:spPr bwMode="auto">
          <a:xfrm>
            <a:off x="2273300" y="1012825"/>
            <a:ext cx="2316330" cy="34025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51481" tIns="25740" rIns="51481" bIns="2574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1600" dirty="0"/>
              <a:t>противопоставление</a:t>
            </a:r>
          </a:p>
        </p:txBody>
      </p:sp>
      <p:sp>
        <p:nvSpPr>
          <p:cNvPr id="5135" name="AutoShape 15"/>
          <p:cNvSpPr>
            <a:spLocks noChangeArrowheads="1"/>
          </p:cNvSpPr>
          <p:nvPr/>
        </p:nvSpPr>
        <p:spPr bwMode="auto">
          <a:xfrm>
            <a:off x="1206500" y="2079625"/>
            <a:ext cx="2381752" cy="301484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51481" tIns="25740" rIns="51481" bIns="2574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1600" dirty="0"/>
              <a:t>отрицание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252567" y="2536825"/>
            <a:ext cx="5144933" cy="544425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51481" tIns="25740" rIns="51481" bIns="2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ru-RU" altLang="ru-RU" sz="1600" dirty="0">
                <a:solidFill>
                  <a:srgbClr val="FF0000"/>
                </a:solidFill>
              </a:rPr>
              <a:t>Сделайте вывод, когда </a:t>
            </a:r>
            <a:r>
              <a:rPr lang="ru-RU" altLang="ru-RU" sz="1600" b="1" i="1" dirty="0">
                <a:solidFill>
                  <a:srgbClr val="FF0000"/>
                </a:solidFill>
              </a:rPr>
              <a:t>не</a:t>
            </a:r>
            <a:r>
              <a:rPr lang="ru-RU" altLang="ru-RU" sz="1600" dirty="0">
                <a:solidFill>
                  <a:srgbClr val="FF0000"/>
                </a:solidFill>
              </a:rPr>
              <a:t> с существительными пишется раздельно.</a:t>
            </a:r>
          </a:p>
        </p:txBody>
      </p:sp>
    </p:spTree>
    <p:extLst>
      <p:ext uri="{BB962C8B-B14F-4D97-AF65-F5344CB8AC3E}">
        <p14:creationId xmlns:p14="http://schemas.microsoft.com/office/powerpoint/2010/main" val="1754666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4" grpId="0" animBg="1"/>
      <p:bldP spid="5135" grpId="0" animBg="1"/>
      <p:bldP spid="513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131957" y="174625"/>
            <a:ext cx="1512943" cy="421315"/>
          </a:xfrm>
          <a:prstGeom prst="rect">
            <a:avLst/>
          </a:prstGeom>
          <a:noFill/>
        </p:spPr>
        <p:txBody>
          <a:bodyPr wrap="none" lIns="51481" tIns="25740" rIns="51481" bIns="25740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Вывод 3: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44500" y="1126235"/>
            <a:ext cx="5029200" cy="882979"/>
          </a:xfrm>
          <a:prstGeom prst="rect">
            <a:avLst/>
          </a:prstGeom>
          <a:noFill/>
        </p:spPr>
        <p:txBody>
          <a:bodyPr wrap="square" lIns="51481" tIns="25740" rIns="51481" bIns="25740">
            <a:spAutoFit/>
          </a:bodyPr>
          <a:lstStyle/>
          <a:p>
            <a:pPr algn="ctr"/>
            <a:r>
              <a:rPr lang="ru-RU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 существительными пишется раздельно, если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предложении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есть противопоставление с союзом </a:t>
            </a:r>
            <a:r>
              <a:rPr lang="ru-RU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117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385388" y="1383568"/>
            <a:ext cx="949840" cy="79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1" tIns="25740" rIns="51481" bIns="2574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FF0000"/>
                </a:solidFill>
                <a:cs typeface="Arial" charset="0"/>
              </a:rPr>
              <a:t>не</a:t>
            </a:r>
            <a:r>
              <a:rPr lang="ru-RU" altLang="ru-RU" sz="1600" b="1" dirty="0">
                <a:solidFill>
                  <a:srgbClr val="000000"/>
                </a:solidFill>
                <a:cs typeface="Arial" charset="0"/>
              </a:rPr>
              <a:t>настье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FF0000"/>
                </a:solidFill>
                <a:cs typeface="Arial" charset="0"/>
              </a:rPr>
              <a:t>не</a:t>
            </a:r>
            <a:r>
              <a:rPr lang="ru-RU" altLang="ru-RU" sz="1600" b="1" dirty="0">
                <a:solidFill>
                  <a:srgbClr val="000000"/>
                </a:solidFill>
                <a:cs typeface="Arial" charset="0"/>
              </a:rPr>
              <a:t>взгоды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FF0000"/>
                </a:solidFill>
                <a:cs typeface="Arial" charset="0"/>
              </a:rPr>
              <a:t>не</a:t>
            </a:r>
            <a:r>
              <a:rPr lang="ru-RU" altLang="ru-RU" sz="1600" b="1" dirty="0">
                <a:solidFill>
                  <a:srgbClr val="000000"/>
                </a:solidFill>
                <a:cs typeface="Arial" charset="0"/>
              </a:rPr>
              <a:t>вежда</a:t>
            </a:r>
          </a:p>
        </p:txBody>
      </p:sp>
      <p:sp>
        <p:nvSpPr>
          <p:cNvPr id="20483" name="AutoShape 7" descr="2Q=="/>
          <p:cNvSpPr>
            <a:spLocks noChangeAspect="1" noChangeArrowheads="1"/>
          </p:cNvSpPr>
          <p:nvPr/>
        </p:nvSpPr>
        <p:spPr bwMode="auto">
          <a:xfrm>
            <a:off x="2786804" y="1550317"/>
            <a:ext cx="192193" cy="1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0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Прямоугольник 3"/>
          <p:cNvSpPr>
            <a:spLocks noChangeArrowheads="1"/>
          </p:cNvSpPr>
          <p:nvPr/>
        </p:nvSpPr>
        <p:spPr bwMode="auto">
          <a:xfrm>
            <a:off x="1792804" y="1365179"/>
            <a:ext cx="977605" cy="79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1" tIns="25740" rIns="51481" bIns="2574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FF0000"/>
                </a:solidFill>
                <a:cs typeface="Arial" charset="0"/>
              </a:rPr>
              <a:t>не</a:t>
            </a:r>
            <a:r>
              <a:rPr lang="ru-RU" altLang="ru-RU" sz="1600" b="1" dirty="0">
                <a:solidFill>
                  <a:srgbClr val="000000"/>
                </a:solidFill>
                <a:cs typeface="Arial" charset="0"/>
              </a:rPr>
              <a:t>правда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FF0000"/>
                </a:solidFill>
                <a:cs typeface="Arial" charset="0"/>
              </a:rPr>
              <a:t>не</a:t>
            </a:r>
            <a:r>
              <a:rPr lang="ru-RU" altLang="ru-RU" sz="1600" b="1" dirty="0">
                <a:solidFill>
                  <a:srgbClr val="000000"/>
                </a:solidFill>
                <a:cs typeface="Arial" charset="0"/>
              </a:rPr>
              <a:t>счастье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FF0000"/>
                </a:solidFill>
                <a:cs typeface="Arial" charset="0"/>
              </a:rPr>
              <a:t>не</a:t>
            </a:r>
            <a:r>
              <a:rPr lang="ru-RU" altLang="ru-RU" sz="1600" b="1" dirty="0">
                <a:solidFill>
                  <a:srgbClr val="000000"/>
                </a:solidFill>
                <a:cs typeface="Arial" charset="0"/>
              </a:rPr>
              <a:t>друг</a:t>
            </a:r>
          </a:p>
        </p:txBody>
      </p:sp>
      <p:sp>
        <p:nvSpPr>
          <p:cNvPr id="5" name="Прямоугольник 3"/>
          <p:cNvSpPr>
            <a:spLocks noChangeArrowheads="1"/>
          </p:cNvSpPr>
          <p:nvPr/>
        </p:nvSpPr>
        <p:spPr bwMode="auto">
          <a:xfrm>
            <a:off x="3291311" y="1418120"/>
            <a:ext cx="1502877" cy="298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1" tIns="25740" rIns="51481" bIns="2574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>
                <a:solidFill>
                  <a:srgbClr val="FF0000"/>
                </a:solidFill>
                <a:cs typeface="Arial" charset="0"/>
              </a:rPr>
              <a:t>не</a:t>
            </a:r>
            <a:r>
              <a:rPr lang="ru-RU" altLang="ru-RU" sz="1600" b="1">
                <a:solidFill>
                  <a:srgbClr val="000000"/>
                </a:solidFill>
                <a:cs typeface="Arial" charset="0"/>
              </a:rPr>
              <a:t>_печь, а руки</a:t>
            </a:r>
          </a:p>
        </p:txBody>
      </p:sp>
      <p:sp>
        <p:nvSpPr>
          <p:cNvPr id="6" name="Прямоугольник 3"/>
          <p:cNvSpPr>
            <a:spLocks noChangeArrowheads="1"/>
          </p:cNvSpPr>
          <p:nvPr/>
        </p:nvSpPr>
        <p:spPr bwMode="auto">
          <a:xfrm>
            <a:off x="3291311" y="1895083"/>
            <a:ext cx="1987753" cy="54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1" tIns="25740" rIns="51481" bIns="2574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>
                <a:solidFill>
                  <a:srgbClr val="FF0000"/>
                </a:solidFill>
                <a:cs typeface="Arial" charset="0"/>
              </a:rPr>
              <a:t>не</a:t>
            </a:r>
            <a:r>
              <a:rPr lang="ru-RU" altLang="ru-RU" sz="1600" b="1">
                <a:solidFill>
                  <a:srgbClr val="000000"/>
                </a:solidFill>
                <a:cs typeface="Arial" charset="0"/>
              </a:rPr>
              <a:t>_галка, </a:t>
            </a:r>
            <a:r>
              <a:rPr lang="ru-RU" altLang="ru-RU" sz="1600" b="1">
                <a:solidFill>
                  <a:srgbClr val="FF0000"/>
                </a:solidFill>
                <a:cs typeface="Arial" charset="0"/>
              </a:rPr>
              <a:t>не</a:t>
            </a:r>
            <a:r>
              <a:rPr lang="ru-RU" altLang="ru-RU" sz="1600" b="1">
                <a:solidFill>
                  <a:srgbClr val="000000"/>
                </a:solidFill>
                <a:cs typeface="Arial" charset="0"/>
              </a:rPr>
              <a:t>_сорока,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>
                <a:solidFill>
                  <a:srgbClr val="FF0000"/>
                </a:solidFill>
                <a:cs typeface="Arial" charset="0"/>
              </a:rPr>
              <a:t>не</a:t>
            </a:r>
            <a:r>
              <a:rPr lang="ru-RU" altLang="ru-RU" sz="1600" b="1">
                <a:solidFill>
                  <a:srgbClr val="000000"/>
                </a:solidFill>
                <a:cs typeface="Arial" charset="0"/>
              </a:rPr>
              <a:t>_ворона</a:t>
            </a:r>
          </a:p>
        </p:txBody>
      </p:sp>
      <p:sp>
        <p:nvSpPr>
          <p:cNvPr id="23570" name="Text Box 18"/>
          <p:cNvSpPr txBox="1">
            <a:spLocks noChangeArrowheads="1"/>
          </p:cNvSpPr>
          <p:nvPr/>
        </p:nvSpPr>
        <p:spPr bwMode="auto">
          <a:xfrm>
            <a:off x="1316324" y="555625"/>
            <a:ext cx="4233576" cy="88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1481" tIns="25740" rIns="51481" bIns="2574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1800" dirty="0">
                <a:solidFill>
                  <a:srgbClr val="000000"/>
                </a:solidFill>
                <a:latin typeface="Arial" charset="0"/>
                <a:cs typeface="Arial" charset="0"/>
              </a:rPr>
              <a:t>Сделайте общий вывод о слитном и раздельном </a:t>
            </a:r>
            <a:r>
              <a:rPr lang="ru-RU" altLang="ru-RU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написании </a:t>
            </a:r>
            <a:r>
              <a:rPr lang="ru-RU" altLang="ru-RU" sz="1800" dirty="0">
                <a:solidFill>
                  <a:srgbClr val="000000"/>
                </a:solidFill>
                <a:latin typeface="Arial" charset="0"/>
                <a:cs typeface="Arial" charset="0"/>
              </a:rPr>
              <a:t>существительных с </a:t>
            </a:r>
            <a:r>
              <a:rPr lang="ru-RU" altLang="ru-RU" sz="1800" b="1" i="1" dirty="0">
                <a:solidFill>
                  <a:srgbClr val="000000"/>
                </a:solidFill>
                <a:latin typeface="Arial" charset="0"/>
                <a:cs typeface="Arial" charset="0"/>
              </a:rPr>
              <a:t>не</a:t>
            </a:r>
            <a:r>
              <a:rPr lang="ru-RU" altLang="ru-RU" sz="1800" dirty="0">
                <a:solidFill>
                  <a:srgbClr val="000000"/>
                </a:solidFill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7" name="Скругленный прямоугольник 3"/>
          <p:cNvSpPr/>
          <p:nvPr/>
        </p:nvSpPr>
        <p:spPr>
          <a:xfrm>
            <a:off x="660666" y="98425"/>
            <a:ext cx="4355834" cy="46613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51481" tIns="25740" rIns="51481" bIns="25740">
            <a:spAutoFit/>
          </a:bodyPr>
          <a:lstStyle/>
          <a:p>
            <a:pPr algn="ctr">
              <a:defRPr/>
            </a:pPr>
            <a:r>
              <a:rPr lang="ru-RU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Обобщим наблюдения</a:t>
            </a:r>
          </a:p>
        </p:txBody>
      </p:sp>
      <p:pic>
        <p:nvPicPr>
          <p:cNvPr id="2" name="Picture 2" descr="http://www.xrest.ru/images/collection/00699/196/origina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206" y="429642"/>
            <a:ext cx="912918" cy="793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74" name="Line 22"/>
          <p:cNvSpPr>
            <a:spLocks noChangeShapeType="1"/>
          </p:cNvSpPr>
          <p:nvPr/>
        </p:nvSpPr>
        <p:spPr bwMode="auto">
          <a:xfrm>
            <a:off x="1838850" y="1418120"/>
            <a:ext cx="20585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81" tIns="25740" rIns="51481" bIns="25740"/>
          <a:lstStyle/>
          <a:p>
            <a:endParaRPr lang="ru-RU"/>
          </a:p>
        </p:txBody>
      </p:sp>
      <p:sp>
        <p:nvSpPr>
          <p:cNvPr id="23575" name="Line 23"/>
          <p:cNvSpPr>
            <a:spLocks noChangeShapeType="1"/>
          </p:cNvSpPr>
          <p:nvPr/>
        </p:nvSpPr>
        <p:spPr bwMode="auto">
          <a:xfrm>
            <a:off x="2044700" y="1418120"/>
            <a:ext cx="0" cy="6835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81" tIns="25740" rIns="51481" bIns="25740"/>
          <a:lstStyle/>
          <a:p>
            <a:endParaRPr lang="ru-RU"/>
          </a:p>
        </p:txBody>
      </p:sp>
      <p:sp>
        <p:nvSpPr>
          <p:cNvPr id="23576" name="Line 24"/>
          <p:cNvSpPr>
            <a:spLocks noChangeShapeType="1"/>
          </p:cNvSpPr>
          <p:nvPr/>
        </p:nvSpPr>
        <p:spPr bwMode="auto">
          <a:xfrm>
            <a:off x="1838850" y="1698625"/>
            <a:ext cx="20585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81" tIns="25740" rIns="51481" bIns="25740"/>
          <a:lstStyle/>
          <a:p>
            <a:endParaRPr lang="ru-RU"/>
          </a:p>
        </p:txBody>
      </p:sp>
      <p:sp>
        <p:nvSpPr>
          <p:cNvPr id="23577" name="Line 25"/>
          <p:cNvSpPr>
            <a:spLocks noChangeShapeType="1"/>
          </p:cNvSpPr>
          <p:nvPr/>
        </p:nvSpPr>
        <p:spPr bwMode="auto">
          <a:xfrm>
            <a:off x="2044700" y="1698625"/>
            <a:ext cx="0" cy="6835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81" tIns="25740" rIns="51481" bIns="25740"/>
          <a:lstStyle/>
          <a:p>
            <a:endParaRPr lang="ru-RU"/>
          </a:p>
        </p:txBody>
      </p:sp>
      <p:sp>
        <p:nvSpPr>
          <p:cNvPr id="23578" name="Line 26"/>
          <p:cNvSpPr>
            <a:spLocks noChangeShapeType="1"/>
          </p:cNvSpPr>
          <p:nvPr/>
        </p:nvSpPr>
        <p:spPr bwMode="auto">
          <a:xfrm>
            <a:off x="1838851" y="1885456"/>
            <a:ext cx="205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81" tIns="25740" rIns="51481" bIns="25740"/>
          <a:lstStyle/>
          <a:p>
            <a:endParaRPr lang="ru-RU"/>
          </a:p>
        </p:txBody>
      </p:sp>
      <p:sp>
        <p:nvSpPr>
          <p:cNvPr id="23579" name="Line 27"/>
          <p:cNvSpPr>
            <a:spLocks noChangeShapeType="1"/>
          </p:cNvSpPr>
          <p:nvPr/>
        </p:nvSpPr>
        <p:spPr bwMode="auto">
          <a:xfrm>
            <a:off x="2044700" y="1885456"/>
            <a:ext cx="0" cy="6835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81" tIns="25740" rIns="51481" bIns="25740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3832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  <p:bldP spid="6" grpId="0"/>
      <p:bldP spid="23570" grpId="0"/>
      <p:bldP spid="23574" grpId="0" animBg="1"/>
      <p:bldP spid="23575" grpId="0" animBg="1"/>
      <p:bldP spid="23576" grpId="0" animBg="1"/>
      <p:bldP spid="23577" grpId="0" animBg="1"/>
      <p:bldP spid="23578" grpId="0" animBg="1"/>
      <p:bldP spid="2357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98" name="Line 12"/>
          <p:cNvSpPr>
            <a:spLocks noChangeShapeType="1"/>
          </p:cNvSpPr>
          <p:nvPr/>
        </p:nvSpPr>
        <p:spPr bwMode="auto">
          <a:xfrm>
            <a:off x="2881899" y="479425"/>
            <a:ext cx="1001" cy="192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81" tIns="25740" rIns="51481" bIns="25740"/>
          <a:lstStyle/>
          <a:p>
            <a:endParaRPr lang="ru-RU"/>
          </a:p>
        </p:txBody>
      </p:sp>
      <p:sp>
        <p:nvSpPr>
          <p:cNvPr id="8199" name="Line 13"/>
          <p:cNvSpPr>
            <a:spLocks noChangeShapeType="1"/>
          </p:cNvSpPr>
          <p:nvPr/>
        </p:nvSpPr>
        <p:spPr bwMode="auto">
          <a:xfrm>
            <a:off x="1685697" y="860425"/>
            <a:ext cx="0" cy="2010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81" tIns="25740" rIns="51481" bIns="25740"/>
          <a:lstStyle/>
          <a:p>
            <a:endParaRPr lang="ru-RU"/>
          </a:p>
        </p:txBody>
      </p:sp>
      <p:sp>
        <p:nvSpPr>
          <p:cNvPr id="8200" name="Line 14"/>
          <p:cNvSpPr>
            <a:spLocks noChangeShapeType="1"/>
          </p:cNvSpPr>
          <p:nvPr/>
        </p:nvSpPr>
        <p:spPr bwMode="auto">
          <a:xfrm>
            <a:off x="3777800" y="860425"/>
            <a:ext cx="1001" cy="192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81" tIns="25740" rIns="51481" bIns="25740"/>
          <a:lstStyle/>
          <a:p>
            <a:endParaRPr lang="ru-RU"/>
          </a:p>
        </p:txBody>
      </p:sp>
      <p:sp>
        <p:nvSpPr>
          <p:cNvPr id="8202" name="Line 16"/>
          <p:cNvSpPr>
            <a:spLocks noChangeShapeType="1"/>
          </p:cNvSpPr>
          <p:nvPr/>
        </p:nvSpPr>
        <p:spPr bwMode="auto">
          <a:xfrm>
            <a:off x="2958690" y="1546225"/>
            <a:ext cx="1600610" cy="75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81" tIns="25740" rIns="51481" bIns="25740"/>
          <a:lstStyle/>
          <a:p>
            <a:endParaRPr lang="ru-RU"/>
          </a:p>
        </p:txBody>
      </p:sp>
      <p:sp>
        <p:nvSpPr>
          <p:cNvPr id="8203" name="Line 17"/>
          <p:cNvSpPr>
            <a:spLocks noChangeShapeType="1"/>
          </p:cNvSpPr>
          <p:nvPr/>
        </p:nvSpPr>
        <p:spPr bwMode="auto">
          <a:xfrm>
            <a:off x="2958099" y="1546225"/>
            <a:ext cx="1001" cy="12844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81" tIns="25740" rIns="51481" bIns="25740"/>
          <a:lstStyle/>
          <a:p>
            <a:endParaRPr lang="ru-RU"/>
          </a:p>
        </p:txBody>
      </p:sp>
      <p:sp>
        <p:nvSpPr>
          <p:cNvPr id="8204" name="Line 18"/>
          <p:cNvSpPr>
            <a:spLocks noChangeShapeType="1"/>
          </p:cNvSpPr>
          <p:nvPr/>
        </p:nvSpPr>
        <p:spPr bwMode="auto">
          <a:xfrm flipH="1">
            <a:off x="4559300" y="1546225"/>
            <a:ext cx="0" cy="13670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81" tIns="25740" rIns="51481" bIns="25740"/>
          <a:lstStyle/>
          <a:p>
            <a:endParaRPr lang="ru-RU"/>
          </a:p>
        </p:txBody>
      </p:sp>
      <p:sp>
        <p:nvSpPr>
          <p:cNvPr id="8205" name="Text Box 19"/>
          <p:cNvSpPr txBox="1">
            <a:spLocks noChangeArrowheads="1"/>
          </p:cNvSpPr>
          <p:nvPr/>
        </p:nvSpPr>
        <p:spPr bwMode="auto">
          <a:xfrm>
            <a:off x="825501" y="174625"/>
            <a:ext cx="4039599" cy="3199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51481" tIns="25740" rIns="51481" bIns="25740"/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ru-RU" altLang="ru-RU" sz="1600" b="1" dirty="0">
                <a:solidFill>
                  <a:srgbClr val="FF0000"/>
                </a:solidFill>
                <a:latin typeface="Arial" charset="0"/>
              </a:rPr>
              <a:t>НЕ с именами существительными</a:t>
            </a:r>
            <a:endParaRPr lang="ru-RU" altLang="ru-RU" sz="1600" dirty="0">
              <a:solidFill>
                <a:srgbClr val="FF0000"/>
              </a:solidFill>
            </a:endParaRPr>
          </a:p>
        </p:txBody>
      </p:sp>
      <p:sp>
        <p:nvSpPr>
          <p:cNvPr id="8206" name="Text Box 20"/>
          <p:cNvSpPr txBox="1">
            <a:spLocks noChangeArrowheads="1"/>
          </p:cNvSpPr>
          <p:nvPr/>
        </p:nvSpPr>
        <p:spPr bwMode="auto">
          <a:xfrm>
            <a:off x="215900" y="631825"/>
            <a:ext cx="5333999" cy="256133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51481" tIns="25740" rIns="51481" bIns="25740"/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solidFill>
                  <a:srgbClr val="C00000"/>
                </a:solidFill>
                <a:latin typeface="Arial" charset="0"/>
              </a:rPr>
              <a:t>Определите, употребляется ли существительное без НЕ</a:t>
            </a:r>
            <a:endParaRPr lang="ru-RU" altLang="ru-RU" sz="1400" dirty="0">
              <a:solidFill>
                <a:srgbClr val="C00000"/>
              </a:solidFill>
            </a:endParaRPr>
          </a:p>
        </p:txBody>
      </p:sp>
      <p:sp>
        <p:nvSpPr>
          <p:cNvPr id="8207" name="Text Box 21"/>
          <p:cNvSpPr txBox="1">
            <a:spLocks noChangeArrowheads="1"/>
          </p:cNvSpPr>
          <p:nvPr/>
        </p:nvSpPr>
        <p:spPr bwMode="auto">
          <a:xfrm>
            <a:off x="673100" y="1089025"/>
            <a:ext cx="1981200" cy="408611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51481" tIns="25740" rIns="51481" bIns="25740"/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ru-RU" altLang="ru-RU" sz="1200" b="1" dirty="0" smtClean="0">
                <a:solidFill>
                  <a:srgbClr val="C00000"/>
                </a:solidFill>
                <a:latin typeface="Arial" charset="0"/>
              </a:rPr>
              <a:t>Если не </a:t>
            </a:r>
            <a:r>
              <a:rPr lang="ru-RU" altLang="ru-RU" sz="1200" b="1" dirty="0">
                <a:solidFill>
                  <a:srgbClr val="C00000"/>
                </a:solidFill>
                <a:latin typeface="Arial" charset="0"/>
              </a:rPr>
              <a:t>употребляется - СЛИТНО</a:t>
            </a:r>
            <a:endParaRPr lang="ru-RU" altLang="ru-RU" sz="1200" dirty="0">
              <a:solidFill>
                <a:srgbClr val="C00000"/>
              </a:solidFill>
            </a:endParaRPr>
          </a:p>
        </p:txBody>
      </p:sp>
      <p:sp>
        <p:nvSpPr>
          <p:cNvPr id="8208" name="Text Box 22"/>
          <p:cNvSpPr txBox="1">
            <a:spLocks noChangeArrowheads="1"/>
          </p:cNvSpPr>
          <p:nvPr/>
        </p:nvSpPr>
        <p:spPr bwMode="auto">
          <a:xfrm>
            <a:off x="3066675" y="1061492"/>
            <a:ext cx="2178425" cy="388589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51481" tIns="25740" rIns="51481" bIns="25740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ru-RU" altLang="ru-RU" sz="1200" b="1" dirty="0" smtClean="0">
                <a:solidFill>
                  <a:srgbClr val="C00000"/>
                </a:solidFill>
                <a:latin typeface="Arial" charset="0"/>
              </a:rPr>
              <a:t>Если употребляется</a:t>
            </a:r>
            <a:endParaRPr lang="ru-RU" altLang="ru-RU" sz="1200" dirty="0">
              <a:solidFill>
                <a:srgbClr val="C00000"/>
              </a:solidFill>
            </a:endParaRPr>
          </a:p>
        </p:txBody>
      </p:sp>
      <p:sp>
        <p:nvSpPr>
          <p:cNvPr id="8209" name="Text Box 23"/>
          <p:cNvSpPr txBox="1">
            <a:spLocks noChangeArrowheads="1"/>
          </p:cNvSpPr>
          <p:nvPr/>
        </p:nvSpPr>
        <p:spPr bwMode="auto">
          <a:xfrm>
            <a:off x="1435100" y="1698624"/>
            <a:ext cx="2286001" cy="477143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51481" tIns="25740" rIns="51481" bIns="25740"/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ru-RU" altLang="ru-RU" sz="1050" b="1" dirty="0">
                <a:solidFill>
                  <a:srgbClr val="C00000"/>
                </a:solidFill>
                <a:latin typeface="Arial" charset="0"/>
              </a:rPr>
              <a:t>Если </a:t>
            </a:r>
            <a:r>
              <a:rPr lang="ru-RU" altLang="ru-RU" sz="1050" b="1" dirty="0" smtClean="0">
                <a:solidFill>
                  <a:srgbClr val="C00000"/>
                </a:solidFill>
                <a:latin typeface="Arial" charset="0"/>
              </a:rPr>
              <a:t>есть противопоставление</a:t>
            </a:r>
            <a:endParaRPr lang="ru-RU" altLang="ru-RU" sz="1050" b="1" dirty="0">
              <a:solidFill>
                <a:srgbClr val="C00000"/>
              </a:solidFill>
              <a:latin typeface="Arial" charset="0"/>
            </a:endParaRPr>
          </a:p>
          <a:p>
            <a:pPr algn="ctr" eaLnBrk="1" hangingPunct="1"/>
            <a:r>
              <a:rPr lang="ru-RU" altLang="ru-RU" sz="1050" b="1" dirty="0">
                <a:solidFill>
                  <a:srgbClr val="C00000"/>
                </a:solidFill>
                <a:latin typeface="Arial" charset="0"/>
              </a:rPr>
              <a:t>с  союзом А</a:t>
            </a:r>
            <a:endParaRPr lang="ru-RU" altLang="ru-RU" sz="1050" dirty="0">
              <a:solidFill>
                <a:srgbClr val="C00000"/>
              </a:solidFill>
            </a:endParaRPr>
          </a:p>
        </p:txBody>
      </p:sp>
      <p:sp>
        <p:nvSpPr>
          <p:cNvPr id="8210" name="Text Box 24"/>
          <p:cNvSpPr txBox="1">
            <a:spLocks noChangeArrowheads="1"/>
          </p:cNvSpPr>
          <p:nvPr/>
        </p:nvSpPr>
        <p:spPr bwMode="auto">
          <a:xfrm>
            <a:off x="3772741" y="1698625"/>
            <a:ext cx="1777157" cy="477142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51481" tIns="25740" rIns="51481" bIns="25740"/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ru-RU" altLang="ru-RU" sz="1100" b="1" dirty="0">
                <a:solidFill>
                  <a:srgbClr val="C00000"/>
                </a:solidFill>
                <a:latin typeface="Arial" charset="0"/>
              </a:rPr>
              <a:t>Если нет, замени синонимом без НЕ</a:t>
            </a:r>
            <a:endParaRPr lang="ru-RU" altLang="ru-RU" sz="1100" dirty="0">
              <a:solidFill>
                <a:srgbClr val="C00000"/>
              </a:solidFill>
            </a:endParaRPr>
          </a:p>
        </p:txBody>
      </p:sp>
      <p:sp>
        <p:nvSpPr>
          <p:cNvPr id="8211" name="Line 25"/>
          <p:cNvSpPr>
            <a:spLocks noChangeShapeType="1"/>
          </p:cNvSpPr>
          <p:nvPr/>
        </p:nvSpPr>
        <p:spPr bwMode="auto">
          <a:xfrm>
            <a:off x="2247261" y="2155825"/>
            <a:ext cx="1001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81" tIns="25740" rIns="51481" bIns="25740"/>
          <a:lstStyle/>
          <a:p>
            <a:endParaRPr lang="ru-RU"/>
          </a:p>
        </p:txBody>
      </p:sp>
      <p:sp>
        <p:nvSpPr>
          <p:cNvPr id="8212" name="Line 26"/>
          <p:cNvSpPr>
            <a:spLocks noChangeShapeType="1"/>
          </p:cNvSpPr>
          <p:nvPr/>
        </p:nvSpPr>
        <p:spPr bwMode="auto">
          <a:xfrm>
            <a:off x="4865101" y="2175767"/>
            <a:ext cx="0" cy="13245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81" tIns="25740" rIns="51481" bIns="25740"/>
          <a:lstStyle/>
          <a:p>
            <a:endParaRPr lang="ru-RU"/>
          </a:p>
        </p:txBody>
      </p:sp>
      <p:sp>
        <p:nvSpPr>
          <p:cNvPr id="8213" name="Oval 27"/>
          <p:cNvSpPr>
            <a:spLocks noChangeArrowheads="1"/>
          </p:cNvSpPr>
          <p:nvPr/>
        </p:nvSpPr>
        <p:spPr bwMode="auto">
          <a:xfrm>
            <a:off x="825501" y="2295559"/>
            <a:ext cx="2172516" cy="546066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51481" tIns="25740" rIns="51481" bIns="25740"/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214" name="Oval 28"/>
          <p:cNvSpPr>
            <a:spLocks noChangeArrowheads="1"/>
          </p:cNvSpPr>
          <p:nvPr/>
        </p:nvSpPr>
        <p:spPr bwMode="auto">
          <a:xfrm>
            <a:off x="4025613" y="2308225"/>
            <a:ext cx="1676687" cy="546066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51481" tIns="25740" rIns="51481" bIns="25740"/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" name="Line 14"/>
          <p:cNvSpPr>
            <a:spLocks noChangeShapeType="1"/>
          </p:cNvSpPr>
          <p:nvPr/>
        </p:nvSpPr>
        <p:spPr bwMode="auto">
          <a:xfrm>
            <a:off x="3797300" y="1450081"/>
            <a:ext cx="1001" cy="9614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81" tIns="25740" rIns="51481" bIns="25740"/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212849" y="2318405"/>
            <a:ext cx="1441451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ru-RU" altLang="ru-RU" sz="1400" b="1" dirty="0">
                <a:solidFill>
                  <a:srgbClr val="FF0000"/>
                </a:solidFill>
                <a:latin typeface="Arial" charset="0"/>
              </a:rPr>
              <a:t>Пиши раздельно</a:t>
            </a:r>
            <a:endParaRPr lang="ru-RU" altLang="ru-RU" sz="1400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178300" y="2289860"/>
            <a:ext cx="144145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ru-RU" altLang="ru-RU" sz="1400" b="1" dirty="0">
                <a:solidFill>
                  <a:srgbClr val="FF0000"/>
                </a:solidFill>
                <a:latin typeface="Arial" charset="0"/>
              </a:rPr>
              <a:t>Пиши</a:t>
            </a:r>
          </a:p>
          <a:p>
            <a:pPr lvl="0" algn="ctr"/>
            <a:r>
              <a:rPr lang="ru-RU" altLang="ru-RU" sz="1400" b="1" dirty="0">
                <a:solidFill>
                  <a:srgbClr val="FF0000"/>
                </a:solidFill>
                <a:latin typeface="Arial" charset="0"/>
              </a:rPr>
              <a:t>слитно</a:t>
            </a:r>
            <a:endParaRPr lang="ru-RU" altLang="ru-RU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5190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ОРФОГРАММА №33</a:t>
            </a:r>
            <a:endParaRPr lang="ru-RU" sz="2400" dirty="0"/>
          </a:p>
        </p:txBody>
      </p:sp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215900" y="784225"/>
            <a:ext cx="5410199" cy="1938992"/>
          </a:xfrm>
        </p:spPr>
        <p:txBody>
          <a:bodyPr/>
          <a:lstStyle/>
          <a:p>
            <a:r>
              <a:rPr lang="ru-RU" sz="1800" b="1" dirty="0" smtClean="0">
                <a:solidFill>
                  <a:srgbClr val="FF0000"/>
                </a:solidFill>
              </a:rPr>
              <a:t>     Не </a:t>
            </a:r>
            <a:r>
              <a:rPr lang="ru-RU" sz="1800" i="0" dirty="0" smtClean="0">
                <a:solidFill>
                  <a:srgbClr val="FF0000"/>
                </a:solidFill>
              </a:rPr>
              <a:t>пишется слитно, если существительное без </a:t>
            </a:r>
            <a:r>
              <a:rPr lang="ru-RU" sz="1800" b="1" dirty="0" smtClean="0">
                <a:solidFill>
                  <a:srgbClr val="FF0000"/>
                </a:solidFill>
              </a:rPr>
              <a:t>не</a:t>
            </a:r>
            <a:r>
              <a:rPr lang="ru-RU" sz="1800" i="0" dirty="0" smtClean="0">
                <a:solidFill>
                  <a:srgbClr val="FF0000"/>
                </a:solidFill>
              </a:rPr>
              <a:t> </a:t>
            </a:r>
            <a:r>
              <a:rPr lang="ru-RU" sz="1800" i="0" dirty="0" err="1" smtClean="0">
                <a:solidFill>
                  <a:srgbClr val="FF0000"/>
                </a:solidFill>
              </a:rPr>
              <a:t>не</a:t>
            </a:r>
            <a:r>
              <a:rPr lang="ru-RU" sz="1800" i="0" dirty="0" smtClean="0">
                <a:solidFill>
                  <a:srgbClr val="FF0000"/>
                </a:solidFill>
              </a:rPr>
              <a:t> употребляется</a:t>
            </a:r>
            <a:r>
              <a:rPr lang="ru-RU" dirty="0" smtClean="0"/>
              <a:t>, </a:t>
            </a:r>
            <a:r>
              <a:rPr lang="ru-RU" sz="1800" i="0" dirty="0" smtClean="0"/>
              <a:t>например</a:t>
            </a:r>
            <a:r>
              <a:rPr lang="ru-RU" sz="1800" dirty="0" smtClean="0"/>
              <a:t> ненависть.</a:t>
            </a:r>
          </a:p>
          <a:p>
            <a:endParaRPr lang="ru-RU" sz="1800" dirty="0" smtClean="0">
              <a:solidFill>
                <a:srgbClr val="FF0000"/>
              </a:solidFill>
            </a:endParaRPr>
          </a:p>
          <a:p>
            <a:r>
              <a:rPr lang="ru-RU" sz="1800" b="1" dirty="0" smtClean="0">
                <a:solidFill>
                  <a:srgbClr val="FF0000"/>
                </a:solidFill>
              </a:rPr>
              <a:t>     Не</a:t>
            </a:r>
            <a:r>
              <a:rPr lang="ru-RU" sz="1800" dirty="0" smtClean="0">
                <a:solidFill>
                  <a:srgbClr val="FF0000"/>
                </a:solidFill>
              </a:rPr>
              <a:t> </a:t>
            </a:r>
            <a:r>
              <a:rPr lang="ru-RU" sz="1800" i="0" dirty="0">
                <a:solidFill>
                  <a:srgbClr val="FF0000"/>
                </a:solidFill>
              </a:rPr>
              <a:t>пишется слитно, если существительное </a:t>
            </a:r>
            <a:r>
              <a:rPr lang="ru-RU" sz="1800" i="0" dirty="0" smtClean="0">
                <a:solidFill>
                  <a:srgbClr val="FF0000"/>
                </a:solidFill>
              </a:rPr>
              <a:t> можно заменить синонимом без</a:t>
            </a:r>
            <a:r>
              <a:rPr lang="ru-RU" sz="1800" b="1" dirty="0" smtClean="0">
                <a:solidFill>
                  <a:srgbClr val="FF0000"/>
                </a:solidFill>
              </a:rPr>
              <a:t> не</a:t>
            </a:r>
            <a:r>
              <a:rPr lang="ru-RU" sz="1800" i="0" dirty="0" smtClean="0">
                <a:solidFill>
                  <a:srgbClr val="FF0000"/>
                </a:solidFill>
              </a:rPr>
              <a:t>, </a:t>
            </a:r>
            <a:r>
              <a:rPr lang="ru-RU" sz="1800" i="0" dirty="0" smtClean="0">
                <a:solidFill>
                  <a:schemeClr val="tx2">
                    <a:lumMod val="50000"/>
                  </a:schemeClr>
                </a:solidFill>
              </a:rPr>
              <a:t>например: 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неправда (ложь), непогода (плохая погода)</a:t>
            </a:r>
            <a:endParaRPr lang="ru-RU" sz="1800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4270329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УПРАЖНЕНИЕ 504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0" y="555625"/>
            <a:ext cx="5410199" cy="830997"/>
          </a:xfrm>
        </p:spPr>
        <p:txBody>
          <a:bodyPr/>
          <a:lstStyle/>
          <a:p>
            <a:r>
              <a:rPr lang="ru-RU" dirty="0" smtClean="0"/>
              <a:t>     </a:t>
            </a:r>
            <a:r>
              <a:rPr lang="ru-RU" sz="1800" i="0" dirty="0" smtClean="0">
                <a:solidFill>
                  <a:srgbClr val="FF0000"/>
                </a:solidFill>
              </a:rPr>
              <a:t>Вспомните  определение синонимов. Прочитайте слова, подберите синоним (без не), запишите полученные пары.</a:t>
            </a:r>
            <a:endParaRPr lang="ru-RU" sz="1800" i="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5900" y="1622425"/>
            <a:ext cx="533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Недруг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, неправда, несчастье, нездоровье, неприятель, неудача.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46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УПРАЖНЕНИЕ 504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15900" y="860425"/>
            <a:ext cx="533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Недруг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- враг, неправда - ложь, несчастье - горе, нездоровье - болезнь, неприятель -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противник,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неудача -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поражение.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044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53975"/>
            <a:ext cx="5765800" cy="32988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40342" y="191537"/>
            <a:ext cx="5045075" cy="369332"/>
          </a:xfrm>
        </p:spPr>
        <p:txBody>
          <a:bodyPr/>
          <a:lstStyle/>
          <a:p>
            <a:pPr algn="ctr"/>
            <a:r>
              <a:rPr lang="ru-RU" altLang="ru-RU" sz="2400" dirty="0">
                <a:solidFill>
                  <a:srgbClr val="C00000"/>
                </a:solidFill>
              </a:rPr>
              <a:t>Найди пару</a:t>
            </a:r>
          </a:p>
        </p:txBody>
      </p:sp>
      <p:sp>
        <p:nvSpPr>
          <p:cNvPr id="21507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04205" y="736852"/>
            <a:ext cx="3088107" cy="243759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b="1" dirty="0" smtClean="0">
                <a:solidFill>
                  <a:srgbClr val="0000FF"/>
                </a:solidFill>
              </a:rPr>
              <a:t>(не)</a:t>
            </a:r>
            <a:r>
              <a:rPr lang="ru-RU" altLang="ru-RU" b="1" dirty="0" err="1" smtClean="0">
                <a:solidFill>
                  <a:srgbClr val="0000FF"/>
                </a:solidFill>
              </a:rPr>
              <a:t>годование</a:t>
            </a:r>
            <a:endParaRPr lang="ru-RU" altLang="ru-RU" b="1" dirty="0" smtClean="0">
              <a:solidFill>
                <a:srgbClr val="0000FF"/>
              </a:solidFill>
            </a:endParaRPr>
          </a:p>
          <a:p>
            <a:pPr>
              <a:lnSpc>
                <a:spcPct val="90000"/>
              </a:lnSpc>
            </a:pPr>
            <a:r>
              <a:rPr lang="ru-RU" altLang="ru-RU" b="1" dirty="0" smtClean="0">
                <a:solidFill>
                  <a:srgbClr val="0000FF"/>
                </a:solidFill>
              </a:rPr>
              <a:t>(не)погода</a:t>
            </a:r>
          </a:p>
          <a:p>
            <a:pPr>
              <a:lnSpc>
                <a:spcPct val="90000"/>
              </a:lnSpc>
            </a:pPr>
            <a:r>
              <a:rPr lang="ru-RU" altLang="ru-RU" b="1" dirty="0" smtClean="0">
                <a:solidFill>
                  <a:srgbClr val="0000FF"/>
                </a:solidFill>
              </a:rPr>
              <a:t>(не)здоровье</a:t>
            </a:r>
          </a:p>
          <a:p>
            <a:pPr>
              <a:lnSpc>
                <a:spcPct val="90000"/>
              </a:lnSpc>
            </a:pPr>
            <a:r>
              <a:rPr lang="ru-RU" altLang="ru-RU" b="1" dirty="0" smtClean="0">
                <a:solidFill>
                  <a:srgbClr val="0000FF"/>
                </a:solidFill>
              </a:rPr>
              <a:t>(не)внимательность</a:t>
            </a:r>
          </a:p>
          <a:p>
            <a:pPr>
              <a:lnSpc>
                <a:spcPct val="90000"/>
              </a:lnSpc>
            </a:pPr>
            <a:r>
              <a:rPr lang="ru-RU" altLang="ru-RU" b="1" dirty="0" smtClean="0">
                <a:solidFill>
                  <a:srgbClr val="0000FF"/>
                </a:solidFill>
              </a:rPr>
              <a:t>(не)правда</a:t>
            </a:r>
          </a:p>
          <a:p>
            <a:pPr>
              <a:lnSpc>
                <a:spcPct val="90000"/>
              </a:lnSpc>
            </a:pPr>
            <a:r>
              <a:rPr lang="ru-RU" altLang="ru-RU" b="1" dirty="0" smtClean="0">
                <a:solidFill>
                  <a:srgbClr val="0000FF"/>
                </a:solidFill>
              </a:rPr>
              <a:t>(не)приятель</a:t>
            </a:r>
          </a:p>
          <a:p>
            <a:pPr>
              <a:lnSpc>
                <a:spcPct val="90000"/>
              </a:lnSpc>
            </a:pPr>
            <a:r>
              <a:rPr lang="ru-RU" altLang="ru-RU" b="1" dirty="0" smtClean="0">
                <a:solidFill>
                  <a:srgbClr val="0000FF"/>
                </a:solidFill>
              </a:rPr>
              <a:t>(не)счастье</a:t>
            </a:r>
          </a:p>
          <a:p>
            <a:pPr>
              <a:lnSpc>
                <a:spcPct val="90000"/>
              </a:lnSpc>
            </a:pPr>
            <a:r>
              <a:rPr lang="ru-RU" altLang="ru-RU" b="1" dirty="0" smtClean="0">
                <a:solidFill>
                  <a:srgbClr val="0000FF"/>
                </a:solidFill>
              </a:rPr>
              <a:t>(не)воля</a:t>
            </a:r>
          </a:p>
          <a:p>
            <a:pPr>
              <a:lnSpc>
                <a:spcPct val="90000"/>
              </a:lnSpc>
            </a:pPr>
            <a:r>
              <a:rPr lang="ru-RU" altLang="ru-RU" b="1" dirty="0" smtClean="0">
                <a:solidFill>
                  <a:srgbClr val="0000FF"/>
                </a:solidFill>
              </a:rPr>
              <a:t>(не)уверенность</a:t>
            </a:r>
          </a:p>
          <a:p>
            <a:pPr>
              <a:lnSpc>
                <a:spcPct val="90000"/>
              </a:lnSpc>
            </a:pPr>
            <a:r>
              <a:rPr lang="ru-RU" altLang="ru-RU" b="1" dirty="0" smtClean="0">
                <a:solidFill>
                  <a:srgbClr val="0000FF"/>
                </a:solidFill>
              </a:rPr>
              <a:t>(не)</a:t>
            </a:r>
            <a:r>
              <a:rPr lang="ru-RU" altLang="ru-RU" b="1" dirty="0" err="1" smtClean="0">
                <a:solidFill>
                  <a:srgbClr val="0000FF"/>
                </a:solidFill>
              </a:rPr>
              <a:t>лепость</a:t>
            </a:r>
            <a:endParaRPr lang="ru-RU" altLang="ru-RU" b="1" dirty="0" smtClean="0">
              <a:solidFill>
                <a:srgbClr val="0000FF"/>
              </a:solidFill>
            </a:endParaRPr>
          </a:p>
          <a:p>
            <a:pPr>
              <a:lnSpc>
                <a:spcPct val="90000"/>
              </a:lnSpc>
            </a:pPr>
            <a:endParaRPr lang="ru-RU" altLang="ru-RU" b="1" dirty="0" smtClean="0"/>
          </a:p>
        </p:txBody>
      </p:sp>
      <p:sp>
        <p:nvSpPr>
          <p:cNvPr id="21508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3155174" y="770652"/>
            <a:ext cx="2610626" cy="221599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b="1" dirty="0" smtClean="0">
                <a:solidFill>
                  <a:srgbClr val="0000FF"/>
                </a:solidFill>
              </a:rPr>
              <a:t>Противник</a:t>
            </a:r>
          </a:p>
          <a:p>
            <a:pPr>
              <a:lnSpc>
                <a:spcPct val="90000"/>
              </a:lnSpc>
            </a:pPr>
            <a:r>
              <a:rPr lang="ru-RU" altLang="ru-RU" b="1" dirty="0" smtClean="0">
                <a:solidFill>
                  <a:srgbClr val="0000FF"/>
                </a:solidFill>
              </a:rPr>
              <a:t>Глупость</a:t>
            </a:r>
          </a:p>
          <a:p>
            <a:pPr>
              <a:lnSpc>
                <a:spcPct val="90000"/>
              </a:lnSpc>
            </a:pPr>
            <a:r>
              <a:rPr lang="ru-RU" altLang="ru-RU" b="1" dirty="0" smtClean="0">
                <a:solidFill>
                  <a:srgbClr val="0000FF"/>
                </a:solidFill>
              </a:rPr>
              <a:t>Рабство</a:t>
            </a:r>
          </a:p>
          <a:p>
            <a:pPr>
              <a:lnSpc>
                <a:spcPct val="90000"/>
              </a:lnSpc>
            </a:pPr>
            <a:r>
              <a:rPr lang="ru-RU" altLang="ru-RU" b="1" dirty="0" smtClean="0">
                <a:solidFill>
                  <a:srgbClr val="0000FF"/>
                </a:solidFill>
              </a:rPr>
              <a:t>Рассеянность</a:t>
            </a:r>
          </a:p>
          <a:p>
            <a:pPr>
              <a:lnSpc>
                <a:spcPct val="90000"/>
              </a:lnSpc>
            </a:pPr>
            <a:r>
              <a:rPr lang="ru-RU" altLang="ru-RU" b="1" dirty="0" smtClean="0">
                <a:solidFill>
                  <a:srgbClr val="0000FF"/>
                </a:solidFill>
              </a:rPr>
              <a:t>Болезнь</a:t>
            </a:r>
          </a:p>
          <a:p>
            <a:pPr>
              <a:lnSpc>
                <a:spcPct val="90000"/>
              </a:lnSpc>
            </a:pPr>
            <a:r>
              <a:rPr lang="ru-RU" altLang="ru-RU" b="1" dirty="0" smtClean="0">
                <a:solidFill>
                  <a:srgbClr val="0000FF"/>
                </a:solidFill>
              </a:rPr>
              <a:t>Сомнение</a:t>
            </a:r>
          </a:p>
          <a:p>
            <a:pPr>
              <a:lnSpc>
                <a:spcPct val="90000"/>
              </a:lnSpc>
            </a:pPr>
            <a:r>
              <a:rPr lang="ru-RU" altLang="ru-RU" b="1" dirty="0" smtClean="0">
                <a:solidFill>
                  <a:srgbClr val="0000FF"/>
                </a:solidFill>
              </a:rPr>
              <a:t>Возмущение</a:t>
            </a:r>
          </a:p>
          <a:p>
            <a:pPr>
              <a:lnSpc>
                <a:spcPct val="90000"/>
              </a:lnSpc>
            </a:pPr>
            <a:r>
              <a:rPr lang="ru-RU" altLang="ru-RU" b="1" dirty="0" smtClean="0">
                <a:solidFill>
                  <a:srgbClr val="0000FF"/>
                </a:solidFill>
              </a:rPr>
              <a:t>Беда</a:t>
            </a:r>
          </a:p>
          <a:p>
            <a:pPr>
              <a:lnSpc>
                <a:spcPct val="90000"/>
              </a:lnSpc>
            </a:pPr>
            <a:r>
              <a:rPr lang="ru-RU" altLang="ru-RU" b="1" dirty="0" smtClean="0">
                <a:solidFill>
                  <a:srgbClr val="0000FF"/>
                </a:solidFill>
              </a:rPr>
              <a:t>Слякоть</a:t>
            </a:r>
          </a:p>
          <a:p>
            <a:pPr>
              <a:lnSpc>
                <a:spcPct val="90000"/>
              </a:lnSpc>
            </a:pPr>
            <a:r>
              <a:rPr lang="ru-RU" altLang="ru-RU" b="1" dirty="0">
                <a:solidFill>
                  <a:srgbClr val="0000FF"/>
                </a:solidFill>
              </a:rPr>
              <a:t>Л</a:t>
            </a:r>
            <a:r>
              <a:rPr lang="ru-RU" altLang="ru-RU" b="1" dirty="0" smtClean="0">
                <a:solidFill>
                  <a:srgbClr val="0000FF"/>
                </a:solidFill>
              </a:rPr>
              <a:t>ожь</a:t>
            </a:r>
            <a:endParaRPr lang="ru-RU" altLang="ru-RU" b="1" dirty="0" smtClean="0">
              <a:solidFill>
                <a:srgbClr val="0000FF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1883895" y="839004"/>
            <a:ext cx="1498508" cy="13625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81" tIns="25740" rIns="51481" bIns="25740"/>
          <a:lstStyle/>
          <a:p>
            <a:endParaRPr lang="ru-RU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1520530" y="1077110"/>
            <a:ext cx="1906918" cy="156759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81" tIns="25740" rIns="51481" bIns="25740"/>
          <a:lstStyle/>
          <a:p>
            <a:endParaRPr lang="ru-RU"/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1792804" y="1315967"/>
            <a:ext cx="1589599" cy="44241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81" tIns="25740" rIns="51481" bIns="25740"/>
          <a:lstStyle/>
          <a:p>
            <a:endParaRPr lang="ru-RU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2564580" y="1520272"/>
            <a:ext cx="908914" cy="338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81" tIns="25740" rIns="51481" bIns="25740"/>
          <a:lstStyle/>
          <a:p>
            <a:endParaRPr lang="ru-RU"/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1520530" y="1724578"/>
            <a:ext cx="1906918" cy="115823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81" tIns="25740" rIns="51481" bIns="25740"/>
          <a:lstStyle/>
          <a:p>
            <a:endParaRPr lang="ru-RU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auto">
          <a:xfrm flipV="1">
            <a:off x="1747758" y="906606"/>
            <a:ext cx="1634645" cy="104330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81" tIns="25740" rIns="51481" bIns="25740"/>
          <a:lstStyle/>
          <a:p>
            <a:endParaRPr lang="ru-RU"/>
          </a:p>
        </p:txBody>
      </p:sp>
      <p:sp>
        <p:nvSpPr>
          <p:cNvPr id="11" name="Line 4"/>
          <p:cNvSpPr>
            <a:spLocks noChangeShapeType="1"/>
          </p:cNvSpPr>
          <p:nvPr/>
        </p:nvSpPr>
        <p:spPr bwMode="auto">
          <a:xfrm>
            <a:off x="1566576" y="2167740"/>
            <a:ext cx="1815827" cy="27265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81" tIns="25740" rIns="51481" bIns="25740"/>
          <a:lstStyle/>
          <a:p>
            <a:endParaRPr lang="ru-RU"/>
          </a:p>
        </p:txBody>
      </p:sp>
      <p:sp>
        <p:nvSpPr>
          <p:cNvPr id="12" name="Line 4"/>
          <p:cNvSpPr>
            <a:spLocks noChangeShapeType="1"/>
          </p:cNvSpPr>
          <p:nvPr/>
        </p:nvSpPr>
        <p:spPr bwMode="auto">
          <a:xfrm flipV="1">
            <a:off x="1293301" y="1315967"/>
            <a:ext cx="2134147" cy="108987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81" tIns="25740" rIns="51481" bIns="25740"/>
          <a:lstStyle/>
          <a:p>
            <a:endParaRPr lang="ru-RU"/>
          </a:p>
        </p:txBody>
      </p:sp>
      <p:sp>
        <p:nvSpPr>
          <p:cNvPr id="13" name="Line 4"/>
          <p:cNvSpPr>
            <a:spLocks noChangeShapeType="1"/>
          </p:cNvSpPr>
          <p:nvPr/>
        </p:nvSpPr>
        <p:spPr bwMode="auto">
          <a:xfrm flipV="1">
            <a:off x="2066079" y="1997236"/>
            <a:ext cx="1361369" cy="6474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81" tIns="25740" rIns="51481" bIns="25740"/>
          <a:lstStyle/>
          <a:p>
            <a:endParaRPr lang="ru-RU"/>
          </a:p>
        </p:txBody>
      </p:sp>
      <p:sp>
        <p:nvSpPr>
          <p:cNvPr id="14" name="Line 4"/>
          <p:cNvSpPr>
            <a:spLocks noChangeShapeType="1"/>
          </p:cNvSpPr>
          <p:nvPr/>
        </p:nvSpPr>
        <p:spPr bwMode="auto">
          <a:xfrm flipV="1">
            <a:off x="1611621" y="1077110"/>
            <a:ext cx="1815827" cy="17711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81" tIns="25740" rIns="51481" bIns="25740"/>
          <a:lstStyle/>
          <a:p>
            <a:endParaRPr lang="ru-RU"/>
          </a:p>
        </p:txBody>
      </p:sp>
      <p:pic>
        <p:nvPicPr>
          <p:cNvPr id="5122" name="Picture 2" descr="https://forum.na-svyazi.ru/uploads/201310/post-148096-1381557324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7188" y="1949915"/>
            <a:ext cx="1143000" cy="1261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90911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77108"/>
          </a:xfrm>
        </p:spPr>
        <p:txBody>
          <a:bodyPr/>
          <a:lstStyle/>
          <a:p>
            <a:pPr algn="ctr"/>
            <a:r>
              <a:rPr lang="ru-RU" sz="2400" dirty="0"/>
              <a:t>СЕГОДНЯ НА УРОКЕ: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70050" y="609501"/>
            <a:ext cx="387985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Усвоим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правила слитного и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раздельного написания </a:t>
            </a:r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с именами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существительными;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закрепим навыки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правописания </a:t>
            </a:r>
            <a:r>
              <a:rPr lang="ru-RU" sz="2000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существительными.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/>
          </a:p>
        </p:txBody>
      </p:sp>
      <p:pic>
        <p:nvPicPr>
          <p:cNvPr id="1026" name="Picture 2" descr="https://im0-tub-ru.yandex.net/i?id=cdddd560dc70d22c7194eda2843a4215-l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0" y="807372"/>
            <a:ext cx="1045829" cy="185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671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1" y="1393825"/>
            <a:ext cx="5410198" cy="1661993"/>
          </a:xfrm>
        </p:spPr>
        <p:txBody>
          <a:bodyPr/>
          <a:lstStyle/>
          <a:p>
            <a:r>
              <a:rPr lang="ru-RU" sz="1600" i="0" dirty="0" smtClean="0"/>
              <a:t>     </a:t>
            </a:r>
            <a:r>
              <a:rPr lang="ru-RU" sz="1800" i="0" dirty="0" smtClean="0"/>
              <a:t>1. Под красной з…</a:t>
            </a:r>
            <a:r>
              <a:rPr lang="ru-RU" sz="1800" i="0" dirty="0" err="1" smtClean="0"/>
              <a:t>рёй</a:t>
            </a:r>
            <a:r>
              <a:rPr lang="ru-RU" sz="1800" i="0" dirty="0" smtClean="0"/>
              <a:t> </a:t>
            </a:r>
            <a:r>
              <a:rPr lang="ru-RU" sz="1800" i="0" dirty="0" err="1" smtClean="0"/>
              <a:t>вдал</a:t>
            </a:r>
            <a:r>
              <a:rPr lang="ru-RU" sz="1800" i="0" dirty="0" smtClean="0"/>
              <a:t>…</a:t>
            </a:r>
            <a:r>
              <a:rPr lang="ru-RU" sz="1800" i="0" dirty="0" err="1" smtClean="0"/>
              <a:t>ке</a:t>
            </a:r>
            <a:r>
              <a:rPr lang="ru-RU" sz="1800" i="0" dirty="0" smtClean="0"/>
              <a:t> гуляет в поле (не)</a:t>
            </a:r>
            <a:r>
              <a:rPr lang="ru-RU" sz="1800" i="0" dirty="0" err="1" smtClean="0"/>
              <a:t>видимка</a:t>
            </a:r>
            <a:r>
              <a:rPr lang="ru-RU" sz="1800" i="0" dirty="0" smtClean="0"/>
              <a:t>. 2. Мы ост…</a:t>
            </a:r>
            <a:r>
              <a:rPr lang="ru-RU" sz="1800" i="0" dirty="0" err="1" smtClean="0"/>
              <a:t>новились</a:t>
            </a:r>
            <a:r>
              <a:rPr lang="ru-RU" sz="1800" i="0" dirty="0" smtClean="0"/>
              <a:t> в (не)</a:t>
            </a:r>
            <a:r>
              <a:rPr lang="ru-RU" sz="1800" i="0" dirty="0" err="1" smtClean="0"/>
              <a:t>доумении</a:t>
            </a:r>
            <a:r>
              <a:rPr lang="ru-RU" sz="1800" i="0" dirty="0" smtClean="0"/>
              <a:t>. 3. В (не)</a:t>
            </a:r>
            <a:r>
              <a:rPr lang="ru-RU" sz="1800" i="0" dirty="0" err="1" smtClean="0"/>
              <a:t>настье</a:t>
            </a:r>
            <a:r>
              <a:rPr lang="ru-RU" sz="1800" i="0" dirty="0" smtClean="0"/>
              <a:t> особенно хорошо </a:t>
            </a:r>
            <a:r>
              <a:rPr lang="ru-RU" sz="1800" i="0" dirty="0" err="1" smtClean="0"/>
              <a:t>пос</a:t>
            </a:r>
            <a:r>
              <a:rPr lang="ru-RU" sz="1800" i="0" dirty="0" smtClean="0"/>
              <a:t>…деть у огня. 4. (Не)</a:t>
            </a:r>
            <a:r>
              <a:rPr lang="ru-RU" sz="1800" i="0" dirty="0" err="1" smtClean="0"/>
              <a:t>други</a:t>
            </a:r>
            <a:r>
              <a:rPr lang="ru-RU" sz="1800" i="0" dirty="0" smtClean="0"/>
              <a:t> завидовали его успехам. 5. (Не)везение </a:t>
            </a:r>
            <a:r>
              <a:rPr lang="ru-RU" sz="1800" i="0" dirty="0" err="1" smtClean="0"/>
              <a:t>пр</a:t>
            </a:r>
            <a:r>
              <a:rPr lang="ru-RU" sz="1800" i="0" dirty="0" smtClean="0"/>
              <a:t>…следовало меня. 6.  Ты не только (не)вежда, но ты ещё и (не)вежа. </a:t>
            </a:r>
            <a:endParaRPr lang="ru-RU" sz="1800" i="0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УПРАЖНЕНИЕ 505</a:t>
            </a:r>
            <a:endParaRPr lang="ru-RU" sz="2400" dirty="0"/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215900" y="562828"/>
            <a:ext cx="5410199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5555">
              <a:defRPr>
                <a:latin typeface="+mn-lt"/>
                <a:ea typeface="+mn-ea"/>
                <a:cs typeface="+mn-cs"/>
              </a:defRPr>
            </a:lvl2pPr>
            <a:lvl3pPr marL="911119">
              <a:defRPr>
                <a:latin typeface="+mn-lt"/>
                <a:ea typeface="+mn-ea"/>
                <a:cs typeface="+mn-cs"/>
              </a:defRPr>
            </a:lvl3pPr>
            <a:lvl4pPr marL="1366678">
              <a:defRPr>
                <a:latin typeface="+mn-lt"/>
                <a:ea typeface="+mn-ea"/>
                <a:cs typeface="+mn-cs"/>
              </a:defRPr>
            </a:lvl4pPr>
            <a:lvl5pPr marL="1822238">
              <a:defRPr>
                <a:latin typeface="+mn-lt"/>
                <a:ea typeface="+mn-ea"/>
                <a:cs typeface="+mn-cs"/>
              </a:defRPr>
            </a:lvl5pPr>
            <a:lvl6pPr marL="2277799">
              <a:defRPr>
                <a:latin typeface="+mn-lt"/>
                <a:ea typeface="+mn-ea"/>
                <a:cs typeface="+mn-cs"/>
              </a:defRPr>
            </a:lvl6pPr>
            <a:lvl7pPr marL="2733360">
              <a:defRPr>
                <a:latin typeface="+mn-lt"/>
                <a:ea typeface="+mn-ea"/>
                <a:cs typeface="+mn-cs"/>
              </a:defRPr>
            </a:lvl7pPr>
            <a:lvl8pPr marL="3188919">
              <a:defRPr>
                <a:latin typeface="+mn-lt"/>
                <a:ea typeface="+mn-ea"/>
                <a:cs typeface="+mn-cs"/>
              </a:defRPr>
            </a:lvl8pPr>
            <a:lvl9pPr marL="3644476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ru-RU" kern="0" dirty="0" smtClean="0"/>
              <a:t>     </a:t>
            </a:r>
            <a:r>
              <a:rPr lang="ru-RU" sz="1800" i="0" kern="0" dirty="0" smtClean="0">
                <a:solidFill>
                  <a:srgbClr val="FF0000"/>
                </a:solidFill>
              </a:rPr>
              <a:t>Спишите, раскрывая скобки и вставляя пропущенные буквы, объясните написание не с существительными.</a:t>
            </a:r>
            <a:endParaRPr lang="ru-RU" sz="1800" i="0" kern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21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1" y="860425"/>
            <a:ext cx="5410198" cy="1661993"/>
          </a:xfrm>
        </p:spPr>
        <p:txBody>
          <a:bodyPr/>
          <a:lstStyle/>
          <a:p>
            <a:r>
              <a:rPr lang="ru-RU" sz="1600" i="0" dirty="0" smtClean="0"/>
              <a:t>     </a:t>
            </a:r>
            <a:r>
              <a:rPr lang="ru-RU" sz="1800" i="0" dirty="0" smtClean="0"/>
              <a:t>1. Под красной з</a:t>
            </a:r>
            <a:r>
              <a:rPr lang="ru-RU" sz="1800" i="0" dirty="0" smtClean="0">
                <a:solidFill>
                  <a:srgbClr val="FF0000"/>
                </a:solidFill>
              </a:rPr>
              <a:t>а</a:t>
            </a:r>
            <a:r>
              <a:rPr lang="ru-RU" sz="1800" i="0" dirty="0" smtClean="0"/>
              <a:t>рёй вдал</a:t>
            </a:r>
            <a:r>
              <a:rPr lang="ru-RU" sz="1800" i="0" dirty="0" smtClean="0">
                <a:solidFill>
                  <a:srgbClr val="FF0000"/>
                </a:solidFill>
              </a:rPr>
              <a:t>е</a:t>
            </a:r>
            <a:r>
              <a:rPr lang="ru-RU" sz="1800" i="0" dirty="0" smtClean="0"/>
              <a:t>ке гуляет в поле  </a:t>
            </a:r>
            <a:r>
              <a:rPr lang="ru-RU" sz="1800" i="0" dirty="0" smtClean="0">
                <a:solidFill>
                  <a:srgbClr val="FF0000"/>
                </a:solidFill>
              </a:rPr>
              <a:t>не</a:t>
            </a:r>
            <a:r>
              <a:rPr lang="ru-RU" sz="1800" i="0" dirty="0" smtClean="0"/>
              <a:t>видимка. </a:t>
            </a:r>
            <a:r>
              <a:rPr lang="ru-RU" sz="1800" i="0" dirty="0" smtClean="0"/>
              <a:t>2. Мы ост</a:t>
            </a:r>
            <a:r>
              <a:rPr lang="ru-RU" sz="1800" i="0" dirty="0" smtClean="0">
                <a:solidFill>
                  <a:srgbClr val="FF0000"/>
                </a:solidFill>
              </a:rPr>
              <a:t>а</a:t>
            </a:r>
            <a:r>
              <a:rPr lang="ru-RU" sz="1800" i="0" dirty="0" smtClean="0"/>
              <a:t>новились в  </a:t>
            </a:r>
            <a:r>
              <a:rPr lang="ru-RU" sz="1800" i="0" dirty="0" smtClean="0">
                <a:solidFill>
                  <a:srgbClr val="FF0000"/>
                </a:solidFill>
              </a:rPr>
              <a:t>не</a:t>
            </a:r>
            <a:r>
              <a:rPr lang="ru-RU" sz="1800" i="0" dirty="0" smtClean="0"/>
              <a:t>доумении. </a:t>
            </a:r>
          </a:p>
          <a:p>
            <a:r>
              <a:rPr lang="ru-RU" sz="1800" i="0" dirty="0" smtClean="0"/>
              <a:t>3. В </a:t>
            </a:r>
            <a:r>
              <a:rPr lang="ru-RU" sz="1800" i="0" dirty="0" smtClean="0">
                <a:solidFill>
                  <a:srgbClr val="FF0000"/>
                </a:solidFill>
              </a:rPr>
              <a:t>не</a:t>
            </a:r>
            <a:r>
              <a:rPr lang="ru-RU" sz="1800" i="0" dirty="0" smtClean="0"/>
              <a:t>настье особенно хорошо пос</a:t>
            </a:r>
            <a:r>
              <a:rPr lang="ru-RU" sz="1800" i="0" dirty="0" smtClean="0">
                <a:solidFill>
                  <a:srgbClr val="FF0000"/>
                </a:solidFill>
              </a:rPr>
              <a:t>и</a:t>
            </a:r>
            <a:r>
              <a:rPr lang="ru-RU" sz="1800" i="0" dirty="0" smtClean="0"/>
              <a:t>деть у огня. 4. </a:t>
            </a:r>
            <a:r>
              <a:rPr lang="ru-RU" sz="1800" i="0" dirty="0" smtClean="0">
                <a:solidFill>
                  <a:srgbClr val="FF0000"/>
                </a:solidFill>
              </a:rPr>
              <a:t>Не</a:t>
            </a:r>
            <a:r>
              <a:rPr lang="ru-RU" sz="1800" i="0" dirty="0" smtClean="0"/>
              <a:t>други завидовали его успехам. 5. </a:t>
            </a:r>
            <a:r>
              <a:rPr lang="ru-RU" sz="1800" i="0" dirty="0" smtClean="0">
                <a:solidFill>
                  <a:srgbClr val="FF0000"/>
                </a:solidFill>
              </a:rPr>
              <a:t>Не</a:t>
            </a:r>
            <a:r>
              <a:rPr lang="ru-RU" sz="1800" i="0" dirty="0" smtClean="0"/>
              <a:t>везение пр</a:t>
            </a:r>
            <a:r>
              <a:rPr lang="ru-RU" sz="1800" i="0" dirty="0" smtClean="0">
                <a:solidFill>
                  <a:srgbClr val="FF0000"/>
                </a:solidFill>
              </a:rPr>
              <a:t>е</a:t>
            </a:r>
            <a:r>
              <a:rPr lang="ru-RU" sz="1800" i="0" dirty="0" smtClean="0"/>
              <a:t>следовало меня. 6. </a:t>
            </a:r>
            <a:r>
              <a:rPr lang="ru-RU" sz="1800" i="0" dirty="0" smtClean="0"/>
              <a:t>Ты </a:t>
            </a:r>
            <a:r>
              <a:rPr lang="ru-RU" sz="1800" i="0" dirty="0" smtClean="0"/>
              <a:t>не только </a:t>
            </a:r>
            <a:r>
              <a:rPr lang="ru-RU" sz="1800" i="0" dirty="0" smtClean="0">
                <a:solidFill>
                  <a:srgbClr val="FF0000"/>
                </a:solidFill>
              </a:rPr>
              <a:t>не</a:t>
            </a:r>
            <a:r>
              <a:rPr lang="ru-RU" sz="1800" i="0" dirty="0" smtClean="0"/>
              <a:t>вежда, но ты ещё и </a:t>
            </a:r>
            <a:r>
              <a:rPr lang="ru-RU" sz="1800" i="0" dirty="0" smtClean="0">
                <a:solidFill>
                  <a:srgbClr val="FF0000"/>
                </a:solidFill>
              </a:rPr>
              <a:t>не</a:t>
            </a:r>
            <a:r>
              <a:rPr lang="ru-RU" sz="1800" i="0" dirty="0" smtClean="0"/>
              <a:t>вежа. </a:t>
            </a:r>
            <a:endParaRPr lang="ru-RU" sz="1800" i="0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УПРАЖНЕНИЕ 505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324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2399" y="622895"/>
            <a:ext cx="5473701" cy="646331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alt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Прочитайте предложения. Какой союз есть во всех трёх предложениях?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399" y="1241425"/>
            <a:ext cx="54737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1. Это была не правда, а настоящая ложь. 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В её поступках я почувствовала не любовь, а безразличие ко мне. 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Её ожидало не счастье, а беда. </a:t>
            </a:r>
            <a:endParaRPr lang="ru-RU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УПРАЖНЕНИЕ 506</a:t>
            </a:r>
            <a:endParaRPr lang="ru-RU" sz="2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52399" y="1241425"/>
            <a:ext cx="54737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1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Это была не правда,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настоящая ложь. </a:t>
            </a:r>
          </a:p>
          <a:p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В её поступках я почувствовала не любовь,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безразличие ко мне. </a:t>
            </a:r>
          </a:p>
          <a:p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Её ожидало не счастье,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беда. </a:t>
            </a:r>
          </a:p>
        </p:txBody>
      </p:sp>
    </p:spTree>
    <p:extLst>
      <p:ext uri="{BB962C8B-B14F-4D97-AF65-F5344CB8AC3E}">
        <p14:creationId xmlns:p14="http://schemas.microsoft.com/office/powerpoint/2010/main" val="4146213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ОРФОГРАММА №33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0" y="846286"/>
            <a:ext cx="5410200" cy="1461939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/>
          <a:lstStyle/>
          <a:p>
            <a:r>
              <a:rPr lang="ru-RU" sz="1900" i="0" dirty="0" smtClean="0">
                <a:solidFill>
                  <a:schemeClr val="tx2">
                    <a:lumMod val="50000"/>
                  </a:schemeClr>
                </a:solidFill>
              </a:rPr>
              <a:t>      </a:t>
            </a:r>
            <a:r>
              <a:rPr lang="ru-RU" sz="1900" i="0" dirty="0" smtClean="0">
                <a:solidFill>
                  <a:srgbClr val="FF0000"/>
                </a:solidFill>
              </a:rPr>
              <a:t>Частица </a:t>
            </a:r>
            <a:r>
              <a:rPr lang="ru-RU" sz="1900" b="1" dirty="0" smtClean="0">
                <a:solidFill>
                  <a:srgbClr val="FF0000"/>
                </a:solidFill>
              </a:rPr>
              <a:t>не</a:t>
            </a:r>
            <a:r>
              <a:rPr lang="ru-RU" sz="1900" i="0" dirty="0" smtClean="0">
                <a:solidFill>
                  <a:srgbClr val="FF0000"/>
                </a:solidFill>
              </a:rPr>
              <a:t> с существительными пишется </a:t>
            </a:r>
            <a:r>
              <a:rPr lang="ru-RU" sz="1900" b="1" i="0" dirty="0" smtClean="0">
                <a:solidFill>
                  <a:srgbClr val="FF0000"/>
                </a:solidFill>
              </a:rPr>
              <a:t>раздельно</a:t>
            </a:r>
            <a:r>
              <a:rPr lang="ru-RU" sz="1900" i="0" dirty="0" smtClean="0">
                <a:solidFill>
                  <a:srgbClr val="FF0000"/>
                </a:solidFill>
              </a:rPr>
              <a:t>, если в предложении есть </a:t>
            </a:r>
            <a:r>
              <a:rPr lang="ru-RU" sz="1900" b="1" i="0" dirty="0" smtClean="0">
                <a:solidFill>
                  <a:srgbClr val="FF0000"/>
                </a:solidFill>
              </a:rPr>
              <a:t>противопоставление</a:t>
            </a:r>
            <a:r>
              <a:rPr lang="ru-RU" sz="1900" i="0" dirty="0" smtClean="0">
                <a:solidFill>
                  <a:srgbClr val="FF0000"/>
                </a:solidFill>
              </a:rPr>
              <a:t> (союз а), </a:t>
            </a:r>
            <a:r>
              <a:rPr lang="ru-RU" sz="1900" i="0" dirty="0" smtClean="0">
                <a:solidFill>
                  <a:schemeClr val="tx2">
                    <a:lumMod val="50000"/>
                  </a:schemeClr>
                </a:solidFill>
              </a:rPr>
              <a:t>например: </a:t>
            </a:r>
            <a:r>
              <a:rPr lang="ru-RU" sz="1900" dirty="0" smtClean="0">
                <a:solidFill>
                  <a:schemeClr val="tx2">
                    <a:lumMod val="50000"/>
                  </a:schemeClr>
                </a:solidFill>
              </a:rPr>
              <a:t>У стен нашего города стоял не друг, а враг.</a:t>
            </a:r>
          </a:p>
          <a:p>
            <a:r>
              <a:rPr lang="ru-RU" sz="1900" i="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900" i="0" dirty="0" smtClean="0">
                <a:solidFill>
                  <a:schemeClr val="tx2">
                    <a:lumMod val="50000"/>
                  </a:schemeClr>
                </a:solidFill>
              </a:rPr>
              <a:t>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5971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1" y="1165225"/>
            <a:ext cx="5410198" cy="1938992"/>
          </a:xfrm>
        </p:spPr>
        <p:txBody>
          <a:bodyPr/>
          <a:lstStyle/>
          <a:p>
            <a:r>
              <a:rPr lang="ru-RU" sz="1800" i="0" dirty="0" smtClean="0"/>
              <a:t>     1. Впереди нас ожидала (не)разлука, а встреча с милыми друзьями. 2. К сожалению, тебя ожидает (не)радость, а печаль. 3. (Не)погода мешала нам в пути, а плохие дороги. 4. (Не)здоровье, а болезнь задержала меня. 5. Меня поразили в нём (не)вежливость, а умение хорошо вести себя в любом обществе.</a:t>
            </a:r>
            <a:endParaRPr lang="ru-RU" sz="1800" i="0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УПРАЖНЕНИЕ 507</a:t>
            </a:r>
            <a:endParaRPr lang="ru-RU" sz="2400" dirty="0"/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215900" y="562828"/>
            <a:ext cx="5410199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5555">
              <a:defRPr>
                <a:latin typeface="+mn-lt"/>
                <a:ea typeface="+mn-ea"/>
                <a:cs typeface="+mn-cs"/>
              </a:defRPr>
            </a:lvl2pPr>
            <a:lvl3pPr marL="911119">
              <a:defRPr>
                <a:latin typeface="+mn-lt"/>
                <a:ea typeface="+mn-ea"/>
                <a:cs typeface="+mn-cs"/>
              </a:defRPr>
            </a:lvl3pPr>
            <a:lvl4pPr marL="1366678">
              <a:defRPr>
                <a:latin typeface="+mn-lt"/>
                <a:ea typeface="+mn-ea"/>
                <a:cs typeface="+mn-cs"/>
              </a:defRPr>
            </a:lvl4pPr>
            <a:lvl5pPr marL="1822238">
              <a:defRPr>
                <a:latin typeface="+mn-lt"/>
                <a:ea typeface="+mn-ea"/>
                <a:cs typeface="+mn-cs"/>
              </a:defRPr>
            </a:lvl5pPr>
            <a:lvl6pPr marL="2277799">
              <a:defRPr>
                <a:latin typeface="+mn-lt"/>
                <a:ea typeface="+mn-ea"/>
                <a:cs typeface="+mn-cs"/>
              </a:defRPr>
            </a:lvl6pPr>
            <a:lvl7pPr marL="2733360">
              <a:defRPr>
                <a:latin typeface="+mn-lt"/>
                <a:ea typeface="+mn-ea"/>
                <a:cs typeface="+mn-cs"/>
              </a:defRPr>
            </a:lvl7pPr>
            <a:lvl8pPr marL="3188919">
              <a:defRPr>
                <a:latin typeface="+mn-lt"/>
                <a:ea typeface="+mn-ea"/>
                <a:cs typeface="+mn-cs"/>
              </a:defRPr>
            </a:lvl8pPr>
            <a:lvl9pPr marL="3644476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ru-RU" kern="0" dirty="0" smtClean="0"/>
              <a:t>     </a:t>
            </a:r>
            <a:r>
              <a:rPr lang="ru-RU" sz="1800" i="0" kern="0" dirty="0" smtClean="0">
                <a:solidFill>
                  <a:srgbClr val="FF0000"/>
                </a:solidFill>
              </a:rPr>
              <a:t>Спишите, раскрывая скобки и </a:t>
            </a:r>
            <a:r>
              <a:rPr lang="ru-RU" sz="1800" i="0" kern="0" dirty="0" smtClean="0">
                <a:solidFill>
                  <a:srgbClr val="FF0000"/>
                </a:solidFill>
              </a:rPr>
              <a:t>объясняя </a:t>
            </a:r>
            <a:r>
              <a:rPr lang="ru-RU" sz="1800" i="0" kern="0" dirty="0" smtClean="0">
                <a:solidFill>
                  <a:srgbClr val="FF0000"/>
                </a:solidFill>
              </a:rPr>
              <a:t>написание не с существительными.</a:t>
            </a:r>
            <a:endParaRPr lang="ru-RU" sz="1800" i="0" kern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79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1" y="708025"/>
            <a:ext cx="5410198" cy="2462213"/>
          </a:xfrm>
        </p:spPr>
        <p:txBody>
          <a:bodyPr/>
          <a:lstStyle/>
          <a:p>
            <a:r>
              <a:rPr lang="ru-RU" sz="1800" i="0" dirty="0" smtClean="0"/>
              <a:t>     </a:t>
            </a:r>
            <a:r>
              <a:rPr lang="ru-RU" sz="2000" i="0" dirty="0" smtClean="0"/>
              <a:t>1. Впереди нас ожидала </a:t>
            </a:r>
            <a:r>
              <a:rPr lang="ru-RU" sz="2000" i="0" dirty="0" smtClean="0">
                <a:solidFill>
                  <a:srgbClr val="FF0000"/>
                </a:solidFill>
              </a:rPr>
              <a:t>не</a:t>
            </a:r>
            <a:r>
              <a:rPr lang="ru-RU" sz="2000" i="0" dirty="0" smtClean="0"/>
              <a:t> разлука, </a:t>
            </a:r>
            <a:r>
              <a:rPr lang="ru-RU" sz="2000" i="0" dirty="0" smtClean="0">
                <a:solidFill>
                  <a:srgbClr val="FF0000"/>
                </a:solidFill>
              </a:rPr>
              <a:t>а </a:t>
            </a:r>
            <a:r>
              <a:rPr lang="ru-RU" sz="2000" i="0" dirty="0" smtClean="0"/>
              <a:t>встреча с милыми друзьями. 2. К сожалению, тебя ожидает </a:t>
            </a:r>
            <a:r>
              <a:rPr lang="ru-RU" sz="2000" i="0" dirty="0" smtClean="0">
                <a:solidFill>
                  <a:srgbClr val="FF0000"/>
                </a:solidFill>
              </a:rPr>
              <a:t>не</a:t>
            </a:r>
            <a:r>
              <a:rPr lang="ru-RU" sz="2000" i="0" dirty="0" smtClean="0"/>
              <a:t> радость, </a:t>
            </a:r>
            <a:r>
              <a:rPr lang="ru-RU" sz="2000" i="0" dirty="0" smtClean="0">
                <a:solidFill>
                  <a:srgbClr val="FF0000"/>
                </a:solidFill>
              </a:rPr>
              <a:t>а </a:t>
            </a:r>
            <a:r>
              <a:rPr lang="ru-RU" sz="2000" i="0" dirty="0" smtClean="0"/>
              <a:t>печаль. 3. </a:t>
            </a:r>
            <a:r>
              <a:rPr lang="ru-RU" sz="2000" i="0" dirty="0" smtClean="0">
                <a:solidFill>
                  <a:srgbClr val="FF0000"/>
                </a:solidFill>
              </a:rPr>
              <a:t> Не </a:t>
            </a:r>
            <a:r>
              <a:rPr lang="ru-RU" sz="2000" i="0" dirty="0" smtClean="0"/>
              <a:t>погода мешала нам в пути, </a:t>
            </a:r>
            <a:r>
              <a:rPr lang="ru-RU" sz="2000" i="0" dirty="0" smtClean="0">
                <a:solidFill>
                  <a:srgbClr val="FF0000"/>
                </a:solidFill>
              </a:rPr>
              <a:t>а</a:t>
            </a:r>
            <a:r>
              <a:rPr lang="ru-RU" sz="2000" i="0" dirty="0" smtClean="0"/>
              <a:t> плохие дороги. 4. </a:t>
            </a:r>
            <a:r>
              <a:rPr lang="ru-RU" sz="2000" i="0" dirty="0" smtClean="0">
                <a:solidFill>
                  <a:srgbClr val="FF0000"/>
                </a:solidFill>
              </a:rPr>
              <a:t> Не </a:t>
            </a:r>
            <a:r>
              <a:rPr lang="ru-RU" sz="2000" i="0" dirty="0" smtClean="0"/>
              <a:t>здоровье, </a:t>
            </a:r>
            <a:r>
              <a:rPr lang="ru-RU" sz="2000" i="0" dirty="0" smtClean="0">
                <a:solidFill>
                  <a:srgbClr val="FF0000"/>
                </a:solidFill>
              </a:rPr>
              <a:t>а</a:t>
            </a:r>
            <a:r>
              <a:rPr lang="ru-RU" sz="2000" i="0" dirty="0" smtClean="0"/>
              <a:t> болезнь задержала меня. 5. Меня поразили в нём </a:t>
            </a:r>
            <a:r>
              <a:rPr lang="ru-RU" sz="2000" i="0" dirty="0" smtClean="0">
                <a:solidFill>
                  <a:srgbClr val="FF0000"/>
                </a:solidFill>
              </a:rPr>
              <a:t>не</a:t>
            </a:r>
            <a:r>
              <a:rPr lang="ru-RU" sz="2000" i="0" dirty="0" smtClean="0"/>
              <a:t> вежливость, </a:t>
            </a:r>
            <a:r>
              <a:rPr lang="ru-RU" sz="2000" i="0" dirty="0" smtClean="0">
                <a:solidFill>
                  <a:srgbClr val="FF0000"/>
                </a:solidFill>
              </a:rPr>
              <a:t>а </a:t>
            </a:r>
            <a:r>
              <a:rPr lang="ru-RU" sz="2000" i="0" dirty="0" smtClean="0"/>
              <a:t>умение хорошо вести себя в любом обществе.</a:t>
            </a:r>
            <a:endParaRPr lang="ru-RU" sz="2000" i="0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УПРАЖНЕНИЕ 507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2125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УПРАЖНЕНИЕ 508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9700" y="546695"/>
            <a:ext cx="5562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kern="0" dirty="0"/>
              <a:t> </a:t>
            </a:r>
            <a:r>
              <a:rPr lang="ru-RU" kern="0" dirty="0" smtClean="0"/>
              <a:t>     </a:t>
            </a:r>
            <a:r>
              <a:rPr lang="ru-RU" kern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Подберите и запишите пословицы, в которых есть частица не с именем </a:t>
            </a:r>
            <a:r>
              <a:rPr lang="ru-RU" kern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существительным. </a:t>
            </a:r>
            <a:r>
              <a:rPr lang="ru-RU" kern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помощь вам две пословицы.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4500" y="1546225"/>
            <a:ext cx="495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Не пером пишут, а умом.</a:t>
            </a:r>
          </a:p>
          <a:p>
            <a:pPr marL="342900" indent="-342900">
              <a:buAutoNum type="arabicPeriod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Язык не стрела, а острее стрелы.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94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УПРАЖНЕНИЕ 508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39700" y="555625"/>
            <a:ext cx="5410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    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Попытка </a:t>
            </a:r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пытка , </a:t>
            </a:r>
            <a:r>
              <a:rPr lang="ru-RU" sz="20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спрос не беда. </a:t>
            </a:r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величка капля, а камень долбит. </a:t>
            </a:r>
            <a:r>
              <a:rPr 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друг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поддакивает, а друг спорит. </a:t>
            </a:r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годы, </a:t>
            </a:r>
            <a:r>
              <a:rPr lang="ru-RU" sz="20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горе старит. У свахи-</a:t>
            </a:r>
            <a:r>
              <a:rPr lang="ru-RU" sz="2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ряхи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и невесты </a:t>
            </a:r>
            <a:r>
              <a:rPr lang="ru-RU" sz="2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пряхи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Раздружится друг — хуже </a:t>
            </a:r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друга. Волк </a:t>
            </a:r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пастух, </a:t>
            </a:r>
            <a:r>
              <a:rPr lang="ru-RU" sz="20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свинья не огородник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15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02424"/>
            <a:ext cx="5626100" cy="338554"/>
          </a:xfrm>
        </p:spPr>
        <p:txBody>
          <a:bodyPr/>
          <a:lstStyle/>
          <a:p>
            <a:pPr algn="ctr"/>
            <a:r>
              <a:rPr lang="ru-RU" sz="2200" dirty="0" smtClean="0"/>
              <a:t>ДЛЯ ТЕХ, КТО ХОЧЕТ ЗНАТЬ БОЛЬШЕ</a:t>
            </a:r>
            <a:endParaRPr lang="ru-RU" sz="2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1" y="784225"/>
            <a:ext cx="5334000" cy="2154436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/>
          <a:lstStyle/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    </a:t>
            </a:r>
            <a:r>
              <a:rPr lang="ru-RU" sz="2000" i="0" dirty="0" smtClean="0">
                <a:solidFill>
                  <a:schemeClr val="tx2">
                    <a:lumMod val="50000"/>
                  </a:schemeClr>
                </a:solidFill>
              </a:rPr>
              <a:t>Если в предложении есть частицы </a:t>
            </a:r>
          </a:p>
          <a:p>
            <a:r>
              <a:rPr lang="ru-RU" sz="2000" b="1" i="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b="1" i="0" dirty="0" smtClean="0">
                <a:solidFill>
                  <a:srgbClr val="FF0000"/>
                </a:solidFill>
              </a:rPr>
              <a:t>далеко не, вовсе не, отнюдь не, ничуть </a:t>
            </a:r>
          </a:p>
          <a:p>
            <a:r>
              <a:rPr lang="ru-RU" sz="2000" b="1" i="0" dirty="0">
                <a:solidFill>
                  <a:srgbClr val="FF0000"/>
                </a:solidFill>
              </a:rPr>
              <a:t> </a:t>
            </a:r>
            <a:r>
              <a:rPr lang="ru-RU" sz="2000" b="1" i="0" dirty="0" smtClean="0">
                <a:solidFill>
                  <a:srgbClr val="FF0000"/>
                </a:solidFill>
              </a:rPr>
              <a:t>не, нисколько не</a:t>
            </a:r>
            <a:r>
              <a:rPr lang="ru-RU" sz="2000" i="0" dirty="0" smtClean="0">
                <a:solidFill>
                  <a:schemeClr val="tx2">
                    <a:lumMod val="50000"/>
                  </a:schemeClr>
                </a:solidFill>
              </a:rPr>
              <a:t>, то не с </a:t>
            </a:r>
          </a:p>
          <a:p>
            <a:r>
              <a:rPr lang="ru-RU" sz="2000" i="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0" dirty="0" smtClean="0">
                <a:solidFill>
                  <a:schemeClr val="tx2">
                    <a:lumMod val="50000"/>
                  </a:schemeClr>
                </a:solidFill>
              </a:rPr>
              <a:t>существительным будет писаться </a:t>
            </a:r>
          </a:p>
          <a:p>
            <a:r>
              <a:rPr lang="ru-RU" sz="2000" b="1" i="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b="1" i="0" dirty="0" smtClean="0">
                <a:solidFill>
                  <a:srgbClr val="FF0000"/>
                </a:solidFill>
              </a:rPr>
              <a:t>раздельно</a:t>
            </a:r>
            <a:r>
              <a:rPr lang="ru-RU" sz="2000" i="0" dirty="0" smtClean="0">
                <a:solidFill>
                  <a:schemeClr val="tx2">
                    <a:lumMod val="50000"/>
                  </a:schemeClr>
                </a:solidFill>
              </a:rPr>
              <a:t>, например: </a:t>
            </a:r>
          </a:p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Это была далеко не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правда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. Он мне вовсе не приятель.</a:t>
            </a:r>
            <a:endParaRPr lang="ru-RU" sz="2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66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thumbs.dreamstime.com/b/%D1%83%D1%87%D0%B8%D1%82%D0%B5-%D1%8C-%D1%83%D0%BA%D0%B0%D0%B7%D1%8B%D0%B2%D0%B0%D1%8F-%D0%BD%D0%B0-chalckboard-76559089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25000"/>
                    </a14:imgEffect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0175"/>
            <a:ext cx="5765799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7900" y="309404"/>
            <a:ext cx="5410200" cy="246221"/>
          </a:xfrm>
        </p:spPr>
        <p:txBody>
          <a:bodyPr/>
          <a:lstStyle/>
          <a:p>
            <a:pPr algn="ctr"/>
            <a:r>
              <a:rPr lang="ru-RU" sz="1600" dirty="0"/>
              <a:t>САМОСТОЯТЕЛЬНАЯ РАБОТА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20900" y="713740"/>
            <a:ext cx="3200400" cy="984885"/>
          </a:xfrm>
        </p:spPr>
        <p:txBody>
          <a:bodyPr/>
          <a:lstStyle/>
          <a:p>
            <a:pPr algn="ctr"/>
            <a:r>
              <a:rPr lang="ru-RU" sz="1600" b="1" i="0" dirty="0"/>
              <a:t> </a:t>
            </a:r>
            <a:r>
              <a:rPr lang="ru-RU" sz="1600" b="1" i="0" dirty="0" smtClean="0">
                <a:solidFill>
                  <a:schemeClr val="bg1"/>
                </a:solidFill>
              </a:rPr>
              <a:t>§ 83.</a:t>
            </a:r>
            <a:endParaRPr lang="ru-RU" sz="1600" b="1" i="0" dirty="0">
              <a:solidFill>
                <a:schemeClr val="bg1"/>
              </a:solidFill>
            </a:endParaRPr>
          </a:p>
          <a:p>
            <a:pPr algn="ctr"/>
            <a:r>
              <a:rPr lang="ru-RU" sz="1600" b="1" i="0" dirty="0">
                <a:solidFill>
                  <a:schemeClr val="bg1"/>
                </a:solidFill>
              </a:rPr>
              <a:t>ВЫПОЛНИТЬ </a:t>
            </a:r>
            <a:endParaRPr lang="ru-RU" sz="1600" b="1" i="0" dirty="0" smtClean="0">
              <a:solidFill>
                <a:schemeClr val="bg1"/>
              </a:solidFill>
            </a:endParaRPr>
          </a:p>
          <a:p>
            <a:pPr algn="ctr"/>
            <a:r>
              <a:rPr lang="ru-RU" sz="1600" b="1" i="0" dirty="0" smtClean="0">
                <a:solidFill>
                  <a:schemeClr val="bg1"/>
                </a:solidFill>
              </a:rPr>
              <a:t>УПРАЖНЕНИЕ 509  </a:t>
            </a:r>
          </a:p>
          <a:p>
            <a:pPr algn="ctr"/>
            <a:r>
              <a:rPr lang="ru-RU" sz="1600" b="1" i="0" dirty="0" smtClean="0">
                <a:solidFill>
                  <a:schemeClr val="bg1"/>
                </a:solidFill>
              </a:rPr>
              <a:t>НА СТРАНИЦЕ 223.</a:t>
            </a:r>
            <a:endParaRPr lang="ru-RU" sz="1600" b="1" i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06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2435" y="98425"/>
            <a:ext cx="4900930" cy="315471"/>
          </a:xfrm>
        </p:spPr>
        <p:txBody>
          <a:bodyPr>
            <a:normAutofit/>
          </a:bodyPr>
          <a:lstStyle/>
          <a:p>
            <a:pPr algn="ctr"/>
            <a:r>
              <a:rPr lang="ru-RU" sz="1800" dirty="0">
                <a:solidFill>
                  <a:srgbClr val="800000"/>
                </a:solidFill>
              </a:rPr>
              <a:t>Обратимся к </a:t>
            </a:r>
            <a:r>
              <a:rPr lang="ru-RU" sz="1800" dirty="0" smtClean="0">
                <a:solidFill>
                  <a:srgbClr val="800000"/>
                </a:solidFill>
              </a:rPr>
              <a:t>таким существительным: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981987" y="327025"/>
            <a:ext cx="1423424" cy="1034297"/>
          </a:xfrm>
          <a:prstGeom prst="rect">
            <a:avLst/>
          </a:prstGeom>
        </p:spPr>
        <p:txBody>
          <a:bodyPr lIns="51481" tIns="25740" rIns="51481" bIns="25740">
            <a:normAutofit/>
          </a:bodyPr>
          <a:lstStyle/>
          <a:p>
            <a:pPr algn="ctr"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правда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</a:t>
            </a:r>
            <a:b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счастье</a:t>
            </a:r>
            <a:endParaRPr lang="ru-RU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316719" y="1317625"/>
            <a:ext cx="5141172" cy="252377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51481" tIns="25740" rIns="51481" bIns="25740" anchor="ctr"/>
          <a:lstStyle/>
          <a:p>
            <a:pPr algn="ctr"/>
            <a:r>
              <a:rPr lang="ru-RU" sz="16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правильно их написать с</a:t>
            </a:r>
            <a:r>
              <a:rPr lang="ru-RU" sz="16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</a:t>
            </a:r>
            <a:r>
              <a:rPr lang="ru-RU" sz="16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5764" y="1778444"/>
            <a:ext cx="1094623" cy="605981"/>
          </a:xfrm>
          <a:prstGeom prst="rect">
            <a:avLst/>
          </a:prstGeom>
          <a:noFill/>
        </p:spPr>
        <p:txBody>
          <a:bodyPr wrap="none" lIns="51481" tIns="25740" rIns="51481" bIns="25740" rtlCol="0">
            <a:spAutoFit/>
          </a:bodyPr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Слитно?</a:t>
            </a:r>
          </a:p>
          <a:p>
            <a:pPr algn="ctr"/>
            <a:endParaRPr lang="ru-RU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40481" y="2765425"/>
            <a:ext cx="2966419" cy="359759"/>
          </a:xfrm>
          <a:prstGeom prst="rect">
            <a:avLst/>
          </a:prstGeom>
          <a:noFill/>
        </p:spPr>
        <p:txBody>
          <a:bodyPr wrap="none" lIns="51481" tIns="25740" rIns="51481" bIns="25740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Чем является</a:t>
            </a:r>
            <a:r>
              <a:rPr lang="ru-RU" sz="16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</a:t>
            </a:r>
            <a:r>
              <a:rPr lang="ru-RU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здесь?</a:t>
            </a:r>
            <a:endParaRPr lang="ru-RU" sz="2000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70110" y="1622425"/>
            <a:ext cx="2879790" cy="544425"/>
          </a:xfrm>
          <a:prstGeom prst="rect">
            <a:avLst/>
          </a:prstGeom>
          <a:noFill/>
        </p:spPr>
        <p:txBody>
          <a:bodyPr wrap="square" lIns="51481" tIns="25740" rIns="51481" bIns="25740" rtlCol="0">
            <a:spAutoFit/>
          </a:bodyPr>
          <a:lstStyle/>
          <a:p>
            <a:pPr algn="ctr"/>
            <a:r>
              <a:rPr lang="ru-RU" sz="16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Какой смысл придает этим </a:t>
            </a:r>
          </a:p>
          <a:p>
            <a:pPr algn="ctr"/>
            <a:r>
              <a:rPr lang="ru-RU" sz="16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словам </a:t>
            </a:r>
            <a:r>
              <a:rPr lang="ru-RU" sz="1600" b="1" u="sng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приставка не?</a:t>
            </a:r>
          </a:p>
        </p:txBody>
      </p:sp>
    </p:spTree>
    <p:extLst>
      <p:ext uri="{BB962C8B-B14F-4D97-AF65-F5344CB8AC3E}">
        <p14:creationId xmlns:p14="http://schemas.microsoft.com/office/powerpoint/2010/main" val="142559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702713" y="708025"/>
            <a:ext cx="2309123" cy="79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1" tIns="25740" rIns="51481" bIns="2574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000000"/>
                </a:solidFill>
                <a:cs typeface="Arial" charset="0"/>
              </a:rPr>
              <a:t>правда – </a:t>
            </a:r>
            <a:r>
              <a:rPr lang="ru-RU" altLang="ru-RU" sz="1600" b="1" dirty="0">
                <a:solidFill>
                  <a:srgbClr val="FF0000"/>
                </a:solidFill>
                <a:cs typeface="Arial" charset="0"/>
              </a:rPr>
              <a:t>не</a:t>
            </a:r>
            <a:r>
              <a:rPr lang="ru-RU" altLang="ru-RU" sz="1600" b="1" dirty="0">
                <a:solidFill>
                  <a:srgbClr val="000000"/>
                </a:solidFill>
                <a:cs typeface="Arial" charset="0"/>
              </a:rPr>
              <a:t>правда </a:t>
            </a:r>
            <a:r>
              <a:rPr lang="ru-RU" altLang="ru-RU" sz="1600" b="1" dirty="0">
                <a:solidFill>
                  <a:srgbClr val="0070C0"/>
                </a:solidFill>
                <a:cs typeface="Arial" charset="0"/>
              </a:rPr>
              <a:t>          </a:t>
            </a:r>
            <a:endParaRPr lang="ru-RU" altLang="ru-RU" sz="1600" b="1" dirty="0">
              <a:solidFill>
                <a:srgbClr val="000000"/>
              </a:solidFill>
              <a:cs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000000"/>
                </a:solidFill>
                <a:cs typeface="Arial" charset="0"/>
              </a:rPr>
              <a:t>счастье – </a:t>
            </a:r>
            <a:r>
              <a:rPr lang="ru-RU" altLang="ru-RU" sz="1600" b="1" dirty="0">
                <a:solidFill>
                  <a:srgbClr val="FF0000"/>
                </a:solidFill>
                <a:cs typeface="Arial" charset="0"/>
              </a:rPr>
              <a:t>не</a:t>
            </a:r>
            <a:r>
              <a:rPr lang="ru-RU" altLang="ru-RU" sz="1600" b="1" dirty="0">
                <a:solidFill>
                  <a:srgbClr val="000000"/>
                </a:solidFill>
                <a:cs typeface="Arial" charset="0"/>
              </a:rPr>
              <a:t>счастье </a:t>
            </a:r>
            <a:r>
              <a:rPr lang="ru-RU" altLang="ru-RU" sz="1600" b="1" dirty="0">
                <a:solidFill>
                  <a:srgbClr val="0070C0"/>
                </a:solidFill>
                <a:cs typeface="Arial" charset="0"/>
              </a:rPr>
              <a:t>         </a:t>
            </a:r>
            <a:endParaRPr lang="ru-RU" altLang="ru-RU" sz="1600" b="1" dirty="0">
              <a:solidFill>
                <a:srgbClr val="000000"/>
              </a:solidFill>
              <a:cs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000000"/>
                </a:solidFill>
                <a:cs typeface="Arial" charset="0"/>
              </a:rPr>
              <a:t>друг – </a:t>
            </a:r>
            <a:r>
              <a:rPr lang="ru-RU" altLang="ru-RU" sz="1600" b="1" dirty="0">
                <a:solidFill>
                  <a:srgbClr val="FF0000"/>
                </a:solidFill>
                <a:cs typeface="Arial" charset="0"/>
              </a:rPr>
              <a:t>не</a:t>
            </a:r>
            <a:r>
              <a:rPr lang="ru-RU" altLang="ru-RU" sz="1600" b="1" dirty="0">
                <a:solidFill>
                  <a:srgbClr val="000000"/>
                </a:solidFill>
                <a:cs typeface="Arial" charset="0"/>
              </a:rPr>
              <a:t>друг </a:t>
            </a:r>
            <a:r>
              <a:rPr lang="ru-RU" altLang="ru-RU" sz="1600" b="1" dirty="0">
                <a:solidFill>
                  <a:srgbClr val="0070C0"/>
                </a:solidFill>
                <a:cs typeface="Arial" charset="0"/>
              </a:rPr>
              <a:t>        </a:t>
            </a:r>
            <a:endParaRPr lang="ru-RU" altLang="ru-RU" sz="16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9459" name="Text Box 7"/>
          <p:cNvSpPr txBox="1">
            <a:spLocks noChangeArrowheads="1"/>
          </p:cNvSpPr>
          <p:nvPr/>
        </p:nvSpPr>
        <p:spPr bwMode="auto">
          <a:xfrm>
            <a:off x="431434" y="479425"/>
            <a:ext cx="5221252" cy="26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1400" dirty="0">
                <a:solidFill>
                  <a:srgbClr val="000000"/>
                </a:solidFill>
                <a:latin typeface="Arial" charset="0"/>
                <a:cs typeface="Arial" charset="0"/>
              </a:rPr>
              <a:t>Понаблюдай за особенностями </a:t>
            </a:r>
            <a:r>
              <a:rPr lang="ru-RU" altLang="ru-RU" sz="14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данной </a:t>
            </a:r>
            <a:r>
              <a:rPr lang="ru-RU" altLang="ru-RU" sz="1400" dirty="0">
                <a:solidFill>
                  <a:srgbClr val="000000"/>
                </a:solidFill>
                <a:latin typeface="Arial" charset="0"/>
                <a:cs typeface="Arial" charset="0"/>
              </a:rPr>
              <a:t>группы.</a:t>
            </a:r>
          </a:p>
        </p:txBody>
      </p:sp>
      <p:sp>
        <p:nvSpPr>
          <p:cNvPr id="2" name="Прямоугольник 8"/>
          <p:cNvSpPr>
            <a:spLocks noChangeArrowheads="1"/>
          </p:cNvSpPr>
          <p:nvPr/>
        </p:nvSpPr>
        <p:spPr bwMode="auto">
          <a:xfrm>
            <a:off x="1702713" y="708025"/>
            <a:ext cx="2496512" cy="79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1481" tIns="25740" rIns="51481" bIns="2574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000000"/>
                </a:solidFill>
                <a:cs typeface="Arial" charset="0"/>
              </a:rPr>
              <a:t>правда – </a:t>
            </a:r>
            <a:r>
              <a:rPr lang="ru-RU" altLang="ru-RU" sz="1600" b="1" dirty="0">
                <a:solidFill>
                  <a:srgbClr val="FF0000"/>
                </a:solidFill>
                <a:cs typeface="Arial" charset="0"/>
              </a:rPr>
              <a:t>не</a:t>
            </a:r>
            <a:r>
              <a:rPr lang="ru-RU" altLang="ru-RU" sz="1600" b="1" dirty="0">
                <a:solidFill>
                  <a:srgbClr val="000000"/>
                </a:solidFill>
                <a:cs typeface="Arial" charset="0"/>
              </a:rPr>
              <a:t>правда (</a:t>
            </a:r>
            <a:r>
              <a:rPr lang="ru-RU" altLang="ru-RU" sz="1600" b="1" dirty="0">
                <a:solidFill>
                  <a:srgbClr val="0070C0"/>
                </a:solidFill>
                <a:cs typeface="Arial" charset="0"/>
              </a:rPr>
              <a:t>ложь</a:t>
            </a:r>
            <a:r>
              <a:rPr lang="ru-RU" altLang="ru-RU" sz="1600" b="1" dirty="0">
                <a:solidFill>
                  <a:srgbClr val="000000"/>
                </a:solidFill>
                <a:cs typeface="Arial" charset="0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000000"/>
                </a:solidFill>
                <a:cs typeface="Arial" charset="0"/>
              </a:rPr>
              <a:t>счастье – </a:t>
            </a:r>
            <a:r>
              <a:rPr lang="ru-RU" altLang="ru-RU" sz="1600" b="1" dirty="0">
                <a:solidFill>
                  <a:srgbClr val="FF0000"/>
                </a:solidFill>
                <a:cs typeface="Arial" charset="0"/>
              </a:rPr>
              <a:t>не</a:t>
            </a:r>
            <a:r>
              <a:rPr lang="ru-RU" altLang="ru-RU" sz="1600" b="1" dirty="0">
                <a:solidFill>
                  <a:srgbClr val="000000"/>
                </a:solidFill>
                <a:cs typeface="Arial" charset="0"/>
              </a:rPr>
              <a:t>счастье (</a:t>
            </a:r>
            <a:r>
              <a:rPr lang="ru-RU" altLang="ru-RU" sz="1600" b="1" dirty="0">
                <a:solidFill>
                  <a:srgbClr val="0070C0"/>
                </a:solidFill>
                <a:cs typeface="Arial" charset="0"/>
              </a:rPr>
              <a:t>горе</a:t>
            </a:r>
            <a:r>
              <a:rPr lang="ru-RU" altLang="ru-RU" sz="1600" b="1" dirty="0">
                <a:solidFill>
                  <a:srgbClr val="000000"/>
                </a:solidFill>
                <a:cs typeface="Arial" charset="0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000000"/>
                </a:solidFill>
                <a:cs typeface="Arial" charset="0"/>
              </a:rPr>
              <a:t>друг – </a:t>
            </a:r>
            <a:r>
              <a:rPr lang="ru-RU" altLang="ru-RU" sz="1600" b="1" dirty="0">
                <a:solidFill>
                  <a:srgbClr val="FF0000"/>
                </a:solidFill>
                <a:cs typeface="Arial" charset="0"/>
              </a:rPr>
              <a:t>не</a:t>
            </a:r>
            <a:r>
              <a:rPr lang="ru-RU" altLang="ru-RU" sz="1600" b="1" dirty="0">
                <a:solidFill>
                  <a:srgbClr val="000000"/>
                </a:solidFill>
                <a:cs typeface="Arial" charset="0"/>
              </a:rPr>
              <a:t>друг (</a:t>
            </a:r>
            <a:r>
              <a:rPr lang="ru-RU" altLang="ru-RU" sz="1600" b="1" dirty="0">
                <a:solidFill>
                  <a:srgbClr val="0070C0"/>
                </a:solidFill>
                <a:cs typeface="Arial" charset="0"/>
              </a:rPr>
              <a:t>враг</a:t>
            </a:r>
            <a:r>
              <a:rPr lang="ru-RU" altLang="ru-RU" sz="1600" b="1" dirty="0">
                <a:solidFill>
                  <a:srgbClr val="000000"/>
                </a:solidFill>
                <a:cs typeface="Arial" charset="0"/>
              </a:rPr>
              <a:t>)</a:t>
            </a: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113114" y="1546225"/>
            <a:ext cx="5131986" cy="298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1481" tIns="25740" rIns="51481" bIns="2574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1600" dirty="0">
                <a:solidFill>
                  <a:srgbClr val="000000"/>
                </a:solidFill>
                <a:latin typeface="Arial" charset="0"/>
                <a:cs typeface="Arial" charset="0"/>
              </a:rPr>
              <a:t>Чем можно заменить существительные с </a:t>
            </a:r>
            <a:r>
              <a:rPr lang="ru-RU" altLang="ru-RU" sz="1600" b="1" i="1" dirty="0">
                <a:solidFill>
                  <a:srgbClr val="000000"/>
                </a:solidFill>
                <a:latin typeface="Arial" charset="0"/>
                <a:cs typeface="Arial" charset="0"/>
              </a:rPr>
              <a:t>не</a:t>
            </a:r>
            <a:r>
              <a:rPr lang="ru-RU" altLang="ru-RU" sz="1600" dirty="0">
                <a:solidFill>
                  <a:srgbClr val="000000"/>
                </a:solidFill>
                <a:latin typeface="Arial" charset="0"/>
                <a:cs typeface="Arial" charset="0"/>
              </a:rPr>
              <a:t>? </a:t>
            </a: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295297" y="2544165"/>
            <a:ext cx="5176207" cy="54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1600" dirty="0">
                <a:solidFill>
                  <a:srgbClr val="000000"/>
                </a:solidFill>
                <a:latin typeface="Arial" charset="0"/>
                <a:cs typeface="Arial" charset="0"/>
              </a:rPr>
              <a:t>Сделайте 2-й вывод о слитном написании существительных с </a:t>
            </a:r>
            <a:r>
              <a:rPr lang="ru-RU" altLang="ru-RU" sz="1600" b="1" i="1" dirty="0">
                <a:solidFill>
                  <a:srgbClr val="000000"/>
                </a:solidFill>
                <a:latin typeface="Arial" charset="0"/>
                <a:cs typeface="Arial" charset="0"/>
              </a:rPr>
              <a:t>не</a:t>
            </a:r>
            <a:r>
              <a:rPr lang="ru-RU" altLang="ru-RU" sz="1600" dirty="0">
                <a:solidFill>
                  <a:srgbClr val="000000"/>
                </a:solidFill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21518" name="AutoShape 14"/>
          <p:cNvSpPr>
            <a:spLocks noChangeArrowheads="1"/>
          </p:cNvSpPr>
          <p:nvPr/>
        </p:nvSpPr>
        <p:spPr bwMode="auto">
          <a:xfrm>
            <a:off x="4218684" y="1851025"/>
            <a:ext cx="1407416" cy="204305"/>
          </a:xfrm>
          <a:prstGeom prst="roundRect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1" tIns="25740" rIns="51481" bIns="25740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 dirty="0">
                <a:solidFill>
                  <a:srgbClr val="000000"/>
                </a:solidFill>
                <a:latin typeface="Arial" charset="0"/>
                <a:cs typeface="Arial" charset="0"/>
              </a:rPr>
              <a:t>синонимом</a:t>
            </a:r>
          </a:p>
        </p:txBody>
      </p:sp>
      <p:sp>
        <p:nvSpPr>
          <p:cNvPr id="19466" name="AutoShape 2"/>
          <p:cNvSpPr>
            <a:spLocks noChangeArrowheads="1"/>
          </p:cNvSpPr>
          <p:nvPr/>
        </p:nvSpPr>
        <p:spPr bwMode="auto">
          <a:xfrm>
            <a:off x="1067073" y="98425"/>
            <a:ext cx="3767790" cy="341010"/>
          </a:xfrm>
          <a:prstGeom prst="roundRect">
            <a:avLst>
              <a:gd name="adj" fmla="val 16667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1" tIns="25740" rIns="51481" bIns="25740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dirty="0">
                <a:solidFill>
                  <a:srgbClr val="1F497D"/>
                </a:solidFill>
                <a:latin typeface="Arial" charset="0"/>
                <a:cs typeface="Arial" charset="0"/>
              </a:rPr>
              <a:t> </a:t>
            </a:r>
            <a:r>
              <a:rPr lang="ru-RU" altLang="ru-RU" sz="2000" dirty="0">
                <a:solidFill>
                  <a:srgbClr val="000000"/>
                </a:solidFill>
                <a:latin typeface="Arial" charset="0"/>
                <a:cs typeface="Arial" charset="0"/>
              </a:rPr>
              <a:t>Продолжим наблюдения</a:t>
            </a:r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385388" y="2239365"/>
            <a:ext cx="3858881" cy="298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1600" dirty="0">
                <a:solidFill>
                  <a:srgbClr val="000000"/>
                </a:solidFill>
                <a:latin typeface="Arial" charset="0"/>
                <a:cs typeface="Arial" charset="0"/>
              </a:rPr>
              <a:t>Чем является </a:t>
            </a:r>
            <a:r>
              <a:rPr lang="ru-RU" altLang="ru-RU" sz="1600" b="1" i="1" dirty="0">
                <a:solidFill>
                  <a:srgbClr val="000000"/>
                </a:solidFill>
                <a:latin typeface="Arial" charset="0"/>
                <a:cs typeface="Arial" charset="0"/>
              </a:rPr>
              <a:t>не</a:t>
            </a:r>
            <a:r>
              <a:rPr lang="ru-RU" altLang="ru-RU" sz="1600" dirty="0">
                <a:solidFill>
                  <a:srgbClr val="000000"/>
                </a:solidFill>
                <a:latin typeface="Arial" charset="0"/>
                <a:cs typeface="Arial" charset="0"/>
              </a:rPr>
              <a:t> в данных словах? </a:t>
            </a:r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>
            <a:off x="2578100" y="784225"/>
            <a:ext cx="22722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81" tIns="25740" rIns="51481" bIns="25740"/>
          <a:lstStyle/>
          <a:p>
            <a:endParaRPr lang="ru-RU" dirty="0"/>
          </a:p>
        </p:txBody>
      </p:sp>
      <p:sp>
        <p:nvSpPr>
          <p:cNvPr id="21524" name="Line 20"/>
          <p:cNvSpPr>
            <a:spLocks noChangeShapeType="1"/>
          </p:cNvSpPr>
          <p:nvPr/>
        </p:nvSpPr>
        <p:spPr bwMode="auto">
          <a:xfrm>
            <a:off x="2578100" y="1012825"/>
            <a:ext cx="22622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81" tIns="25740" rIns="51481" bIns="25740"/>
          <a:lstStyle/>
          <a:p>
            <a:endParaRPr lang="ru-RU" dirty="0"/>
          </a:p>
        </p:txBody>
      </p:sp>
      <p:sp>
        <p:nvSpPr>
          <p:cNvPr id="21525" name="Line 21"/>
          <p:cNvSpPr>
            <a:spLocks noChangeShapeType="1"/>
          </p:cNvSpPr>
          <p:nvPr/>
        </p:nvSpPr>
        <p:spPr bwMode="auto">
          <a:xfrm>
            <a:off x="2806700" y="1012825"/>
            <a:ext cx="0" cy="6835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81" tIns="25740" rIns="51481" bIns="25740"/>
          <a:lstStyle/>
          <a:p>
            <a:endParaRPr lang="ru-RU" dirty="0"/>
          </a:p>
        </p:txBody>
      </p:sp>
      <p:sp>
        <p:nvSpPr>
          <p:cNvPr id="21526" name="Line 22"/>
          <p:cNvSpPr>
            <a:spLocks noChangeShapeType="1"/>
          </p:cNvSpPr>
          <p:nvPr/>
        </p:nvSpPr>
        <p:spPr bwMode="auto">
          <a:xfrm>
            <a:off x="2804328" y="784225"/>
            <a:ext cx="0" cy="6835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81" tIns="25740" rIns="51481" bIns="25740"/>
          <a:lstStyle/>
          <a:p>
            <a:endParaRPr lang="ru-RU" dirty="0"/>
          </a:p>
        </p:txBody>
      </p:sp>
      <p:sp>
        <p:nvSpPr>
          <p:cNvPr id="21527" name="Line 23"/>
          <p:cNvSpPr>
            <a:spLocks noChangeShapeType="1"/>
          </p:cNvSpPr>
          <p:nvPr/>
        </p:nvSpPr>
        <p:spPr bwMode="auto">
          <a:xfrm>
            <a:off x="2349500" y="1241425"/>
            <a:ext cx="22722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81" tIns="25740" rIns="51481" bIns="25740"/>
          <a:lstStyle/>
          <a:p>
            <a:endParaRPr lang="ru-RU" dirty="0"/>
          </a:p>
        </p:txBody>
      </p:sp>
      <p:sp>
        <p:nvSpPr>
          <p:cNvPr id="21528" name="Line 24"/>
          <p:cNvSpPr>
            <a:spLocks noChangeShapeType="1"/>
          </p:cNvSpPr>
          <p:nvPr/>
        </p:nvSpPr>
        <p:spPr bwMode="auto">
          <a:xfrm>
            <a:off x="2578100" y="1241425"/>
            <a:ext cx="0" cy="676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81" tIns="25740" rIns="51481" bIns="25740"/>
          <a:lstStyle/>
          <a:p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13114" y="2232025"/>
            <a:ext cx="5512986" cy="97691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51481" tIns="25740" rIns="51481" bIns="25740">
            <a:spAutoFit/>
          </a:bodyPr>
          <a:lstStyle/>
          <a:p>
            <a:pPr algn="ctr">
              <a:defRPr/>
            </a:pP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Существительные с НЕ пишутся слитно,</a:t>
            </a:r>
          </a:p>
          <a:p>
            <a:pPr algn="ctr">
              <a:defRPr/>
            </a:pP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если слово с НЕ можно заменить синонимом без НЕ или близким по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значению.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192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21516" grpId="0"/>
      <p:bldP spid="21517" grpId="0"/>
      <p:bldP spid="21518" grpId="0" animBg="1"/>
      <p:bldP spid="21521" grpId="0"/>
      <p:bldP spid="21522" grpId="0" animBg="1"/>
      <p:bldP spid="21524" grpId="0" animBg="1"/>
      <p:bldP spid="21525" grpId="0" animBg="1"/>
      <p:bldP spid="21526" grpId="0" animBg="1"/>
      <p:bldP spid="21527" grpId="0" animBg="1"/>
      <p:bldP spid="215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111342" y="98425"/>
            <a:ext cx="1554173" cy="421315"/>
          </a:xfrm>
          <a:prstGeom prst="rect">
            <a:avLst/>
          </a:prstGeom>
          <a:noFill/>
        </p:spPr>
        <p:txBody>
          <a:bodyPr wrap="none" lIns="51481" tIns="25740" rIns="51481" bIns="2574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ВЫВОД 1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2781" y="708025"/>
            <a:ext cx="5629519" cy="882979"/>
          </a:xfrm>
          <a:prstGeom prst="rect">
            <a:avLst/>
          </a:prstGeom>
          <a:noFill/>
        </p:spPr>
        <p:txBody>
          <a:bodyPr wrap="none" lIns="51481" tIns="25740" rIns="51481" bIns="25740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существительное с НЕ может быть заменено</a:t>
            </a:r>
          </a:p>
          <a:p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синонимом без НЕ или близким по значению </a:t>
            </a:r>
            <a:r>
              <a:rPr lang="ru-RU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выра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жением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то существительное с НЕ пишется слитно</a:t>
            </a:r>
            <a:r>
              <a:rPr lang="ru-RU" sz="1700" b="1" i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8300" y="2197038"/>
            <a:ext cx="5029200" cy="421315"/>
          </a:xfrm>
          <a:prstGeom prst="rect">
            <a:avLst/>
          </a:prstGeom>
          <a:noFill/>
        </p:spPr>
        <p:txBody>
          <a:bodyPr wrap="square" lIns="51481" tIns="25740" rIns="51481" bIns="25740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здесь является приставкой.</a:t>
            </a:r>
          </a:p>
        </p:txBody>
      </p:sp>
    </p:spTree>
    <p:extLst>
      <p:ext uri="{BB962C8B-B14F-4D97-AF65-F5344CB8AC3E}">
        <p14:creationId xmlns:p14="http://schemas.microsoft.com/office/powerpoint/2010/main" val="1910041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30300" y="108162"/>
            <a:ext cx="3914775" cy="738664"/>
          </a:xfrm>
        </p:spPr>
        <p:txBody>
          <a:bodyPr/>
          <a:lstStyle/>
          <a:p>
            <a:pPr eaLnBrk="1" hangingPunct="1"/>
            <a:r>
              <a:rPr lang="ru-RU" altLang="ru-RU" b="1" i="1" dirty="0" smtClean="0"/>
              <a:t>        </a:t>
            </a:r>
            <a:r>
              <a:rPr lang="ru-RU" altLang="ru-RU" sz="2400" b="1" dirty="0" smtClean="0">
                <a:solidFill>
                  <a:srgbClr val="C00000"/>
                </a:solidFill>
              </a:rPr>
              <a:t>Найди соответствия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427162" y="631825"/>
            <a:ext cx="4122738" cy="1788767"/>
          </a:xfrm>
          <a:prstGeom prst="rect">
            <a:avLst/>
          </a:prstGeom>
        </p:spPr>
        <p:txBody>
          <a:bodyPr lIns="43251" tIns="21626" rIns="43251" bIns="21626"/>
          <a:lstStyle/>
          <a:p>
            <a:pPr eaLnBrk="1" hangingPunct="1">
              <a:lnSpc>
                <a:spcPct val="90000"/>
              </a:lnSpc>
            </a:pPr>
            <a:r>
              <a:rPr lang="ru-RU" alt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НЕБЫЛИЦА                  </a:t>
            </a:r>
            <a:r>
              <a:rPr lang="ru-RU" alt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ГРУБОСТЬ</a:t>
            </a:r>
            <a:endParaRPr lang="ru-RU" altLang="ru-RU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ru-RU" altLang="ru-RU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alt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НЕЗАВИСИМОСТЬ      ВЫДУМКА </a:t>
            </a:r>
          </a:p>
          <a:p>
            <a:pPr eaLnBrk="1" hangingPunct="1">
              <a:lnSpc>
                <a:spcPct val="90000"/>
              </a:lnSpc>
            </a:pPr>
            <a:endParaRPr lang="ru-RU" altLang="ru-RU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alt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НЕВЕЖЛИВОСТЬ        СВОБОДА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НЕГОДОВАНИЕ            </a:t>
            </a:r>
            <a:r>
              <a:rPr lang="ru-RU" alt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ВРАЖДА</a:t>
            </a:r>
            <a:endParaRPr lang="ru-RU" altLang="ru-RU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endParaRPr lang="ru-RU" altLang="ru-RU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ru-RU" altLang="ru-RU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НЕНАВИСТЬ               </a:t>
            </a:r>
            <a:r>
              <a:rPr lang="ru-RU" altLang="ru-RU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ВОЗМУЩЕНИЕ</a:t>
            </a:r>
            <a:endParaRPr lang="ru-RU" altLang="ru-RU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https://gorobzor.ru/content/events/2018/06/neznaykina_azbuka_image_5b11292a449e82.2651483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5100" y="936625"/>
            <a:ext cx="2178050" cy="2178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763400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828834" y="108162"/>
            <a:ext cx="3675698" cy="369332"/>
          </a:xfrm>
        </p:spPr>
        <p:txBody>
          <a:bodyPr/>
          <a:lstStyle/>
          <a:p>
            <a:pPr algn="ctr" eaLnBrk="1" hangingPunct="1"/>
            <a:r>
              <a:rPr lang="ru-RU" altLang="ru-RU" sz="2400" dirty="0">
                <a:solidFill>
                  <a:srgbClr val="FF0000"/>
                </a:solidFill>
              </a:rPr>
              <a:t>ПРОВЕРЬ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743234" y="631825"/>
            <a:ext cx="4340066" cy="2143704"/>
          </a:xfrm>
          <a:prstGeom prst="rect">
            <a:avLst/>
          </a:prstGeom>
        </p:spPr>
        <p:txBody>
          <a:bodyPr lIns="43251" tIns="21626" rIns="43251" bIns="21626" rtlCol="0">
            <a:noAutofit/>
          </a:bodyPr>
          <a:lstStyle/>
          <a:p>
            <a:pPr>
              <a:buFont typeface="Wingdings 3" charset="2"/>
              <a:buChar char=""/>
              <a:defRPr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НЕНАВИСТЬ              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ВРАЖДА</a:t>
            </a:r>
          </a:p>
          <a:p>
            <a:pPr>
              <a:buFont typeface="Wingdings 3" charset="2"/>
              <a:buChar char=""/>
              <a:defRPr/>
            </a:pP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 3" charset="2"/>
              <a:buChar char=""/>
              <a:defRPr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НЕБЫЛИЦА                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ВЫДУМКА</a:t>
            </a:r>
            <a:b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 3" charset="2"/>
              <a:buChar char=""/>
              <a:defRPr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НЕГОДОВАНИЕ         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ВОЗМУЩЕНИЕ</a:t>
            </a:r>
            <a:b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 3" charset="2"/>
              <a:buChar char=""/>
              <a:defRPr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НЕВЕЖЛИВОСТЬ      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ГРУБОСТЬ</a:t>
            </a:r>
          </a:p>
          <a:p>
            <a:pPr>
              <a:buFont typeface="Wingdings 3" charset="2"/>
              <a:buChar char=""/>
              <a:defRPr/>
            </a:pP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 3" charset="2"/>
              <a:buChar char=""/>
              <a:defRPr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НЕЗАВИСИМОСТЬ    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СВОБОДА</a:t>
            </a:r>
          </a:p>
        </p:txBody>
      </p:sp>
      <p:pic>
        <p:nvPicPr>
          <p:cNvPr id="3074" name="Picture 2" descr="https://kartinki-vernisazh.ru/_ph/62/1/340826799.jpg?16122807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75" y="860425"/>
            <a:ext cx="1127125" cy="2007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47485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444500" y="631825"/>
            <a:ext cx="949840" cy="79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1" tIns="25740" rIns="51481" bIns="2574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FF0000"/>
                </a:solidFill>
                <a:cs typeface="Arial" charset="0"/>
              </a:rPr>
              <a:t>не</a:t>
            </a:r>
            <a:r>
              <a:rPr lang="ru-RU" altLang="ru-RU" sz="1600" b="1" dirty="0">
                <a:solidFill>
                  <a:srgbClr val="000000"/>
                </a:solidFill>
                <a:cs typeface="Arial" charset="0"/>
              </a:rPr>
              <a:t>настье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FF0000"/>
                </a:solidFill>
                <a:cs typeface="Arial" charset="0"/>
              </a:rPr>
              <a:t>не</a:t>
            </a:r>
            <a:r>
              <a:rPr lang="ru-RU" altLang="ru-RU" sz="1600" b="1" dirty="0">
                <a:solidFill>
                  <a:srgbClr val="000000"/>
                </a:solidFill>
                <a:cs typeface="Arial" charset="0"/>
              </a:rPr>
              <a:t>взгоды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FF0000"/>
                </a:solidFill>
                <a:cs typeface="Arial" charset="0"/>
              </a:rPr>
              <a:t>не</a:t>
            </a:r>
            <a:r>
              <a:rPr lang="ru-RU" altLang="ru-RU" sz="1600" b="1" dirty="0">
                <a:solidFill>
                  <a:srgbClr val="000000"/>
                </a:solidFill>
                <a:cs typeface="Arial" charset="0"/>
              </a:rPr>
              <a:t>вежда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431435" y="1774825"/>
            <a:ext cx="4902932" cy="298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altLang="ru-RU" sz="1600" dirty="0">
                <a:solidFill>
                  <a:srgbClr val="000000"/>
                </a:solidFill>
                <a:latin typeface="Arial" charset="0"/>
                <a:cs typeface="Arial" charset="0"/>
              </a:rPr>
              <a:t>Прочитайте слова без </a:t>
            </a:r>
            <a:r>
              <a:rPr lang="ru-RU" altLang="ru-RU" sz="1600" b="1" i="1" dirty="0">
                <a:solidFill>
                  <a:srgbClr val="FF0000"/>
                </a:solidFill>
                <a:latin typeface="Arial" charset="0"/>
                <a:cs typeface="Arial" charset="0"/>
              </a:rPr>
              <a:t>не</a:t>
            </a:r>
            <a:r>
              <a:rPr lang="ru-RU" altLang="ru-RU" sz="1600" dirty="0">
                <a:solidFill>
                  <a:srgbClr val="000000"/>
                </a:solidFill>
                <a:latin typeface="Arial" charset="0"/>
                <a:cs typeface="Arial" charset="0"/>
              </a:rPr>
              <a:t>. </a:t>
            </a:r>
          </a:p>
        </p:txBody>
      </p:sp>
      <p:sp>
        <p:nvSpPr>
          <p:cNvPr id="18436" name="Text Box 9"/>
          <p:cNvSpPr txBox="1">
            <a:spLocks noChangeArrowheads="1"/>
          </p:cNvSpPr>
          <p:nvPr/>
        </p:nvSpPr>
        <p:spPr bwMode="auto">
          <a:xfrm>
            <a:off x="368300" y="174625"/>
            <a:ext cx="5221252" cy="3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altLang="ru-RU" sz="1800" dirty="0">
                <a:solidFill>
                  <a:srgbClr val="C00000"/>
                </a:solidFill>
                <a:latin typeface="Arial" charset="0"/>
                <a:cs typeface="Arial" charset="0"/>
              </a:rPr>
              <a:t>Понаблюдайте за особенностями группы слов.</a:t>
            </a:r>
          </a:p>
        </p:txBody>
      </p:sp>
      <p:sp>
        <p:nvSpPr>
          <p:cNvPr id="2" name="Прямоугольник 3"/>
          <p:cNvSpPr>
            <a:spLocks noChangeArrowheads="1"/>
          </p:cNvSpPr>
          <p:nvPr/>
        </p:nvSpPr>
        <p:spPr bwMode="auto">
          <a:xfrm>
            <a:off x="4063088" y="631825"/>
            <a:ext cx="880911" cy="79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1" tIns="25740" rIns="51481" bIns="2574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FF0000"/>
                </a:solidFill>
                <a:cs typeface="Arial" charset="0"/>
              </a:rPr>
              <a:t>…</a:t>
            </a:r>
            <a:r>
              <a:rPr lang="ru-RU" altLang="ru-RU" sz="1600" b="1" dirty="0" err="1">
                <a:solidFill>
                  <a:srgbClr val="000000"/>
                </a:solidFill>
                <a:cs typeface="Arial" charset="0"/>
              </a:rPr>
              <a:t>настье</a:t>
            </a:r>
            <a:endParaRPr lang="ru-RU" altLang="ru-RU" sz="1600" b="1" dirty="0">
              <a:solidFill>
                <a:srgbClr val="000000"/>
              </a:solidFill>
              <a:cs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FF0000"/>
                </a:solidFill>
                <a:cs typeface="Arial" charset="0"/>
              </a:rPr>
              <a:t>…</a:t>
            </a:r>
            <a:r>
              <a:rPr lang="ru-RU" altLang="ru-RU" sz="1600" b="1" dirty="0" err="1">
                <a:solidFill>
                  <a:srgbClr val="000000"/>
                </a:solidFill>
                <a:cs typeface="Arial" charset="0"/>
              </a:rPr>
              <a:t>взгоды</a:t>
            </a:r>
            <a:endParaRPr lang="ru-RU" altLang="ru-RU" sz="1600" b="1" dirty="0">
              <a:solidFill>
                <a:srgbClr val="000000"/>
              </a:solidFill>
              <a:cs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FF0000"/>
                </a:solidFill>
                <a:cs typeface="Arial" charset="0"/>
              </a:rPr>
              <a:t>…</a:t>
            </a:r>
            <a:r>
              <a:rPr lang="ru-RU" altLang="ru-RU" sz="1600" b="1" dirty="0">
                <a:solidFill>
                  <a:srgbClr val="000000"/>
                </a:solidFill>
                <a:cs typeface="Arial" charset="0"/>
              </a:rPr>
              <a:t>вежда</a:t>
            </a:r>
          </a:p>
        </p:txBody>
      </p:sp>
      <p:sp>
        <p:nvSpPr>
          <p:cNvPr id="18438" name="AutoShape 14" descr="2Q=="/>
          <p:cNvSpPr>
            <a:spLocks noChangeAspect="1" noChangeArrowheads="1"/>
          </p:cNvSpPr>
          <p:nvPr/>
        </p:nvSpPr>
        <p:spPr bwMode="auto">
          <a:xfrm>
            <a:off x="2786804" y="1550317"/>
            <a:ext cx="192193" cy="1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0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pic>
        <p:nvPicPr>
          <p:cNvPr id="6160" name="Picture 16" descr="2507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300" y="631825"/>
            <a:ext cx="1081075" cy="847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431434" y="2232025"/>
            <a:ext cx="4903933" cy="26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1100" dirty="0">
                <a:solidFill>
                  <a:srgbClr val="000000"/>
                </a:solidFill>
                <a:latin typeface="Arial" charset="0"/>
                <a:cs typeface="Arial" charset="0"/>
              </a:rPr>
              <a:t>Сделайте вывод, когда </a:t>
            </a:r>
            <a:r>
              <a:rPr lang="ru-RU" altLang="ru-RU" sz="1100" b="1" i="1" dirty="0">
                <a:solidFill>
                  <a:srgbClr val="000000"/>
                </a:solidFill>
                <a:latin typeface="Arial" charset="0"/>
                <a:cs typeface="Arial" charset="0"/>
              </a:rPr>
              <a:t>не</a:t>
            </a:r>
            <a:r>
              <a:rPr lang="ru-RU" altLang="ru-RU" sz="1100" dirty="0">
                <a:solidFill>
                  <a:srgbClr val="000000"/>
                </a:solidFill>
                <a:latin typeface="Arial" charset="0"/>
                <a:cs typeface="Arial" charset="0"/>
              </a:rPr>
              <a:t> с существительными пишется </a:t>
            </a:r>
            <a:r>
              <a:rPr lang="ru-RU" altLang="ru-RU" sz="1100" b="1" dirty="0">
                <a:solidFill>
                  <a:srgbClr val="000000"/>
                </a:solidFill>
                <a:latin typeface="Arial" charset="0"/>
                <a:cs typeface="Arial" charset="0"/>
              </a:rPr>
              <a:t>слитно</a:t>
            </a:r>
            <a:r>
              <a:rPr lang="ru-RU" altLang="ru-RU" sz="1100" dirty="0">
                <a:solidFill>
                  <a:srgbClr val="000000"/>
                </a:solidFill>
                <a:latin typeface="Arial" charset="0"/>
                <a:cs typeface="Arial" charset="0"/>
              </a:rPr>
              <a:t>.</a:t>
            </a:r>
            <a:r>
              <a:rPr lang="ru-RU" altLang="ru-RU" sz="1400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899235" y="1927225"/>
            <a:ext cx="4041065" cy="359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1600" dirty="0">
                <a:solidFill>
                  <a:srgbClr val="000000"/>
                </a:solidFill>
                <a:latin typeface="Arial" charset="0"/>
                <a:cs typeface="Arial" charset="0"/>
              </a:rPr>
              <a:t>Чем</a:t>
            </a:r>
            <a:r>
              <a:rPr lang="ru-RU" altLang="ru-RU" sz="2000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ru-RU" altLang="ru-RU" sz="1600" dirty="0">
                <a:solidFill>
                  <a:srgbClr val="000000"/>
                </a:solidFill>
                <a:latin typeface="Arial" charset="0"/>
                <a:cs typeface="Arial" charset="0"/>
              </a:rPr>
              <a:t>является </a:t>
            </a:r>
            <a:r>
              <a:rPr lang="ru-RU" altLang="ru-RU" sz="1600" b="1" i="1" dirty="0">
                <a:solidFill>
                  <a:srgbClr val="FF0000"/>
                </a:solidFill>
                <a:latin typeface="Arial" charset="0"/>
                <a:cs typeface="Arial" charset="0"/>
              </a:rPr>
              <a:t>не</a:t>
            </a:r>
            <a:r>
              <a:rPr lang="ru-RU" altLang="ru-RU" sz="1600" dirty="0">
                <a:solidFill>
                  <a:srgbClr val="000000"/>
                </a:solidFill>
                <a:latin typeface="Arial" charset="0"/>
                <a:cs typeface="Arial" charset="0"/>
              </a:rPr>
              <a:t> в приведённых словах?</a:t>
            </a:r>
          </a:p>
        </p:txBody>
      </p:sp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5108139" y="708025"/>
            <a:ext cx="363365" cy="575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3400" dirty="0">
                <a:solidFill>
                  <a:srgbClr val="FF0000"/>
                </a:solidFill>
                <a:latin typeface="Arial" charset="0"/>
                <a:cs typeface="Arial" charset="0"/>
              </a:rPr>
              <a:t>?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825500" y="2536825"/>
            <a:ext cx="4117265" cy="6023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51481" tIns="25740" rIns="51481" bIns="25740">
            <a:spAutoFit/>
          </a:bodyPr>
          <a:lstStyle/>
          <a:p>
            <a:pPr algn="ctr">
              <a:defRPr/>
            </a:pP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Существительные пишутся слитно,</a:t>
            </a:r>
          </a:p>
          <a:p>
            <a:pPr algn="ctr">
              <a:defRPr/>
            </a:pP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если без НЕ </a:t>
            </a:r>
            <a:r>
              <a:rPr lang="ru-RU" sz="1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употребляются.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099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152" grpId="0"/>
      <p:bldP spid="2" grpId="0"/>
      <p:bldP spid="6161" grpId="0"/>
      <p:bldP spid="6162" grpId="0"/>
      <p:bldP spid="616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СЛОВАРНАЯ </a:t>
            </a:r>
            <a:r>
              <a:rPr lang="ru-RU" sz="2400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РАБОТА </a:t>
            </a:r>
            <a:endParaRPr lang="ru-RU" sz="2400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63500" y="757132"/>
            <a:ext cx="1502654" cy="2141451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</a:t>
            </a:r>
            <a:r>
              <a:rPr lang="ru-RU" sz="2000" b="1" dirty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дуг</a:t>
            </a:r>
            <a:r>
              <a:rPr lang="ru-RU" sz="2000" dirty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</a:p>
          <a:p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</a:t>
            </a:r>
            <a:r>
              <a:rPr lang="ru-RU" sz="2000" b="1" dirty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вежда</a:t>
            </a:r>
            <a:r>
              <a:rPr lang="ru-RU" sz="2000" dirty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</a:p>
          <a:p>
            <a:endParaRPr lang="ru-RU" sz="2000" b="1" dirty="0">
              <a:solidFill>
                <a:srgbClr val="00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</a:t>
            </a:r>
            <a:r>
              <a:rPr lang="ru-RU" sz="2000" b="1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вежа</a:t>
            </a:r>
            <a:r>
              <a:rPr lang="ru-RU" sz="2000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1623934" y="757132"/>
            <a:ext cx="4002166" cy="1508105"/>
          </a:xfrm>
        </p:spPr>
        <p:txBody>
          <a:bodyPr/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болезнь, сильное недомогание. 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необразованный, малосведущий человек, неуч. 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невоспитанный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человек. </a:t>
            </a:r>
          </a:p>
          <a:p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https://malenkastrana.ucoz.ru/neznaika-animate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406900" y="2028278"/>
            <a:ext cx="990600" cy="1091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338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7174</TotalTime>
  <Words>1122</Words>
  <Application>Microsoft Office PowerPoint</Application>
  <PresentationFormat>Произвольный</PresentationFormat>
  <Paragraphs>181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5" baseType="lpstr">
      <vt:lpstr>Arial</vt:lpstr>
      <vt:lpstr>Calibri</vt:lpstr>
      <vt:lpstr>Comic Sans MS</vt:lpstr>
      <vt:lpstr>Wingdings</vt:lpstr>
      <vt:lpstr>Wingdings 3</vt:lpstr>
      <vt:lpstr>Office Theme</vt:lpstr>
      <vt:lpstr>Презентация PowerPoint</vt:lpstr>
      <vt:lpstr>СЕГОДНЯ НА УРОКЕ:  </vt:lpstr>
      <vt:lpstr>Обратимся к таким существительным:</vt:lpstr>
      <vt:lpstr>Презентация PowerPoint</vt:lpstr>
      <vt:lpstr>Презентация PowerPoint</vt:lpstr>
      <vt:lpstr>        Найди соответствия</vt:lpstr>
      <vt:lpstr>ПРОВЕРЬ</vt:lpstr>
      <vt:lpstr>Презентация PowerPoint</vt:lpstr>
      <vt:lpstr>СЛОВАРНАЯ РАБОТА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ОРФОГРАММА №33</vt:lpstr>
      <vt:lpstr>УПРАЖНЕНИЕ 504</vt:lpstr>
      <vt:lpstr>УПРАЖНЕНИЕ 504</vt:lpstr>
      <vt:lpstr>Найди пару</vt:lpstr>
      <vt:lpstr>УПРАЖНЕНИЕ 505</vt:lpstr>
      <vt:lpstr>УПРАЖНЕНИЕ 505</vt:lpstr>
      <vt:lpstr>УПРАЖНЕНИЕ 506</vt:lpstr>
      <vt:lpstr>ОРФОГРАММА №33</vt:lpstr>
      <vt:lpstr>УПРАЖНЕНИЕ 507</vt:lpstr>
      <vt:lpstr>УПРАЖНЕНИЕ 507</vt:lpstr>
      <vt:lpstr>УПРАЖНЕНИЕ 508</vt:lpstr>
      <vt:lpstr>УПРАЖНЕНИЕ 508</vt:lpstr>
      <vt:lpstr>ДЛЯ ТЕХ, КТО ХОЧЕТ ЗНАТЬ БОЛЬШЕ</vt:lpstr>
      <vt:lpstr>САМОСТОЯТЕЛЬНАЯ РАБОТА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Литература </dc:title>
  <cp:lastModifiedBy>ТСБ-1</cp:lastModifiedBy>
  <cp:revision>769</cp:revision>
  <dcterms:created xsi:type="dcterms:W3CDTF">2020-04-13T08:05:16Z</dcterms:created>
  <dcterms:modified xsi:type="dcterms:W3CDTF">2021-02-22T11:16:17Z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