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9" r:id="rId2"/>
    <p:sldId id="481" r:id="rId3"/>
    <p:sldId id="499" r:id="rId4"/>
    <p:sldId id="484" r:id="rId5"/>
    <p:sldId id="500" r:id="rId6"/>
    <p:sldId id="496" r:id="rId7"/>
    <p:sldId id="498" r:id="rId8"/>
    <p:sldId id="483" r:id="rId9"/>
    <p:sldId id="503" r:id="rId10"/>
    <p:sldId id="501" r:id="rId11"/>
    <p:sldId id="508" r:id="rId12"/>
    <p:sldId id="482" r:id="rId13"/>
    <p:sldId id="502" r:id="rId14"/>
    <p:sldId id="485" r:id="rId15"/>
    <p:sldId id="486" r:id="rId16"/>
    <p:sldId id="390" r:id="rId17"/>
    <p:sldId id="490" r:id="rId18"/>
    <p:sldId id="504" r:id="rId19"/>
    <p:sldId id="509" r:id="rId20"/>
    <p:sldId id="491" r:id="rId21"/>
    <p:sldId id="505" r:id="rId22"/>
    <p:sldId id="480" r:id="rId23"/>
    <p:sldId id="470" r:id="rId24"/>
    <p:sldId id="489" r:id="rId25"/>
    <p:sldId id="506" r:id="rId26"/>
    <p:sldId id="488" r:id="rId27"/>
    <p:sldId id="507" r:id="rId28"/>
    <p:sldId id="487" r:id="rId29"/>
    <p:sldId id="294" r:id="rId30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DEAEF"/>
    <a:srgbClr val="30BFDC"/>
    <a:srgbClr val="000000"/>
    <a:srgbClr val="CCCCFF"/>
    <a:srgbClr val="CCECFF"/>
    <a:srgbClr val="5ACD3F"/>
    <a:srgbClr val="CC99FF"/>
    <a:srgbClr val="FFCC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22" autoAdjust="0"/>
  </p:normalViewPr>
  <p:slideViewPr>
    <p:cSldViewPr>
      <p:cViewPr varScale="1">
        <p:scale>
          <a:sx n="126" d="100"/>
          <a:sy n="126" d="100"/>
        </p:scale>
        <p:origin x="72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FA9FE-45D3-4F25-BA59-77300FB1C9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448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C51F-A131-458B-BCC4-FAADF0AAC25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9184-CBA6-4281-A178-301C96D39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6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5DA5A-89D9-47D0-A76C-AC483F96A2F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1A06C-4A52-468C-AA8F-A56A24F2FF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74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0461" y="1470025"/>
            <a:ext cx="281970" cy="1079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2387" y="1271985"/>
            <a:ext cx="2968713" cy="1107975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  <a:r>
              <a:rPr lang="ru-RU" sz="2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734" y="1546225"/>
            <a:ext cx="1128712" cy="70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 descr="Азбука - потешка - Буква Е Едет - едет паровоз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49">
            <a:off x="4787528" y="1529385"/>
            <a:ext cx="923894" cy="80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14377" y="174625"/>
            <a:ext cx="2816323" cy="421315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2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564" y="936625"/>
            <a:ext cx="5244336" cy="975312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Если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 </a:t>
            </a:r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употребляется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 слитно.</a:t>
            </a:r>
          </a:p>
        </p:txBody>
      </p:sp>
      <p:sp>
        <p:nvSpPr>
          <p:cNvPr id="4" name="Прямоугольник 3"/>
          <p:cNvSpPr/>
          <p:nvPr/>
        </p:nvSpPr>
        <p:spPr>
          <a:xfrm flipV="1">
            <a:off x="1441440" y="1723827"/>
            <a:ext cx="2882900" cy="32898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0710" y="1757628"/>
            <a:ext cx="4279335" cy="75986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endParaRPr lang="ru-RU" b="1" u="sng" dirty="0" smtClean="0">
              <a:solidFill>
                <a:srgbClr val="FF0000"/>
              </a:solidFill>
            </a:endParaRPr>
          </a:p>
          <a:p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них - часть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корня.</a:t>
            </a:r>
          </a:p>
        </p:txBody>
      </p:sp>
    </p:spTree>
    <p:extLst>
      <p:ext uri="{BB962C8B-B14F-4D97-AF65-F5344CB8AC3E}">
        <p14:creationId xmlns:p14="http://schemas.microsoft.com/office/powerpoint/2010/main" val="14601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8547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есть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существительные, которые</a:t>
            </a:r>
          </a:p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употребляются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Это: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Небрежный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небылица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неваляшка, невежество,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невежа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невежда,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неверие,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невзгода,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невидаль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невидимка, невинный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невольник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невзрачный,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негативный, негодяй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негодование,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недотрога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недуг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незабудка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нелепость, нельзя, немой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ненависть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ненастье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неполадки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непоседа,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неприязнь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неразбериха,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неряха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несмышлёныш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несуразный,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неудачник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нехристь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679700" y="191264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2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2225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111124" y="708025"/>
            <a:ext cx="2589007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>
                <a:solidFill>
                  <a:srgbClr val="FF0000"/>
                </a:solidFill>
              </a:rPr>
              <a:t>Не</a:t>
            </a:r>
            <a:r>
              <a:rPr lang="ru-RU" altLang="ru-RU" dirty="0"/>
              <a:t> печь кормит, а руки</a:t>
            </a:r>
            <a:r>
              <a:rPr lang="ru-RU" alt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2567" y="174625"/>
            <a:ext cx="5297333" cy="32898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смысл вносит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эти предложения?</a:t>
            </a:r>
          </a:p>
        </p:txBody>
      </p:sp>
      <p:pic>
        <p:nvPicPr>
          <p:cNvPr id="5129" name="Picture 9" descr="ANd9GcRJu33UyhCZw4t3nzzWIQ0vOymWwiqmDuyWjv1JxgAkZldoHV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0" y="708025"/>
            <a:ext cx="1651661" cy="82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4"/>
          <p:cNvSpPr>
            <a:spLocks noChangeArrowheads="1"/>
          </p:cNvSpPr>
          <p:nvPr/>
        </p:nvSpPr>
        <p:spPr bwMode="auto">
          <a:xfrm>
            <a:off x="253478" y="1698625"/>
            <a:ext cx="392482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Это </a:t>
            </a:r>
            <a:r>
              <a:rPr lang="ru-RU" altLang="ru-RU" dirty="0">
                <a:solidFill>
                  <a:srgbClr val="FF0000"/>
                </a:solidFill>
              </a:rPr>
              <a:t>не</a:t>
            </a:r>
            <a:r>
              <a:rPr lang="ru-RU" altLang="ru-RU" dirty="0"/>
              <a:t> галка, не сорока, не ворона.</a:t>
            </a:r>
          </a:p>
        </p:txBody>
      </p:sp>
      <p:pic>
        <p:nvPicPr>
          <p:cNvPr id="5133" name="Picture 13" descr="ANd9GcSvmXWcushZ14jHgQI2ymrOxqhzgp3TFaiK-ThUs9tWNBh_jns5q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532758"/>
            <a:ext cx="1347012" cy="91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AutoShape 14"/>
          <p:cNvSpPr>
            <a:spLocks noChangeArrowheads="1"/>
          </p:cNvSpPr>
          <p:nvPr/>
        </p:nvSpPr>
        <p:spPr bwMode="auto">
          <a:xfrm>
            <a:off x="2273300" y="1012825"/>
            <a:ext cx="2316330" cy="34025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dirty="0"/>
              <a:t>противопоставление</a:t>
            </a:r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1206500" y="2079625"/>
            <a:ext cx="2381752" cy="30148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dirty="0"/>
              <a:t>отрицание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52567" y="2536825"/>
            <a:ext cx="5144933" cy="54442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dirty="0">
                <a:solidFill>
                  <a:srgbClr val="FF0000"/>
                </a:solidFill>
              </a:rPr>
              <a:t>Сделайте вывод, когда </a:t>
            </a:r>
            <a:r>
              <a:rPr lang="ru-RU" altLang="ru-RU" sz="1600" b="1" i="1" dirty="0">
                <a:solidFill>
                  <a:srgbClr val="FF0000"/>
                </a:solidFill>
              </a:rPr>
              <a:t>не</a:t>
            </a:r>
            <a:r>
              <a:rPr lang="ru-RU" altLang="ru-RU" sz="1600" dirty="0">
                <a:solidFill>
                  <a:srgbClr val="FF0000"/>
                </a:solidFill>
              </a:rPr>
              <a:t> с существительными пишется раздельно.</a:t>
            </a:r>
          </a:p>
        </p:txBody>
      </p:sp>
    </p:spTree>
    <p:extLst>
      <p:ext uri="{BB962C8B-B14F-4D97-AF65-F5344CB8AC3E}">
        <p14:creationId xmlns:p14="http://schemas.microsoft.com/office/powerpoint/2010/main" val="175466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5" grpId="0" animBg="1"/>
      <p:bldP spid="51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31957" y="174625"/>
            <a:ext cx="1512943" cy="421315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3: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4500" y="1126235"/>
            <a:ext cx="5029200" cy="882979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существительными пишется раздельно, если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предложении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противопоставление с союзом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11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85388" y="1383568"/>
            <a:ext cx="949840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настье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взгоды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вежда</a:t>
            </a:r>
          </a:p>
        </p:txBody>
      </p:sp>
      <p:sp>
        <p:nvSpPr>
          <p:cNvPr id="20483" name="AutoShape 7" descr="2Q=="/>
          <p:cNvSpPr>
            <a:spLocks noChangeAspect="1" noChangeArrowheads="1"/>
          </p:cNvSpPr>
          <p:nvPr/>
        </p:nvSpPr>
        <p:spPr bwMode="auto">
          <a:xfrm>
            <a:off x="2786804" y="1550317"/>
            <a:ext cx="192193" cy="1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792804" y="1365179"/>
            <a:ext cx="977605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правда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счастье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друг</a:t>
            </a: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291311" y="1418120"/>
            <a:ext cx="1502877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>
                <a:solidFill>
                  <a:srgbClr val="000000"/>
                </a:solidFill>
                <a:cs typeface="Arial" charset="0"/>
              </a:rPr>
              <a:t>_печь, а руки</a:t>
            </a: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3291311" y="1895083"/>
            <a:ext cx="1987753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>
                <a:solidFill>
                  <a:srgbClr val="000000"/>
                </a:solidFill>
                <a:cs typeface="Arial" charset="0"/>
              </a:rPr>
              <a:t>_галка, </a:t>
            </a:r>
            <a:r>
              <a:rPr lang="ru-RU" altLang="ru-RU" sz="1600" b="1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>
                <a:solidFill>
                  <a:srgbClr val="000000"/>
                </a:solidFill>
                <a:cs typeface="Arial" charset="0"/>
              </a:rPr>
              <a:t>_сорока,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>
                <a:solidFill>
                  <a:srgbClr val="000000"/>
                </a:solidFill>
                <a:cs typeface="Arial" charset="0"/>
              </a:rPr>
              <a:t>_ворона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1316324" y="555625"/>
            <a:ext cx="4233576" cy="88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Arial" charset="0"/>
                <a:cs typeface="Arial" charset="0"/>
              </a:rPr>
              <a:t>Сделайте общий вывод о слитном и раздельном </a:t>
            </a:r>
            <a:r>
              <a:rPr lang="ru-RU" altLang="ru-RU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написании </a:t>
            </a:r>
            <a:r>
              <a:rPr lang="ru-RU" altLang="ru-RU" sz="1800" dirty="0">
                <a:solidFill>
                  <a:srgbClr val="000000"/>
                </a:solidFill>
                <a:latin typeface="Arial" charset="0"/>
                <a:cs typeface="Arial" charset="0"/>
              </a:rPr>
              <a:t>существительных с </a:t>
            </a:r>
            <a:r>
              <a:rPr lang="ru-RU" altLang="ru-RU" sz="18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800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7" name="Скругленный прямоугольник 3"/>
          <p:cNvSpPr/>
          <p:nvPr/>
        </p:nvSpPr>
        <p:spPr>
          <a:xfrm>
            <a:off x="660666" y="98425"/>
            <a:ext cx="4355834" cy="4661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Обобщим наблюдения</a:t>
            </a:r>
          </a:p>
        </p:txBody>
      </p:sp>
      <p:pic>
        <p:nvPicPr>
          <p:cNvPr id="2" name="Picture 2" descr="http://www.xrest.ru/images/collection/00699/196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06" y="429642"/>
            <a:ext cx="912918" cy="79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4" name="Line 22"/>
          <p:cNvSpPr>
            <a:spLocks noChangeShapeType="1"/>
          </p:cNvSpPr>
          <p:nvPr/>
        </p:nvSpPr>
        <p:spPr bwMode="auto">
          <a:xfrm>
            <a:off x="1838850" y="1418120"/>
            <a:ext cx="2058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2044700" y="1418120"/>
            <a:ext cx="0" cy="68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>
            <a:off x="1838850" y="1698625"/>
            <a:ext cx="2058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>
            <a:off x="2044700" y="1698625"/>
            <a:ext cx="0" cy="68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1838851" y="1885456"/>
            <a:ext cx="205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>
            <a:off x="2044700" y="1885456"/>
            <a:ext cx="0" cy="68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83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  <p:bldP spid="23570" grpId="0"/>
      <p:bldP spid="23574" grpId="0" animBg="1"/>
      <p:bldP spid="23575" grpId="0" animBg="1"/>
      <p:bldP spid="23576" grpId="0" animBg="1"/>
      <p:bldP spid="23577" grpId="0" animBg="1"/>
      <p:bldP spid="23578" grpId="0" animBg="1"/>
      <p:bldP spid="235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8" name="Line 12"/>
          <p:cNvSpPr>
            <a:spLocks noChangeShapeType="1"/>
          </p:cNvSpPr>
          <p:nvPr/>
        </p:nvSpPr>
        <p:spPr bwMode="auto">
          <a:xfrm>
            <a:off x="2881899" y="479425"/>
            <a:ext cx="1001" cy="192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199" name="Line 13"/>
          <p:cNvSpPr>
            <a:spLocks noChangeShapeType="1"/>
          </p:cNvSpPr>
          <p:nvPr/>
        </p:nvSpPr>
        <p:spPr bwMode="auto">
          <a:xfrm>
            <a:off x="1685697" y="860425"/>
            <a:ext cx="0" cy="2010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0" name="Line 14"/>
          <p:cNvSpPr>
            <a:spLocks noChangeShapeType="1"/>
          </p:cNvSpPr>
          <p:nvPr/>
        </p:nvSpPr>
        <p:spPr bwMode="auto">
          <a:xfrm>
            <a:off x="3777800" y="860425"/>
            <a:ext cx="1001" cy="192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2" name="Line 16"/>
          <p:cNvSpPr>
            <a:spLocks noChangeShapeType="1"/>
          </p:cNvSpPr>
          <p:nvPr/>
        </p:nvSpPr>
        <p:spPr bwMode="auto">
          <a:xfrm>
            <a:off x="2958690" y="1546225"/>
            <a:ext cx="1600610" cy="7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3" name="Line 17"/>
          <p:cNvSpPr>
            <a:spLocks noChangeShapeType="1"/>
          </p:cNvSpPr>
          <p:nvPr/>
        </p:nvSpPr>
        <p:spPr bwMode="auto">
          <a:xfrm>
            <a:off x="2958099" y="1546225"/>
            <a:ext cx="1001" cy="128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4" name="Line 18"/>
          <p:cNvSpPr>
            <a:spLocks noChangeShapeType="1"/>
          </p:cNvSpPr>
          <p:nvPr/>
        </p:nvSpPr>
        <p:spPr bwMode="auto">
          <a:xfrm flipH="1">
            <a:off x="4559300" y="1546225"/>
            <a:ext cx="0" cy="1367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5" name="Text Box 19"/>
          <p:cNvSpPr txBox="1">
            <a:spLocks noChangeArrowheads="1"/>
          </p:cNvSpPr>
          <p:nvPr/>
        </p:nvSpPr>
        <p:spPr bwMode="auto">
          <a:xfrm>
            <a:off x="825501" y="174625"/>
            <a:ext cx="4039599" cy="3199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FF0000"/>
                </a:solidFill>
                <a:latin typeface="Arial" charset="0"/>
              </a:rPr>
              <a:t>НЕ с именами существительными</a:t>
            </a:r>
            <a:endParaRPr lang="ru-RU" altLang="ru-RU" sz="1600" dirty="0">
              <a:solidFill>
                <a:srgbClr val="FF0000"/>
              </a:solidFill>
            </a:endParaRPr>
          </a:p>
        </p:txBody>
      </p:sp>
      <p:sp>
        <p:nvSpPr>
          <p:cNvPr id="8206" name="Text Box 20"/>
          <p:cNvSpPr txBox="1">
            <a:spLocks noChangeArrowheads="1"/>
          </p:cNvSpPr>
          <p:nvPr/>
        </p:nvSpPr>
        <p:spPr bwMode="auto">
          <a:xfrm>
            <a:off x="215900" y="631825"/>
            <a:ext cx="5333999" cy="25613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  <a:latin typeface="Arial" charset="0"/>
              </a:rPr>
              <a:t>Определите, употребляется ли существительное без НЕ</a:t>
            </a:r>
            <a:endParaRPr lang="ru-RU" altLang="ru-RU" sz="1400" dirty="0">
              <a:solidFill>
                <a:srgbClr val="C00000"/>
              </a:solidFill>
            </a:endParaRPr>
          </a:p>
        </p:txBody>
      </p:sp>
      <p:sp>
        <p:nvSpPr>
          <p:cNvPr id="8207" name="Text Box 21"/>
          <p:cNvSpPr txBox="1">
            <a:spLocks noChangeArrowheads="1"/>
          </p:cNvSpPr>
          <p:nvPr/>
        </p:nvSpPr>
        <p:spPr bwMode="auto">
          <a:xfrm>
            <a:off x="673100" y="1089025"/>
            <a:ext cx="1981200" cy="40861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rgbClr val="C00000"/>
                </a:solidFill>
                <a:latin typeface="Arial" charset="0"/>
              </a:rPr>
              <a:t>Если не </a:t>
            </a:r>
            <a:r>
              <a:rPr lang="ru-RU" altLang="ru-RU" sz="1200" b="1" dirty="0">
                <a:solidFill>
                  <a:srgbClr val="C00000"/>
                </a:solidFill>
                <a:latin typeface="Arial" charset="0"/>
              </a:rPr>
              <a:t>употребляется - СЛИТНО</a:t>
            </a:r>
            <a:endParaRPr lang="ru-RU" altLang="ru-RU" sz="1200" dirty="0">
              <a:solidFill>
                <a:srgbClr val="C00000"/>
              </a:solidFill>
            </a:endParaRPr>
          </a:p>
        </p:txBody>
      </p:sp>
      <p:sp>
        <p:nvSpPr>
          <p:cNvPr id="8208" name="Text Box 22"/>
          <p:cNvSpPr txBox="1">
            <a:spLocks noChangeArrowheads="1"/>
          </p:cNvSpPr>
          <p:nvPr/>
        </p:nvSpPr>
        <p:spPr bwMode="auto">
          <a:xfrm>
            <a:off x="3066675" y="1061492"/>
            <a:ext cx="2178425" cy="388589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rgbClr val="C00000"/>
                </a:solidFill>
                <a:latin typeface="Arial" charset="0"/>
              </a:rPr>
              <a:t>Если употребляется</a:t>
            </a:r>
            <a:endParaRPr lang="ru-RU" altLang="ru-RU" sz="1200" dirty="0">
              <a:solidFill>
                <a:srgbClr val="C00000"/>
              </a:solidFill>
            </a:endParaRPr>
          </a:p>
        </p:txBody>
      </p:sp>
      <p:sp>
        <p:nvSpPr>
          <p:cNvPr id="8209" name="Text Box 23"/>
          <p:cNvSpPr txBox="1">
            <a:spLocks noChangeArrowheads="1"/>
          </p:cNvSpPr>
          <p:nvPr/>
        </p:nvSpPr>
        <p:spPr bwMode="auto">
          <a:xfrm>
            <a:off x="1435100" y="1698624"/>
            <a:ext cx="2286001" cy="47714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050" b="1" dirty="0">
                <a:solidFill>
                  <a:srgbClr val="C00000"/>
                </a:solidFill>
                <a:latin typeface="Arial" charset="0"/>
              </a:rPr>
              <a:t>Если </a:t>
            </a:r>
            <a:r>
              <a:rPr lang="ru-RU" altLang="ru-RU" sz="1050" b="1" dirty="0" smtClean="0">
                <a:solidFill>
                  <a:srgbClr val="C00000"/>
                </a:solidFill>
                <a:latin typeface="Arial" charset="0"/>
              </a:rPr>
              <a:t>есть противопоставление</a:t>
            </a:r>
            <a:endParaRPr lang="ru-RU" altLang="ru-RU" sz="1050" b="1" dirty="0">
              <a:solidFill>
                <a:srgbClr val="C00000"/>
              </a:solidFill>
              <a:latin typeface="Arial" charset="0"/>
            </a:endParaRPr>
          </a:p>
          <a:p>
            <a:pPr algn="ctr" eaLnBrk="1" hangingPunct="1"/>
            <a:r>
              <a:rPr lang="ru-RU" altLang="ru-RU" sz="1050" b="1" dirty="0">
                <a:solidFill>
                  <a:srgbClr val="C00000"/>
                </a:solidFill>
                <a:latin typeface="Arial" charset="0"/>
              </a:rPr>
              <a:t>с  союзом А</a:t>
            </a:r>
            <a:endParaRPr lang="ru-RU" altLang="ru-RU" sz="1050" dirty="0">
              <a:solidFill>
                <a:srgbClr val="C00000"/>
              </a:solidFill>
            </a:endParaRPr>
          </a:p>
        </p:txBody>
      </p:sp>
      <p:sp>
        <p:nvSpPr>
          <p:cNvPr id="8210" name="Text Box 24"/>
          <p:cNvSpPr txBox="1">
            <a:spLocks noChangeArrowheads="1"/>
          </p:cNvSpPr>
          <p:nvPr/>
        </p:nvSpPr>
        <p:spPr bwMode="auto">
          <a:xfrm>
            <a:off x="3772741" y="1698625"/>
            <a:ext cx="1777157" cy="47714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100" b="1" dirty="0">
                <a:solidFill>
                  <a:srgbClr val="C00000"/>
                </a:solidFill>
                <a:latin typeface="Arial" charset="0"/>
              </a:rPr>
              <a:t>Если нет, замени синонимом без НЕ</a:t>
            </a:r>
            <a:endParaRPr lang="ru-RU" altLang="ru-RU" sz="1100" dirty="0">
              <a:solidFill>
                <a:srgbClr val="C00000"/>
              </a:solidFill>
            </a:endParaRPr>
          </a:p>
        </p:txBody>
      </p:sp>
      <p:sp>
        <p:nvSpPr>
          <p:cNvPr id="8211" name="Line 25"/>
          <p:cNvSpPr>
            <a:spLocks noChangeShapeType="1"/>
          </p:cNvSpPr>
          <p:nvPr/>
        </p:nvSpPr>
        <p:spPr bwMode="auto">
          <a:xfrm>
            <a:off x="2247261" y="2155825"/>
            <a:ext cx="1001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12" name="Line 26"/>
          <p:cNvSpPr>
            <a:spLocks noChangeShapeType="1"/>
          </p:cNvSpPr>
          <p:nvPr/>
        </p:nvSpPr>
        <p:spPr bwMode="auto">
          <a:xfrm>
            <a:off x="4865101" y="2175767"/>
            <a:ext cx="0" cy="1324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13" name="Oval 27"/>
          <p:cNvSpPr>
            <a:spLocks noChangeArrowheads="1"/>
          </p:cNvSpPr>
          <p:nvPr/>
        </p:nvSpPr>
        <p:spPr bwMode="auto">
          <a:xfrm>
            <a:off x="825501" y="2295559"/>
            <a:ext cx="2172516" cy="54606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4" name="Oval 28"/>
          <p:cNvSpPr>
            <a:spLocks noChangeArrowheads="1"/>
          </p:cNvSpPr>
          <p:nvPr/>
        </p:nvSpPr>
        <p:spPr bwMode="auto">
          <a:xfrm>
            <a:off x="4025613" y="2308225"/>
            <a:ext cx="1676687" cy="54606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3797300" y="1450081"/>
            <a:ext cx="1001" cy="961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12849" y="2318405"/>
            <a:ext cx="1441451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Пиши раздельно</a:t>
            </a:r>
            <a:endParaRPr lang="ru-RU" altLang="ru-RU" sz="1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8300" y="2289860"/>
            <a:ext cx="14414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Пиши</a:t>
            </a:r>
          </a:p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слитно</a:t>
            </a:r>
            <a:endParaRPr lang="ru-RU" alt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519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№33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5410199" cy="1938992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     Не </a:t>
            </a:r>
            <a:r>
              <a:rPr lang="ru-RU" sz="1800" i="0" dirty="0" smtClean="0">
                <a:solidFill>
                  <a:srgbClr val="FF0000"/>
                </a:solidFill>
              </a:rPr>
              <a:t>пишется слитно, если существительное без </a:t>
            </a:r>
            <a:r>
              <a:rPr lang="ru-RU" sz="1800" b="1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>
                <a:solidFill>
                  <a:srgbClr val="FF0000"/>
                </a:solidFill>
              </a:rPr>
              <a:t> </a:t>
            </a:r>
            <a:r>
              <a:rPr lang="ru-RU" sz="1800" i="0" dirty="0" err="1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>
                <a:solidFill>
                  <a:srgbClr val="FF0000"/>
                </a:solidFill>
              </a:rPr>
              <a:t> употребляется</a:t>
            </a:r>
            <a:r>
              <a:rPr lang="ru-RU" dirty="0" smtClean="0"/>
              <a:t>, </a:t>
            </a:r>
            <a:r>
              <a:rPr lang="ru-RU" sz="1800" i="0" dirty="0" smtClean="0"/>
              <a:t>например</a:t>
            </a:r>
            <a:r>
              <a:rPr lang="ru-RU" sz="1800" dirty="0" smtClean="0"/>
              <a:t> ненависть.</a:t>
            </a:r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r>
              <a:rPr lang="ru-RU" sz="1800" b="1" dirty="0" smtClean="0">
                <a:solidFill>
                  <a:srgbClr val="FF0000"/>
                </a:solidFill>
              </a:rPr>
              <a:t>     Не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i="0" dirty="0">
                <a:solidFill>
                  <a:srgbClr val="FF0000"/>
                </a:solidFill>
              </a:rPr>
              <a:t>пишется слитно, если существительное </a:t>
            </a:r>
            <a:r>
              <a:rPr lang="ru-RU" sz="1800" i="0" dirty="0" smtClean="0">
                <a:solidFill>
                  <a:srgbClr val="FF0000"/>
                </a:solidFill>
              </a:rPr>
              <a:t> можно заменить синонимом без</a:t>
            </a:r>
            <a:r>
              <a:rPr lang="ru-RU" sz="1800" b="1" dirty="0" smtClean="0">
                <a:solidFill>
                  <a:srgbClr val="FF0000"/>
                </a:solidFill>
              </a:rPr>
              <a:t> не</a:t>
            </a:r>
            <a:r>
              <a:rPr lang="ru-RU" sz="1800" i="0" dirty="0" smtClean="0">
                <a:solidFill>
                  <a:srgbClr val="FF0000"/>
                </a:solidFill>
              </a:rPr>
              <a:t>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неправда (ложь), непогода (плохая погода)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504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199" cy="830997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Вспомните  определение синонимов. Прочитайте слова, подберите синоним (без не), запишите полученные пары.</a:t>
            </a:r>
            <a:endParaRPr lang="ru-RU" sz="18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622425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Недруг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неправда, несчастье, нездоровье, неприятель, неудача.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6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860425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Недруг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враг, неправда - ложь, несчастье - горе, нездоровье - болезнь, неприятель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противник,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неудача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поражение.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3975"/>
            <a:ext cx="5765800" cy="32988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0342" y="191537"/>
            <a:ext cx="5045075" cy="369332"/>
          </a:xfrm>
        </p:spPr>
        <p:txBody>
          <a:bodyPr/>
          <a:lstStyle/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Найди пару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04205" y="736852"/>
            <a:ext cx="3088107" cy="243759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</a:t>
            </a:r>
            <a:r>
              <a:rPr lang="ru-RU" altLang="ru-RU" b="1" dirty="0" err="1" smtClean="0">
                <a:solidFill>
                  <a:srgbClr val="0000FF"/>
                </a:solidFill>
              </a:rPr>
              <a:t>годование</a:t>
            </a:r>
            <a:endParaRPr lang="ru-RU" altLang="ru-RU" b="1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(не)погода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(не)здоровье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(не)внимательность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(не)правда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(не)приятель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(не)счастье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(не)воля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(не)уверенность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(не)</a:t>
            </a:r>
            <a:r>
              <a:rPr lang="ru-RU" altLang="ru-RU" b="1" dirty="0" err="1" smtClean="0">
                <a:solidFill>
                  <a:srgbClr val="0000FF"/>
                </a:solidFill>
              </a:rPr>
              <a:t>лепость</a:t>
            </a:r>
            <a:endParaRPr lang="ru-RU" altLang="ru-RU" b="1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endParaRPr lang="ru-RU" altLang="ru-RU" b="1" dirty="0" smtClean="0"/>
          </a:p>
        </p:txBody>
      </p:sp>
      <p:sp>
        <p:nvSpPr>
          <p:cNvPr id="21508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155174" y="770652"/>
            <a:ext cx="2610626" cy="22159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Противник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Глупость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Рабство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Рассеянность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Болезнь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Сомнение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Возмущение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Беда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0000FF"/>
                </a:solidFill>
              </a:rPr>
              <a:t>Слякоть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solidFill>
                  <a:srgbClr val="0000FF"/>
                </a:solidFill>
              </a:rPr>
              <a:t>Л</a:t>
            </a:r>
            <a:r>
              <a:rPr lang="ru-RU" altLang="ru-RU" b="1" dirty="0" smtClean="0">
                <a:solidFill>
                  <a:srgbClr val="0000FF"/>
                </a:solidFill>
              </a:rPr>
              <a:t>ожь</a:t>
            </a:r>
            <a:endParaRPr lang="ru-RU" altLang="ru-RU" b="1" dirty="0" smtClean="0">
              <a:solidFill>
                <a:srgbClr val="0000FF"/>
              </a:solidFill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883895" y="839004"/>
            <a:ext cx="1498508" cy="1362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520530" y="1077110"/>
            <a:ext cx="1906918" cy="15675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792804" y="1315967"/>
            <a:ext cx="1589599" cy="4424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2564580" y="1520272"/>
            <a:ext cx="908914" cy="338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1520530" y="1724578"/>
            <a:ext cx="1906918" cy="11582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V="1">
            <a:off x="1747758" y="906606"/>
            <a:ext cx="1634645" cy="104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1566576" y="2167740"/>
            <a:ext cx="1815827" cy="2726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1293301" y="1315967"/>
            <a:ext cx="2134147" cy="10898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2066079" y="1997236"/>
            <a:ext cx="1361369" cy="6474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V="1">
            <a:off x="1611621" y="1077110"/>
            <a:ext cx="1815827" cy="17711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pic>
        <p:nvPicPr>
          <p:cNvPr id="5122" name="Picture 2" descr="https://forum.na-svyazi.ru/uploads/201310/post-148096-1381557324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88" y="1949915"/>
            <a:ext cx="1143000" cy="126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091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0050" y="609501"/>
            <a:ext cx="3879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Усвоим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правила слитного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раздельного написания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 именами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существительными;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закрепим навыки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правописания </a:t>
            </a:r>
            <a:r>
              <a:rPr lang="ru-RU" sz="2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существительными.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  <p:pic>
        <p:nvPicPr>
          <p:cNvPr id="1026" name="Picture 2" descr="https://im0-tub-ru.yandex.net/i?id=cdddd560dc70d22c7194eda2843a4215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07372"/>
            <a:ext cx="1045829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71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1393825"/>
            <a:ext cx="5410198" cy="166199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/>
              <a:t>1. Под красной з…</a:t>
            </a:r>
            <a:r>
              <a:rPr lang="ru-RU" sz="1800" i="0" dirty="0" err="1" smtClean="0"/>
              <a:t>рёй</a:t>
            </a:r>
            <a:r>
              <a:rPr lang="ru-RU" sz="1800" i="0" dirty="0" smtClean="0"/>
              <a:t> </a:t>
            </a:r>
            <a:r>
              <a:rPr lang="ru-RU" sz="1800" i="0" dirty="0" err="1" smtClean="0"/>
              <a:t>вдал</a:t>
            </a:r>
            <a:r>
              <a:rPr lang="ru-RU" sz="1800" i="0" dirty="0" smtClean="0"/>
              <a:t>…</a:t>
            </a:r>
            <a:r>
              <a:rPr lang="ru-RU" sz="1800" i="0" dirty="0" err="1" smtClean="0"/>
              <a:t>ке</a:t>
            </a:r>
            <a:r>
              <a:rPr lang="ru-RU" sz="1800" i="0" dirty="0" smtClean="0"/>
              <a:t> гуляет в поле (не)</a:t>
            </a:r>
            <a:r>
              <a:rPr lang="ru-RU" sz="1800" i="0" dirty="0" err="1" smtClean="0"/>
              <a:t>видимка</a:t>
            </a:r>
            <a:r>
              <a:rPr lang="ru-RU" sz="1800" i="0" dirty="0" smtClean="0"/>
              <a:t>. 2. Мы ост…</a:t>
            </a:r>
            <a:r>
              <a:rPr lang="ru-RU" sz="1800" i="0" dirty="0" err="1" smtClean="0"/>
              <a:t>новились</a:t>
            </a:r>
            <a:r>
              <a:rPr lang="ru-RU" sz="1800" i="0" dirty="0" smtClean="0"/>
              <a:t> в (не)</a:t>
            </a:r>
            <a:r>
              <a:rPr lang="ru-RU" sz="1800" i="0" dirty="0" err="1" smtClean="0"/>
              <a:t>доумении</a:t>
            </a:r>
            <a:r>
              <a:rPr lang="ru-RU" sz="1800" i="0" dirty="0" smtClean="0"/>
              <a:t>. 3. В (не)</a:t>
            </a:r>
            <a:r>
              <a:rPr lang="ru-RU" sz="1800" i="0" dirty="0" err="1" smtClean="0"/>
              <a:t>настье</a:t>
            </a:r>
            <a:r>
              <a:rPr lang="ru-RU" sz="1800" i="0" dirty="0" smtClean="0"/>
              <a:t> особенно хорошо </a:t>
            </a:r>
            <a:r>
              <a:rPr lang="ru-RU" sz="1800" i="0" dirty="0" err="1" smtClean="0"/>
              <a:t>пос</a:t>
            </a:r>
            <a:r>
              <a:rPr lang="ru-RU" sz="1800" i="0" dirty="0" smtClean="0"/>
              <a:t>…деть у огня. 4. (Не)</a:t>
            </a:r>
            <a:r>
              <a:rPr lang="ru-RU" sz="1800" i="0" dirty="0" err="1" smtClean="0"/>
              <a:t>други</a:t>
            </a:r>
            <a:r>
              <a:rPr lang="ru-RU" sz="1800" i="0" dirty="0" smtClean="0"/>
              <a:t> завидовали его успехам. 5. (Не)везение </a:t>
            </a:r>
            <a:r>
              <a:rPr lang="ru-RU" sz="1800" i="0" dirty="0" err="1" smtClean="0"/>
              <a:t>пр</a:t>
            </a:r>
            <a:r>
              <a:rPr lang="ru-RU" sz="1800" i="0" dirty="0" smtClean="0"/>
              <a:t>…следовало меня. 6.  Ты не только (не)вежда, но ты ещё и (не)вежа. </a:t>
            </a:r>
            <a:endParaRPr lang="ru-RU" sz="1800" i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505</a:t>
            </a:r>
            <a:endParaRPr lang="ru-RU" sz="24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15900" y="562828"/>
            <a:ext cx="5410199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kern="0" dirty="0" smtClean="0"/>
              <a:t>     </a:t>
            </a:r>
            <a:r>
              <a:rPr lang="ru-RU" sz="1800" i="0" kern="0" dirty="0" smtClean="0">
                <a:solidFill>
                  <a:srgbClr val="FF0000"/>
                </a:solidFill>
              </a:rPr>
              <a:t>Спишите, раскрывая скобки и вставляя пропущенные буквы, объясните написание не с существительными.</a:t>
            </a:r>
            <a:endParaRPr lang="ru-RU" sz="1800" i="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2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860425"/>
            <a:ext cx="5410198" cy="166199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/>
              <a:t>1. Под красной з</a:t>
            </a:r>
            <a:r>
              <a:rPr lang="ru-RU" sz="1800" i="0" dirty="0" smtClean="0">
                <a:solidFill>
                  <a:srgbClr val="FF0000"/>
                </a:solidFill>
              </a:rPr>
              <a:t>а</a:t>
            </a:r>
            <a:r>
              <a:rPr lang="ru-RU" sz="1800" i="0" dirty="0" smtClean="0"/>
              <a:t>рёй вдал</a:t>
            </a:r>
            <a:r>
              <a:rPr lang="ru-RU" sz="1800" i="0" dirty="0" smtClean="0">
                <a:solidFill>
                  <a:srgbClr val="FF0000"/>
                </a:solidFill>
              </a:rPr>
              <a:t>е</a:t>
            </a:r>
            <a:r>
              <a:rPr lang="ru-RU" sz="1800" i="0" dirty="0" smtClean="0"/>
              <a:t>ке гуляет в поле 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видимка. </a:t>
            </a:r>
            <a:r>
              <a:rPr lang="ru-RU" sz="1800" i="0" dirty="0" smtClean="0"/>
              <a:t>2. Мы ост</a:t>
            </a:r>
            <a:r>
              <a:rPr lang="ru-RU" sz="1800" i="0" dirty="0" smtClean="0">
                <a:solidFill>
                  <a:srgbClr val="FF0000"/>
                </a:solidFill>
              </a:rPr>
              <a:t>а</a:t>
            </a:r>
            <a:r>
              <a:rPr lang="ru-RU" sz="1800" i="0" dirty="0" smtClean="0"/>
              <a:t>новились в 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доумении. </a:t>
            </a:r>
          </a:p>
          <a:p>
            <a:r>
              <a:rPr lang="ru-RU" sz="1800" i="0" dirty="0" smtClean="0"/>
              <a:t>3. В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настье особенно хорошо пос</a:t>
            </a:r>
            <a:r>
              <a:rPr lang="ru-RU" sz="1800" i="0" dirty="0" smtClean="0">
                <a:solidFill>
                  <a:srgbClr val="FF0000"/>
                </a:solidFill>
              </a:rPr>
              <a:t>и</a:t>
            </a:r>
            <a:r>
              <a:rPr lang="ru-RU" sz="1800" i="0" dirty="0" smtClean="0"/>
              <a:t>деть у огня. 4.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други завидовали его успехам. 5.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везение пр</a:t>
            </a:r>
            <a:r>
              <a:rPr lang="ru-RU" sz="1800" i="0" dirty="0" smtClean="0">
                <a:solidFill>
                  <a:srgbClr val="FF0000"/>
                </a:solidFill>
              </a:rPr>
              <a:t>е</a:t>
            </a:r>
            <a:r>
              <a:rPr lang="ru-RU" sz="1800" i="0" dirty="0" smtClean="0"/>
              <a:t>следовало меня. 6. </a:t>
            </a:r>
            <a:r>
              <a:rPr lang="ru-RU" sz="1800" i="0" dirty="0" smtClean="0"/>
              <a:t>Ты </a:t>
            </a:r>
            <a:r>
              <a:rPr lang="ru-RU" sz="1800" i="0" dirty="0" smtClean="0"/>
              <a:t>не только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вежда, но ты ещё и </a:t>
            </a:r>
            <a:r>
              <a:rPr lang="ru-RU" sz="1800" i="0" dirty="0" smtClean="0">
                <a:solidFill>
                  <a:srgbClr val="FF0000"/>
                </a:solidFill>
              </a:rPr>
              <a:t>не</a:t>
            </a:r>
            <a:r>
              <a:rPr lang="ru-RU" sz="1800" i="0" dirty="0" smtClean="0"/>
              <a:t>вежа. </a:t>
            </a:r>
            <a:endParaRPr lang="ru-RU" sz="1800" i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324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399" y="622895"/>
            <a:ext cx="54737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Прочитайте предложения. Какой союз есть во всех трёх предложениях?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9" y="1241425"/>
            <a:ext cx="5473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Это была не правда, а настоящая ложь.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 её поступках я почувствовала не любовь, а безразличие ко мне.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Её ожидало не счастье, а беда.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506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2399" y="1241425"/>
            <a:ext cx="54737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была не правда,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настоящая ложь.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 её поступках я почувствовала не любовь,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безразличие ко мне.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Её ожидало не счастье,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беда. </a:t>
            </a:r>
          </a:p>
        </p:txBody>
      </p:sp>
    </p:spTree>
    <p:extLst>
      <p:ext uri="{BB962C8B-B14F-4D97-AF65-F5344CB8AC3E}">
        <p14:creationId xmlns:p14="http://schemas.microsoft.com/office/powerpoint/2010/main" val="414621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№33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46286"/>
            <a:ext cx="5410200" cy="1461939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900" i="0" dirty="0" smtClean="0">
                <a:solidFill>
                  <a:srgbClr val="FF0000"/>
                </a:solidFill>
              </a:rPr>
              <a:t>Частица </a:t>
            </a:r>
            <a:r>
              <a:rPr lang="ru-RU" sz="1900" b="1" dirty="0" smtClean="0">
                <a:solidFill>
                  <a:srgbClr val="FF0000"/>
                </a:solidFill>
              </a:rPr>
              <a:t>не</a:t>
            </a:r>
            <a:r>
              <a:rPr lang="ru-RU" sz="1900" i="0" dirty="0" smtClean="0">
                <a:solidFill>
                  <a:srgbClr val="FF0000"/>
                </a:solidFill>
              </a:rPr>
              <a:t> с существительными пишется </a:t>
            </a:r>
            <a:r>
              <a:rPr lang="ru-RU" sz="1900" b="1" i="0" dirty="0" smtClean="0">
                <a:solidFill>
                  <a:srgbClr val="FF0000"/>
                </a:solidFill>
              </a:rPr>
              <a:t>раздельно</a:t>
            </a:r>
            <a:r>
              <a:rPr lang="ru-RU" sz="1900" i="0" dirty="0" smtClean="0">
                <a:solidFill>
                  <a:srgbClr val="FF0000"/>
                </a:solidFill>
              </a:rPr>
              <a:t>, если в предложении есть </a:t>
            </a:r>
            <a:r>
              <a:rPr lang="ru-RU" sz="1900" b="1" i="0" dirty="0" smtClean="0">
                <a:solidFill>
                  <a:srgbClr val="FF0000"/>
                </a:solidFill>
              </a:rPr>
              <a:t>противопоставление</a:t>
            </a:r>
            <a:r>
              <a:rPr lang="ru-RU" sz="1900" i="0" dirty="0" smtClean="0">
                <a:solidFill>
                  <a:srgbClr val="FF0000"/>
                </a:solidFill>
              </a:rPr>
              <a:t> (союз а),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</a:rPr>
              <a:t>У стен нашего города стоял не друг, а враг.</a:t>
            </a:r>
          </a:p>
          <a:p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9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1165225"/>
            <a:ext cx="5410198" cy="1938992"/>
          </a:xfrm>
        </p:spPr>
        <p:txBody>
          <a:bodyPr/>
          <a:lstStyle/>
          <a:p>
            <a:r>
              <a:rPr lang="ru-RU" sz="1800" i="0" dirty="0" smtClean="0"/>
              <a:t>     1. Впереди нас ожидала (не)разлука, а встреча с милыми друзьями. 2. К сожалению, тебя ожидает (не)радость, а печаль. 3. (Не)погода мешала нам в пути, а плохие дороги. 4. (Не)здоровье, а болезнь задержала меня. 5. Меня поразили в нём (не)вежливость, а умение хорошо вести себя в любом обществе.</a:t>
            </a:r>
            <a:endParaRPr lang="ru-RU" sz="1800" i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507</a:t>
            </a:r>
            <a:endParaRPr lang="ru-RU" sz="24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15900" y="562828"/>
            <a:ext cx="541019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kern="0" dirty="0" smtClean="0"/>
              <a:t>     </a:t>
            </a:r>
            <a:r>
              <a:rPr lang="ru-RU" sz="1800" i="0" kern="0" dirty="0" smtClean="0">
                <a:solidFill>
                  <a:srgbClr val="FF0000"/>
                </a:solidFill>
              </a:rPr>
              <a:t>Спишите, раскрывая скобки и </a:t>
            </a:r>
            <a:r>
              <a:rPr lang="ru-RU" sz="1800" i="0" kern="0" dirty="0" smtClean="0">
                <a:solidFill>
                  <a:srgbClr val="FF0000"/>
                </a:solidFill>
              </a:rPr>
              <a:t>объясняя </a:t>
            </a:r>
            <a:r>
              <a:rPr lang="ru-RU" sz="1800" i="0" kern="0" dirty="0" smtClean="0">
                <a:solidFill>
                  <a:srgbClr val="FF0000"/>
                </a:solidFill>
              </a:rPr>
              <a:t>написание не с существительными.</a:t>
            </a:r>
            <a:endParaRPr lang="ru-RU" sz="1800" i="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79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5410198" cy="2462213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2000" i="0" dirty="0" smtClean="0"/>
              <a:t>1. Впереди нас ожидала </a:t>
            </a:r>
            <a:r>
              <a:rPr lang="ru-RU" sz="2000" i="0" dirty="0" smtClean="0">
                <a:solidFill>
                  <a:srgbClr val="FF0000"/>
                </a:solidFill>
              </a:rPr>
              <a:t>не</a:t>
            </a:r>
            <a:r>
              <a:rPr lang="ru-RU" sz="2000" i="0" dirty="0" smtClean="0"/>
              <a:t> разлука, </a:t>
            </a:r>
            <a:r>
              <a:rPr lang="ru-RU" sz="2000" i="0" dirty="0" smtClean="0">
                <a:solidFill>
                  <a:srgbClr val="FF0000"/>
                </a:solidFill>
              </a:rPr>
              <a:t>а </a:t>
            </a:r>
            <a:r>
              <a:rPr lang="ru-RU" sz="2000" i="0" dirty="0" smtClean="0"/>
              <a:t>встреча с милыми друзьями. 2. К сожалению, тебя ожидает </a:t>
            </a:r>
            <a:r>
              <a:rPr lang="ru-RU" sz="2000" i="0" dirty="0" smtClean="0">
                <a:solidFill>
                  <a:srgbClr val="FF0000"/>
                </a:solidFill>
              </a:rPr>
              <a:t>не</a:t>
            </a:r>
            <a:r>
              <a:rPr lang="ru-RU" sz="2000" i="0" dirty="0" smtClean="0"/>
              <a:t> радость, </a:t>
            </a:r>
            <a:r>
              <a:rPr lang="ru-RU" sz="2000" i="0" dirty="0" smtClean="0">
                <a:solidFill>
                  <a:srgbClr val="FF0000"/>
                </a:solidFill>
              </a:rPr>
              <a:t>а </a:t>
            </a:r>
            <a:r>
              <a:rPr lang="ru-RU" sz="2000" i="0" dirty="0" smtClean="0"/>
              <a:t>печаль. 3. </a:t>
            </a:r>
            <a:r>
              <a:rPr lang="ru-RU" sz="2000" i="0" dirty="0" smtClean="0">
                <a:solidFill>
                  <a:srgbClr val="FF0000"/>
                </a:solidFill>
              </a:rPr>
              <a:t> Не </a:t>
            </a:r>
            <a:r>
              <a:rPr lang="ru-RU" sz="2000" i="0" dirty="0" smtClean="0"/>
              <a:t>погода мешала нам в пути, </a:t>
            </a:r>
            <a:r>
              <a:rPr lang="ru-RU" sz="2000" i="0" dirty="0" smtClean="0">
                <a:solidFill>
                  <a:srgbClr val="FF0000"/>
                </a:solidFill>
              </a:rPr>
              <a:t>а</a:t>
            </a:r>
            <a:r>
              <a:rPr lang="ru-RU" sz="2000" i="0" dirty="0" smtClean="0"/>
              <a:t> плохие дороги. 4. </a:t>
            </a:r>
            <a:r>
              <a:rPr lang="ru-RU" sz="2000" i="0" dirty="0" smtClean="0">
                <a:solidFill>
                  <a:srgbClr val="FF0000"/>
                </a:solidFill>
              </a:rPr>
              <a:t> Не </a:t>
            </a:r>
            <a:r>
              <a:rPr lang="ru-RU" sz="2000" i="0" dirty="0" smtClean="0"/>
              <a:t>здоровье, </a:t>
            </a:r>
            <a:r>
              <a:rPr lang="ru-RU" sz="2000" i="0" dirty="0" smtClean="0">
                <a:solidFill>
                  <a:srgbClr val="FF0000"/>
                </a:solidFill>
              </a:rPr>
              <a:t>а</a:t>
            </a:r>
            <a:r>
              <a:rPr lang="ru-RU" sz="2000" i="0" dirty="0" smtClean="0"/>
              <a:t> болезнь задержала меня. 5. Меня поразили в нём </a:t>
            </a:r>
            <a:r>
              <a:rPr lang="ru-RU" sz="2000" i="0" dirty="0" smtClean="0">
                <a:solidFill>
                  <a:srgbClr val="FF0000"/>
                </a:solidFill>
              </a:rPr>
              <a:t>не</a:t>
            </a:r>
            <a:r>
              <a:rPr lang="ru-RU" sz="2000" i="0" dirty="0" smtClean="0"/>
              <a:t> вежливость, </a:t>
            </a:r>
            <a:r>
              <a:rPr lang="ru-RU" sz="2000" i="0" dirty="0" smtClean="0">
                <a:solidFill>
                  <a:srgbClr val="FF0000"/>
                </a:solidFill>
              </a:rPr>
              <a:t>а </a:t>
            </a:r>
            <a:r>
              <a:rPr lang="ru-RU" sz="2000" i="0" dirty="0" smtClean="0"/>
              <a:t>умение хорошо вести себя в любом обществе.</a:t>
            </a:r>
            <a:endParaRPr lang="ru-RU" sz="2000" i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507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12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508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546695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/>
              <a:t> </a:t>
            </a:r>
            <a:r>
              <a:rPr lang="ru-RU" kern="0" dirty="0" smtClean="0"/>
              <a:t>     </a:t>
            </a:r>
            <a:r>
              <a:rPr lang="ru-RU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и запишите пословицы, в которых есть частица не с именем </a:t>
            </a:r>
            <a:r>
              <a:rPr lang="ru-RU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существительным. </a:t>
            </a:r>
            <a:r>
              <a:rPr lang="ru-RU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помощь вам две пословицы.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0" y="1546225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пером пишут, а умом.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 не стрела, а острее стрелы.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508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9700" y="5556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Попытка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пытка , </a:t>
            </a:r>
            <a:r>
              <a:rPr 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спрос не беда.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величка капля, а камень долбит.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поддакивает, а друг спорит.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годы, </a:t>
            </a:r>
            <a:r>
              <a:rPr 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горе старит. У свахи-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ряхи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невесты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пряхи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Раздружится друг — хуже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друга. Волк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пастух, </a:t>
            </a:r>
            <a:r>
              <a:rPr lang="ru-RU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свинья не огородник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1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38554"/>
          </a:xfrm>
        </p:spPr>
        <p:txBody>
          <a:bodyPr/>
          <a:lstStyle/>
          <a:p>
            <a:pPr algn="ctr"/>
            <a:r>
              <a:rPr lang="ru-RU" sz="2200" dirty="0" smtClean="0"/>
              <a:t>ДЛЯ ТЕХ, КТО ХОЧЕТ ЗНАТЬ БОЛЬШЕ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4225"/>
            <a:ext cx="5334000" cy="215443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Если в предложении есть частицы 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далеко не, вовсе не, отнюдь не, ничуть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не, нисколько не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, то не с </a:t>
            </a:r>
          </a:p>
          <a:p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существительным будет писаться 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раздельно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, например: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Это была далеко не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правда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 Он мне вовсе не приятель.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83.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509 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НА СТРАНИЦЕ 223.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1547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800000"/>
                </a:solidFill>
              </a:rPr>
              <a:t>Обратимся к </a:t>
            </a:r>
            <a:r>
              <a:rPr lang="ru-RU" sz="1800" dirty="0" smtClean="0">
                <a:solidFill>
                  <a:srgbClr val="800000"/>
                </a:solidFill>
              </a:rPr>
              <a:t>таким существительным: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81987" y="327025"/>
            <a:ext cx="1423424" cy="1034297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счастье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316719" y="1317625"/>
            <a:ext cx="5141172" cy="25237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/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правильно их написать с</a:t>
            </a:r>
            <a:r>
              <a:rPr lang="ru-RU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764" y="1778444"/>
            <a:ext cx="1094623" cy="605981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Слитно?</a:t>
            </a:r>
          </a:p>
          <a:p>
            <a:pPr algn="ctr"/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0481" y="2765425"/>
            <a:ext cx="2966419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является</a:t>
            </a:r>
            <a:r>
              <a:rPr lang="ru-RU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здесь?</a:t>
            </a:r>
            <a:endParaRPr lang="ru-RU" sz="20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0110" y="1622425"/>
            <a:ext cx="2879790" cy="54442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смысл придает этим </a:t>
            </a:r>
          </a:p>
          <a:p>
            <a:pPr algn="ctr"/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словам </a:t>
            </a:r>
            <a:r>
              <a:rPr lang="ru-RU" sz="1600" b="1" u="sng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приставка не?</a:t>
            </a:r>
          </a:p>
        </p:txBody>
      </p:sp>
    </p:spTree>
    <p:extLst>
      <p:ext uri="{BB962C8B-B14F-4D97-AF65-F5344CB8AC3E}">
        <p14:creationId xmlns:p14="http://schemas.microsoft.com/office/powerpoint/2010/main" val="14255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702713" y="708025"/>
            <a:ext cx="2309123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правда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правда 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          </a:t>
            </a:r>
            <a:endParaRPr lang="ru-RU" altLang="ru-RU" sz="1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счастье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счастье 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         </a:t>
            </a:r>
            <a:endParaRPr lang="ru-RU" altLang="ru-RU" sz="1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друг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друг 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        </a:t>
            </a:r>
            <a:endParaRPr lang="ru-RU" altLang="ru-RU" sz="16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431434" y="479425"/>
            <a:ext cx="5221252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charset="0"/>
                <a:cs typeface="Arial" charset="0"/>
              </a:rPr>
              <a:t>Понаблюдай за особенностями </a:t>
            </a:r>
            <a:r>
              <a:rPr lang="ru-RU" altLang="ru-RU" sz="1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данной </a:t>
            </a:r>
            <a:r>
              <a:rPr lang="ru-RU" altLang="ru-RU" sz="1400" dirty="0">
                <a:solidFill>
                  <a:srgbClr val="000000"/>
                </a:solidFill>
                <a:latin typeface="Arial" charset="0"/>
                <a:cs typeface="Arial" charset="0"/>
              </a:rPr>
              <a:t>группы.</a:t>
            </a:r>
          </a:p>
        </p:txBody>
      </p:sp>
      <p:sp>
        <p:nvSpPr>
          <p:cNvPr id="2" name="Прямоугольник 8"/>
          <p:cNvSpPr>
            <a:spLocks noChangeArrowheads="1"/>
          </p:cNvSpPr>
          <p:nvPr/>
        </p:nvSpPr>
        <p:spPr bwMode="auto">
          <a:xfrm>
            <a:off x="1702713" y="708025"/>
            <a:ext cx="2496512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правда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правда (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ложь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счастье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счастье (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горе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друг – </a:t>
            </a: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друг (</a:t>
            </a:r>
            <a:r>
              <a:rPr lang="ru-RU" altLang="ru-RU" sz="1600" b="1" dirty="0">
                <a:solidFill>
                  <a:srgbClr val="0070C0"/>
                </a:solidFill>
                <a:cs typeface="Arial" charset="0"/>
              </a:rPr>
              <a:t>враг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)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13114" y="1546225"/>
            <a:ext cx="5131986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Чем можно заменить существительные с </a:t>
            </a:r>
            <a:r>
              <a:rPr lang="ru-RU" altLang="ru-RU" sz="16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? 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295297" y="2544165"/>
            <a:ext cx="5176207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Сделайте 2-й вывод о слитном написании существительных с </a:t>
            </a:r>
            <a:r>
              <a:rPr lang="ru-RU" altLang="ru-RU" sz="16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21518" name="AutoShape 14"/>
          <p:cNvSpPr>
            <a:spLocks noChangeArrowheads="1"/>
          </p:cNvSpPr>
          <p:nvPr/>
        </p:nvSpPr>
        <p:spPr bwMode="auto">
          <a:xfrm>
            <a:off x="4218684" y="1851025"/>
            <a:ext cx="1407416" cy="20430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charset="0"/>
                <a:cs typeface="Arial" charset="0"/>
              </a:rPr>
              <a:t>синонимом</a:t>
            </a:r>
          </a:p>
        </p:txBody>
      </p:sp>
      <p:sp>
        <p:nvSpPr>
          <p:cNvPr id="19466" name="AutoShape 2"/>
          <p:cNvSpPr>
            <a:spLocks noChangeArrowheads="1"/>
          </p:cNvSpPr>
          <p:nvPr/>
        </p:nvSpPr>
        <p:spPr bwMode="auto">
          <a:xfrm>
            <a:off x="1067073" y="98425"/>
            <a:ext cx="3767790" cy="34101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Продолжим наблюдения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385388" y="2239365"/>
            <a:ext cx="3858881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Чем является </a:t>
            </a:r>
            <a:r>
              <a:rPr lang="ru-RU" altLang="ru-RU" sz="16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 в данных словах? </a:t>
            </a:r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2578100" y="784225"/>
            <a:ext cx="2272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>
            <a:off x="2578100" y="1012825"/>
            <a:ext cx="2262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2806700" y="1012825"/>
            <a:ext cx="0" cy="68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2804328" y="784225"/>
            <a:ext cx="0" cy="68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2349500" y="1241425"/>
            <a:ext cx="22722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2578100" y="1241425"/>
            <a:ext cx="0" cy="676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3114" y="2232025"/>
            <a:ext cx="5512986" cy="9769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Существительные с НЕ пишутся слитно,</a:t>
            </a:r>
          </a:p>
          <a:p>
            <a:pPr algn="ctr">
              <a:defRPr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слово с НЕ можно заменить синонимом без НЕ или близким по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значению.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21516" grpId="0"/>
      <p:bldP spid="21517" grpId="0"/>
      <p:bldP spid="21518" grpId="0" animBg="1"/>
      <p:bldP spid="21521" grpId="0"/>
      <p:bldP spid="21522" grpId="0" animBg="1"/>
      <p:bldP spid="21524" grpId="0" animBg="1"/>
      <p:bldP spid="21525" grpId="0" animBg="1"/>
      <p:bldP spid="21526" grpId="0" animBg="1"/>
      <p:bldP spid="21527" grpId="0" animBg="1"/>
      <p:bldP spid="215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11342" y="98425"/>
            <a:ext cx="1554173" cy="421315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1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81" y="708025"/>
            <a:ext cx="5629519" cy="882979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существительное с НЕ может быть заменено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синонимом без НЕ или близким по значению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жением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существительное с НЕ пишется слитно</a:t>
            </a:r>
            <a:r>
              <a:rPr lang="ru-RU" sz="1700" b="1" i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8300" y="2197038"/>
            <a:ext cx="5029200" cy="42131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является приставкой.</a:t>
            </a:r>
          </a:p>
        </p:txBody>
      </p:sp>
    </p:spTree>
    <p:extLst>
      <p:ext uri="{BB962C8B-B14F-4D97-AF65-F5344CB8AC3E}">
        <p14:creationId xmlns:p14="http://schemas.microsoft.com/office/powerpoint/2010/main" val="19100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30300" y="108162"/>
            <a:ext cx="3914775" cy="738664"/>
          </a:xfrm>
        </p:spPr>
        <p:txBody>
          <a:bodyPr/>
          <a:lstStyle/>
          <a:p>
            <a:pPr eaLnBrk="1" hangingPunct="1"/>
            <a:r>
              <a:rPr lang="ru-RU" altLang="ru-RU" b="1" i="1" dirty="0" smtClean="0"/>
              <a:t>       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Найди соответствия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427162" y="631825"/>
            <a:ext cx="4122738" cy="1788767"/>
          </a:xfrm>
          <a:prstGeom prst="rect">
            <a:avLst/>
          </a:prstGeom>
        </p:spPr>
        <p:txBody>
          <a:bodyPr lIns="43251" tIns="21626" rIns="43251" bIns="21626"/>
          <a:lstStyle/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НЕБЫЛИЦА                 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ГРУБОСТЬ</a:t>
            </a:r>
            <a:endParaRPr lang="ru-RU" alt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НЕЗАВИСИМОСТЬ      ВЫДУМКА </a:t>
            </a:r>
          </a:p>
          <a:p>
            <a:pPr eaLnBrk="1" hangingPunct="1">
              <a:lnSpc>
                <a:spcPct val="90000"/>
              </a:lnSpc>
            </a:pPr>
            <a:endParaRPr lang="ru-RU" alt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НЕВЕЖЛИВОСТЬ        СВОБОДА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НЕГОДОВАНИЕ           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ВРАЖДА</a:t>
            </a:r>
            <a:endParaRPr lang="ru-RU" alt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alt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НЕНАВИСТЬ               </a:t>
            </a:r>
            <a:r>
              <a:rPr lang="ru-RU" altLang="ru-RU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ВОЗМУЩЕНИЕ</a:t>
            </a:r>
            <a:endParaRPr lang="ru-RU" alt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gorobzor.ru/content/events/2018/06/neznaykina_azbuka_image_5b11292a449e82.2651483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100" y="936625"/>
            <a:ext cx="2178050" cy="217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634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8834" y="108162"/>
            <a:ext cx="3675698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rgbClr val="FF0000"/>
                </a:solidFill>
              </a:rPr>
              <a:t>ПРОВЕРЬ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43234" y="631825"/>
            <a:ext cx="4340066" cy="2143704"/>
          </a:xfrm>
          <a:prstGeom prst="rect">
            <a:avLst/>
          </a:prstGeom>
        </p:spPr>
        <p:txBody>
          <a:bodyPr lIns="43251" tIns="21626" rIns="43251" bIns="21626" rtlCol="0">
            <a:no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НЕНАВИСТЬ             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ВРАЖДА</a:t>
            </a:r>
          </a:p>
          <a:p>
            <a:pPr>
              <a:buFont typeface="Wingdings 3" charset="2"/>
              <a:buChar char=""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НЕБЫЛИЦА               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ВЫДУМКА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НЕГОДОВАНИЕ        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ВОЗМУЩЕНИЕ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НЕВЕЖЛИВОСТЬ     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ГРУБОСТЬ</a:t>
            </a:r>
          </a:p>
          <a:p>
            <a:pPr>
              <a:buFont typeface="Wingdings 3" charset="2"/>
              <a:buChar char=""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НЕЗАВИСИМОСТЬ   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</a:t>
            </a:r>
          </a:p>
        </p:txBody>
      </p:sp>
      <p:pic>
        <p:nvPicPr>
          <p:cNvPr id="3074" name="Picture 2" descr="https://kartinki-vernisazh.ru/_ph/62/1/340826799.jpg?16122807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860425"/>
            <a:ext cx="1127125" cy="200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48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44500" y="631825"/>
            <a:ext cx="949840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настье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взгоды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не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вежда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31435" y="1774825"/>
            <a:ext cx="4902932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Прочитайте слова без </a:t>
            </a:r>
            <a:r>
              <a:rPr lang="ru-RU" altLang="ru-RU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368300" y="174625"/>
            <a:ext cx="522125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solidFill>
                  <a:srgbClr val="C00000"/>
                </a:solidFill>
                <a:latin typeface="Arial" charset="0"/>
                <a:cs typeface="Arial" charset="0"/>
              </a:rPr>
              <a:t>Понаблюдайте за особенностями группы слов.</a:t>
            </a:r>
          </a:p>
        </p:txBody>
      </p:sp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4063088" y="631825"/>
            <a:ext cx="880911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…</a:t>
            </a:r>
            <a:r>
              <a:rPr lang="ru-RU" altLang="ru-RU" sz="1600" b="1" dirty="0" err="1">
                <a:solidFill>
                  <a:srgbClr val="000000"/>
                </a:solidFill>
                <a:cs typeface="Arial" charset="0"/>
              </a:rPr>
              <a:t>настье</a:t>
            </a:r>
            <a:endParaRPr lang="ru-RU" altLang="ru-RU" sz="1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…</a:t>
            </a:r>
            <a:r>
              <a:rPr lang="ru-RU" altLang="ru-RU" sz="1600" b="1" dirty="0" err="1">
                <a:solidFill>
                  <a:srgbClr val="000000"/>
                </a:solidFill>
                <a:cs typeface="Arial" charset="0"/>
              </a:rPr>
              <a:t>взгоды</a:t>
            </a:r>
            <a:endParaRPr lang="ru-RU" altLang="ru-RU" sz="1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cs typeface="Arial" charset="0"/>
              </a:rPr>
              <a:t>…</a:t>
            </a:r>
            <a:r>
              <a:rPr lang="ru-RU" altLang="ru-RU" sz="1600" b="1" dirty="0">
                <a:solidFill>
                  <a:srgbClr val="000000"/>
                </a:solidFill>
                <a:cs typeface="Arial" charset="0"/>
              </a:rPr>
              <a:t>вежда</a:t>
            </a:r>
          </a:p>
        </p:txBody>
      </p:sp>
      <p:sp>
        <p:nvSpPr>
          <p:cNvPr id="18438" name="AutoShape 14" descr="2Q=="/>
          <p:cNvSpPr>
            <a:spLocks noChangeAspect="1" noChangeArrowheads="1"/>
          </p:cNvSpPr>
          <p:nvPr/>
        </p:nvSpPr>
        <p:spPr bwMode="auto">
          <a:xfrm>
            <a:off x="2786804" y="1550317"/>
            <a:ext cx="192193" cy="1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6160" name="Picture 16" descr="25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631825"/>
            <a:ext cx="1081075" cy="847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31434" y="2232025"/>
            <a:ext cx="4903933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dirty="0">
                <a:solidFill>
                  <a:srgbClr val="000000"/>
                </a:solidFill>
                <a:latin typeface="Arial" charset="0"/>
                <a:cs typeface="Arial" charset="0"/>
              </a:rPr>
              <a:t>Сделайте вывод, когда </a:t>
            </a:r>
            <a:r>
              <a:rPr lang="ru-RU" altLang="ru-RU" sz="11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100" dirty="0">
                <a:solidFill>
                  <a:srgbClr val="000000"/>
                </a:solidFill>
                <a:latin typeface="Arial" charset="0"/>
                <a:cs typeface="Arial" charset="0"/>
              </a:rPr>
              <a:t> с существительными пишется </a:t>
            </a:r>
            <a:r>
              <a:rPr lang="ru-RU" altLang="ru-RU" sz="1100" b="1" dirty="0">
                <a:solidFill>
                  <a:srgbClr val="000000"/>
                </a:solidFill>
                <a:latin typeface="Arial" charset="0"/>
                <a:cs typeface="Arial" charset="0"/>
              </a:rPr>
              <a:t>слитно</a:t>
            </a:r>
            <a:r>
              <a:rPr lang="ru-RU" altLang="ru-RU" sz="1100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  <a:r>
              <a:rPr lang="ru-RU" altLang="ru-RU" sz="14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899235" y="1927225"/>
            <a:ext cx="4041065" cy="35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Чем</a:t>
            </a:r>
            <a:r>
              <a:rPr lang="ru-RU" altLang="ru-R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является </a:t>
            </a:r>
            <a:r>
              <a:rPr lang="ru-RU" altLang="ru-RU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не</a:t>
            </a:r>
            <a:r>
              <a:rPr lang="ru-RU" alt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 в приведённых словах?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5108139" y="708025"/>
            <a:ext cx="363365" cy="57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400" dirty="0">
                <a:solidFill>
                  <a:srgbClr val="FF0000"/>
                </a:solidFill>
                <a:latin typeface="Arial" charset="0"/>
                <a:cs typeface="Arial" charset="0"/>
              </a:rPr>
              <a:t>?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5500" y="2536825"/>
            <a:ext cx="4117265" cy="6023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Существительные пишутся слитно,</a:t>
            </a:r>
          </a:p>
          <a:p>
            <a:pPr algn="ctr"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без НЕ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употребляются.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9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152" grpId="0"/>
      <p:bldP spid="2" grpId="0"/>
      <p:bldP spid="6161" grpId="0"/>
      <p:bldP spid="6162" grpId="0"/>
      <p:bldP spid="61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</a:t>
            </a:r>
            <a:r>
              <a:rPr lang="ru-RU" sz="24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endParaRPr lang="ru-RU" sz="24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3500" y="757132"/>
            <a:ext cx="1502654" cy="214145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дуг</a:t>
            </a:r>
            <a:r>
              <a:rPr lang="ru-RU" sz="2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вежда</a:t>
            </a:r>
            <a:r>
              <a:rPr lang="ru-RU" sz="2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endParaRPr lang="ru-RU" sz="20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0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вежа</a:t>
            </a:r>
            <a:r>
              <a:rPr lang="ru-RU" sz="2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623934" y="757132"/>
            <a:ext cx="4002166" cy="1508105"/>
          </a:xfrm>
        </p:spPr>
        <p:txBody>
          <a:bodyPr/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болезнь, сильное недомогание.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необразованный, малосведущий человек, неуч.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невоспитанный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человек. 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06900" y="2028278"/>
            <a:ext cx="990600" cy="109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3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7174</TotalTime>
  <Words>1122</Words>
  <Application>Microsoft Office PowerPoint</Application>
  <PresentationFormat>Произвольный</PresentationFormat>
  <Paragraphs>181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Comic Sans MS</vt:lpstr>
      <vt:lpstr>Wingdings</vt:lpstr>
      <vt:lpstr>Wingdings 3</vt:lpstr>
      <vt:lpstr>Office Theme</vt:lpstr>
      <vt:lpstr>Презентация PowerPoint</vt:lpstr>
      <vt:lpstr>СЕГОДНЯ НА УРОКЕ:  </vt:lpstr>
      <vt:lpstr>Обратимся к таким существительным:</vt:lpstr>
      <vt:lpstr>Презентация PowerPoint</vt:lpstr>
      <vt:lpstr>Презентация PowerPoint</vt:lpstr>
      <vt:lpstr>        Найди соответствия</vt:lpstr>
      <vt:lpstr>ПРОВЕРЬ</vt:lpstr>
      <vt:lpstr>Презентация PowerPoint</vt:lpstr>
      <vt:lpstr>СЛОВАРНАЯ РАБОТА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ОРФОГРАММА №33</vt:lpstr>
      <vt:lpstr>УПРАЖНЕНИЕ 504</vt:lpstr>
      <vt:lpstr>УПРАЖНЕНИЕ 504</vt:lpstr>
      <vt:lpstr>Найди пару</vt:lpstr>
      <vt:lpstr>УПРАЖНЕНИЕ 505</vt:lpstr>
      <vt:lpstr>УПРАЖНЕНИЕ 505</vt:lpstr>
      <vt:lpstr>УПРАЖНЕНИЕ 506</vt:lpstr>
      <vt:lpstr>ОРФОГРАММА №33</vt:lpstr>
      <vt:lpstr>УПРАЖНЕНИЕ 507</vt:lpstr>
      <vt:lpstr>УПРАЖНЕНИЕ 507</vt:lpstr>
      <vt:lpstr>УПРАЖНЕНИЕ 508</vt:lpstr>
      <vt:lpstr>УПРАЖНЕНИЕ 508</vt:lpstr>
      <vt:lpstr>ДЛЯ ТЕХ, КТО ХОЧЕТ ЗНАТЬ БОЛЬШЕ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769</cp:revision>
  <dcterms:created xsi:type="dcterms:W3CDTF">2020-04-13T08:05:16Z</dcterms:created>
  <dcterms:modified xsi:type="dcterms:W3CDTF">2021-02-22T11:16:17Z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