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9" r:id="rId2"/>
    <p:sldId id="390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43" r:id="rId11"/>
    <p:sldId id="476" r:id="rId12"/>
    <p:sldId id="467" r:id="rId13"/>
    <p:sldId id="436" r:id="rId14"/>
    <p:sldId id="468" r:id="rId15"/>
    <p:sldId id="469" r:id="rId16"/>
    <p:sldId id="483" r:id="rId17"/>
    <p:sldId id="446" r:id="rId18"/>
    <p:sldId id="482" r:id="rId19"/>
    <p:sldId id="447" r:id="rId20"/>
    <p:sldId id="481" r:id="rId21"/>
    <p:sldId id="448" r:id="rId22"/>
    <p:sldId id="480" r:id="rId23"/>
    <p:sldId id="449" r:id="rId24"/>
    <p:sldId id="479" r:id="rId25"/>
    <p:sldId id="478" r:id="rId26"/>
    <p:sldId id="463" r:id="rId27"/>
    <p:sldId id="477" r:id="rId28"/>
    <p:sldId id="470" r:id="rId29"/>
    <p:sldId id="294" r:id="rId30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EAEF"/>
    <a:srgbClr val="30BFDC"/>
    <a:srgbClr val="000000"/>
    <a:srgbClr val="CCCCFF"/>
    <a:srgbClr val="CCECFF"/>
    <a:srgbClr val="0000FF"/>
    <a:srgbClr val="5ACD3F"/>
    <a:srgbClr val="CC99FF"/>
    <a:srgbClr val="FFCC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28.06.2022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8290" y="757132"/>
            <a:ext cx="5189220" cy="21544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4132157" y="2954166"/>
            <a:ext cx="134535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F38B-939A-4053-8BBD-37D3CF890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>
            <a:off x="288290" y="2954166"/>
            <a:ext cx="134535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969982" y="2954166"/>
            <a:ext cx="182583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585D-4328-4D20-AF59-8F13C01841D9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7830-15D1-422D-9797-90A239CDF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4" y="127576"/>
            <a:ext cx="5093123" cy="315471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4" y="755340"/>
            <a:ext cx="5093123" cy="2033289"/>
          </a:xfrm>
        </p:spPr>
        <p:txBody>
          <a:bodyPr>
            <a:normAutofit/>
          </a:bodyPr>
          <a:lstStyle>
            <a:lvl1pPr latinLnBrk="0">
              <a:defRPr lang="ru-RU" sz="1800">
                <a:latin typeface="+mn-lt"/>
              </a:defRPr>
            </a:lvl1pPr>
            <a:lvl2pPr latinLnBrk="0">
              <a:defRPr lang="ru-RU" sz="1600">
                <a:latin typeface="+mn-lt"/>
              </a:defRPr>
            </a:lvl2pPr>
            <a:lvl3pPr latinLnBrk="0">
              <a:defRPr lang="ru-RU" sz="1400">
                <a:latin typeface="+mn-lt"/>
              </a:defRPr>
            </a:lvl3pPr>
            <a:lvl4pPr latinLnBrk="0">
              <a:defRPr lang="ru-RU" sz="1400">
                <a:latin typeface="+mn-lt"/>
              </a:defRPr>
            </a:lvl4pPr>
            <a:lvl5pPr latinLnBrk="0">
              <a:defRPr lang="ru-RU" sz="14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DF60-D707-4AC2-9E2A-1258E86028B5}" type="datetimeFigureOut">
              <a:rPr lang="ru-RU"/>
              <a:pPr>
                <a:defRPr/>
              </a:pPr>
              <a:t>28.06.2022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61033-5F7C-4EF0-BB5D-07856A3EA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94713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6759" y="1501799"/>
            <a:ext cx="281970" cy="12318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387" y="1165225"/>
            <a:ext cx="3197313" cy="1800473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Сложные имена существительные. Дефисное написание сложных имён существительных.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851025"/>
            <a:ext cx="1343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Спишите, вставьте пропущенные буквы. Сформулируйте правило употребления соединительных гласных</a:t>
            </a:r>
            <a:r>
              <a:rPr lang="ru-RU" alt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546225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Вод…провод, глаз…мер, земл…делие, долг…житель, лед…ход, пул…мёт. Сорок…ножка, ча…питие, камен…тёс, снег…пад, мор…плаватель..</a:t>
            </a:r>
          </a:p>
        </p:txBody>
      </p:sp>
    </p:spTree>
    <p:extLst>
      <p:ext uri="{BB962C8B-B14F-4D97-AF65-F5344CB8AC3E}">
        <p14:creationId xmlns:p14="http://schemas.microsoft.com/office/powerpoint/2010/main" val="378167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631825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Вод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провод, глаз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мер, земл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делие, долг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житель, лед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ход, пул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мёт. Сорок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ножка, ча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питие, камен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тёс, снег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пад, мор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плаватель.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1622425"/>
            <a:ext cx="54102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сложных словах после твёрдых согласных пишется соединительная гласная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после мягких согласных. Шипящих и ц – соединительная гласная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например: лесоруб[с], землекоп [л']                               №21</a:t>
            </a:r>
          </a:p>
        </p:txBody>
      </p:sp>
    </p:spTree>
    <p:extLst>
      <p:ext uri="{BB962C8B-B14F-4D97-AF65-F5344CB8AC3E}">
        <p14:creationId xmlns:p14="http://schemas.microsoft.com/office/powerpoint/2010/main" val="145994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587653"/>
            <a:ext cx="5257799" cy="14157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000" i="0" dirty="0"/>
              <a:t>     </a:t>
            </a:r>
            <a:r>
              <a:rPr lang="ru-RU" sz="1800" i="0" dirty="0"/>
              <a:t>Многие сложные слова имеют первый корень </a:t>
            </a:r>
          </a:p>
          <a:p>
            <a:r>
              <a:rPr lang="ru-RU" sz="1800" i="0" dirty="0"/>
              <a:t> нерусского происхождения, например: авиа-, </a:t>
            </a:r>
          </a:p>
          <a:p>
            <a:r>
              <a:rPr lang="ru-RU" sz="1800" i="0" dirty="0"/>
              <a:t> </a:t>
            </a:r>
            <a:r>
              <a:rPr lang="ru-RU" sz="1800" i="0" dirty="0" err="1"/>
              <a:t>аэро</a:t>
            </a:r>
            <a:r>
              <a:rPr lang="ru-RU" sz="1800" i="0" dirty="0"/>
              <a:t>-, </a:t>
            </a:r>
            <a:r>
              <a:rPr lang="ru-RU" sz="1800" i="0" dirty="0" err="1"/>
              <a:t>био</a:t>
            </a:r>
            <a:r>
              <a:rPr lang="ru-RU" sz="1800" i="0" dirty="0"/>
              <a:t>-, </a:t>
            </a:r>
            <a:r>
              <a:rPr lang="ru-RU" sz="1800" i="0" dirty="0" err="1"/>
              <a:t>гидро</a:t>
            </a:r>
            <a:r>
              <a:rPr lang="ru-RU" sz="1800" i="0" dirty="0"/>
              <a:t>-, </a:t>
            </a:r>
            <a:r>
              <a:rPr lang="ru-RU" sz="1800" i="0" dirty="0" err="1"/>
              <a:t>зоо</a:t>
            </a:r>
            <a:r>
              <a:rPr lang="ru-RU" sz="1800" i="0" dirty="0"/>
              <a:t>-, кино-, микро-, радио-, </a:t>
            </a:r>
          </a:p>
          <a:p>
            <a:r>
              <a:rPr lang="ru-RU" sz="1800" i="0" dirty="0"/>
              <a:t> теле-, фото- и другие.</a:t>
            </a:r>
          </a:p>
          <a:p>
            <a:r>
              <a:rPr lang="ru-RU" sz="1800" i="0" dirty="0"/>
              <a:t>      Все эти существительные пишутся слитно.</a:t>
            </a:r>
            <a:endParaRPr lang="ru-RU" sz="200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2155825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Авиаконструктор, аэродинамика, биосфера, зоология, киностудия, микроэлемент, радиоприёмник, телебашня, фотоэлемент.</a:t>
            </a:r>
          </a:p>
        </p:txBody>
      </p:sp>
    </p:spTree>
    <p:extLst>
      <p:ext uri="{BB962C8B-B14F-4D97-AF65-F5344CB8AC3E}">
        <p14:creationId xmlns:p14="http://schemas.microsoft.com/office/powerpoint/2010/main" val="89624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Запишите по два сложных существительных с первым корнем </a:t>
            </a:r>
            <a:r>
              <a:rPr lang="ru-RU" altLang="ru-RU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</a:t>
            </a:r>
            <a:r>
              <a:rPr lang="ru-RU" altLang="ru-R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altLang="ru-RU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ru-RU" altLang="ru-R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вело-, </a:t>
            </a:r>
            <a:r>
              <a:rPr lang="ru-RU" altLang="ru-RU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зоо</a:t>
            </a:r>
            <a:r>
              <a:rPr lang="ru-RU" altLang="ru-R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кино-, </a:t>
            </a:r>
            <a:r>
              <a:rPr lang="ru-RU" altLang="ru-RU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</a:t>
            </a:r>
            <a:r>
              <a:rPr lang="ru-RU" altLang="ru-R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микро-, </a:t>
            </a:r>
            <a:r>
              <a:rPr lang="ru-RU" altLang="ru-RU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</a:t>
            </a:r>
            <a:r>
              <a:rPr lang="ru-RU" altLang="ru-R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радио-, теле-, фото-.</a:t>
            </a:r>
            <a:endParaRPr lang="ru-RU" altLang="ru-RU" sz="22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1851025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Агротехника, биостанция, велоспорт,  зоомагазин, кинотеатр, метеосводка, микроавтобус, мотокросс, радиопередача, телепостановка, фотолаборатория.</a:t>
            </a:r>
          </a:p>
        </p:txBody>
      </p:sp>
    </p:spTree>
    <p:extLst>
      <p:ext uri="{BB962C8B-B14F-4D97-AF65-F5344CB8AC3E}">
        <p14:creationId xmlns:p14="http://schemas.microsoft.com/office/powerpoint/2010/main" val="304856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ЗАПОМНИТЕ!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1020028"/>
            <a:ext cx="5333999" cy="83099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Слова </a:t>
            </a:r>
            <a:r>
              <a:rPr lang="ru-RU" sz="1800" dirty="0">
                <a:solidFill>
                  <a:srgbClr val="FF0000"/>
                </a:solidFill>
              </a:rPr>
              <a:t>газификация, электрификация, </a:t>
            </a:r>
          </a:p>
          <a:p>
            <a:r>
              <a:rPr lang="ru-RU" sz="1800" dirty="0">
                <a:solidFill>
                  <a:srgbClr val="FF0000"/>
                </a:solidFill>
              </a:rPr>
              <a:t> дезинфекция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и подобные им не являются </a:t>
            </a:r>
          </a:p>
          <a:p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сложными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02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5486400" cy="533400"/>
          </a:xfrm>
        </p:spPr>
        <p:txBody>
          <a:bodyPr/>
          <a:lstStyle/>
          <a:p>
            <a:r>
              <a:rPr lang="ru-RU" sz="1600" i="0" dirty="0">
                <a:solidFill>
                  <a:srgbClr val="FF0000"/>
                </a:solidFill>
              </a:rPr>
              <a:t>     Прочитайте греческие и латинские корни, подберите и запишите примеры слов с этими корнями.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1165225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 (сам),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(жизнь),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(земля),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(буква, запись), лог (слово), мел (музыка),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(малый), поли (много), терм (тепло), фант (воображение),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(время), авиа (птица),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(вода),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(шар),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(подвижный),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(глаз),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(земля). </a:t>
            </a:r>
          </a:p>
        </p:txBody>
      </p:sp>
    </p:spTree>
    <p:extLst>
      <p:ext uri="{BB962C8B-B14F-4D97-AF65-F5344CB8AC3E}">
        <p14:creationId xmlns:p14="http://schemas.microsoft.com/office/powerpoint/2010/main" val="362490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631825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Автомобиль, биография, геология, грамматика, логопед, меломан, микроволны,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полифункциональность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термостойкость, фантастика, хронометр, авиаперевозка, аквапарк, глобус, веломобиль, окулист, территория. </a:t>
            </a:r>
          </a:p>
        </p:txBody>
      </p:sp>
    </p:spTree>
    <p:extLst>
      <p:ext uri="{BB962C8B-B14F-4D97-AF65-F5344CB8AC3E}">
        <p14:creationId xmlns:p14="http://schemas.microsoft.com/office/powerpoint/2010/main" val="136521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473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Прочитайте сложные слова и определите, к какой части речи относится первый корень. Составьте и запишите предложения с указанными словами.</a:t>
            </a:r>
            <a:r>
              <a:rPr lang="ru-RU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8" y="1774825"/>
            <a:ext cx="55499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Сложные существительные с глагольной первой частью на –и пишутся слитно, например: вертишейка (утка).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0" y="132929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Вертишейка, сорвиголова, вертихвостка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00" y="1329293"/>
            <a:ext cx="516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ишейка,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иголова,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ихвостка</a:t>
            </a:r>
          </a:p>
        </p:txBody>
      </p:sp>
    </p:spTree>
    <p:extLst>
      <p:ext uri="{BB962C8B-B14F-4D97-AF65-F5344CB8AC3E}">
        <p14:creationId xmlns:p14="http://schemas.microsoft.com/office/powerpoint/2010/main" val="14121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" y="560703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Вертишейка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Вертишейка это птица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семейства дятловых.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Сорвиголова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Мой друг – настоящий сорвиголова.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Вертихвостка - Лисичка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басни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настоящая вертихвостка.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2.infourok.ru/uploads/ex/0d8b/00009642-2ce474f2/img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631825"/>
            <a:ext cx="1119188" cy="8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99px.ru/sstorage/86/2018/05/image_86060518155106303091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042176"/>
            <a:ext cx="1166857" cy="8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479425"/>
            <a:ext cx="556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 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Прочитайте. Перепишите текст, вставьте пропущенные буквы, объясните свой выбор. Назовите имена существительные собственные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" y="1089025"/>
            <a:ext cx="57023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Наверное, нет человека, который бы не знал им…ни выдающегося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…открывателя новых земель. Мор…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плаватель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Генуи служил испанским королям. Колумб совершил четыре пут...шествия к берегам Америки. Он был убеждён, что открыл новые острова у восточного побережья Азии³, поэтому до сих пор эту часть земли называем Вест – Индией, а коренные жители Америки и Индии называются одинаково: индеец и индиец,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индеанка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индианка, индейцы и индийцы.</a:t>
            </a:r>
          </a:p>
        </p:txBody>
      </p:sp>
    </p:spTree>
    <p:extLst>
      <p:ext uri="{BB962C8B-B14F-4D97-AF65-F5344CB8AC3E}">
        <p14:creationId xmlns:p14="http://schemas.microsoft.com/office/powerpoint/2010/main" val="122251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708025"/>
            <a:ext cx="4594550" cy="2354491"/>
          </a:xfrm>
        </p:spPr>
        <p:txBody>
          <a:bodyPr/>
          <a:lstStyle/>
          <a:p>
            <a:r>
              <a:rPr lang="ru-RU" sz="2000" i="0" dirty="0"/>
              <a:t>     </a:t>
            </a:r>
            <a:r>
              <a:rPr lang="ru-RU" sz="1900" i="0" dirty="0"/>
              <a:t>Сложные существительные – это </a:t>
            </a:r>
          </a:p>
          <a:p>
            <a:r>
              <a:rPr lang="ru-RU" sz="1900" i="0" dirty="0"/>
              <a:t>такие слова, которые имеют два </a:t>
            </a:r>
          </a:p>
          <a:p>
            <a:r>
              <a:rPr lang="ru-RU" sz="1900" i="0" dirty="0"/>
              <a:t>(редко больше) корня. Они могут образовываться разными способами </a:t>
            </a:r>
          </a:p>
          <a:p>
            <a:r>
              <a:rPr lang="ru-RU" sz="1900" i="0" dirty="0"/>
              <a:t>и писаться не только слитно, но и </a:t>
            </a:r>
          </a:p>
          <a:p>
            <a:r>
              <a:rPr lang="ru-RU" sz="1900" i="0" dirty="0"/>
              <a:t>через дефис. От чего зависит написание и какие есть правила на этот счет? </a:t>
            </a:r>
          </a:p>
        </p:txBody>
      </p:sp>
      <p:pic>
        <p:nvPicPr>
          <p:cNvPr id="19460" name="Picture 4" descr="https://thumbs.dreamstime.com/b/%D1%81%D1%8B%D1%87-%D1%88%D0%B0%D1%80%D0%B6%D0%B0-%D0%BC%D1%83-%D1%80%D1%8B%D0%B9-%D0%BF%D1%80%D0%B8-%D1%83%D0%BA%D0%B0%D0%B7%D0%B0%D1%82%D0%B5-%D1%8C-%D0%B0%D0%B2%D0%B0%D1%8F-%D0%B2%D0%BE%D1%81%D0%BF%D0%B8%D1%82%D0%B0%D1%82%D0%B5-%D1%8C%D0%BD%D1%8B%D0%B5-%D0%BF%D1%80%D0%B5-%D1%81%D1%82%D0%B0%D0%B2-%D0%B5%D0%BD%D0%B8%D1%8F-73343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249" y="784225"/>
            <a:ext cx="815651" cy="10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499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" y="5055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Наверное, нет человека, который бы не знал им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выдающегося перв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открывателя новых земель. Мор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плаватель из Генуи служил испанским королям. Колумб совершил четыре пут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шествия к берегам Америки. Он был убеждён, что открыл новые острова у восточного побережья Азии³, поэтому до сих пор эту часть земли называем Вест – Индией, а коренные жители Америки и Индии называются одинаково: индеец и индиец,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индеанка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индианка, индейцы и индийцы.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301875"/>
            <a:ext cx="1219200" cy="8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301875"/>
            <a:ext cx="12001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00" y="2239228"/>
            <a:ext cx="2677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Азии³-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Азия, собств., 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неодушев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ж. род., 1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ч., род. п., 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4192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99" y="622895"/>
            <a:ext cx="54737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Сложные существительные, обозначающие названия промежуточных сторон света, пишутся через дефис.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ЗАПОМНИТЕ!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" y="1927225"/>
            <a:ext cx="54737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Сложные названия механизмов и составные наименования предметов пишутся через дефис, например: кресло – качалка, дизель – мотор.</a:t>
            </a:r>
          </a:p>
        </p:txBody>
      </p:sp>
    </p:spTree>
    <p:extLst>
      <p:ext uri="{BB962C8B-B14F-4D97-AF65-F5344CB8AC3E}">
        <p14:creationId xmlns:p14="http://schemas.microsoft.com/office/powerpoint/2010/main" val="309069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99" y="622895"/>
            <a:ext cx="54737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Назовите стороны света, запишите их</a:t>
            </a:r>
          </a:p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Образец: </a:t>
            </a:r>
            <a:r>
              <a:rPr lang="ru-RU" alt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запад.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1774825"/>
            <a:ext cx="547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Север, юг, запад, восток.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Юго-восток, юго-запад, северо-восток, северо-запад.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500</a:t>
            </a:r>
          </a:p>
        </p:txBody>
      </p:sp>
    </p:spTree>
    <p:extLst>
      <p:ext uri="{BB962C8B-B14F-4D97-AF65-F5344CB8AC3E}">
        <p14:creationId xmlns:p14="http://schemas.microsoft.com/office/powerpoint/2010/main" val="414621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501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124142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5556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 лексическое значение слов и их написание.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1610757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Стоп(кран), диван(кровать), плащ(палатка), рыба(пила), генерал(майор).</a:t>
            </a:r>
          </a:p>
        </p:txBody>
      </p:sp>
    </p:spTree>
    <p:extLst>
      <p:ext uri="{BB962C8B-B14F-4D97-AF65-F5344CB8AC3E}">
        <p14:creationId xmlns:p14="http://schemas.microsoft.com/office/powerpoint/2010/main" val="319095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501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124142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55562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" y="40322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Стоп(кран) - Кран, который экстренно останавливает поезда и другие средства передвижения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стоп-кран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диван(кровать) - Диван, который может раскладываться в кровать и наоборот,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 – кровать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плащ(палатка) - Плащ, который может при необходимости трансформироваться в палатку (иногда в носилки для раненых)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плащ – палатка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рыба(пила) - Рыба, у которой на морде находится отросток, напоминающий пилу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 – пила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генерал(майор) - Чин, воинское звание, обычно командует дивизией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 - майор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56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83" y="98425"/>
            <a:ext cx="5484517" cy="276999"/>
          </a:xfrm>
        </p:spPr>
        <p:txBody>
          <a:bodyPr/>
          <a:lstStyle/>
          <a:p>
            <a:pPr eaLnBrk="1" hangingPunct="1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</a:rPr>
              <a:t>Правописание имён существительных </a:t>
            </a:r>
            <a:r>
              <a:rPr lang="ru-RU" altLang="ru-RU" sz="1800" i="1" dirty="0">
                <a:solidFill>
                  <a:srgbClr val="C00000"/>
                </a:solidFill>
              </a:rPr>
              <a:t>с ПОЛ-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59510405"/>
              </p:ext>
            </p:extLst>
          </p:nvPr>
        </p:nvGraphicFramePr>
        <p:xfrm>
          <a:off x="201518" y="479425"/>
          <a:ext cx="5348382" cy="2720020"/>
        </p:xfrm>
        <a:graphic>
          <a:graphicData uri="http://schemas.openxmlformats.org/drawingml/2006/table">
            <a:tbl>
              <a:tblPr/>
              <a:tblGrid>
                <a:gridCol w="267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дефис</a:t>
                      </a:r>
                    </a:p>
                  </a:txBody>
                  <a:tcPr marL="57658" marR="57658" marT="21637" marB="21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Слитно </a:t>
                      </a:r>
                    </a:p>
                  </a:txBody>
                  <a:tcPr marL="57658" marR="57658" marT="21637" marB="21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 –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пол-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Перед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ГЛАСНОЙ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пол-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рбуза;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Перед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именем собственным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пол-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осквы, пол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оссии</a:t>
                      </a:r>
                    </a:p>
                  </a:txBody>
                  <a:tcPr marL="57658" marR="57658" marT="21637" marB="21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всех остальных случаях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полжизни, полчаса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Раздельно: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 вишневого сада, пол соленого огурца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 с полу всегда пишутся слитно: полушубок; полугодие.</a:t>
                      </a:r>
                    </a:p>
                  </a:txBody>
                  <a:tcPr marL="57658" marR="57658" marT="21637" marB="21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21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502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518894"/>
            <a:ext cx="568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Прочитайте, в каждом варианте найдите одинаковые грамматические свойства.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24142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1165225"/>
            <a:ext cx="5562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Пол – листа, пол – лимона, пол – леса.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 – арбуза, пол – яблока, пол – озера, пол – улицы.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 – Ташкента, пол – Узбекистана, пол –Бухары, пол – Самарканда, пол – Волги.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Полгорода, полстраны, полреки, полморя, полмира.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Полугодие, полустанок, полукруг, полуоборот.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84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502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124142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555625"/>
            <a:ext cx="57023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Пол – листа, пол – лимона, пол – леса.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(вторая часть слова начинается с буквы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Пол – арбуза, пол – яблока, пол – озера, пол – улицы.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(вторая часть слова начинается с гласной)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Пол – Ташкента, пол – Узбекистана, пол –Бухары, пол – Самарканда, пол – Волги.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именем собственным)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Полгорода, полстраны, полреки, полморя, полмира.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Полугодие, полустанок, полукруг, полуоборот.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полу-)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7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ОРФОГРАММА №32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233910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900" i="0" dirty="0">
                <a:solidFill>
                  <a:srgbClr val="FF0000"/>
                </a:solidFill>
              </a:rPr>
              <a:t>Сложные имена существительные с </a:t>
            </a:r>
          </a:p>
          <a:p>
            <a:r>
              <a:rPr lang="ru-RU" sz="1900" i="0" dirty="0">
                <a:solidFill>
                  <a:srgbClr val="FF0000"/>
                </a:solidFill>
              </a:rPr>
              <a:t> первым корнем </a:t>
            </a:r>
            <a:r>
              <a:rPr lang="ru-RU" sz="1900" b="1" dirty="0">
                <a:solidFill>
                  <a:srgbClr val="FF0000"/>
                </a:solidFill>
              </a:rPr>
              <a:t>пол-</a:t>
            </a:r>
            <a:r>
              <a:rPr lang="ru-RU" sz="1900" i="0" dirty="0">
                <a:solidFill>
                  <a:srgbClr val="FF0000"/>
                </a:solidFill>
              </a:rPr>
              <a:t> пишутся через дефис, </a:t>
            </a:r>
          </a:p>
          <a:p>
            <a:r>
              <a:rPr lang="ru-RU" sz="1900" i="0" dirty="0">
                <a:solidFill>
                  <a:srgbClr val="FF0000"/>
                </a:solidFill>
              </a:rPr>
              <a:t> если вторая часть слова начинается с буквы </a:t>
            </a:r>
          </a:p>
          <a:p>
            <a:r>
              <a:rPr lang="ru-RU" sz="1900" b="1" i="0" dirty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л</a:t>
            </a:r>
            <a:r>
              <a:rPr lang="ru-RU" sz="1900" i="0" dirty="0">
                <a:solidFill>
                  <a:srgbClr val="FF0000"/>
                </a:solidFill>
              </a:rPr>
              <a:t>, гласной или является именем собственным, </a:t>
            </a:r>
          </a:p>
          <a:p>
            <a:r>
              <a:rPr lang="ru-RU" sz="1900" i="0" dirty="0">
                <a:solidFill>
                  <a:srgbClr val="FF0000"/>
                </a:solidFill>
              </a:rPr>
              <a:t>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например: пол-литра,  </a:t>
            </a:r>
            <a:r>
              <a:rPr lang="ru-RU" sz="1900" i="0" dirty="0" err="1">
                <a:solidFill>
                  <a:schemeClr val="tx2">
                    <a:lumMod val="50000"/>
                  </a:schemeClr>
                </a:solidFill>
              </a:rPr>
              <a:t>пол-абрикоса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i="0" dirty="0" err="1">
                <a:solidFill>
                  <a:schemeClr val="tx2">
                    <a:lumMod val="50000"/>
                  </a:schemeClr>
                </a:solidFill>
              </a:rPr>
              <a:t>пол-Ферганы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900" i="0" dirty="0">
                <a:solidFill>
                  <a:srgbClr val="FF0000"/>
                </a:solidFill>
              </a:rPr>
              <a:t>Слова, которые начинаются с </a:t>
            </a:r>
            <a:r>
              <a:rPr lang="ru-RU" sz="1900" b="1" dirty="0">
                <a:solidFill>
                  <a:srgbClr val="FF0000"/>
                </a:solidFill>
              </a:rPr>
              <a:t>полу</a:t>
            </a:r>
            <a:r>
              <a:rPr lang="ru-RU" sz="1900" i="0" dirty="0">
                <a:solidFill>
                  <a:srgbClr val="FF0000"/>
                </a:solidFill>
              </a:rPr>
              <a:t>-, </a:t>
            </a:r>
          </a:p>
          <a:p>
            <a:r>
              <a:rPr lang="ru-RU" sz="1900" i="0" dirty="0">
                <a:solidFill>
                  <a:srgbClr val="FF0000"/>
                </a:solidFill>
              </a:rPr>
              <a:t> всегда пишутся слитно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, например: полумрак.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97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13740"/>
            <a:ext cx="32004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82.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УПРАЖНЕНИЕ 503  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НА СТРАНИЦЕ 221.</a:t>
            </a: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Образуем слова с двумя корнями.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02907" y="602297"/>
            <a:ext cx="2751593" cy="1477328"/>
          </a:xfrm>
        </p:spPr>
        <p:txBody>
          <a:bodyPr/>
          <a:lstStyle/>
          <a:p>
            <a:r>
              <a:rPr lang="ru-RU" sz="1600" i="0" dirty="0"/>
              <a:t>Ходит пешком    -   пешеход</a:t>
            </a:r>
          </a:p>
          <a:p>
            <a:r>
              <a:rPr lang="ru-RU" sz="1600" i="0" dirty="0"/>
              <a:t>Сам летает – самолёт</a:t>
            </a:r>
          </a:p>
          <a:p>
            <a:r>
              <a:rPr lang="ru-RU" sz="1600" i="0" dirty="0"/>
              <a:t>Лес рубит – лесоруб</a:t>
            </a:r>
          </a:p>
          <a:p>
            <a:r>
              <a:rPr lang="ru-RU" sz="1600" i="0" dirty="0"/>
              <a:t>Сам варит – самовар</a:t>
            </a:r>
          </a:p>
          <a:p>
            <a:r>
              <a:rPr lang="ru-RU" sz="1600" i="0" dirty="0"/>
              <a:t>Плащ, палатка</a:t>
            </a:r>
          </a:p>
          <a:p>
            <a:r>
              <a:rPr lang="ru-RU" sz="1600" i="0" dirty="0"/>
              <a:t>Диван, кровать </a:t>
            </a:r>
          </a:p>
        </p:txBody>
      </p:sp>
      <p:pic>
        <p:nvPicPr>
          <p:cNvPr id="3087" name="Picture 15" descr="https://thumbs.gfycat.com/ShowyWindingInganue-smal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5562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s://m.gifmania.ru/Animated-Gifs-Lyudi/Animations-Professions/Images-Lumberjacks/Lumberjacks-600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941056"/>
            <a:ext cx="1090228" cy="10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https://ochakovo.ru/wp-content/uploads/2019/08/0-kak-ranshe-samov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2017360"/>
            <a:ext cx="1905000" cy="10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s://i.gifer.com/L1MU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06" y="1941056"/>
            <a:ext cx="14881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http://lh4.ggpht.com/_BlHU9Wq1CDw/SvDOGUkqTrI/AAAAAAAAB0c/3kPaQTd6kOs/83189630_thumb%5B1%5D.gif?imgmax=800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79425"/>
            <a:ext cx="1056125" cy="12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85388" y="123184"/>
            <a:ext cx="4900930" cy="3154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СЛИТНОЕ НАПИСАНИЕ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51" y="464194"/>
            <a:ext cx="5221252" cy="2486967"/>
          </a:xfrm>
        </p:spPr>
        <p:txBody>
          <a:bodyPr rtlCol="0">
            <a:normAutofit fontScale="92500" lnSpcReduction="20000"/>
          </a:bodyPr>
          <a:lstStyle/>
          <a:p>
            <a:pPr marL="289579" indent="-289579" algn="just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1. Слова с соединительными гласными О и Е</a:t>
            </a:r>
          </a:p>
          <a:p>
            <a:pPr marL="289579" indent="-289579">
              <a:defRPr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1700" dirty="0" err="1">
                <a:solidFill>
                  <a:srgbClr val="FF0000"/>
                </a:solidFill>
              </a:rPr>
              <a:t>Земл</a:t>
            </a:r>
            <a:r>
              <a:rPr lang="ru-RU" sz="1700" b="1" dirty="0" err="1">
                <a:solidFill>
                  <a:srgbClr val="FF0000"/>
                </a:solidFill>
              </a:rPr>
              <a:t>Е</a:t>
            </a:r>
            <a:r>
              <a:rPr lang="ru-RU" sz="1700" dirty="0" err="1">
                <a:solidFill>
                  <a:srgbClr val="FF0000"/>
                </a:solidFill>
              </a:rPr>
              <a:t>делец</a:t>
            </a:r>
            <a:r>
              <a:rPr lang="ru-RU" sz="1700" dirty="0">
                <a:solidFill>
                  <a:srgbClr val="FF0000"/>
                </a:solidFill>
              </a:rPr>
              <a:t>, </a:t>
            </a:r>
            <a:r>
              <a:rPr lang="ru-RU" sz="1700" dirty="0" err="1">
                <a:solidFill>
                  <a:srgbClr val="FF0000"/>
                </a:solidFill>
              </a:rPr>
              <a:t>сен</a:t>
            </a:r>
            <a:r>
              <a:rPr lang="ru-RU" sz="1700" b="1" dirty="0" err="1">
                <a:solidFill>
                  <a:srgbClr val="FF0000"/>
                </a:solidFill>
              </a:rPr>
              <a:t>О</a:t>
            </a:r>
            <a:r>
              <a:rPr lang="ru-RU" sz="1700" dirty="0" err="1">
                <a:solidFill>
                  <a:srgbClr val="FF0000"/>
                </a:solidFill>
              </a:rPr>
              <a:t>кос</a:t>
            </a:r>
            <a:endParaRPr lang="ru-RU" sz="1700" dirty="0">
              <a:solidFill>
                <a:srgbClr val="FF0000"/>
              </a:solidFill>
            </a:endParaRPr>
          </a:p>
          <a:p>
            <a:pPr marL="289579" indent="-289579" algn="just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2. Слова с начальными иноязычными элементами: авто-,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агро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-,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био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-, вело-, микро-,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нео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-, псевдо-, фото и т.д.</a:t>
            </a:r>
          </a:p>
          <a:p>
            <a:pPr marL="289579" indent="-289579">
              <a:defRPr/>
            </a:pPr>
            <a:r>
              <a:rPr lang="ru-RU" sz="1700" b="1" dirty="0">
                <a:solidFill>
                  <a:srgbClr val="FF0000"/>
                </a:solidFill>
              </a:rPr>
              <a:t>Микро</a:t>
            </a:r>
            <a:r>
              <a:rPr lang="ru-RU" sz="1700" dirty="0">
                <a:solidFill>
                  <a:srgbClr val="FF0000"/>
                </a:solidFill>
              </a:rPr>
              <a:t>мир, </a:t>
            </a:r>
            <a:r>
              <a:rPr lang="ru-RU" sz="1700" b="1" dirty="0">
                <a:solidFill>
                  <a:srgbClr val="FF0000"/>
                </a:solidFill>
              </a:rPr>
              <a:t>фото</a:t>
            </a:r>
            <a:r>
              <a:rPr lang="ru-RU" sz="1700" dirty="0">
                <a:solidFill>
                  <a:srgbClr val="FF0000"/>
                </a:solidFill>
              </a:rPr>
              <a:t>снимок</a:t>
            </a:r>
          </a:p>
          <a:p>
            <a:pPr marL="289579" indent="-289579" algn="just">
              <a:defRPr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. Слова: - с первой частью, стоящей в и.п.</a:t>
            </a:r>
          </a:p>
          <a:p>
            <a:pPr marL="289579" indent="-289579" algn="just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 - с первой частью – именем числительным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9579" indent="-289579" algn="just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- с первой частью – глаголом, оканчивающимся на –И</a:t>
            </a:r>
          </a:p>
          <a:p>
            <a:pPr marL="289579" indent="-289579">
              <a:defRPr/>
            </a:pPr>
            <a:r>
              <a:rPr lang="ru-RU" sz="1700" b="1" dirty="0">
                <a:solidFill>
                  <a:srgbClr val="FF0000"/>
                </a:solidFill>
              </a:rPr>
              <a:t>Пяти</a:t>
            </a:r>
            <a:r>
              <a:rPr lang="ru-RU" sz="1700" dirty="0">
                <a:solidFill>
                  <a:srgbClr val="FF0000"/>
                </a:solidFill>
              </a:rPr>
              <a:t>дневка, </a:t>
            </a:r>
            <a:r>
              <a:rPr lang="ru-RU" sz="1700" b="1" dirty="0">
                <a:solidFill>
                  <a:srgbClr val="FF0000"/>
                </a:solidFill>
              </a:rPr>
              <a:t>сорви</a:t>
            </a:r>
            <a:r>
              <a:rPr lang="ru-RU" sz="1700" dirty="0">
                <a:solidFill>
                  <a:srgbClr val="FF0000"/>
                </a:solidFill>
              </a:rPr>
              <a:t>голова</a:t>
            </a:r>
          </a:p>
          <a:p>
            <a:pPr marL="289579" indent="-289579" algn="l">
              <a:defRPr/>
            </a:pP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 marL="289579" indent="-289579" algn="l">
              <a:defRPr/>
            </a:pPr>
            <a:r>
              <a:rPr lang="ru-RU" sz="1700" b="1" i="0" dirty="0">
                <a:solidFill>
                  <a:schemeClr val="tx2">
                    <a:lumMod val="50000"/>
                  </a:schemeClr>
                </a:solidFill>
              </a:rPr>
              <a:t>Исключение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700" b="1" dirty="0">
                <a:solidFill>
                  <a:srgbClr val="FF0000"/>
                </a:solidFill>
              </a:rPr>
              <a:t>перекати-поле</a:t>
            </a:r>
          </a:p>
          <a:p>
            <a:pPr marL="289579" indent="-289579" algn="just">
              <a:defRPr/>
            </a:pPr>
            <a:endParaRPr lang="ru-RU" sz="1700" dirty="0"/>
          </a:p>
          <a:p>
            <a:pPr marL="289579" indent="-289579"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8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31434" y="157736"/>
            <a:ext cx="4900930" cy="3154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СЛИТНОЕ НАПИСАНИЕ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434" y="497995"/>
            <a:ext cx="4948978" cy="2486967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4. Слова со второй частью –град, -город, -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абад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-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акан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</a:rPr>
              <a:t>Аб</a:t>
            </a:r>
            <a:r>
              <a:rPr lang="ru-RU" sz="1600" b="1" dirty="0">
                <a:solidFill>
                  <a:srgbClr val="FF0000"/>
                </a:solidFill>
              </a:rPr>
              <a:t>акан</a:t>
            </a:r>
            <a:r>
              <a:rPr lang="ru-RU" sz="1600" dirty="0">
                <a:solidFill>
                  <a:srgbClr val="FF0000"/>
                </a:solidFill>
              </a:rPr>
              <a:t>, Выш</a:t>
            </a:r>
            <a:r>
              <a:rPr lang="ru-RU" sz="1600" b="1" dirty="0">
                <a:solidFill>
                  <a:srgbClr val="FF0000"/>
                </a:solidFill>
              </a:rPr>
              <a:t>город</a:t>
            </a:r>
            <a:r>
              <a:rPr lang="ru-RU" sz="1600" dirty="0">
                <a:solidFill>
                  <a:srgbClr val="FF0000"/>
                </a:solidFill>
              </a:rPr>
              <a:t>, Бел</a:t>
            </a:r>
            <a:r>
              <a:rPr lang="ru-RU" sz="1600" b="1" dirty="0">
                <a:solidFill>
                  <a:srgbClr val="FF0000"/>
                </a:solidFill>
              </a:rPr>
              <a:t>град</a:t>
            </a:r>
          </a:p>
          <a:p>
            <a:pPr algn="just">
              <a:defRPr/>
            </a:pP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5. Слова с первой частью полу-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Полу</a:t>
            </a:r>
            <a:r>
              <a:rPr lang="ru-RU" sz="1600" dirty="0">
                <a:solidFill>
                  <a:srgbClr val="FF0000"/>
                </a:solidFill>
              </a:rPr>
              <a:t>мера, </a:t>
            </a:r>
            <a:r>
              <a:rPr lang="ru-RU" sz="1600" b="1" dirty="0">
                <a:solidFill>
                  <a:srgbClr val="FF0000"/>
                </a:solidFill>
              </a:rPr>
              <a:t>полу</a:t>
            </a:r>
            <a:r>
              <a:rPr lang="ru-RU" sz="1600" dirty="0">
                <a:solidFill>
                  <a:srgbClr val="FF0000"/>
                </a:solidFill>
              </a:rPr>
              <a:t>станок</a:t>
            </a:r>
          </a:p>
          <a:p>
            <a:pPr algn="just">
              <a:defRPr/>
            </a:pP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6. Сложносокращенные слова и аббревиатуры</a:t>
            </a:r>
          </a:p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БГУЭП, замминистра, помреж</a:t>
            </a:r>
          </a:p>
          <a:p>
            <a:pPr algn="just"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4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31434" y="157736"/>
            <a:ext cx="4900930" cy="3154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Дефисное написание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900" y="600147"/>
            <a:ext cx="5334000" cy="2462213"/>
          </a:xfrm>
        </p:spPr>
        <p:txBody>
          <a:bodyPr/>
          <a:lstStyle/>
          <a:p>
            <a:pPr algn="l"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Сложные существительные без соединительных  гласных, являющиеся терминами: </a:t>
            </a:r>
          </a:p>
          <a:p>
            <a:pPr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1600" dirty="0">
                <a:solidFill>
                  <a:srgbClr val="FF0000"/>
                </a:solidFill>
              </a:rPr>
              <a:t>человеко-день, вакуум-насос.</a:t>
            </a:r>
          </a:p>
          <a:p>
            <a:pPr algn="l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2. Сложные существительные, обозначающие профессию, специальность, звание, должность: 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</a:rPr>
              <a:t>член-корреспондент, филолог-лингвист, 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</a:rPr>
              <a:t>генерал-майор.</a:t>
            </a:r>
          </a:p>
          <a:p>
            <a:pPr algn="l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3. Слова с начальными иноязычными элементами вице-, камер-, лейб-,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штабс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-, экс-: 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вице</a:t>
            </a:r>
            <a:r>
              <a:rPr lang="ru-RU" sz="1600" dirty="0">
                <a:solidFill>
                  <a:srgbClr val="FF0000"/>
                </a:solidFill>
              </a:rPr>
              <a:t>-президент, </a:t>
            </a:r>
            <a:r>
              <a:rPr lang="ru-RU" sz="1600" b="1" dirty="0">
                <a:solidFill>
                  <a:srgbClr val="FF0000"/>
                </a:solidFill>
              </a:rPr>
              <a:t>экс</a:t>
            </a:r>
            <a:r>
              <a:rPr lang="ru-RU" sz="1600" dirty="0">
                <a:solidFill>
                  <a:srgbClr val="FF0000"/>
                </a:solidFill>
              </a:rPr>
              <a:t>-президент.</a:t>
            </a:r>
          </a:p>
        </p:txBody>
      </p:sp>
    </p:spTree>
    <p:extLst>
      <p:ext uri="{BB962C8B-B14F-4D97-AF65-F5344CB8AC3E}">
        <p14:creationId xmlns:p14="http://schemas.microsoft.com/office/powerpoint/2010/main" val="377185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31434" y="157736"/>
            <a:ext cx="4900930" cy="3154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Дефисное написание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187" y="555625"/>
            <a:ext cx="5164513" cy="2419366"/>
          </a:xfrm>
        </p:spPr>
        <p:txBody>
          <a:bodyPr rtlCol="0">
            <a:normAutofit fontScale="92500" lnSpcReduction="20000"/>
          </a:bodyPr>
          <a:lstStyle/>
          <a:p>
            <a:pPr algn="l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4. Географические названия, состоящие из двух существительных или существительного и прилагательного: </a:t>
            </a:r>
          </a:p>
          <a:p>
            <a:pPr>
              <a:defRPr/>
            </a:pPr>
            <a:r>
              <a:rPr lang="ru-RU" sz="1700" dirty="0">
                <a:solidFill>
                  <a:srgbClr val="FF0000"/>
                </a:solidFill>
              </a:rPr>
              <a:t>Гусь-Хрустальный, Орехово-Зуево</a:t>
            </a:r>
          </a:p>
          <a:p>
            <a:pPr algn="l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5. Составные русские или иноязычные фамилии:</a:t>
            </a:r>
          </a:p>
          <a:p>
            <a:pPr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rgbClr val="FF0000"/>
                </a:solidFill>
              </a:rPr>
              <a:t>Салтыков-Щедрин, </a:t>
            </a:r>
            <a:r>
              <a:rPr lang="ru-RU" sz="1700" dirty="0" err="1">
                <a:solidFill>
                  <a:srgbClr val="FF0000"/>
                </a:solidFill>
              </a:rPr>
              <a:t>Жолио</a:t>
            </a:r>
            <a:r>
              <a:rPr lang="ru-RU" sz="1700" dirty="0">
                <a:solidFill>
                  <a:srgbClr val="FF0000"/>
                </a:solidFill>
              </a:rPr>
              <a:t>-Кюри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6. Слова образованные с помощью частиц, союзов, предлогов: </a:t>
            </a:r>
          </a:p>
          <a:p>
            <a:pPr>
              <a:defRPr/>
            </a:pPr>
            <a:r>
              <a:rPr lang="ru-RU" sz="1700" dirty="0">
                <a:solidFill>
                  <a:srgbClr val="FF0000"/>
                </a:solidFill>
              </a:rPr>
              <a:t>Комсомольск-на-Амуре, иван-да-марья.</a:t>
            </a:r>
          </a:p>
          <a:p>
            <a:pPr algn="l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7. Сложные слова, первой частью которых является оценочное слово: </a:t>
            </a:r>
          </a:p>
          <a:p>
            <a:pPr>
              <a:defRPr/>
            </a:pPr>
            <a:r>
              <a:rPr lang="ru-RU" sz="1700" dirty="0">
                <a:solidFill>
                  <a:srgbClr val="FF0000"/>
                </a:solidFill>
              </a:rPr>
              <a:t>паинька-мальчик.</a:t>
            </a:r>
          </a:p>
          <a:p>
            <a:pPr algn="l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72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431434" y="123185"/>
            <a:ext cx="4900930" cy="3154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Дефисное написание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343" y="479425"/>
            <a:ext cx="5085115" cy="258532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8. Слова с начальной частью пол-, если после нее следует гласная буква, прописная буква или буква Л: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пол - арбуза, пол - России, пол - лимона.</a:t>
            </a:r>
          </a:p>
          <a:p>
            <a:pPr algn="just" eaLnBrk="1" hangingPunct="1"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9. Иноязычные имена собственные, образованные с помощью элементов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Ле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-,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Ла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-, Сан-,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Сент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-, Ибн-, -бей, -паша: </a:t>
            </a:r>
          </a:p>
          <a:p>
            <a:pPr eaLnBrk="1" hangingPunct="1">
              <a:defRPr/>
            </a:pPr>
            <a:r>
              <a:rPr lang="ru-RU" dirty="0" err="1">
                <a:solidFill>
                  <a:srgbClr val="FF0000"/>
                </a:solidFill>
              </a:rPr>
              <a:t>Лос</a:t>
            </a:r>
            <a:r>
              <a:rPr lang="ru-RU" dirty="0">
                <a:solidFill>
                  <a:srgbClr val="FF0000"/>
                </a:solidFill>
              </a:rPr>
              <a:t> - Анжелес,  Осман-паша</a:t>
            </a:r>
          </a:p>
          <a:p>
            <a:pPr algn="l" eaLnBrk="1" hangingPunct="1"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10. Сложные наименования промежуточных стран света: </a:t>
            </a:r>
          </a:p>
          <a:p>
            <a:pPr eaLnBrk="1" hangingPunct="1">
              <a:defRPr/>
            </a:pPr>
            <a:r>
              <a:rPr lang="ru-RU" dirty="0" err="1">
                <a:solidFill>
                  <a:srgbClr val="FF0000"/>
                </a:solidFill>
              </a:rPr>
              <a:t>Юго</a:t>
            </a:r>
            <a:r>
              <a:rPr lang="ru-RU" dirty="0">
                <a:solidFill>
                  <a:srgbClr val="FF0000"/>
                </a:solidFill>
              </a:rPr>
              <a:t> - восток, </a:t>
            </a:r>
            <a:r>
              <a:rPr lang="ru-RU" dirty="0" err="1">
                <a:solidFill>
                  <a:srgbClr val="FF0000"/>
                </a:solidFill>
              </a:rPr>
              <a:t>северо</a:t>
            </a:r>
            <a:r>
              <a:rPr lang="ru-RU" dirty="0">
                <a:solidFill>
                  <a:srgbClr val="FF0000"/>
                </a:solidFill>
              </a:rPr>
              <a:t> - запад.</a:t>
            </a:r>
          </a:p>
          <a:p>
            <a:pPr algn="l">
              <a:defRPr/>
            </a:pPr>
            <a:r>
              <a:rPr lang="ru-RU" i="0" dirty="0">
                <a:solidFill>
                  <a:schemeClr val="accent1">
                    <a:lumMod val="50000"/>
                  </a:schemeClr>
                </a:solidFill>
              </a:rPr>
              <a:t>11. Через дефис пишутся слова с первой частью 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</a:rPr>
              <a:t>блок-</a:t>
            </a:r>
            <a:r>
              <a:rPr lang="ru-RU" i="0" dirty="0">
                <a:solidFill>
                  <a:schemeClr val="accent1">
                    <a:lumMod val="50000"/>
                  </a:schemeClr>
                </a:solidFill>
              </a:rPr>
              <a:t> и 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</a:rPr>
              <a:t>пресс-</a:t>
            </a:r>
            <a:r>
              <a:rPr lang="ru-RU" i="0" dirty="0">
                <a:solidFill>
                  <a:schemeClr val="accent1">
                    <a:lumMod val="50000"/>
                  </a:schemeClr>
                </a:solidFill>
              </a:rPr>
              <a:t>: </a:t>
            </a:r>
          </a:p>
          <a:p>
            <a:pPr>
              <a:defRPr/>
            </a:pPr>
            <a:r>
              <a:rPr lang="ru-RU" i="0" dirty="0">
                <a:solidFill>
                  <a:srgbClr val="FF0000"/>
                </a:solidFill>
              </a:rPr>
              <a:t>блок-аппарат, блок-диаграмма,  (но блокнот, блокгауз);</a:t>
            </a:r>
          </a:p>
          <a:p>
            <a:pPr>
              <a:defRPr/>
            </a:pPr>
            <a:r>
              <a:rPr lang="ru-RU" i="0" dirty="0">
                <a:solidFill>
                  <a:srgbClr val="FF0000"/>
                </a:solidFill>
              </a:rPr>
              <a:t>пресс-атташе, пресс-секретарь.</a:t>
            </a:r>
          </a:p>
        </p:txBody>
      </p:sp>
    </p:spTree>
    <p:extLst>
      <p:ext uri="{BB962C8B-B14F-4D97-AF65-F5344CB8AC3E}">
        <p14:creationId xmlns:p14="http://schemas.microsoft.com/office/powerpoint/2010/main" val="61941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21525" y="98425"/>
            <a:ext cx="5093123" cy="5107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altLang="ru-RU" sz="20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сложные имена существительные могут писаться: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56" y="839004"/>
            <a:ext cx="3278297" cy="22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0544" y="872805"/>
            <a:ext cx="1952965" cy="6474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СЛИТНО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525" y="2201541"/>
            <a:ext cx="2225238" cy="6474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«-»</a:t>
            </a:r>
          </a:p>
        </p:txBody>
      </p:sp>
    </p:spTree>
    <p:extLst>
      <p:ext uri="{BB962C8B-B14F-4D97-AF65-F5344CB8AC3E}">
        <p14:creationId xmlns:p14="http://schemas.microsoft.com/office/powerpoint/2010/main" val="3238747967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7084</TotalTime>
  <Words>1673</Words>
  <Application>Microsoft Office PowerPoint</Application>
  <PresentationFormat>Произвольный</PresentationFormat>
  <Paragraphs>170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Образуем слова с двумя корнями.</vt:lpstr>
      <vt:lpstr>СЛИТНОЕ НАПИСАНИЕ</vt:lpstr>
      <vt:lpstr>СЛИТНОЕ НАПИСАНИЕ</vt:lpstr>
      <vt:lpstr>Дефисное написание</vt:lpstr>
      <vt:lpstr>Дефисное написание</vt:lpstr>
      <vt:lpstr>Дефисное написание</vt:lpstr>
      <vt:lpstr>Презентация PowerPoint</vt:lpstr>
      <vt:lpstr>УПРАЖНЕНИЕ 496</vt:lpstr>
      <vt:lpstr>УПРАЖНЕНИЕ 496</vt:lpstr>
      <vt:lpstr>Презентация PowerPoint</vt:lpstr>
      <vt:lpstr>УПРАЖНЕНИЕ 497</vt:lpstr>
      <vt:lpstr>ЗАПОМНИТЕ!</vt:lpstr>
      <vt:lpstr>Презентация PowerPoint</vt:lpstr>
      <vt:lpstr>Презентация PowerPoint</vt:lpstr>
      <vt:lpstr>УПРАЖНЕНИЕ 498</vt:lpstr>
      <vt:lpstr>УПРАЖНЕНИЕ 498</vt:lpstr>
      <vt:lpstr>УПРАЖНЕНИЕ 499</vt:lpstr>
      <vt:lpstr>УПРАЖНЕНИЕ 499</vt:lpstr>
      <vt:lpstr>ЗАПОМНИТЕ!</vt:lpstr>
      <vt:lpstr>УПРАЖНЕНИЕ 500</vt:lpstr>
      <vt:lpstr>УПРАЖНЕНИЕ 501</vt:lpstr>
      <vt:lpstr>УПРАЖНЕНИЕ 501</vt:lpstr>
      <vt:lpstr>Правописание имён существительных с ПОЛ-</vt:lpstr>
      <vt:lpstr>УПРАЖНЕНИЕ 502</vt:lpstr>
      <vt:lpstr>УПРАЖНЕНИЕ 502</vt:lpstr>
      <vt:lpstr>ОРФОГРАММА №32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dc:creator>Kamila</dc:creator>
  <cp:lastModifiedBy>Kamila</cp:lastModifiedBy>
  <cp:revision>758</cp:revision>
  <dcterms:created xsi:type="dcterms:W3CDTF">2020-04-13T08:05:16Z</dcterms:created>
  <dcterms:modified xsi:type="dcterms:W3CDTF">2022-06-28T12:17:38Z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