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5"/>
  </p:notesMasterIdLst>
  <p:sldIdLst>
    <p:sldId id="259" r:id="rId2"/>
    <p:sldId id="390" r:id="rId3"/>
    <p:sldId id="553" r:id="rId4"/>
    <p:sldId id="515" r:id="rId5"/>
    <p:sldId id="533" r:id="rId6"/>
    <p:sldId id="526" r:id="rId7"/>
    <p:sldId id="534" r:id="rId8"/>
    <p:sldId id="535" r:id="rId9"/>
    <p:sldId id="516" r:id="rId10"/>
    <p:sldId id="537" r:id="rId11"/>
    <p:sldId id="536" r:id="rId12"/>
    <p:sldId id="527" r:id="rId13"/>
    <p:sldId id="539" r:id="rId14"/>
    <p:sldId id="541" r:id="rId15"/>
    <p:sldId id="543" r:id="rId16"/>
    <p:sldId id="518" r:id="rId17"/>
    <p:sldId id="542" r:id="rId18"/>
    <p:sldId id="528" r:id="rId19"/>
    <p:sldId id="545" r:id="rId20"/>
    <p:sldId id="531" r:id="rId21"/>
    <p:sldId id="544" r:id="rId22"/>
    <p:sldId id="556" r:id="rId23"/>
    <p:sldId id="557" r:id="rId24"/>
    <p:sldId id="558" r:id="rId25"/>
    <p:sldId id="559" r:id="rId26"/>
    <p:sldId id="547" r:id="rId27"/>
    <p:sldId id="555" r:id="rId28"/>
    <p:sldId id="548" r:id="rId29"/>
    <p:sldId id="551" r:id="rId30"/>
    <p:sldId id="560" r:id="rId31"/>
    <p:sldId id="561" r:id="rId32"/>
    <p:sldId id="562" r:id="rId33"/>
    <p:sldId id="294" r:id="rId34"/>
  </p:sldIdLst>
  <p:sldSz cx="5765800" cy="3244850"/>
  <p:notesSz cx="5765800" cy="3244850"/>
  <p:defaultTextStyle>
    <a:defPPr>
      <a:defRPr lang="ru-RU"/>
    </a:defPPr>
    <a:lvl1pPr marL="0" algn="l" defTabSz="91111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5555" algn="l" defTabSz="91111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1119" algn="l" defTabSz="91111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66678" algn="l" defTabSz="91111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2238" algn="l" defTabSz="91111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77799" algn="l" defTabSz="91111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33360" algn="l" defTabSz="91111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88919" algn="l" defTabSz="91111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44476" algn="l" defTabSz="91111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CD3F"/>
    <a:srgbClr val="0000FF"/>
    <a:srgbClr val="960000"/>
    <a:srgbClr val="000000"/>
    <a:srgbClr val="CCCCFF"/>
    <a:srgbClr val="CCECFF"/>
    <a:srgbClr val="CC99FF"/>
    <a:srgbClr val="FFCC66"/>
    <a:srgbClr val="660033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726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5F1FB7-21AC-47CC-B595-2F69D866CB56}" type="datetimeFigureOut">
              <a:rPr lang="ru-RU" smtClean="0"/>
              <a:t>22.02.2021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AD94F-03BF-4B07-8397-30E69AD47C9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1098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111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555" algn="l" defTabSz="91111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1119" algn="l" defTabSz="91111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66678" algn="l" defTabSz="91111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2238" algn="l" defTabSz="91111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77799" algn="l" defTabSz="91111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33360" algn="l" defTabSz="91111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88919" algn="l" defTabSz="91111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44476" algn="l" defTabSz="91111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2/22/2021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07777"/>
          </a:xfrm>
        </p:spPr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7" y="982041"/>
            <a:ext cx="4893589" cy="215444"/>
          </a:xfrm>
        </p:spPr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2/22/2021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07777"/>
          </a:xfrm>
        </p:spPr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1" y="746315"/>
            <a:ext cx="2508123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8" y="746315"/>
            <a:ext cx="2508123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2/22/2021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07777"/>
          </a:xfrm>
        </p:spPr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2/22/2021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2/22/2021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8" y="132463"/>
            <a:ext cx="4900931" cy="3154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435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00"/>
            </a:lvl1pPr>
          </a:lstStyle>
          <a:p>
            <a:pPr lvl="0"/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5869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00"/>
            </a:lvl1pPr>
          </a:lstStyle>
          <a:p>
            <a:pPr lvl="0"/>
            <a:endParaRPr lang="en-US" dirty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9301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00"/>
            </a:lvl1pPr>
          </a:lstStyle>
          <a:p>
            <a:pPr lvl="0"/>
            <a:endParaRPr lang="en-US" dirty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435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700"/>
            </a:lvl1pPr>
            <a:lvl2pPr marL="71822" indent="-71822">
              <a:buFont typeface="Arial" panose="020B0604020202020204" pitchFamily="34" charset="0"/>
              <a:buChar char="•"/>
              <a:defRPr sz="700"/>
            </a:lvl2pPr>
            <a:lvl3pPr marL="143642" indent="-71822">
              <a:defRPr sz="700"/>
            </a:lvl3pPr>
            <a:lvl4pPr marL="251367" indent="-107732">
              <a:defRPr sz="700"/>
            </a:lvl4pPr>
            <a:lvl5pPr marL="359097" indent="-107732">
              <a:defRPr sz="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5869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700"/>
            </a:lvl1pPr>
            <a:lvl2pPr marL="71822" indent="-71822">
              <a:buFont typeface="Arial" panose="020B0604020202020204" pitchFamily="34" charset="0"/>
              <a:buChar char="•"/>
              <a:defRPr sz="700"/>
            </a:lvl2pPr>
            <a:lvl3pPr marL="143642" indent="-71822">
              <a:defRPr sz="700"/>
            </a:lvl3pPr>
            <a:lvl4pPr marL="251367" indent="-107732">
              <a:defRPr sz="700"/>
            </a:lvl4pPr>
            <a:lvl5pPr marL="359097" indent="-107732">
              <a:defRPr sz="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9301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700"/>
            </a:lvl1pPr>
            <a:lvl2pPr marL="71822" indent="-71822">
              <a:buFont typeface="Arial" panose="020B0604020202020204" pitchFamily="34" charset="0"/>
              <a:buChar char="•"/>
              <a:defRPr sz="700"/>
            </a:lvl2pPr>
            <a:lvl3pPr marL="143642" indent="-71822">
              <a:defRPr sz="700"/>
            </a:lvl3pPr>
            <a:lvl4pPr marL="251367" indent="-107732">
              <a:defRPr sz="700"/>
            </a:lvl4pPr>
            <a:lvl5pPr marL="359097" indent="-107732">
              <a:defRPr sz="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438" y="441678"/>
            <a:ext cx="4900931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560982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1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7" y="982040"/>
            <a:ext cx="4893589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26"/>
            <a:ext cx="184505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26"/>
            <a:ext cx="132613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2/22/2021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26"/>
            <a:ext cx="132613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5555">
        <a:defRPr>
          <a:latin typeface="+mn-lt"/>
          <a:ea typeface="+mn-ea"/>
          <a:cs typeface="+mn-cs"/>
        </a:defRPr>
      </a:lvl2pPr>
      <a:lvl3pPr marL="911119">
        <a:defRPr>
          <a:latin typeface="+mn-lt"/>
          <a:ea typeface="+mn-ea"/>
          <a:cs typeface="+mn-cs"/>
        </a:defRPr>
      </a:lvl3pPr>
      <a:lvl4pPr marL="1366678">
        <a:defRPr>
          <a:latin typeface="+mn-lt"/>
          <a:ea typeface="+mn-ea"/>
          <a:cs typeface="+mn-cs"/>
        </a:defRPr>
      </a:lvl4pPr>
      <a:lvl5pPr marL="1822238">
        <a:defRPr>
          <a:latin typeface="+mn-lt"/>
          <a:ea typeface="+mn-ea"/>
          <a:cs typeface="+mn-cs"/>
        </a:defRPr>
      </a:lvl5pPr>
      <a:lvl6pPr marL="2277799">
        <a:defRPr>
          <a:latin typeface="+mn-lt"/>
          <a:ea typeface="+mn-ea"/>
          <a:cs typeface="+mn-cs"/>
        </a:defRPr>
      </a:lvl6pPr>
      <a:lvl7pPr marL="2733360">
        <a:defRPr>
          <a:latin typeface="+mn-lt"/>
          <a:ea typeface="+mn-ea"/>
          <a:cs typeface="+mn-cs"/>
        </a:defRPr>
      </a:lvl7pPr>
      <a:lvl8pPr marL="3188919">
        <a:defRPr>
          <a:latin typeface="+mn-lt"/>
          <a:ea typeface="+mn-ea"/>
          <a:cs typeface="+mn-cs"/>
        </a:defRPr>
      </a:lvl8pPr>
      <a:lvl9pPr marL="364447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5555">
        <a:defRPr>
          <a:latin typeface="+mn-lt"/>
          <a:ea typeface="+mn-ea"/>
          <a:cs typeface="+mn-cs"/>
        </a:defRPr>
      </a:lvl2pPr>
      <a:lvl3pPr marL="911119">
        <a:defRPr>
          <a:latin typeface="+mn-lt"/>
          <a:ea typeface="+mn-ea"/>
          <a:cs typeface="+mn-cs"/>
        </a:defRPr>
      </a:lvl3pPr>
      <a:lvl4pPr marL="1366678">
        <a:defRPr>
          <a:latin typeface="+mn-lt"/>
          <a:ea typeface="+mn-ea"/>
          <a:cs typeface="+mn-cs"/>
        </a:defRPr>
      </a:lvl4pPr>
      <a:lvl5pPr marL="1822238">
        <a:defRPr>
          <a:latin typeface="+mn-lt"/>
          <a:ea typeface="+mn-ea"/>
          <a:cs typeface="+mn-cs"/>
        </a:defRPr>
      </a:lvl5pPr>
      <a:lvl6pPr marL="2277799">
        <a:defRPr>
          <a:latin typeface="+mn-lt"/>
          <a:ea typeface="+mn-ea"/>
          <a:cs typeface="+mn-cs"/>
        </a:defRPr>
      </a:lvl6pPr>
      <a:lvl7pPr marL="2733360">
        <a:defRPr>
          <a:latin typeface="+mn-lt"/>
          <a:ea typeface="+mn-ea"/>
          <a:cs typeface="+mn-cs"/>
        </a:defRPr>
      </a:lvl7pPr>
      <a:lvl8pPr marL="3188919">
        <a:defRPr>
          <a:latin typeface="+mn-lt"/>
          <a:ea typeface="+mn-ea"/>
          <a:cs typeface="+mn-cs"/>
        </a:defRPr>
      </a:lvl8pPr>
      <a:lvl9pPr marL="364447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1059" y="1553"/>
            <a:ext cx="5757972" cy="102107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00" dirty="0"/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318459" y="1533956"/>
            <a:ext cx="281970" cy="1231852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00" dirty="0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xmlns="" id="{F294EAD7-CAB8-401C-B12D-6064AA1177E0}"/>
              </a:ext>
            </a:extLst>
          </p:cNvPr>
          <p:cNvSpPr/>
          <p:nvPr/>
        </p:nvSpPr>
        <p:spPr>
          <a:xfrm>
            <a:off x="4701329" y="228121"/>
            <a:ext cx="603664" cy="603885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100" dirty="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xmlns="" id="{27824596-7DE1-4136-95E4-49A51856B6D3}"/>
              </a:ext>
            </a:extLst>
          </p:cNvPr>
          <p:cNvSpPr/>
          <p:nvPr/>
        </p:nvSpPr>
        <p:spPr>
          <a:xfrm>
            <a:off x="4701329" y="228121"/>
            <a:ext cx="603664" cy="603885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100" dirty="0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xmlns="" id="{CAFE6579-511C-4CCB-9A5C-300ACC2F553A}"/>
              </a:ext>
            </a:extLst>
          </p:cNvPr>
          <p:cNvSpPr txBox="1"/>
          <p:nvPr/>
        </p:nvSpPr>
        <p:spPr>
          <a:xfrm>
            <a:off x="4923461" y="249029"/>
            <a:ext cx="173292" cy="385297"/>
          </a:xfrm>
          <a:prstGeom prst="rect">
            <a:avLst/>
          </a:prstGeom>
        </p:spPr>
        <p:txBody>
          <a:bodyPr vert="horz" wrap="square" lIns="0" tIns="15811" rIns="0" bIns="0" rtlCol="0">
            <a:spAutoFit/>
          </a:bodyPr>
          <a:lstStyle/>
          <a:p>
            <a:pPr algn="ctr">
              <a:spcBef>
                <a:spcPts val="125"/>
              </a:spcBef>
            </a:pPr>
            <a:r>
              <a:rPr lang="ru-RU" sz="2400" b="1" spc="10" dirty="0">
                <a:solidFill>
                  <a:srgbClr val="FEFEFE"/>
                </a:solidFill>
                <a:latin typeface="Arial"/>
                <a:cs typeface="Arial"/>
              </a:rPr>
              <a:t>5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xmlns="" id="{065B57C3-CBC0-467B-8CE6-9C853CD5BC49}"/>
              </a:ext>
            </a:extLst>
          </p:cNvPr>
          <p:cNvSpPr txBox="1"/>
          <p:nvPr/>
        </p:nvSpPr>
        <p:spPr>
          <a:xfrm>
            <a:off x="4708611" y="555625"/>
            <a:ext cx="596382" cy="227575"/>
          </a:xfrm>
          <a:prstGeom prst="rect">
            <a:avLst/>
          </a:prstGeom>
        </p:spPr>
        <p:txBody>
          <a:bodyPr vert="horz" wrap="square" lIns="0" tIns="12014" rIns="0" bIns="0" rtlCol="0">
            <a:spAutoFit/>
          </a:bodyPr>
          <a:lstStyle/>
          <a:p>
            <a:pPr algn="ctr">
              <a:spcBef>
                <a:spcPts val="95"/>
              </a:spcBef>
            </a:pPr>
            <a:r>
              <a:rPr lang="ru-RU" sz="1400" b="1" spc="-5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1400" b="1" dirty="0">
              <a:latin typeface="Arial"/>
              <a:cs typeface="Arial"/>
            </a:endParaRPr>
          </a:p>
        </p:txBody>
      </p:sp>
      <p:sp>
        <p:nvSpPr>
          <p:cNvPr id="39" name="object 2">
            <a:extLst>
              <a:ext uri="{FF2B5EF4-FFF2-40B4-BE49-F238E27FC236}">
                <a16:creationId xmlns:a16="http://schemas.microsoft.com/office/drawing/2014/main" xmlns="" id="{775A4F4D-43DB-4668-AA70-0FDB52242C44}"/>
              </a:ext>
            </a:extLst>
          </p:cNvPr>
          <p:cNvSpPr txBox="1">
            <a:spLocks/>
          </p:cNvSpPr>
          <p:nvPr/>
        </p:nvSpPr>
        <p:spPr>
          <a:xfrm>
            <a:off x="968886" y="223266"/>
            <a:ext cx="3584083" cy="537935"/>
          </a:xfrm>
          <a:prstGeom prst="rect">
            <a:avLst/>
          </a:prstGeom>
        </p:spPr>
        <p:txBody>
          <a:bodyPr vert="horz" wrap="square" lIns="0" tIns="14573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667" defTabSz="912215">
              <a:spcBef>
                <a:spcPts val="114"/>
              </a:spcBef>
              <a:defRPr/>
            </a:pPr>
            <a:r>
              <a:rPr lang="ru-RU" kern="0" spc="-5" dirty="0">
                <a:solidFill>
                  <a:sysClr val="window" lastClr="FFFFFF"/>
                </a:solidFill>
              </a:rPr>
              <a:t> Русский</a:t>
            </a:r>
            <a:r>
              <a:rPr lang="ru-RU" kern="0" spc="-55" dirty="0">
                <a:solidFill>
                  <a:sysClr val="window" lastClr="FFFFFF"/>
                </a:solidFill>
              </a:rPr>
              <a:t> </a:t>
            </a:r>
            <a:r>
              <a:rPr lang="ru-RU" kern="0" spc="10" dirty="0">
                <a:solidFill>
                  <a:sysClr val="window" lastClr="FFFFFF"/>
                </a:solidFill>
              </a:rPr>
              <a:t>язык</a:t>
            </a:r>
          </a:p>
        </p:txBody>
      </p:sp>
      <p:sp>
        <p:nvSpPr>
          <p:cNvPr id="40" name="object 12">
            <a:extLst>
              <a:ext uri="{FF2B5EF4-FFF2-40B4-BE49-F238E27FC236}">
                <a16:creationId xmlns:a16="http://schemas.microsoft.com/office/drawing/2014/main" xmlns="" id="{CBB755C7-D145-4CBF-A0CA-DCC15AF34619}"/>
              </a:ext>
            </a:extLst>
          </p:cNvPr>
          <p:cNvSpPr/>
          <p:nvPr/>
        </p:nvSpPr>
        <p:spPr>
          <a:xfrm>
            <a:off x="348287" y="290810"/>
            <a:ext cx="325478" cy="464866"/>
          </a:xfrm>
          <a:custGeom>
            <a:avLst/>
            <a:gdLst/>
            <a:ahLst/>
            <a:cxnLst/>
            <a:rect l="l" t="t" r="r" b="b"/>
            <a:pathLst>
              <a:path w="325120" h="464184">
                <a:moveTo>
                  <a:pt x="301975" y="0"/>
                </a:moveTo>
                <a:lnTo>
                  <a:pt x="22673" y="0"/>
                </a:lnTo>
                <a:lnTo>
                  <a:pt x="13828" y="1961"/>
                </a:lnTo>
                <a:lnTo>
                  <a:pt x="6623" y="6956"/>
                </a:lnTo>
                <a:lnTo>
                  <a:pt x="1775" y="14269"/>
                </a:lnTo>
                <a:lnTo>
                  <a:pt x="0" y="23183"/>
                </a:lnTo>
                <a:lnTo>
                  <a:pt x="0" y="440585"/>
                </a:lnTo>
                <a:lnTo>
                  <a:pt x="1822" y="449613"/>
                </a:lnTo>
                <a:lnTo>
                  <a:pt x="6791" y="456985"/>
                </a:lnTo>
                <a:lnTo>
                  <a:pt x="14162" y="461954"/>
                </a:lnTo>
                <a:lnTo>
                  <a:pt x="23187" y="463777"/>
                </a:lnTo>
                <a:lnTo>
                  <a:pt x="301457" y="463777"/>
                </a:lnTo>
                <a:lnTo>
                  <a:pt x="310484" y="461954"/>
                </a:lnTo>
                <a:lnTo>
                  <a:pt x="317856" y="456985"/>
                </a:lnTo>
                <a:lnTo>
                  <a:pt x="322826" y="449613"/>
                </a:lnTo>
                <a:lnTo>
                  <a:pt x="323087" y="448318"/>
                </a:lnTo>
                <a:lnTo>
                  <a:pt x="18921" y="448318"/>
                </a:lnTo>
                <a:lnTo>
                  <a:pt x="15458" y="444855"/>
                </a:lnTo>
                <a:lnTo>
                  <a:pt x="15458" y="18914"/>
                </a:lnTo>
                <a:lnTo>
                  <a:pt x="18921" y="15454"/>
                </a:lnTo>
                <a:lnTo>
                  <a:pt x="323109" y="15454"/>
                </a:lnTo>
                <a:lnTo>
                  <a:pt x="322873" y="14269"/>
                </a:lnTo>
                <a:lnTo>
                  <a:pt x="318025" y="6956"/>
                </a:lnTo>
                <a:lnTo>
                  <a:pt x="310820" y="1961"/>
                </a:lnTo>
                <a:lnTo>
                  <a:pt x="301975" y="0"/>
                </a:lnTo>
                <a:close/>
              </a:path>
              <a:path w="325120" h="464184">
                <a:moveTo>
                  <a:pt x="321185" y="247345"/>
                </a:moveTo>
                <a:lnTo>
                  <a:pt x="312649" y="247345"/>
                </a:lnTo>
                <a:lnTo>
                  <a:pt x="309190" y="250804"/>
                </a:lnTo>
                <a:lnTo>
                  <a:pt x="309190" y="444855"/>
                </a:lnTo>
                <a:lnTo>
                  <a:pt x="305727" y="448318"/>
                </a:lnTo>
                <a:lnTo>
                  <a:pt x="323087" y="448318"/>
                </a:lnTo>
                <a:lnTo>
                  <a:pt x="324648" y="440585"/>
                </a:lnTo>
                <a:lnTo>
                  <a:pt x="324648" y="250804"/>
                </a:lnTo>
                <a:lnTo>
                  <a:pt x="321185" y="247345"/>
                </a:lnTo>
                <a:close/>
              </a:path>
              <a:path w="325120" h="464184">
                <a:moveTo>
                  <a:pt x="323109" y="15454"/>
                </a:moveTo>
                <a:lnTo>
                  <a:pt x="305727" y="15454"/>
                </a:lnTo>
                <a:lnTo>
                  <a:pt x="309190" y="18914"/>
                </a:lnTo>
                <a:lnTo>
                  <a:pt x="309190" y="73832"/>
                </a:lnTo>
                <a:lnTo>
                  <a:pt x="312649" y="77292"/>
                </a:lnTo>
                <a:lnTo>
                  <a:pt x="321185" y="77292"/>
                </a:lnTo>
                <a:lnTo>
                  <a:pt x="324648" y="73832"/>
                </a:lnTo>
                <a:lnTo>
                  <a:pt x="324648" y="23183"/>
                </a:lnTo>
                <a:lnTo>
                  <a:pt x="323109" y="15454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912215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1" name="object 13">
            <a:extLst>
              <a:ext uri="{FF2B5EF4-FFF2-40B4-BE49-F238E27FC236}">
                <a16:creationId xmlns:a16="http://schemas.microsoft.com/office/drawing/2014/main" xmlns="" id="{A320EC73-1DA7-41B7-A48C-0FE802E7001D}"/>
              </a:ext>
            </a:extLst>
          </p:cNvPr>
          <p:cNvSpPr/>
          <p:nvPr/>
        </p:nvSpPr>
        <p:spPr>
          <a:xfrm>
            <a:off x="348287" y="290810"/>
            <a:ext cx="325478" cy="464866"/>
          </a:xfrm>
          <a:custGeom>
            <a:avLst/>
            <a:gdLst/>
            <a:ahLst/>
            <a:cxnLst/>
            <a:rect l="l" t="t" r="r" b="b"/>
            <a:pathLst>
              <a:path w="325120" h="464184">
                <a:moveTo>
                  <a:pt x="23187" y="463777"/>
                </a:moveTo>
                <a:lnTo>
                  <a:pt x="301457" y="463777"/>
                </a:lnTo>
                <a:lnTo>
                  <a:pt x="310484" y="461954"/>
                </a:lnTo>
                <a:lnTo>
                  <a:pt x="317856" y="456985"/>
                </a:lnTo>
                <a:lnTo>
                  <a:pt x="322826" y="449613"/>
                </a:lnTo>
                <a:lnTo>
                  <a:pt x="324648" y="440585"/>
                </a:lnTo>
                <a:lnTo>
                  <a:pt x="324648" y="255074"/>
                </a:lnTo>
                <a:lnTo>
                  <a:pt x="324648" y="250804"/>
                </a:lnTo>
                <a:lnTo>
                  <a:pt x="321185" y="247345"/>
                </a:lnTo>
                <a:lnTo>
                  <a:pt x="316919" y="247345"/>
                </a:lnTo>
                <a:lnTo>
                  <a:pt x="312649" y="247345"/>
                </a:lnTo>
                <a:lnTo>
                  <a:pt x="309190" y="250804"/>
                </a:lnTo>
                <a:lnTo>
                  <a:pt x="309190" y="255074"/>
                </a:lnTo>
                <a:lnTo>
                  <a:pt x="309190" y="440585"/>
                </a:lnTo>
                <a:lnTo>
                  <a:pt x="309190" y="444855"/>
                </a:lnTo>
                <a:lnTo>
                  <a:pt x="305727" y="448318"/>
                </a:lnTo>
                <a:lnTo>
                  <a:pt x="301457" y="448318"/>
                </a:lnTo>
                <a:lnTo>
                  <a:pt x="23187" y="448318"/>
                </a:lnTo>
                <a:lnTo>
                  <a:pt x="18921" y="448318"/>
                </a:lnTo>
                <a:lnTo>
                  <a:pt x="15458" y="444855"/>
                </a:lnTo>
                <a:lnTo>
                  <a:pt x="15458" y="440585"/>
                </a:lnTo>
                <a:lnTo>
                  <a:pt x="15458" y="23183"/>
                </a:lnTo>
                <a:lnTo>
                  <a:pt x="15458" y="18914"/>
                </a:lnTo>
                <a:lnTo>
                  <a:pt x="18921" y="15454"/>
                </a:lnTo>
                <a:lnTo>
                  <a:pt x="23187" y="15454"/>
                </a:lnTo>
                <a:lnTo>
                  <a:pt x="301457" y="15454"/>
                </a:lnTo>
                <a:lnTo>
                  <a:pt x="305727" y="15454"/>
                </a:lnTo>
                <a:lnTo>
                  <a:pt x="309190" y="18914"/>
                </a:lnTo>
                <a:lnTo>
                  <a:pt x="309190" y="23183"/>
                </a:lnTo>
                <a:lnTo>
                  <a:pt x="309190" y="69562"/>
                </a:lnTo>
                <a:lnTo>
                  <a:pt x="309190" y="73832"/>
                </a:lnTo>
                <a:lnTo>
                  <a:pt x="312649" y="77292"/>
                </a:lnTo>
                <a:lnTo>
                  <a:pt x="316919" y="77292"/>
                </a:lnTo>
                <a:lnTo>
                  <a:pt x="321185" y="77292"/>
                </a:lnTo>
                <a:lnTo>
                  <a:pt x="324648" y="73832"/>
                </a:lnTo>
                <a:lnTo>
                  <a:pt x="324648" y="69562"/>
                </a:lnTo>
                <a:lnTo>
                  <a:pt x="324648" y="23183"/>
                </a:lnTo>
                <a:lnTo>
                  <a:pt x="322873" y="14269"/>
                </a:lnTo>
                <a:lnTo>
                  <a:pt x="318025" y="6956"/>
                </a:lnTo>
                <a:lnTo>
                  <a:pt x="310820" y="1961"/>
                </a:lnTo>
                <a:lnTo>
                  <a:pt x="301975" y="0"/>
                </a:lnTo>
                <a:lnTo>
                  <a:pt x="22673" y="0"/>
                </a:lnTo>
                <a:lnTo>
                  <a:pt x="13828" y="1961"/>
                </a:lnTo>
                <a:lnTo>
                  <a:pt x="6623" y="6956"/>
                </a:lnTo>
                <a:lnTo>
                  <a:pt x="1775" y="14269"/>
                </a:lnTo>
                <a:lnTo>
                  <a:pt x="0" y="23183"/>
                </a:lnTo>
                <a:lnTo>
                  <a:pt x="0" y="440585"/>
                </a:lnTo>
                <a:lnTo>
                  <a:pt x="1822" y="449613"/>
                </a:lnTo>
                <a:lnTo>
                  <a:pt x="6791" y="456985"/>
                </a:lnTo>
                <a:lnTo>
                  <a:pt x="14162" y="461954"/>
                </a:lnTo>
                <a:lnTo>
                  <a:pt x="23187" y="463777"/>
                </a:lnTo>
                <a:close/>
              </a:path>
            </a:pathLst>
          </a:custGeom>
          <a:ln w="3175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2215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2" name="object 14">
            <a:extLst>
              <a:ext uri="{FF2B5EF4-FFF2-40B4-BE49-F238E27FC236}">
                <a16:creationId xmlns:a16="http://schemas.microsoft.com/office/drawing/2014/main" xmlns="" id="{6F5E0EA3-D2C1-4987-9881-745CA41B84A5}"/>
              </a:ext>
            </a:extLst>
          </p:cNvPr>
          <p:cNvSpPr/>
          <p:nvPr/>
        </p:nvSpPr>
        <p:spPr>
          <a:xfrm>
            <a:off x="394317" y="305768"/>
            <a:ext cx="418926" cy="419080"/>
          </a:xfrm>
          <a:custGeom>
            <a:avLst/>
            <a:gdLst/>
            <a:ahLst/>
            <a:cxnLst/>
            <a:rect l="l" t="t" r="r" b="b"/>
            <a:pathLst>
              <a:path w="418465" h="418465">
                <a:moveTo>
                  <a:pt x="406805" y="11192"/>
                </a:moveTo>
                <a:lnTo>
                  <a:pt x="352473" y="11192"/>
                </a:lnTo>
                <a:lnTo>
                  <a:pt x="35384" y="328280"/>
                </a:lnTo>
                <a:lnTo>
                  <a:pt x="34678" y="329086"/>
                </a:lnTo>
                <a:lnTo>
                  <a:pt x="34182" y="329825"/>
                </a:lnTo>
                <a:lnTo>
                  <a:pt x="33761" y="330761"/>
                </a:lnTo>
                <a:lnTo>
                  <a:pt x="0" y="409531"/>
                </a:lnTo>
                <a:lnTo>
                  <a:pt x="245" y="412274"/>
                </a:lnTo>
                <a:lnTo>
                  <a:pt x="3107" y="416613"/>
                </a:lnTo>
                <a:lnTo>
                  <a:pt x="5529" y="417920"/>
                </a:lnTo>
                <a:lnTo>
                  <a:pt x="9195" y="417920"/>
                </a:lnTo>
                <a:lnTo>
                  <a:pt x="10213" y="417711"/>
                </a:lnTo>
                <a:lnTo>
                  <a:pt x="61990" y="395507"/>
                </a:lnTo>
                <a:lnTo>
                  <a:pt x="22816" y="395507"/>
                </a:lnTo>
                <a:lnTo>
                  <a:pt x="43498" y="347241"/>
                </a:lnTo>
                <a:lnTo>
                  <a:pt x="65430" y="347241"/>
                </a:lnTo>
                <a:lnTo>
                  <a:pt x="51854" y="333665"/>
                </a:lnTo>
                <a:lnTo>
                  <a:pt x="307051" y="78479"/>
                </a:lnTo>
                <a:lnTo>
                  <a:pt x="328910" y="78479"/>
                </a:lnTo>
                <a:lnTo>
                  <a:pt x="317981" y="67549"/>
                </a:lnTo>
                <a:lnTo>
                  <a:pt x="330602" y="54918"/>
                </a:lnTo>
                <a:lnTo>
                  <a:pt x="352438" y="54918"/>
                </a:lnTo>
                <a:lnTo>
                  <a:pt x="341532" y="43988"/>
                </a:lnTo>
                <a:lnTo>
                  <a:pt x="369260" y="16300"/>
                </a:lnTo>
                <a:lnTo>
                  <a:pt x="377798" y="14014"/>
                </a:lnTo>
                <a:lnTo>
                  <a:pt x="408786" y="14014"/>
                </a:lnTo>
                <a:lnTo>
                  <a:pt x="406994" y="11318"/>
                </a:lnTo>
                <a:lnTo>
                  <a:pt x="406805" y="11192"/>
                </a:lnTo>
                <a:close/>
              </a:path>
              <a:path w="418465" h="418465">
                <a:moveTo>
                  <a:pt x="65430" y="347241"/>
                </a:moveTo>
                <a:lnTo>
                  <a:pt x="43498" y="347241"/>
                </a:lnTo>
                <a:lnTo>
                  <a:pt x="71078" y="374821"/>
                </a:lnTo>
                <a:lnTo>
                  <a:pt x="22816" y="395507"/>
                </a:lnTo>
                <a:lnTo>
                  <a:pt x="61990" y="395507"/>
                </a:lnTo>
                <a:lnTo>
                  <a:pt x="88492" y="384141"/>
                </a:lnTo>
                <a:lnTo>
                  <a:pt x="89226" y="383641"/>
                </a:lnTo>
                <a:lnTo>
                  <a:pt x="89932" y="382960"/>
                </a:lnTo>
                <a:lnTo>
                  <a:pt x="106502" y="366465"/>
                </a:lnTo>
                <a:lnTo>
                  <a:pt x="84654" y="366465"/>
                </a:lnTo>
                <a:lnTo>
                  <a:pt x="65430" y="347241"/>
                </a:lnTo>
                <a:close/>
              </a:path>
              <a:path w="418465" h="418465">
                <a:moveTo>
                  <a:pt x="328910" y="78479"/>
                </a:moveTo>
                <a:lnTo>
                  <a:pt x="307051" y="78479"/>
                </a:lnTo>
                <a:lnTo>
                  <a:pt x="339840" y="111268"/>
                </a:lnTo>
                <a:lnTo>
                  <a:pt x="84654" y="366465"/>
                </a:lnTo>
                <a:lnTo>
                  <a:pt x="106502" y="366465"/>
                </a:lnTo>
                <a:lnTo>
                  <a:pt x="372632" y="100338"/>
                </a:lnTo>
                <a:lnTo>
                  <a:pt x="350770" y="100338"/>
                </a:lnTo>
                <a:lnTo>
                  <a:pt x="328910" y="78479"/>
                </a:lnTo>
                <a:close/>
              </a:path>
              <a:path w="418465" h="418465">
                <a:moveTo>
                  <a:pt x="352438" y="54918"/>
                </a:moveTo>
                <a:lnTo>
                  <a:pt x="330602" y="54918"/>
                </a:lnTo>
                <a:lnTo>
                  <a:pt x="363402" y="87713"/>
                </a:lnTo>
                <a:lnTo>
                  <a:pt x="350770" y="100338"/>
                </a:lnTo>
                <a:lnTo>
                  <a:pt x="372632" y="100338"/>
                </a:lnTo>
                <a:lnTo>
                  <a:pt x="396154" y="76817"/>
                </a:lnTo>
                <a:lnTo>
                  <a:pt x="374291" y="76817"/>
                </a:lnTo>
                <a:lnTo>
                  <a:pt x="352438" y="54918"/>
                </a:lnTo>
                <a:close/>
              </a:path>
              <a:path w="418465" h="418465">
                <a:moveTo>
                  <a:pt x="408786" y="14014"/>
                </a:moveTo>
                <a:lnTo>
                  <a:pt x="377798" y="14014"/>
                </a:lnTo>
                <a:lnTo>
                  <a:pt x="393804" y="18301"/>
                </a:lnTo>
                <a:lnTo>
                  <a:pt x="400057" y="24551"/>
                </a:lnTo>
                <a:lnTo>
                  <a:pt x="404345" y="40561"/>
                </a:lnTo>
                <a:lnTo>
                  <a:pt x="402059" y="49100"/>
                </a:lnTo>
                <a:lnTo>
                  <a:pt x="396198" y="54957"/>
                </a:lnTo>
                <a:lnTo>
                  <a:pt x="374291" y="76817"/>
                </a:lnTo>
                <a:lnTo>
                  <a:pt x="396154" y="76817"/>
                </a:lnTo>
                <a:lnTo>
                  <a:pt x="407113" y="65858"/>
                </a:lnTo>
                <a:lnTo>
                  <a:pt x="415530" y="53076"/>
                </a:lnTo>
                <a:lnTo>
                  <a:pt x="418313" y="38563"/>
                </a:lnTo>
                <a:lnTo>
                  <a:pt x="415466" y="24063"/>
                </a:lnTo>
                <a:lnTo>
                  <a:pt x="408786" y="14014"/>
                </a:lnTo>
                <a:close/>
              </a:path>
              <a:path w="418465" h="418465">
                <a:moveTo>
                  <a:pt x="396158" y="54950"/>
                </a:moveTo>
                <a:close/>
              </a:path>
              <a:path w="418465" h="418465">
                <a:moveTo>
                  <a:pt x="379748" y="0"/>
                </a:moveTo>
                <a:lnTo>
                  <a:pt x="365235" y="2783"/>
                </a:lnTo>
                <a:lnTo>
                  <a:pt x="352454" y="11199"/>
                </a:lnTo>
                <a:lnTo>
                  <a:pt x="406805" y="11192"/>
                </a:lnTo>
                <a:lnTo>
                  <a:pt x="394249" y="2846"/>
                </a:lnTo>
                <a:lnTo>
                  <a:pt x="379748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912215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3" name="object 15">
            <a:extLst>
              <a:ext uri="{FF2B5EF4-FFF2-40B4-BE49-F238E27FC236}">
                <a16:creationId xmlns:a16="http://schemas.microsoft.com/office/drawing/2014/main" xmlns="" id="{0ABB8709-86F6-46CA-8C30-4777699EAB4C}"/>
              </a:ext>
            </a:extLst>
          </p:cNvPr>
          <p:cNvSpPr/>
          <p:nvPr/>
        </p:nvSpPr>
        <p:spPr>
          <a:xfrm>
            <a:off x="734852" y="318430"/>
            <a:ext cx="65628" cy="6564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912215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4" name="object 16">
            <a:extLst>
              <a:ext uri="{FF2B5EF4-FFF2-40B4-BE49-F238E27FC236}">
                <a16:creationId xmlns:a16="http://schemas.microsoft.com/office/drawing/2014/main" xmlns="" id="{06354F10-528C-411E-AECE-792AA79C15FD}"/>
              </a:ext>
            </a:extLst>
          </p:cNvPr>
          <p:cNvSpPr/>
          <p:nvPr/>
        </p:nvSpPr>
        <p:spPr>
          <a:xfrm>
            <a:off x="417159" y="653520"/>
            <a:ext cx="48313" cy="48331"/>
          </a:xfrm>
          <a:custGeom>
            <a:avLst/>
            <a:gdLst/>
            <a:ahLst/>
            <a:cxnLst/>
            <a:rect l="l" t="t" r="r" b="b"/>
            <a:pathLst>
              <a:path w="48259" h="48259">
                <a:moveTo>
                  <a:pt x="0" y="48265"/>
                </a:moveTo>
                <a:lnTo>
                  <a:pt x="20681" y="0"/>
                </a:lnTo>
                <a:lnTo>
                  <a:pt x="48261" y="27579"/>
                </a:lnTo>
                <a:lnTo>
                  <a:pt x="0" y="48265"/>
                </a:lnTo>
                <a:close/>
              </a:path>
            </a:pathLst>
          </a:custGeom>
          <a:ln w="3175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2215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5" name="object 17">
            <a:extLst>
              <a:ext uri="{FF2B5EF4-FFF2-40B4-BE49-F238E27FC236}">
                <a16:creationId xmlns:a16="http://schemas.microsoft.com/office/drawing/2014/main" xmlns="" id="{ABFF23E1-C735-4C78-94D0-05E248A54E8A}"/>
              </a:ext>
            </a:extLst>
          </p:cNvPr>
          <p:cNvSpPr/>
          <p:nvPr/>
        </p:nvSpPr>
        <p:spPr>
          <a:xfrm>
            <a:off x="446227" y="384363"/>
            <a:ext cx="288608" cy="288714"/>
          </a:xfrm>
          <a:custGeom>
            <a:avLst/>
            <a:gdLst/>
            <a:ahLst/>
            <a:cxnLst/>
            <a:rect l="l" t="t" r="r" b="b"/>
            <a:pathLst>
              <a:path w="288290" h="288290">
                <a:moveTo>
                  <a:pt x="255197" y="0"/>
                </a:moveTo>
                <a:lnTo>
                  <a:pt x="287986" y="32788"/>
                </a:lnTo>
                <a:lnTo>
                  <a:pt x="32800" y="287986"/>
                </a:lnTo>
                <a:lnTo>
                  <a:pt x="0" y="255186"/>
                </a:lnTo>
                <a:lnTo>
                  <a:pt x="255197" y="0"/>
                </a:lnTo>
                <a:close/>
              </a:path>
            </a:pathLst>
          </a:custGeom>
          <a:ln w="3175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2215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6" name="object 18">
            <a:extLst>
              <a:ext uri="{FF2B5EF4-FFF2-40B4-BE49-F238E27FC236}">
                <a16:creationId xmlns:a16="http://schemas.microsoft.com/office/drawing/2014/main" xmlns="" id="{349ECD76-B28B-45A9-AA8C-8C168BF29136}"/>
              </a:ext>
            </a:extLst>
          </p:cNvPr>
          <p:cNvSpPr/>
          <p:nvPr/>
        </p:nvSpPr>
        <p:spPr>
          <a:xfrm>
            <a:off x="712649" y="360784"/>
            <a:ext cx="45770" cy="45787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32788" y="45420"/>
                </a:moveTo>
                <a:lnTo>
                  <a:pt x="0" y="12631"/>
                </a:lnTo>
                <a:lnTo>
                  <a:pt x="12621" y="0"/>
                </a:lnTo>
                <a:lnTo>
                  <a:pt x="45421" y="32795"/>
                </a:lnTo>
                <a:lnTo>
                  <a:pt x="32788" y="45420"/>
                </a:lnTo>
                <a:close/>
              </a:path>
            </a:pathLst>
          </a:custGeom>
          <a:ln w="3175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2215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7" name="object 19">
            <a:extLst>
              <a:ext uri="{FF2B5EF4-FFF2-40B4-BE49-F238E27FC236}">
                <a16:creationId xmlns:a16="http://schemas.microsoft.com/office/drawing/2014/main" xmlns="" id="{895C7C7C-2970-4E77-BAA2-3030D8DC862C}"/>
              </a:ext>
            </a:extLst>
          </p:cNvPr>
          <p:cNvSpPr/>
          <p:nvPr/>
        </p:nvSpPr>
        <p:spPr>
          <a:xfrm>
            <a:off x="394317" y="305768"/>
            <a:ext cx="418926" cy="419080"/>
          </a:xfrm>
          <a:custGeom>
            <a:avLst/>
            <a:gdLst/>
            <a:ahLst/>
            <a:cxnLst/>
            <a:rect l="l" t="t" r="r" b="b"/>
            <a:pathLst>
              <a:path w="418465" h="418465">
                <a:moveTo>
                  <a:pt x="352473" y="11192"/>
                </a:moveTo>
                <a:lnTo>
                  <a:pt x="301579" y="62078"/>
                </a:lnTo>
                <a:lnTo>
                  <a:pt x="35460" y="328208"/>
                </a:lnTo>
                <a:lnTo>
                  <a:pt x="35359" y="328381"/>
                </a:lnTo>
                <a:lnTo>
                  <a:pt x="34678" y="329086"/>
                </a:lnTo>
                <a:lnTo>
                  <a:pt x="34182" y="329825"/>
                </a:lnTo>
                <a:lnTo>
                  <a:pt x="33822" y="330631"/>
                </a:lnTo>
                <a:lnTo>
                  <a:pt x="33761" y="330761"/>
                </a:lnTo>
                <a:lnTo>
                  <a:pt x="1026" y="407145"/>
                </a:lnTo>
                <a:lnTo>
                  <a:pt x="0" y="409531"/>
                </a:lnTo>
                <a:lnTo>
                  <a:pt x="245" y="412274"/>
                </a:lnTo>
                <a:lnTo>
                  <a:pt x="1677" y="414446"/>
                </a:lnTo>
                <a:lnTo>
                  <a:pt x="3107" y="416613"/>
                </a:lnTo>
                <a:lnTo>
                  <a:pt x="5529" y="417920"/>
                </a:lnTo>
                <a:lnTo>
                  <a:pt x="8129" y="417920"/>
                </a:lnTo>
                <a:lnTo>
                  <a:pt x="9177" y="417923"/>
                </a:lnTo>
                <a:lnTo>
                  <a:pt x="10213" y="417711"/>
                </a:lnTo>
                <a:lnTo>
                  <a:pt x="11174" y="417293"/>
                </a:lnTo>
                <a:lnTo>
                  <a:pt x="87552" y="384559"/>
                </a:lnTo>
                <a:lnTo>
                  <a:pt x="87682" y="384497"/>
                </a:lnTo>
                <a:lnTo>
                  <a:pt x="88492" y="384141"/>
                </a:lnTo>
                <a:lnTo>
                  <a:pt x="89226" y="383641"/>
                </a:lnTo>
                <a:lnTo>
                  <a:pt x="89863" y="383029"/>
                </a:lnTo>
                <a:lnTo>
                  <a:pt x="90032" y="382935"/>
                </a:lnTo>
                <a:lnTo>
                  <a:pt x="356227" y="116748"/>
                </a:lnTo>
                <a:lnTo>
                  <a:pt x="407113" y="65858"/>
                </a:lnTo>
                <a:lnTo>
                  <a:pt x="415530" y="53076"/>
                </a:lnTo>
                <a:lnTo>
                  <a:pt x="418313" y="38563"/>
                </a:lnTo>
                <a:lnTo>
                  <a:pt x="415466" y="24063"/>
                </a:lnTo>
                <a:lnTo>
                  <a:pt x="406994" y="11318"/>
                </a:lnTo>
                <a:lnTo>
                  <a:pt x="394249" y="2846"/>
                </a:lnTo>
                <a:lnTo>
                  <a:pt x="379748" y="0"/>
                </a:lnTo>
                <a:lnTo>
                  <a:pt x="365235" y="2783"/>
                </a:lnTo>
                <a:lnTo>
                  <a:pt x="352454" y="11199"/>
                </a:lnTo>
                <a:close/>
              </a:path>
            </a:pathLst>
          </a:custGeom>
          <a:ln w="3175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2215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8" name="object 20">
            <a:extLst>
              <a:ext uri="{FF2B5EF4-FFF2-40B4-BE49-F238E27FC236}">
                <a16:creationId xmlns:a16="http://schemas.microsoft.com/office/drawing/2014/main" xmlns="" id="{C131B292-257F-4A7B-A11F-1F0B7801BBD2}"/>
              </a:ext>
            </a:extLst>
          </p:cNvPr>
          <p:cNvSpPr/>
          <p:nvPr/>
        </p:nvSpPr>
        <p:spPr>
          <a:xfrm>
            <a:off x="410174" y="368352"/>
            <a:ext cx="201517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0964" y="0"/>
                </a:lnTo>
              </a:path>
            </a:pathLst>
          </a:custGeom>
          <a:ln w="15457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2215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9" name="object 21">
            <a:extLst>
              <a:ext uri="{FF2B5EF4-FFF2-40B4-BE49-F238E27FC236}">
                <a16:creationId xmlns:a16="http://schemas.microsoft.com/office/drawing/2014/main" xmlns="" id="{A3188B50-45BA-4B67-8828-724D3FB814B6}"/>
              </a:ext>
            </a:extLst>
          </p:cNvPr>
          <p:cNvSpPr/>
          <p:nvPr/>
        </p:nvSpPr>
        <p:spPr>
          <a:xfrm>
            <a:off x="410174" y="360612"/>
            <a:ext cx="201517" cy="15898"/>
          </a:xfrm>
          <a:custGeom>
            <a:avLst/>
            <a:gdLst/>
            <a:ahLst/>
            <a:cxnLst/>
            <a:rect l="l" t="t" r="r" b="b"/>
            <a:pathLst>
              <a:path w="201295" h="15875">
                <a:moveTo>
                  <a:pt x="193235" y="0"/>
                </a:moveTo>
                <a:lnTo>
                  <a:pt x="7728" y="0"/>
                </a:lnTo>
                <a:lnTo>
                  <a:pt x="3459" y="0"/>
                </a:lnTo>
                <a:lnTo>
                  <a:pt x="0" y="3459"/>
                </a:lnTo>
                <a:lnTo>
                  <a:pt x="0" y="7728"/>
                </a:lnTo>
                <a:lnTo>
                  <a:pt x="0" y="11998"/>
                </a:lnTo>
                <a:lnTo>
                  <a:pt x="3459" y="15457"/>
                </a:lnTo>
                <a:lnTo>
                  <a:pt x="7728" y="15457"/>
                </a:lnTo>
                <a:lnTo>
                  <a:pt x="193235" y="15457"/>
                </a:lnTo>
                <a:lnTo>
                  <a:pt x="197501" y="15457"/>
                </a:lnTo>
                <a:lnTo>
                  <a:pt x="200964" y="11998"/>
                </a:lnTo>
                <a:lnTo>
                  <a:pt x="200964" y="7728"/>
                </a:lnTo>
                <a:lnTo>
                  <a:pt x="200964" y="3459"/>
                </a:lnTo>
                <a:lnTo>
                  <a:pt x="197501" y="0"/>
                </a:lnTo>
                <a:lnTo>
                  <a:pt x="193235" y="0"/>
                </a:lnTo>
                <a:close/>
              </a:path>
            </a:pathLst>
          </a:custGeom>
          <a:ln w="3175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2215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0" name="object 22">
            <a:extLst>
              <a:ext uri="{FF2B5EF4-FFF2-40B4-BE49-F238E27FC236}">
                <a16:creationId xmlns:a16="http://schemas.microsoft.com/office/drawing/2014/main" xmlns="" id="{6A6888D2-7ACE-4E45-8E8F-5C2603158F99}"/>
              </a:ext>
            </a:extLst>
          </p:cNvPr>
          <p:cNvSpPr/>
          <p:nvPr/>
        </p:nvSpPr>
        <p:spPr>
          <a:xfrm>
            <a:off x="410174" y="414796"/>
            <a:ext cx="201517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0964" y="0"/>
                </a:lnTo>
              </a:path>
            </a:pathLst>
          </a:custGeom>
          <a:ln w="15457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2215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1" name="object 23">
            <a:extLst>
              <a:ext uri="{FF2B5EF4-FFF2-40B4-BE49-F238E27FC236}">
                <a16:creationId xmlns:a16="http://schemas.microsoft.com/office/drawing/2014/main" xmlns="" id="{02BA5A4F-953F-4F1E-89AF-C36D044FA8D5}"/>
              </a:ext>
            </a:extLst>
          </p:cNvPr>
          <p:cNvSpPr/>
          <p:nvPr/>
        </p:nvSpPr>
        <p:spPr>
          <a:xfrm>
            <a:off x="410174" y="407056"/>
            <a:ext cx="201517" cy="15898"/>
          </a:xfrm>
          <a:custGeom>
            <a:avLst/>
            <a:gdLst/>
            <a:ahLst/>
            <a:cxnLst/>
            <a:rect l="l" t="t" r="r" b="b"/>
            <a:pathLst>
              <a:path w="201295" h="15875">
                <a:moveTo>
                  <a:pt x="200964" y="7728"/>
                </a:moveTo>
                <a:lnTo>
                  <a:pt x="200964" y="3459"/>
                </a:lnTo>
                <a:lnTo>
                  <a:pt x="197501" y="0"/>
                </a:lnTo>
                <a:lnTo>
                  <a:pt x="193235" y="0"/>
                </a:lnTo>
                <a:lnTo>
                  <a:pt x="7728" y="0"/>
                </a:lnTo>
                <a:lnTo>
                  <a:pt x="3459" y="0"/>
                </a:lnTo>
                <a:lnTo>
                  <a:pt x="0" y="3459"/>
                </a:lnTo>
                <a:lnTo>
                  <a:pt x="0" y="7728"/>
                </a:lnTo>
                <a:lnTo>
                  <a:pt x="0" y="11998"/>
                </a:lnTo>
                <a:lnTo>
                  <a:pt x="3459" y="15457"/>
                </a:lnTo>
                <a:lnTo>
                  <a:pt x="7728" y="15457"/>
                </a:lnTo>
                <a:lnTo>
                  <a:pt x="193235" y="15457"/>
                </a:lnTo>
                <a:lnTo>
                  <a:pt x="197501" y="15457"/>
                </a:lnTo>
                <a:lnTo>
                  <a:pt x="200964" y="11998"/>
                </a:lnTo>
                <a:lnTo>
                  <a:pt x="200964" y="7728"/>
                </a:lnTo>
                <a:close/>
              </a:path>
            </a:pathLst>
          </a:custGeom>
          <a:ln w="3175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2215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2" name="object 24">
            <a:extLst>
              <a:ext uri="{FF2B5EF4-FFF2-40B4-BE49-F238E27FC236}">
                <a16:creationId xmlns:a16="http://schemas.microsoft.com/office/drawing/2014/main" xmlns="" id="{AB643593-D789-40B0-966A-78146405CC2F}"/>
              </a:ext>
            </a:extLst>
          </p:cNvPr>
          <p:cNvSpPr/>
          <p:nvPr/>
        </p:nvSpPr>
        <p:spPr>
          <a:xfrm>
            <a:off x="410189" y="461239"/>
            <a:ext cx="155111" cy="0"/>
          </a:xfrm>
          <a:custGeom>
            <a:avLst/>
            <a:gdLst/>
            <a:ahLst/>
            <a:cxnLst/>
            <a:rect l="l" t="t" r="r" b="b"/>
            <a:pathLst>
              <a:path w="154940">
                <a:moveTo>
                  <a:pt x="0" y="0"/>
                </a:moveTo>
                <a:lnTo>
                  <a:pt x="154587" y="0"/>
                </a:lnTo>
              </a:path>
            </a:pathLst>
          </a:custGeom>
          <a:ln w="15461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2215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3" name="object 25">
            <a:extLst>
              <a:ext uri="{FF2B5EF4-FFF2-40B4-BE49-F238E27FC236}">
                <a16:creationId xmlns:a16="http://schemas.microsoft.com/office/drawing/2014/main" xmlns="" id="{8F53C781-98B4-4F4A-BF71-0E4979E2750B}"/>
              </a:ext>
            </a:extLst>
          </p:cNvPr>
          <p:cNvSpPr/>
          <p:nvPr/>
        </p:nvSpPr>
        <p:spPr>
          <a:xfrm>
            <a:off x="410189" y="453497"/>
            <a:ext cx="155111" cy="15898"/>
          </a:xfrm>
          <a:custGeom>
            <a:avLst/>
            <a:gdLst/>
            <a:ahLst/>
            <a:cxnLst/>
            <a:rect l="l" t="t" r="r" b="b"/>
            <a:pathLst>
              <a:path w="154940" h="15875">
                <a:moveTo>
                  <a:pt x="7728" y="0"/>
                </a:moveTo>
                <a:lnTo>
                  <a:pt x="3459" y="0"/>
                </a:lnTo>
                <a:lnTo>
                  <a:pt x="0" y="3463"/>
                </a:lnTo>
                <a:lnTo>
                  <a:pt x="0" y="7732"/>
                </a:lnTo>
                <a:lnTo>
                  <a:pt x="0" y="11998"/>
                </a:lnTo>
                <a:lnTo>
                  <a:pt x="3459" y="15461"/>
                </a:lnTo>
                <a:lnTo>
                  <a:pt x="7728" y="15461"/>
                </a:lnTo>
                <a:lnTo>
                  <a:pt x="146858" y="15461"/>
                </a:lnTo>
                <a:lnTo>
                  <a:pt x="151124" y="15461"/>
                </a:lnTo>
                <a:lnTo>
                  <a:pt x="154587" y="11998"/>
                </a:lnTo>
                <a:lnTo>
                  <a:pt x="154587" y="7732"/>
                </a:lnTo>
                <a:lnTo>
                  <a:pt x="154587" y="3463"/>
                </a:lnTo>
                <a:lnTo>
                  <a:pt x="151124" y="0"/>
                </a:lnTo>
                <a:lnTo>
                  <a:pt x="146858" y="0"/>
                </a:lnTo>
                <a:lnTo>
                  <a:pt x="7728" y="0"/>
                </a:lnTo>
                <a:close/>
              </a:path>
            </a:pathLst>
          </a:custGeom>
          <a:ln w="3175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2215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73099" y="1257340"/>
            <a:ext cx="3505201" cy="1785084"/>
          </a:xfrm>
          <a:prstGeom prst="rect">
            <a:avLst/>
          </a:prstGeom>
        </p:spPr>
        <p:txBody>
          <a:bodyPr wrap="square" lIns="91419" tIns="45710" rIns="91419" bIns="45710">
            <a:spAutoFit/>
          </a:bodyPr>
          <a:lstStyle/>
          <a:p>
            <a:pPr algn="ctr"/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Суффиксы </a:t>
            </a:r>
            <a:r>
              <a:rPr lang="ru-RU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2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ец</a:t>
            </a:r>
            <a:r>
              <a:rPr lang="ru-RU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2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иц</a:t>
            </a:r>
            <a:r>
              <a:rPr lang="ru-RU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ctr"/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2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ичк</a:t>
            </a:r>
            <a:r>
              <a:rPr lang="ru-RU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2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ечк</a:t>
            </a:r>
            <a:r>
              <a:rPr lang="ru-RU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ctr"/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Правописание 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суффиксов </a:t>
            </a:r>
            <a:endParaRPr lang="ru-RU" sz="2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чик-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2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щик</a:t>
            </a:r>
            <a:r>
              <a:rPr lang="ru-RU" sz="2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2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336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69332"/>
          </a:xfrm>
        </p:spPr>
        <p:txBody>
          <a:bodyPr/>
          <a:lstStyle/>
          <a:p>
            <a:pPr algn="ctr"/>
            <a:r>
              <a:rPr lang="ru-RU" sz="2400" dirty="0"/>
              <a:t>УПРАЖНЕНИЕ </a:t>
            </a:r>
            <a:r>
              <a:rPr lang="ru-RU" sz="2400" dirty="0" smtClean="0"/>
              <a:t>482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39700" y="555625"/>
            <a:ext cx="5486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 Девочка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сидела в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кр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сл</a:t>
            </a:r>
            <a:r>
              <a:rPr lang="ru-RU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ц</a:t>
            </a:r>
            <a:r>
              <a:rPr lang="ru-RU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и шила пальт</a:t>
            </a:r>
            <a:r>
              <a:rPr lang="ru-RU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ц</a:t>
            </a:r>
            <a:r>
              <a:rPr lang="ru-RU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для куклы. Брат</a:t>
            </a:r>
            <a:r>
              <a:rPr lang="ru-RU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ц устроился рядом и чинил ружь</a:t>
            </a:r>
            <a:r>
              <a:rPr lang="ru-RU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ц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ó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 2. На трёх высоких стульч</a:t>
            </a:r>
            <a:r>
              <a:rPr lang="ru-RU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ках три мальчика сидят. 3. Конч</a:t>
            </a:r>
            <a:r>
              <a:rPr lang="ru-RU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ком ноги я дотронулся до мяч</a:t>
            </a:r>
            <a:r>
              <a:rPr lang="ru-RU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ка. 4. Мать очень обрадовалась. Получив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писм</a:t>
            </a:r>
            <a:r>
              <a:rPr lang="ru-RU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ц</a:t>
            </a:r>
            <a:r>
              <a:rPr lang="ru-RU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от сына. 5. Он вынул из карманч</a:t>
            </a:r>
            <a:r>
              <a:rPr lang="ru-RU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ка маленький свёрточ</a:t>
            </a:r>
            <a:r>
              <a:rPr lang="ru-RU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к. 6. На краю обрыва росло чахлое деревц</a:t>
            </a:r>
            <a:r>
              <a:rPr lang="ru-RU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 7. Ворота сарайч</a:t>
            </a:r>
            <a:r>
              <a:rPr lang="ru-RU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ка растворились.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52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69332"/>
          </a:xfrm>
        </p:spPr>
        <p:txBody>
          <a:bodyPr/>
          <a:lstStyle/>
          <a:p>
            <a:pPr algn="ctr"/>
            <a:r>
              <a:rPr lang="ru-RU" sz="2400" dirty="0" smtClean="0"/>
              <a:t>ОРФОГРАММА №27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9700" y="701834"/>
            <a:ext cx="5486399" cy="2215991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/>
          <a:lstStyle/>
          <a:p>
            <a:r>
              <a:rPr lang="ru-RU" sz="1600" i="0" dirty="0" smtClean="0"/>
              <a:t>      Суффикс  </a:t>
            </a:r>
            <a:r>
              <a:rPr lang="ru-RU" sz="1600" i="0" dirty="0" smtClean="0">
                <a:solidFill>
                  <a:srgbClr val="FF0000"/>
                </a:solidFill>
              </a:rPr>
              <a:t>-к- </a:t>
            </a:r>
            <a:r>
              <a:rPr lang="ru-RU" sz="1600" i="0" dirty="0" smtClean="0"/>
              <a:t>имеют слова, образованные от </a:t>
            </a:r>
          </a:p>
          <a:p>
            <a:r>
              <a:rPr lang="ru-RU" sz="1600" i="0" dirty="0"/>
              <a:t> </a:t>
            </a:r>
            <a:r>
              <a:rPr lang="ru-RU" sz="1600" i="0" dirty="0" smtClean="0"/>
              <a:t>существительных, оканчивающихся на </a:t>
            </a:r>
            <a:r>
              <a:rPr lang="ru-RU" sz="1600" i="0" dirty="0" smtClean="0">
                <a:solidFill>
                  <a:srgbClr val="FF0000"/>
                </a:solidFill>
              </a:rPr>
              <a:t>–</a:t>
            </a:r>
            <a:r>
              <a:rPr lang="ru-RU" sz="1600" i="0" u="sng" dirty="0" err="1" smtClean="0">
                <a:solidFill>
                  <a:srgbClr val="FF0000"/>
                </a:solidFill>
              </a:rPr>
              <a:t>иц</a:t>
            </a:r>
            <a:r>
              <a:rPr lang="ru-RU" sz="1600" i="0" u="sng" dirty="0" smtClean="0">
                <a:solidFill>
                  <a:srgbClr val="FF0000"/>
                </a:solidFill>
              </a:rPr>
              <a:t>(а</a:t>
            </a:r>
            <a:r>
              <a:rPr lang="ru-RU" sz="1600" i="0" dirty="0" smtClean="0">
                <a:solidFill>
                  <a:srgbClr val="FF0000"/>
                </a:solidFill>
              </a:rPr>
              <a:t>)</a:t>
            </a:r>
            <a:r>
              <a:rPr lang="ru-RU" sz="1600" i="0" dirty="0" smtClean="0">
                <a:solidFill>
                  <a:schemeClr val="tx2">
                    <a:lumMod val="50000"/>
                  </a:schemeClr>
                </a:solidFill>
              </a:rPr>
              <a:t>,</a:t>
            </a:r>
            <a:r>
              <a:rPr lang="ru-RU" sz="1600" i="0" dirty="0" smtClean="0">
                <a:solidFill>
                  <a:srgbClr val="FF0000"/>
                </a:solidFill>
              </a:rPr>
              <a:t> </a:t>
            </a:r>
          </a:p>
          <a:p>
            <a:r>
              <a:rPr lang="ru-RU" sz="1600" i="0" dirty="0"/>
              <a:t> </a:t>
            </a:r>
            <a:r>
              <a:rPr lang="ru-RU" sz="1600" i="0" dirty="0" smtClean="0"/>
              <a:t>например; пугов</a:t>
            </a:r>
            <a:r>
              <a:rPr lang="ru-RU" sz="1600" i="0" u="sng" dirty="0" smtClean="0">
                <a:solidFill>
                  <a:srgbClr val="FF0000"/>
                </a:solidFill>
              </a:rPr>
              <a:t>ица</a:t>
            </a:r>
            <a:r>
              <a:rPr lang="ru-RU" sz="1600" i="0" dirty="0" smtClean="0"/>
              <a:t> – пугович</a:t>
            </a:r>
            <a:r>
              <a:rPr lang="ru-RU" sz="1600" i="0" dirty="0" smtClean="0">
                <a:solidFill>
                  <a:srgbClr val="FF0000"/>
                </a:solidFill>
              </a:rPr>
              <a:t>к</a:t>
            </a:r>
            <a:r>
              <a:rPr lang="ru-RU" sz="1600" i="0" dirty="0" smtClean="0"/>
              <a:t>а, луков</a:t>
            </a:r>
            <a:r>
              <a:rPr lang="ru-RU" sz="1600" i="0" u="sng" dirty="0" smtClean="0">
                <a:solidFill>
                  <a:srgbClr val="FF0000"/>
                </a:solidFill>
              </a:rPr>
              <a:t>ица</a:t>
            </a:r>
            <a:r>
              <a:rPr lang="ru-RU" sz="1600" i="0" dirty="0" smtClean="0"/>
              <a:t> – лукович</a:t>
            </a:r>
            <a:r>
              <a:rPr lang="ru-RU" sz="1600" i="0" dirty="0" smtClean="0">
                <a:solidFill>
                  <a:srgbClr val="FF0000"/>
                </a:solidFill>
              </a:rPr>
              <a:t>к</a:t>
            </a:r>
            <a:r>
              <a:rPr lang="ru-RU" sz="1600" i="0" dirty="0" smtClean="0"/>
              <a:t>а.</a:t>
            </a:r>
          </a:p>
          <a:p>
            <a:r>
              <a:rPr lang="ru-RU" sz="1600" i="0" dirty="0" smtClean="0"/>
              <a:t>      Во всех остальных существительных пишется </a:t>
            </a:r>
          </a:p>
          <a:p>
            <a:r>
              <a:rPr lang="ru-RU" sz="1600" i="0" dirty="0"/>
              <a:t> </a:t>
            </a:r>
            <a:r>
              <a:rPr lang="ru-RU" sz="1600" i="0" dirty="0" smtClean="0"/>
              <a:t>суффикс </a:t>
            </a:r>
            <a:r>
              <a:rPr lang="ru-RU" sz="1600" i="0" dirty="0">
                <a:solidFill>
                  <a:srgbClr val="FF0000"/>
                </a:solidFill>
              </a:rPr>
              <a:t>-</a:t>
            </a:r>
            <a:r>
              <a:rPr lang="ru-RU" sz="1600" i="0" dirty="0" err="1" smtClean="0">
                <a:solidFill>
                  <a:srgbClr val="FF0000"/>
                </a:solidFill>
              </a:rPr>
              <a:t>ечк</a:t>
            </a:r>
            <a:r>
              <a:rPr lang="ru-RU" sz="1600" i="0" dirty="0" smtClean="0">
                <a:solidFill>
                  <a:srgbClr val="FF0000"/>
                </a:solidFill>
              </a:rPr>
              <a:t>-</a:t>
            </a:r>
            <a:r>
              <a:rPr lang="ru-RU" sz="1600" i="0" dirty="0" smtClean="0"/>
              <a:t>, например: няня – нян</a:t>
            </a:r>
            <a:r>
              <a:rPr lang="ru-RU" sz="1600" i="0" dirty="0" smtClean="0">
                <a:solidFill>
                  <a:srgbClr val="FF0000"/>
                </a:solidFill>
              </a:rPr>
              <a:t>ечк</a:t>
            </a:r>
            <a:r>
              <a:rPr lang="ru-RU" sz="1600" i="0" dirty="0" smtClean="0"/>
              <a:t>а, сито – </a:t>
            </a:r>
          </a:p>
          <a:p>
            <a:r>
              <a:rPr lang="ru-RU" sz="1600" i="0" dirty="0"/>
              <a:t> </a:t>
            </a:r>
            <a:r>
              <a:rPr lang="ru-RU" sz="1600" i="0" dirty="0" smtClean="0"/>
              <a:t>сит</a:t>
            </a:r>
            <a:r>
              <a:rPr lang="ru-RU" sz="1600" i="0" dirty="0" smtClean="0">
                <a:solidFill>
                  <a:srgbClr val="FF0000"/>
                </a:solidFill>
              </a:rPr>
              <a:t>ечк</a:t>
            </a:r>
            <a:r>
              <a:rPr lang="ru-RU" sz="1600" i="0" dirty="0" smtClean="0"/>
              <a:t>о.</a:t>
            </a:r>
          </a:p>
          <a:p>
            <a:r>
              <a:rPr lang="ru-RU" sz="1600" i="0" dirty="0"/>
              <a:t> </a:t>
            </a:r>
            <a:r>
              <a:rPr lang="ru-RU" sz="1600" i="0" dirty="0" smtClean="0"/>
              <a:t>     В словах, образованных от разносклоняемых </a:t>
            </a:r>
          </a:p>
          <a:p>
            <a:r>
              <a:rPr lang="ru-RU" sz="1600" i="0" dirty="0"/>
              <a:t> </a:t>
            </a:r>
            <a:r>
              <a:rPr lang="ru-RU" sz="1600" i="0" dirty="0" smtClean="0"/>
              <a:t>существительных на </a:t>
            </a:r>
            <a:r>
              <a:rPr lang="ru-RU" sz="1600" i="0" dirty="0">
                <a:solidFill>
                  <a:srgbClr val="FF0000"/>
                </a:solidFill>
              </a:rPr>
              <a:t>-</a:t>
            </a:r>
            <a:r>
              <a:rPr lang="ru-RU" sz="1600" i="0" dirty="0" err="1" smtClean="0">
                <a:solidFill>
                  <a:srgbClr val="FF0000"/>
                </a:solidFill>
              </a:rPr>
              <a:t>мя</a:t>
            </a:r>
            <a:r>
              <a:rPr lang="ru-RU" sz="1600" i="0" dirty="0" smtClean="0"/>
              <a:t>, пишется суффикс </a:t>
            </a:r>
            <a:r>
              <a:rPr lang="ru-RU" sz="1600" i="0" dirty="0" smtClean="0">
                <a:solidFill>
                  <a:srgbClr val="FF0000"/>
                </a:solidFill>
              </a:rPr>
              <a:t>-</a:t>
            </a:r>
            <a:r>
              <a:rPr lang="ru-RU" sz="1600" i="0" dirty="0" err="1" smtClean="0">
                <a:solidFill>
                  <a:srgbClr val="FF0000"/>
                </a:solidFill>
              </a:rPr>
              <a:t>ечк</a:t>
            </a:r>
            <a:r>
              <a:rPr lang="ru-RU" sz="1600" i="0" dirty="0" smtClean="0">
                <a:solidFill>
                  <a:srgbClr val="FF0000"/>
                </a:solidFill>
              </a:rPr>
              <a:t>-</a:t>
            </a:r>
            <a:r>
              <a:rPr lang="ru-RU" sz="1600" i="0" dirty="0" smtClean="0"/>
              <a:t>, </a:t>
            </a:r>
          </a:p>
          <a:p>
            <a:r>
              <a:rPr lang="ru-RU" sz="1600" i="0" dirty="0"/>
              <a:t> </a:t>
            </a:r>
            <a:r>
              <a:rPr lang="ru-RU" sz="1600" i="0" dirty="0" smtClean="0"/>
              <a:t>например: и</a:t>
            </a:r>
            <a:r>
              <a:rPr lang="ru-RU" sz="1600" i="0" dirty="0" smtClean="0">
                <a:solidFill>
                  <a:srgbClr val="FF0000"/>
                </a:solidFill>
              </a:rPr>
              <a:t>мя</a:t>
            </a:r>
            <a:r>
              <a:rPr lang="ru-RU" sz="1600" i="0" dirty="0" smtClean="0"/>
              <a:t> – им</a:t>
            </a:r>
            <a:r>
              <a:rPr lang="ru-RU" sz="1600" i="0" dirty="0" smtClean="0">
                <a:solidFill>
                  <a:srgbClr val="FF0000"/>
                </a:solidFill>
              </a:rPr>
              <a:t>ечк</a:t>
            </a:r>
            <a:r>
              <a:rPr lang="ru-RU" sz="1600" i="0" dirty="0" smtClean="0"/>
              <a:t>о.</a:t>
            </a:r>
            <a:endParaRPr lang="ru-RU" sz="1600" i="0" dirty="0"/>
          </a:p>
        </p:txBody>
      </p:sp>
    </p:spTree>
    <p:extLst>
      <p:ext uri="{BB962C8B-B14F-4D97-AF65-F5344CB8AC3E}">
        <p14:creationId xmlns:p14="http://schemas.microsoft.com/office/powerpoint/2010/main" val="81859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69332"/>
          </a:xfrm>
        </p:spPr>
        <p:txBody>
          <a:bodyPr/>
          <a:lstStyle/>
          <a:p>
            <a:pPr algn="ctr"/>
            <a:r>
              <a:rPr lang="ru-RU" sz="2400" dirty="0" smtClean="0"/>
              <a:t>УПРАЖНЕНИЕ 484</a:t>
            </a:r>
            <a:endParaRPr lang="ru-RU" sz="2400" dirty="0"/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39700" y="516662"/>
            <a:ext cx="5562600" cy="276999"/>
          </a:xfrm>
        </p:spPr>
        <p:txBody>
          <a:bodyPr/>
          <a:lstStyle/>
          <a:p>
            <a:pPr algn="ctr"/>
            <a:r>
              <a:rPr lang="ru-RU" sz="1800" dirty="0" smtClean="0">
                <a:solidFill>
                  <a:srgbClr val="FF0000"/>
                </a:solidFill>
              </a:rPr>
              <a:t> </a:t>
            </a:r>
            <a:endParaRPr lang="ru-RU" sz="19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" y="479425"/>
            <a:ext cx="551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помощью суффиксов -</a:t>
            </a:r>
            <a:r>
              <a:rPr lang="ru-RU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ец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-, -</a:t>
            </a:r>
            <a:r>
              <a:rPr lang="ru-RU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иц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-, -</a:t>
            </a:r>
            <a:r>
              <a:rPr lang="ru-RU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ечк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-, -к- образуйте существительные, выделите орфограммы.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1" y="1622425"/>
            <a:ext cx="5511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Время, лестница, няня, Валя, мельница, рассказ, тройка, мороз, метель, имя, блюдце, книга, Лиля, Оля, сестра, семя, темя, стремя.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884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69332"/>
          </a:xfrm>
        </p:spPr>
        <p:txBody>
          <a:bodyPr/>
          <a:lstStyle/>
          <a:p>
            <a:pPr algn="ctr"/>
            <a:r>
              <a:rPr lang="ru-RU" sz="2400" dirty="0" smtClean="0"/>
              <a:t>УПРАЖНЕНИЕ 484</a:t>
            </a:r>
            <a:endParaRPr lang="ru-RU" sz="2400" dirty="0"/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39700" y="516662"/>
            <a:ext cx="5562600" cy="276999"/>
          </a:xfrm>
        </p:spPr>
        <p:txBody>
          <a:bodyPr/>
          <a:lstStyle/>
          <a:p>
            <a:pPr algn="ctr"/>
            <a:r>
              <a:rPr lang="ru-RU" sz="1800" dirty="0" smtClean="0">
                <a:solidFill>
                  <a:srgbClr val="FF0000"/>
                </a:solidFill>
              </a:rPr>
              <a:t> </a:t>
            </a:r>
            <a:endParaRPr lang="ru-RU" sz="19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1" y="886500"/>
            <a:ext cx="5511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Вре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мя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врем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ечк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лестн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иц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лестнич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а, няня - нян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ечк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а, Валя - Вал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ечк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а, мельн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иц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мельнич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рассказ – рассказ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ец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тройка - тро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ечк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мороз – мороз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ец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метель – метел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иц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а, имя –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имечко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блюдце - блюд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ечк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книга - книж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ечк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Лиля - Лил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ечк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а, Оля - Ол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ечк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а,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сестра - сестрич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а, семя - сем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ечк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о, темя - тем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ечк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о, стре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мя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стрем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ечк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о.</a:t>
            </a:r>
            <a:endParaRPr lang="ru-RU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1765300" y="-511175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Проверить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012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9700" y="520382"/>
            <a:ext cx="5626099" cy="738664"/>
          </a:xfrm>
        </p:spPr>
        <p:txBody>
          <a:bodyPr/>
          <a:lstStyle/>
          <a:p>
            <a:r>
              <a:rPr lang="ru-RU" sz="1600" i="0" dirty="0" smtClean="0">
                <a:solidFill>
                  <a:srgbClr val="FF0000"/>
                </a:solidFill>
              </a:rPr>
              <a:t>      </a:t>
            </a:r>
            <a:r>
              <a:rPr lang="ru-RU" sz="1600" i="0" dirty="0" smtClean="0">
                <a:solidFill>
                  <a:srgbClr val="FF0000"/>
                </a:solidFill>
              </a:rPr>
              <a:t>Прочитайте, выделите </a:t>
            </a:r>
            <a:r>
              <a:rPr lang="ru-RU" sz="1600" i="0" dirty="0" smtClean="0">
                <a:solidFill>
                  <a:srgbClr val="FF0000"/>
                </a:solidFill>
              </a:rPr>
              <a:t>окончание, определите  конечный  согласный основы. С помощью суффиксов –</a:t>
            </a:r>
            <a:r>
              <a:rPr lang="ru-RU" sz="1600" i="0" dirty="0" err="1" smtClean="0">
                <a:solidFill>
                  <a:srgbClr val="FF0000"/>
                </a:solidFill>
              </a:rPr>
              <a:t>оньк</a:t>
            </a:r>
            <a:r>
              <a:rPr lang="ru-RU" sz="1600" i="0" dirty="0" smtClean="0">
                <a:solidFill>
                  <a:srgbClr val="FF0000"/>
                </a:solidFill>
              </a:rPr>
              <a:t>-, -</a:t>
            </a:r>
            <a:r>
              <a:rPr lang="ru-RU" sz="1600" i="0" dirty="0" err="1" smtClean="0">
                <a:solidFill>
                  <a:srgbClr val="FF0000"/>
                </a:solidFill>
              </a:rPr>
              <a:t>еньк</a:t>
            </a:r>
            <a:r>
              <a:rPr lang="ru-RU" sz="1600" i="0" dirty="0" smtClean="0">
                <a:solidFill>
                  <a:srgbClr val="FF0000"/>
                </a:solidFill>
              </a:rPr>
              <a:t>- образуйте новые слова.</a:t>
            </a:r>
            <a:endParaRPr lang="ru-RU" sz="1600" i="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500" y="1317625"/>
            <a:ext cx="5562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Голова, Катя, лиса, ночь, полоса, река, дочь, глаза, тётя, Вася.</a:t>
            </a:r>
          </a:p>
          <a:p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* Есть ли какая – либо закономерность в употреблении суффиксов?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735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3500" y="631825"/>
            <a:ext cx="55626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Голо</a:t>
            </a:r>
            <a:r>
              <a:rPr lang="ru-RU" u="sng" dirty="0"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голов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оньк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а, Ка</a:t>
            </a:r>
            <a:r>
              <a:rPr lang="ru-RU" u="sng" dirty="0" smtClean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lang="ru-RU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- Кат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еньк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а, ли</a:t>
            </a:r>
            <a:r>
              <a:rPr lang="ru-RU" u="sng" dirty="0" smtClean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- лис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оньк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но</a:t>
            </a:r>
            <a:r>
              <a:rPr lang="ru-RU" u="sng" dirty="0" smtClean="0">
                <a:latin typeface="Arial" panose="020B0604020202020204" pitchFamily="34" charset="0"/>
                <a:cs typeface="Arial" panose="020B0604020202020204" pitchFamily="34" charset="0"/>
              </a:rPr>
              <a:t>ч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ь - ноч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еньк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а, поло</a:t>
            </a:r>
            <a:r>
              <a:rPr lang="ru-RU" u="sng" dirty="0" smtClean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- полос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оньк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ре</a:t>
            </a:r>
            <a:r>
              <a:rPr lang="ru-RU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- реч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еньк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до</a:t>
            </a:r>
            <a:r>
              <a:rPr lang="ru-RU" u="sng" dirty="0" smtClean="0">
                <a:latin typeface="Arial" panose="020B0604020202020204" pitchFamily="34" charset="0"/>
                <a:cs typeface="Arial" panose="020B0604020202020204" pitchFamily="34" charset="0"/>
              </a:rPr>
              <a:t>ч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ь -доч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еньк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а, гла</a:t>
            </a:r>
            <a:r>
              <a:rPr lang="ru-RU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ru-RU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- глаза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тё</a:t>
            </a:r>
            <a:r>
              <a:rPr lang="ru-RU" u="sng" dirty="0" smtClean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lang="ru-RU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- тёт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еньк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а, Ва</a:t>
            </a:r>
            <a:r>
              <a:rPr lang="ru-RU" u="sng" dirty="0" smtClean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- Вас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еньк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а.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058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69332"/>
          </a:xfrm>
        </p:spPr>
        <p:txBody>
          <a:bodyPr/>
          <a:lstStyle/>
          <a:p>
            <a:pPr algn="ctr"/>
            <a:r>
              <a:rPr lang="ru-RU" sz="2400" dirty="0" smtClean="0"/>
              <a:t>ОРФОГРАММА №28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9700" y="842566"/>
            <a:ext cx="5486400" cy="1846659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/>
          <a:lstStyle/>
          <a:p>
            <a:r>
              <a:rPr lang="ru-RU" sz="2000" i="0" dirty="0" smtClean="0"/>
              <a:t>     </a:t>
            </a:r>
            <a:r>
              <a:rPr lang="ru-RU" sz="2000" i="0" dirty="0" smtClean="0">
                <a:solidFill>
                  <a:srgbClr val="FF0000"/>
                </a:solidFill>
              </a:rPr>
              <a:t>Суффикс – </a:t>
            </a:r>
            <a:r>
              <a:rPr lang="ru-RU" sz="2000" i="0" dirty="0" err="1" smtClean="0">
                <a:solidFill>
                  <a:srgbClr val="FF0000"/>
                </a:solidFill>
              </a:rPr>
              <a:t>оньк</a:t>
            </a:r>
            <a:r>
              <a:rPr lang="ru-RU" sz="2000" i="0" dirty="0" smtClean="0">
                <a:solidFill>
                  <a:srgbClr val="FF0000"/>
                </a:solidFill>
              </a:rPr>
              <a:t>- пишется после твёрдых согласных</a:t>
            </a:r>
            <a:r>
              <a:rPr lang="ru-RU" sz="2000" i="0" dirty="0" smtClean="0"/>
              <a:t>, например: </a:t>
            </a:r>
            <a:r>
              <a:rPr lang="ru-RU" sz="2000" dirty="0" smtClean="0"/>
              <a:t>лап-а – лап</a:t>
            </a:r>
            <a:r>
              <a:rPr lang="ru-RU" sz="2000" dirty="0" smtClean="0">
                <a:solidFill>
                  <a:srgbClr val="FF0000"/>
                </a:solidFill>
              </a:rPr>
              <a:t>оньк</a:t>
            </a:r>
            <a:r>
              <a:rPr lang="ru-RU" sz="2000" dirty="0" smtClean="0"/>
              <a:t>а.</a:t>
            </a:r>
          </a:p>
          <a:p>
            <a:r>
              <a:rPr lang="ru-RU" sz="2000" i="0" dirty="0"/>
              <a:t> </a:t>
            </a:r>
            <a:r>
              <a:rPr lang="ru-RU" sz="2000" i="0" dirty="0" smtClean="0"/>
              <a:t>     </a:t>
            </a:r>
            <a:r>
              <a:rPr lang="ru-RU" sz="2000" i="0" dirty="0" smtClean="0">
                <a:solidFill>
                  <a:srgbClr val="FF0000"/>
                </a:solidFill>
              </a:rPr>
              <a:t>Суффикс –</a:t>
            </a:r>
            <a:r>
              <a:rPr lang="ru-RU" sz="2000" i="0" dirty="0" err="1" smtClean="0">
                <a:solidFill>
                  <a:srgbClr val="FF0000"/>
                </a:solidFill>
              </a:rPr>
              <a:t>еньк</a:t>
            </a:r>
            <a:r>
              <a:rPr lang="ru-RU" sz="2000" i="0" dirty="0" smtClean="0">
                <a:solidFill>
                  <a:srgbClr val="FF0000"/>
                </a:solidFill>
              </a:rPr>
              <a:t>- пишется после мягких согласных, шипящих и гласных</a:t>
            </a:r>
            <a:r>
              <a:rPr lang="ru-RU" sz="2000" i="0" dirty="0" smtClean="0"/>
              <a:t>, например: </a:t>
            </a:r>
            <a:r>
              <a:rPr lang="ru-RU" sz="2000" dirty="0" err="1" smtClean="0"/>
              <a:t>зар</a:t>
            </a:r>
            <a:r>
              <a:rPr lang="ru-RU" sz="2000" dirty="0" smtClean="0"/>
              <a:t>-я – зор</a:t>
            </a:r>
            <a:r>
              <a:rPr lang="ru-RU" sz="2000" dirty="0" smtClean="0">
                <a:solidFill>
                  <a:srgbClr val="FF0000"/>
                </a:solidFill>
              </a:rPr>
              <a:t>еньк</a:t>
            </a:r>
            <a:r>
              <a:rPr lang="ru-RU" sz="2000" dirty="0" smtClean="0"/>
              <a:t>а, рук-а – руч</a:t>
            </a:r>
            <a:r>
              <a:rPr lang="ru-RU" sz="2000" dirty="0" smtClean="0">
                <a:solidFill>
                  <a:srgbClr val="FF0000"/>
                </a:solidFill>
              </a:rPr>
              <a:t>еньк</a:t>
            </a:r>
            <a:r>
              <a:rPr lang="ru-RU" sz="2000" dirty="0" smtClean="0"/>
              <a:t>а, </a:t>
            </a:r>
            <a:r>
              <a:rPr lang="ru-RU" sz="2000" dirty="0" err="1" smtClean="0"/>
              <a:t>Зо</a:t>
            </a:r>
            <a:r>
              <a:rPr lang="ru-RU" sz="2000" dirty="0" smtClean="0"/>
              <a:t>-я – </a:t>
            </a:r>
            <a:r>
              <a:rPr lang="ru-RU" sz="2000" dirty="0" err="1" smtClean="0"/>
              <a:t>Зо</a:t>
            </a:r>
            <a:r>
              <a:rPr lang="ru-RU" sz="2000" dirty="0" err="1" smtClean="0">
                <a:solidFill>
                  <a:srgbClr val="FF0000"/>
                </a:solidFill>
              </a:rPr>
              <a:t>еньк</a:t>
            </a:r>
            <a:r>
              <a:rPr lang="ru-RU" sz="2000" dirty="0" err="1" smtClean="0"/>
              <a:t>а</a:t>
            </a:r>
            <a:r>
              <a:rPr lang="ru-RU" sz="2000" dirty="0" smtClean="0"/>
              <a:t>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24841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69332"/>
          </a:xfrm>
        </p:spPr>
        <p:txBody>
          <a:bodyPr/>
          <a:lstStyle/>
          <a:p>
            <a:pPr algn="ctr"/>
            <a:r>
              <a:rPr lang="ru-RU" sz="2400" dirty="0" smtClean="0"/>
              <a:t>ОРФОГРАММА №28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39700" y="685701"/>
            <a:ext cx="5486400" cy="23083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Суффиксы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ru-RU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оньк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-, -</a:t>
            </a:r>
            <a:r>
              <a:rPr lang="ru-RU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еньк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имеют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уменьшительно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ласкательное значение и пишутся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ь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Суффиксы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ru-RU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ёнк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онк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имеют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пренебрежительное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значение и пишутся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 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ь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Например: лап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оньк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а, собач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онк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а, изб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ёнк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а.</a:t>
            </a:r>
          </a:p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Запомните: </a:t>
            </a:r>
            <a:r>
              <a:rPr lang="ru-RU" i="1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баиньки</a:t>
            </a:r>
            <a:r>
              <a:rPr lang="ru-RU" i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паинька, заинька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768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69332"/>
          </a:xfrm>
        </p:spPr>
        <p:txBody>
          <a:bodyPr/>
          <a:lstStyle/>
          <a:p>
            <a:pPr algn="ctr"/>
            <a:r>
              <a:rPr lang="ru-RU" sz="2400" dirty="0" smtClean="0"/>
              <a:t>УПРАЖНЕНИЕ 485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3500" y="479425"/>
            <a:ext cx="55626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Спишите</a:t>
            </a:r>
            <a:r>
              <a:rPr lang="ru-R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вставляя пропущенные буквы. Выделите суффиксы –</a:t>
            </a:r>
            <a:r>
              <a:rPr lang="ru-RU" sz="17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оньк</a:t>
            </a:r>
            <a:r>
              <a:rPr lang="ru-R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-, -</a:t>
            </a:r>
            <a:r>
              <a:rPr lang="ru-RU" sz="17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еньк</a:t>
            </a:r>
            <a:r>
              <a:rPr lang="ru-R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-, -</a:t>
            </a:r>
            <a:r>
              <a:rPr lang="ru-RU" sz="17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онк</a:t>
            </a:r>
            <a:r>
              <a:rPr lang="ru-R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-, </a:t>
            </a:r>
            <a:r>
              <a:rPr lang="ru-RU" sz="17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ёнк</a:t>
            </a:r>
            <a:r>
              <a:rPr lang="ru-R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-.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3500" y="936625"/>
            <a:ext cx="5702300" cy="2200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</a:t>
            </a:r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И слух между народа шёл, что щ…ка лис…</a:t>
            </a:r>
            <a:r>
              <a:rPr lang="ru-RU" sz="1700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</a:t>
            </a:r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снабжает рыбный стол. 2. Девицы, красавицы, душ…</a:t>
            </a:r>
            <a:r>
              <a:rPr lang="ru-RU" sz="1700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ки</a:t>
            </a:r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700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подруж</a:t>
            </a:r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r>
              <a:rPr lang="ru-RU" sz="1700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ки</a:t>
            </a:r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затяните пес…ку, пес…ку заветную. 3. Отдельно помещалась летняя </a:t>
            </a:r>
            <a:r>
              <a:rPr lang="ru-RU" sz="1700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кух</a:t>
            </a:r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…ка. </a:t>
            </a:r>
          </a:p>
          <a:p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И писал он письмо к своей Саш…</a:t>
            </a:r>
            <a:r>
              <a:rPr lang="ru-RU" sz="1700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</a:t>
            </a:r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5. Волга – </a:t>
            </a:r>
            <a:r>
              <a:rPr lang="ru-RU" sz="1700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реч</a:t>
            </a:r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…ка глубока. 6. Вы ведь не хотите из него сделать па…ку? 7. Ждёт зайка своего за…ку. 8. Охотник сидел около конюшни на опрокинутом </a:t>
            </a:r>
            <a:r>
              <a:rPr lang="ru-RU" sz="1700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боч</a:t>
            </a:r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r>
              <a:rPr lang="ru-RU" sz="1700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</a:t>
            </a:r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7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21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69332"/>
          </a:xfrm>
        </p:spPr>
        <p:txBody>
          <a:bodyPr/>
          <a:lstStyle/>
          <a:p>
            <a:pPr algn="ctr"/>
            <a:r>
              <a:rPr lang="ru-RU" sz="2400" dirty="0" smtClean="0"/>
              <a:t>УПРАЖНЕНИЕ 485</a:t>
            </a:r>
            <a:endParaRPr lang="ru-RU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63500" y="631825"/>
            <a:ext cx="57023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</a:t>
            </a:r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И слух между народа шёл, что щ</a:t>
            </a:r>
            <a:r>
              <a:rPr lang="ru-R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 лис</a:t>
            </a:r>
            <a:r>
              <a:rPr lang="ru-R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оньк</a:t>
            </a:r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 снабжает рыбный стол. 2. Девицы, красавицы, душ</a:t>
            </a:r>
            <a:r>
              <a:rPr lang="ru-R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еньк</a:t>
            </a:r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и, подруж</a:t>
            </a:r>
            <a:r>
              <a:rPr lang="ru-R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еньк</a:t>
            </a:r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и, затяните пес</a:t>
            </a:r>
            <a:r>
              <a:rPr lang="ru-R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ен</a:t>
            </a:r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ку, пес</a:t>
            </a:r>
            <a:r>
              <a:rPr lang="ru-R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ен</a:t>
            </a:r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 заветную. 3. Отдельно помещалась летняя кух</a:t>
            </a:r>
            <a:r>
              <a:rPr lang="ru-R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оньк</a:t>
            </a:r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а. </a:t>
            </a:r>
          </a:p>
          <a:p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И писал он письмо к своей Саш</a:t>
            </a:r>
            <a:r>
              <a:rPr lang="ru-R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еньк</a:t>
            </a:r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е. 5. Волга – реч</a:t>
            </a:r>
            <a:r>
              <a:rPr lang="ru-R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еньк</a:t>
            </a:r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глубока. 6. Вы ведь не хотите из него сделать па</a:t>
            </a:r>
            <a:r>
              <a:rPr lang="ru-R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иньк</a:t>
            </a:r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у? 7. Ждёт зайка своего за</a:t>
            </a:r>
            <a:r>
              <a:rPr lang="ru-R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иньк</a:t>
            </a:r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у. 8. Охотник сидел около конюшни на опрокинутом боч</a:t>
            </a:r>
            <a:r>
              <a:rPr lang="ru-R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онк</a:t>
            </a:r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е.</a:t>
            </a:r>
            <a:endParaRPr lang="ru-RU" sz="17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775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77108"/>
          </a:xfrm>
        </p:spPr>
        <p:txBody>
          <a:bodyPr/>
          <a:lstStyle/>
          <a:p>
            <a:pPr algn="ctr"/>
            <a:r>
              <a:rPr lang="ru-RU" sz="2400" dirty="0"/>
              <a:t>СЕГОДНЯ НА УРОКЕ: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35100" y="759183"/>
            <a:ext cx="4191000" cy="1323419"/>
          </a:xfrm>
          <a:prstGeom prst="rect">
            <a:avLst/>
          </a:prstGeom>
        </p:spPr>
        <p:txBody>
          <a:bodyPr wrap="square" lIns="91419" tIns="45710" rIns="91419" bIns="45710">
            <a:spAutoFit/>
          </a:bodyPr>
          <a:lstStyle/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Мы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рассмотрим правописание 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суффиксов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ец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-, -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иц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-, -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ичк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-, -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ечк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-,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чик-, -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щик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имен существительных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https://im0-tub-ru.yandex.net/i?id=cdddd560dc70d22c7194eda2843a4215-l&amp;n=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100" y="807372"/>
            <a:ext cx="1045829" cy="185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0329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9700" y="555625"/>
            <a:ext cx="548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Определите род существительных, образуйте слова с суффиксом –</a:t>
            </a:r>
            <a:r>
              <a:rPr lang="ru-RU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ышк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-, запишите полученные пары, выделите суффикс.  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39700" y="1814294"/>
            <a:ext cx="548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Бревно, стекло, крыло, солнце, зерно, пятно, ребро, ведро, ядро, перо.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624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9238" y="1851025"/>
            <a:ext cx="5340662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Суффикс  -</a:t>
            </a:r>
            <a:r>
              <a:rPr lang="ru-RU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ышк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употребляется для образования слов от существительных среднего рода,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например: дно – дон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ышк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о, судно –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судн</a:t>
            </a:r>
            <a:r>
              <a:rPr lang="ru-RU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ышк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  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3500" y="555625"/>
            <a:ext cx="57023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Бревно (с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р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.) - брёвнышко, стекло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(с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р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.)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 стёклышко, крыло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(с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р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.)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 крылышко, солнце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(с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р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.)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 солнышко, зерно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(с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р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.)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 зёрнышко, пятно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(с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р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.)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 пятнышко, ребро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(с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р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.)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 рёбрышко, ведро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(с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р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.)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 вёдрышко, ядро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(с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р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.)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 ядрышко, перо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(с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р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.)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 пёрышко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834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69332"/>
          </a:xfrm>
        </p:spPr>
        <p:txBody>
          <a:bodyPr/>
          <a:lstStyle/>
          <a:p>
            <a:pPr algn="ctr"/>
            <a:r>
              <a:rPr lang="ru-RU" sz="2400" dirty="0"/>
              <a:t>ОРФОГРАММА №</a:t>
            </a:r>
            <a:r>
              <a:rPr lang="ru-RU" sz="2400" dirty="0" smtClean="0"/>
              <a:t>29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9700" y="631825"/>
            <a:ext cx="5486399" cy="2492990"/>
          </a:xfrm>
        </p:spPr>
        <p:txBody>
          <a:bodyPr/>
          <a:lstStyle/>
          <a:p>
            <a:r>
              <a:rPr lang="ru-RU" dirty="0" smtClean="0"/>
              <a:t>     </a:t>
            </a:r>
            <a:r>
              <a:rPr lang="ru-RU" sz="1800" b="1" i="0" dirty="0" smtClean="0">
                <a:solidFill>
                  <a:srgbClr val="FF0000"/>
                </a:solidFill>
              </a:rPr>
              <a:t>Имена существительные женского и одушевлённые мужского рода после суффиксов –</a:t>
            </a:r>
            <a:r>
              <a:rPr lang="ru-RU" sz="1800" b="1" i="0" dirty="0" err="1" smtClean="0">
                <a:solidFill>
                  <a:srgbClr val="FF0000"/>
                </a:solidFill>
              </a:rPr>
              <a:t>ишк</a:t>
            </a:r>
            <a:r>
              <a:rPr lang="ru-RU" sz="1800" b="1" i="0" dirty="0" smtClean="0">
                <a:solidFill>
                  <a:srgbClr val="FF0000"/>
                </a:solidFill>
              </a:rPr>
              <a:t>-, -</a:t>
            </a:r>
            <a:r>
              <a:rPr lang="ru-RU" sz="1800" b="1" i="0" dirty="0" err="1" smtClean="0">
                <a:solidFill>
                  <a:srgbClr val="FF0000"/>
                </a:solidFill>
              </a:rPr>
              <a:t>ушк</a:t>
            </a:r>
            <a:r>
              <a:rPr lang="ru-RU" sz="1800" b="1" i="0" dirty="0" smtClean="0">
                <a:solidFill>
                  <a:srgbClr val="FF0000"/>
                </a:solidFill>
              </a:rPr>
              <a:t>-, -</a:t>
            </a:r>
            <a:r>
              <a:rPr lang="ru-RU" sz="1800" b="1" i="0" dirty="0" err="1" smtClean="0">
                <a:solidFill>
                  <a:srgbClr val="FF0000"/>
                </a:solidFill>
              </a:rPr>
              <a:t>юшк</a:t>
            </a:r>
            <a:r>
              <a:rPr lang="ru-RU" sz="1800" b="1" i="0" dirty="0" smtClean="0">
                <a:solidFill>
                  <a:srgbClr val="FF0000"/>
                </a:solidFill>
              </a:rPr>
              <a:t>- имеют окончание –а, 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</a:rPr>
              <a:t>например: </a:t>
            </a:r>
            <a:r>
              <a:rPr lang="ru-RU" sz="1800" dirty="0" err="1" smtClean="0">
                <a:solidFill>
                  <a:schemeClr val="tx2">
                    <a:lumMod val="50000"/>
                  </a:schemeClr>
                </a:solidFill>
              </a:rPr>
              <a:t>вол</a:t>
            </a:r>
            <a:r>
              <a:rPr lang="ru-RU" sz="1800" dirty="0" err="1" smtClean="0">
                <a:solidFill>
                  <a:srgbClr val="FF0000"/>
                </a:solidFill>
              </a:rPr>
              <a:t>юшк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</a:rPr>
              <a:t>-а, </a:t>
            </a:r>
            <a:r>
              <a:rPr lang="ru-RU" sz="1800" dirty="0" err="1" smtClean="0">
                <a:solidFill>
                  <a:schemeClr val="tx2">
                    <a:lumMod val="50000"/>
                  </a:schemeClr>
                </a:solidFill>
              </a:rPr>
              <a:t>мальч</a:t>
            </a:r>
            <a:r>
              <a:rPr lang="ru-RU" sz="1800" dirty="0" err="1" smtClean="0">
                <a:solidFill>
                  <a:srgbClr val="FF0000"/>
                </a:solidFill>
              </a:rPr>
              <a:t>ишк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</a:rPr>
              <a:t>-а.</a:t>
            </a:r>
          </a:p>
          <a:p>
            <a:r>
              <a:rPr lang="ru-RU" sz="1800" b="1" i="0" dirty="0" smtClean="0">
                <a:solidFill>
                  <a:srgbClr val="FF0000"/>
                </a:solidFill>
              </a:rPr>
              <a:t>     </a:t>
            </a:r>
          </a:p>
          <a:p>
            <a:r>
              <a:rPr lang="ru-RU" sz="1800" b="1" i="0" dirty="0">
                <a:solidFill>
                  <a:srgbClr val="FF0000"/>
                </a:solidFill>
              </a:rPr>
              <a:t> </a:t>
            </a:r>
            <a:r>
              <a:rPr lang="ru-RU" sz="1800" b="1" i="0" dirty="0" smtClean="0">
                <a:solidFill>
                  <a:srgbClr val="FF0000"/>
                </a:solidFill>
              </a:rPr>
              <a:t>    Имена </a:t>
            </a:r>
            <a:r>
              <a:rPr lang="ru-RU" sz="1800" b="1" i="0" dirty="0">
                <a:solidFill>
                  <a:srgbClr val="FF0000"/>
                </a:solidFill>
              </a:rPr>
              <a:t>существительные </a:t>
            </a:r>
            <a:r>
              <a:rPr lang="ru-RU" sz="1800" b="1" i="0" dirty="0" smtClean="0">
                <a:solidFill>
                  <a:srgbClr val="FF0000"/>
                </a:solidFill>
              </a:rPr>
              <a:t>среднего </a:t>
            </a:r>
            <a:r>
              <a:rPr lang="ru-RU" sz="1800" b="1" i="0" dirty="0">
                <a:solidFill>
                  <a:srgbClr val="FF0000"/>
                </a:solidFill>
              </a:rPr>
              <a:t>и </a:t>
            </a:r>
            <a:r>
              <a:rPr lang="ru-RU" sz="1800" b="1" i="0" dirty="0" smtClean="0">
                <a:solidFill>
                  <a:srgbClr val="FF0000"/>
                </a:solidFill>
              </a:rPr>
              <a:t>неодушевлённые </a:t>
            </a:r>
            <a:r>
              <a:rPr lang="ru-RU" sz="1800" b="1" i="0" dirty="0">
                <a:solidFill>
                  <a:srgbClr val="FF0000"/>
                </a:solidFill>
              </a:rPr>
              <a:t>мужского рода после суффиксов –</a:t>
            </a:r>
            <a:r>
              <a:rPr lang="ru-RU" sz="1800" b="1" i="0" dirty="0" err="1">
                <a:solidFill>
                  <a:srgbClr val="FF0000"/>
                </a:solidFill>
              </a:rPr>
              <a:t>ишк</a:t>
            </a:r>
            <a:r>
              <a:rPr lang="ru-RU" sz="1800" b="1" i="0" dirty="0">
                <a:solidFill>
                  <a:srgbClr val="FF0000"/>
                </a:solidFill>
              </a:rPr>
              <a:t>-, -</a:t>
            </a:r>
            <a:r>
              <a:rPr lang="ru-RU" sz="1800" b="1" i="0" dirty="0" err="1">
                <a:solidFill>
                  <a:srgbClr val="FF0000"/>
                </a:solidFill>
              </a:rPr>
              <a:t>ушк</a:t>
            </a:r>
            <a:r>
              <a:rPr lang="ru-RU" sz="1800" b="1" i="0" dirty="0">
                <a:solidFill>
                  <a:srgbClr val="FF0000"/>
                </a:solidFill>
              </a:rPr>
              <a:t>-, -</a:t>
            </a:r>
            <a:r>
              <a:rPr lang="ru-RU" sz="1800" b="1" i="0" dirty="0" err="1">
                <a:solidFill>
                  <a:srgbClr val="FF0000"/>
                </a:solidFill>
              </a:rPr>
              <a:t>юшк</a:t>
            </a:r>
            <a:r>
              <a:rPr lang="ru-RU" sz="1800" b="1" i="0" dirty="0">
                <a:solidFill>
                  <a:srgbClr val="FF0000"/>
                </a:solidFill>
              </a:rPr>
              <a:t>- имеют окончание </a:t>
            </a:r>
            <a:r>
              <a:rPr lang="ru-RU" sz="1800" b="1" i="0" dirty="0" smtClean="0">
                <a:solidFill>
                  <a:srgbClr val="FF0000"/>
                </a:solidFill>
              </a:rPr>
              <a:t>–о,</a:t>
            </a:r>
            <a:r>
              <a:rPr lang="ru-RU" sz="1800" dirty="0">
                <a:solidFill>
                  <a:schemeClr val="tx2">
                    <a:lumMod val="50000"/>
                  </a:schemeClr>
                </a:solidFill>
              </a:rPr>
              <a:t> например: </a:t>
            </a:r>
            <a:r>
              <a:rPr lang="ru-RU" sz="1800" dirty="0" err="1" smtClean="0">
                <a:solidFill>
                  <a:schemeClr val="tx2">
                    <a:lumMod val="50000"/>
                  </a:schemeClr>
                </a:solidFill>
              </a:rPr>
              <a:t>гор</a:t>
            </a:r>
            <a:r>
              <a:rPr lang="ru-RU" sz="1800" dirty="0" err="1" smtClean="0">
                <a:solidFill>
                  <a:srgbClr val="FF0000"/>
                </a:solidFill>
              </a:rPr>
              <a:t>юшк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</a:rPr>
              <a:t>-о, </a:t>
            </a:r>
            <a:r>
              <a:rPr lang="ru-RU" sz="1800" dirty="0" err="1" smtClean="0">
                <a:solidFill>
                  <a:schemeClr val="tx2">
                    <a:lumMod val="50000"/>
                  </a:schemeClr>
                </a:solidFill>
              </a:rPr>
              <a:t>дом</a:t>
            </a:r>
            <a:r>
              <a:rPr lang="ru-RU" sz="1800" dirty="0" err="1" smtClean="0">
                <a:solidFill>
                  <a:srgbClr val="FF0000"/>
                </a:solidFill>
              </a:rPr>
              <a:t>ишк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</a:rPr>
              <a:t>-о.</a:t>
            </a:r>
            <a:endParaRPr lang="ru-RU" sz="18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36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9700" y="631825"/>
            <a:ext cx="5486399" cy="1384995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    </a:t>
            </a:r>
            <a:r>
              <a:rPr lang="ru-RU" sz="1800" b="1" i="0" dirty="0" smtClean="0">
                <a:solidFill>
                  <a:srgbClr val="FF0000"/>
                </a:solidFill>
              </a:rPr>
              <a:t>Существительные мужского и среднего рода после  суффикса –</a:t>
            </a:r>
            <a:r>
              <a:rPr lang="ru-RU" sz="1800" b="1" i="0" dirty="0" err="1" smtClean="0">
                <a:solidFill>
                  <a:srgbClr val="FF0000"/>
                </a:solidFill>
              </a:rPr>
              <a:t>ищ</a:t>
            </a:r>
            <a:r>
              <a:rPr lang="ru-RU" sz="1800" b="1" i="0" dirty="0" smtClean="0">
                <a:solidFill>
                  <a:srgbClr val="FF0000"/>
                </a:solidFill>
              </a:rPr>
              <a:t>- имеют окончание –е, а женского рода - -а, </a:t>
            </a:r>
          </a:p>
          <a:p>
            <a:r>
              <a:rPr lang="ru-RU" sz="1800" b="1" i="0" dirty="0">
                <a:solidFill>
                  <a:srgbClr val="FF0000"/>
                </a:solidFill>
              </a:rPr>
              <a:t> 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</a:rPr>
              <a:t>например: окно – окнищ-е, нож – ножищ-е, нога – ножищ-а.</a:t>
            </a:r>
            <a:endParaRPr lang="ru-RU" sz="1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69332"/>
          </a:xfrm>
        </p:spPr>
        <p:txBody>
          <a:bodyPr/>
          <a:lstStyle/>
          <a:p>
            <a:pPr algn="ctr"/>
            <a:r>
              <a:rPr lang="ru-RU" sz="2400" dirty="0" smtClean="0"/>
              <a:t>ОРФОГРАММА №30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2963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69332"/>
          </a:xfrm>
        </p:spPr>
        <p:txBody>
          <a:bodyPr/>
          <a:lstStyle/>
          <a:p>
            <a:pPr algn="ctr"/>
            <a:r>
              <a:rPr lang="ru-RU" sz="2400" dirty="0" smtClean="0"/>
              <a:t>УПРАЖНЕНИЕ 488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9700" y="631825"/>
            <a:ext cx="5486399" cy="984885"/>
          </a:xfrm>
        </p:spPr>
        <p:txBody>
          <a:bodyPr/>
          <a:lstStyle/>
          <a:p>
            <a:r>
              <a:rPr lang="ru-RU" sz="1600" i="0" dirty="0" smtClean="0">
                <a:solidFill>
                  <a:srgbClr val="FF0000"/>
                </a:solidFill>
              </a:rPr>
              <a:t>     От данных слов с помощью суффиксов –чик-, -</a:t>
            </a:r>
            <a:r>
              <a:rPr lang="ru-RU" sz="1600" i="0" dirty="0" err="1" smtClean="0">
                <a:solidFill>
                  <a:srgbClr val="FF0000"/>
                </a:solidFill>
              </a:rPr>
              <a:t>щик</a:t>
            </a:r>
            <a:r>
              <a:rPr lang="ru-RU" sz="1600" i="0" dirty="0" smtClean="0">
                <a:solidFill>
                  <a:srgbClr val="FF0000"/>
                </a:solidFill>
              </a:rPr>
              <a:t>- образуйте существительные, обозначающие профессию, специальность, занятие человека. В левый столбик запишите слова с суффиксом –чик, а в правый - -</a:t>
            </a:r>
            <a:r>
              <a:rPr lang="ru-RU" sz="1600" i="0" dirty="0" err="1" smtClean="0">
                <a:solidFill>
                  <a:srgbClr val="FF0000"/>
                </a:solidFill>
              </a:rPr>
              <a:t>щик</a:t>
            </a:r>
            <a:r>
              <a:rPr lang="ru-RU" sz="1600" i="0" dirty="0" smtClean="0">
                <a:solidFill>
                  <a:srgbClr val="FF0000"/>
                </a:solidFill>
              </a:rPr>
              <a:t>-.</a:t>
            </a:r>
            <a:endParaRPr lang="ru-RU" sz="1600" i="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500" y="1698625"/>
            <a:ext cx="556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1. Учёт, сварить, пулемёт, камень, барабан, перевоз, смазать, бетон, забой, заказ, подписать.</a:t>
            </a:r>
          </a:p>
          <a:p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2. Пилить, стекло, текстиль, чистить, точить, прогулять.</a:t>
            </a:r>
            <a:endParaRPr lang="ru-RU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41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69332"/>
          </a:xfrm>
        </p:spPr>
        <p:txBody>
          <a:bodyPr/>
          <a:lstStyle/>
          <a:p>
            <a:pPr algn="ctr"/>
            <a:r>
              <a:rPr lang="ru-RU" sz="2400" dirty="0" smtClean="0"/>
              <a:t>УПРАЖНЕНИЕ 488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9700" y="631825"/>
            <a:ext cx="5486399" cy="246221"/>
          </a:xfrm>
        </p:spPr>
        <p:txBody>
          <a:bodyPr/>
          <a:lstStyle/>
          <a:p>
            <a:r>
              <a:rPr lang="ru-RU" sz="1600" i="0" dirty="0" smtClean="0">
                <a:solidFill>
                  <a:srgbClr val="FF0000"/>
                </a:solidFill>
              </a:rPr>
              <a:t>     .</a:t>
            </a:r>
            <a:endParaRPr lang="ru-RU" sz="1600" i="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9700" y="555625"/>
            <a:ext cx="2667000" cy="140038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Учё</a:t>
            </a:r>
            <a:r>
              <a:rPr lang="ru-RU" sz="1700" u="sng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чик, сва</a:t>
            </a:r>
            <a:r>
              <a:rPr lang="ru-RU" sz="1700" u="sng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щик, </a:t>
            </a:r>
          </a:p>
          <a:p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пулемё</a:t>
            </a:r>
            <a:r>
              <a:rPr lang="ru-RU" sz="1700" u="sng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чик, подпи</a:t>
            </a:r>
            <a:r>
              <a:rPr lang="ru-RU" sz="1700" u="sng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чик,</a:t>
            </a:r>
            <a:endParaRPr lang="ru-RU" sz="17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бараба</a:t>
            </a:r>
            <a:r>
              <a:rPr lang="ru-RU" sz="1700" u="sng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щик, </a:t>
            </a:r>
          </a:p>
          <a:p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перево</a:t>
            </a:r>
            <a:r>
              <a:rPr lang="ru-RU" sz="1700" u="sng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чик, сма</a:t>
            </a:r>
            <a:r>
              <a:rPr lang="ru-RU" sz="1700" u="sng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чик, </a:t>
            </a:r>
          </a:p>
          <a:p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забо</a:t>
            </a:r>
            <a:r>
              <a:rPr lang="ru-RU" sz="1700" u="sng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й</a:t>
            </a:r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щик, зака</a:t>
            </a:r>
            <a:r>
              <a:rPr lang="ru-RU" sz="1700" u="sng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чик.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971181" y="555625"/>
            <a:ext cx="2578719" cy="140038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1700" dirty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каме</a:t>
            </a:r>
            <a:r>
              <a:rPr lang="ru-RU" sz="1700" u="sng" dirty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ru-RU" sz="1700" dirty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щик, </a:t>
            </a:r>
            <a:r>
              <a:rPr lang="ru-RU" sz="17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бето</a:t>
            </a:r>
            <a:r>
              <a:rPr lang="ru-RU" sz="1700" u="sng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ru-RU" sz="17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щик</a:t>
            </a:r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sz="17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700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пильщик</a:t>
            </a:r>
            <a:r>
              <a:rPr lang="ru-RU" sz="17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стекольщик, </a:t>
            </a:r>
            <a:endParaRPr lang="ru-RU" sz="1700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текстильщик</a:t>
            </a:r>
            <a:r>
              <a:rPr lang="ru-RU" sz="17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ru-RU" sz="1700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чистильщик</a:t>
            </a:r>
            <a:r>
              <a:rPr lang="ru-RU" sz="17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ru-RU" sz="1700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точильщик</a:t>
            </a:r>
            <a:r>
              <a:rPr lang="ru-RU" sz="17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прогульщик</a:t>
            </a:r>
            <a:endParaRPr lang="ru-RU" sz="1700" dirty="0"/>
          </a:p>
        </p:txBody>
      </p:sp>
      <p:sp>
        <p:nvSpPr>
          <p:cNvPr id="7" name="TextBox 6"/>
          <p:cNvSpPr txBox="1"/>
          <p:nvPr/>
        </p:nvSpPr>
        <p:spPr>
          <a:xfrm>
            <a:off x="139700" y="2155825"/>
            <a:ext cx="5410200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/>
              <a:t>    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Буква</a:t>
            </a: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ь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перед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–чик-, -</a:t>
            </a:r>
            <a:r>
              <a:rPr lang="ru-RU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щик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пишется только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после </a:t>
            </a:r>
            <a:r>
              <a:rPr lang="ru-RU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например: шифрова</a:t>
            </a:r>
            <a:r>
              <a:rPr lang="ru-RU" u="sng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ь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щик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</a:p>
          <a:p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№31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21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9700" y="555625"/>
            <a:ext cx="5486400" cy="738664"/>
          </a:xfrm>
        </p:spPr>
        <p:txBody>
          <a:bodyPr/>
          <a:lstStyle/>
          <a:p>
            <a:r>
              <a:rPr lang="ru-RU" i="0" dirty="0" smtClean="0">
                <a:solidFill>
                  <a:srgbClr val="FF0000"/>
                </a:solidFill>
              </a:rPr>
              <a:t>     </a:t>
            </a:r>
            <a:r>
              <a:rPr lang="ru-RU" sz="1600" i="0" dirty="0" smtClean="0">
                <a:solidFill>
                  <a:srgbClr val="FF0000"/>
                </a:solidFill>
              </a:rPr>
              <a:t>Замените словосочетания одним словом – именем существительным. Выделите суффиксы, подчеркните букву, стоящую перед суффиксом.</a:t>
            </a:r>
            <a:endParaRPr lang="ru-RU" sz="1600" i="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9700" y="1241425"/>
            <a:ext cx="5486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Рассказывающий что – либо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ремонтирующий часы, переплетающий книги, переводящий текст, подносящий груз, перебегающий куда – либо, дрессирующий животных, зажигающий фонарь.</a:t>
            </a:r>
          </a:p>
          <a:p>
            <a:endParaRPr lang="ru-RU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Какой суффикс пишется после букв д, т, з, с, ж?</a:t>
            </a:r>
            <a:endParaRPr lang="ru-RU" sz="16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27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39700" y="708025"/>
            <a:ext cx="5486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Рассказывающий что – либо - расска</a:t>
            </a:r>
            <a:r>
              <a:rPr lang="ru-RU" u="sng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чик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ремонтирующий часы - часо</a:t>
            </a:r>
            <a:r>
              <a:rPr lang="ru-RU" u="sng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щик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переплетающий книги - переплё</a:t>
            </a:r>
            <a:r>
              <a:rPr lang="ru-RU" u="sng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чик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переводящий текст - перево</a:t>
            </a:r>
            <a:r>
              <a:rPr lang="ru-RU" u="sng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чик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подносящий груз - гру</a:t>
            </a:r>
            <a:r>
              <a:rPr lang="ru-RU" u="sng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чик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перебегающий куда – либо - перебе</a:t>
            </a:r>
            <a:r>
              <a:rPr lang="ru-RU" u="sng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чик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дрессирующий животных - дрессиро</a:t>
            </a:r>
            <a:r>
              <a:rPr lang="ru-RU" u="sng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щик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зажигающий фонарь - фона</a:t>
            </a:r>
            <a:r>
              <a:rPr lang="ru-RU" u="sng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щик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0209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ОРФОГРАММА №31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9701" y="813276"/>
            <a:ext cx="5486400" cy="1723549"/>
          </a:xfr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sz="1600" b="1" i="0" dirty="0" smtClean="0">
                <a:solidFill>
                  <a:srgbClr val="FF0000"/>
                </a:solidFill>
              </a:rPr>
              <a:t>     Суффикс -чик- пишется в словах, основа которых оканчивается на д, т, з, с, ж,</a:t>
            </a:r>
            <a:r>
              <a:rPr lang="ru-RU" sz="1600" dirty="0" smtClean="0"/>
              <a:t>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например: обходчик, пулемётчик. </a:t>
            </a:r>
          </a:p>
          <a:p>
            <a:endParaRPr lang="ru-RU" sz="16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1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    </a:t>
            </a:r>
            <a:r>
              <a:rPr lang="ru-RU" sz="1600" b="1" i="0" dirty="0" smtClean="0">
                <a:solidFill>
                  <a:srgbClr val="FF0000"/>
                </a:solidFill>
              </a:rPr>
              <a:t>Если основа оканчивается на согласный (кроме </a:t>
            </a:r>
            <a:r>
              <a:rPr lang="ru-RU" sz="1600" b="1" i="0" dirty="0">
                <a:solidFill>
                  <a:srgbClr val="FF0000"/>
                </a:solidFill>
              </a:rPr>
              <a:t>д, т, з, с, </a:t>
            </a:r>
            <a:r>
              <a:rPr lang="ru-RU" sz="1600" b="1" i="0" dirty="0" smtClean="0">
                <a:solidFill>
                  <a:srgbClr val="FF0000"/>
                </a:solidFill>
              </a:rPr>
              <a:t>ж ), то пишется суффикс –</a:t>
            </a:r>
            <a:r>
              <a:rPr lang="ru-RU" sz="1600" b="1" i="0" dirty="0" err="1" smtClean="0">
                <a:solidFill>
                  <a:srgbClr val="FF0000"/>
                </a:solidFill>
              </a:rPr>
              <a:t>щик</a:t>
            </a:r>
            <a:r>
              <a:rPr lang="ru-RU" sz="1600" b="1" i="0" dirty="0" smtClean="0">
                <a:solidFill>
                  <a:srgbClr val="FF0000"/>
                </a:solidFill>
              </a:rPr>
              <a:t>-,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например: гардеробщик, сварщик.</a:t>
            </a:r>
            <a:endParaRPr lang="ru-RU" sz="16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022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69332"/>
          </a:xfrm>
        </p:spPr>
        <p:txBody>
          <a:bodyPr/>
          <a:lstStyle/>
          <a:p>
            <a:pPr algn="ctr"/>
            <a:r>
              <a:rPr lang="ru-RU" sz="2400" dirty="0" smtClean="0"/>
              <a:t>УПРАЖНЕНИЕ 489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9700" y="520382"/>
            <a:ext cx="5410199" cy="492443"/>
          </a:xfrm>
        </p:spPr>
        <p:txBody>
          <a:bodyPr/>
          <a:lstStyle/>
          <a:p>
            <a:r>
              <a:rPr lang="ru-RU" sz="1600" i="0" dirty="0" smtClean="0">
                <a:solidFill>
                  <a:srgbClr val="FF0000"/>
                </a:solidFill>
              </a:rPr>
              <a:t>     </a:t>
            </a:r>
            <a:r>
              <a:rPr lang="ru-RU" sz="1550" i="0" dirty="0" smtClean="0">
                <a:solidFill>
                  <a:srgbClr val="FF0000"/>
                </a:solidFill>
              </a:rPr>
              <a:t>Спишите, вставляя пропущенные буквы, выделите суффиксы, объясните их написание.</a:t>
            </a:r>
            <a:endParaRPr lang="ru-RU" sz="1550" i="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9700" y="860425"/>
            <a:ext cx="548640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50" dirty="0" smtClean="0">
                <a:latin typeface="Arial" panose="020B0604020202020204" pitchFamily="34" charset="0"/>
                <a:cs typeface="Arial" panose="020B0604020202020204" pitchFamily="34" charset="0"/>
              </a:rPr>
              <a:t> 1.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Не успел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ра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с,сс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каз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ик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произн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сти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п…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следн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… слово, как обе с…баки разом п…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днялись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и с лаем и…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чезли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во мраке. 2. Впер…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ди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ш…д взвод с…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лдат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и четыре барабан…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ика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отб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…вали мерную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дро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…ь. 3. тор…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пливо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проб…жал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смаз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ик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с длинным м…лотком и линейкой. 4. По словам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развед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иков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главный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шта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… 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ст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…ял в д…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ревне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5. Объезд…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ик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…встал на лошади и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осм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трелся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6. Он хмури(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т,ть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ся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и станови(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т,ть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ся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ещё более серьёзным, как заговор…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ик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09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01901" y="784225"/>
            <a:ext cx="3124200" cy="738664"/>
          </a:xfrm>
        </p:spPr>
        <p:txBody>
          <a:bodyPr/>
          <a:lstStyle/>
          <a:p>
            <a:r>
              <a:rPr lang="ru-RU" sz="1600" i="0" dirty="0"/>
              <a:t>«Сестр</a:t>
            </a:r>
            <a:r>
              <a:rPr lang="ru-RU" sz="1600" i="0" dirty="0">
                <a:solidFill>
                  <a:srgbClr val="C00000"/>
                </a:solidFill>
              </a:rPr>
              <a:t>иц</a:t>
            </a:r>
            <a:r>
              <a:rPr lang="ru-RU" sz="1600" i="0" dirty="0"/>
              <a:t>а Алёнушка и брат</a:t>
            </a:r>
            <a:r>
              <a:rPr lang="ru-RU" sz="1600" i="0" dirty="0">
                <a:solidFill>
                  <a:srgbClr val="C00000"/>
                </a:solidFill>
              </a:rPr>
              <a:t>ец</a:t>
            </a:r>
            <a:r>
              <a:rPr lang="ru-RU" sz="1600" i="0" dirty="0"/>
              <a:t> Иванушка» — русская народная </a:t>
            </a:r>
            <a:r>
              <a:rPr lang="ru-RU" sz="1600" i="0" dirty="0" smtClean="0"/>
              <a:t>сказка.</a:t>
            </a:r>
            <a:endParaRPr lang="ru-RU" sz="1600" dirty="0"/>
          </a:p>
        </p:txBody>
      </p:sp>
      <p:pic>
        <p:nvPicPr>
          <p:cNvPr id="1026" name="Picture 2" descr="https://ovideo.ru/images/gallery/0004/6292/00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100" y="649287"/>
            <a:ext cx="2057400" cy="1410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i.ytimg.com/vi/TxLdGkVXMlg/maxresdefaul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7700" y="1546225"/>
            <a:ext cx="2057400" cy="1376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39700" y="2070695"/>
            <a:ext cx="3124200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Не послушался 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Иванушка, 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напился вод</a:t>
            </a:r>
            <a:r>
              <a:rPr lang="ru-RU" sz="17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иц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ы 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из луж</a:t>
            </a:r>
            <a:r>
              <a:rPr lang="ru-RU" sz="17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иц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ы и 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стал 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козлёночком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21254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69332"/>
          </a:xfrm>
        </p:spPr>
        <p:txBody>
          <a:bodyPr/>
          <a:lstStyle/>
          <a:p>
            <a:pPr algn="ctr"/>
            <a:r>
              <a:rPr lang="ru-RU" sz="2400" dirty="0" smtClean="0"/>
              <a:t>УПРАЖНЕНИЕ 489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39700" y="623401"/>
            <a:ext cx="5486400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dirty="0" smtClean="0"/>
              <a:t>   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 1. Не успел ра</a:t>
            </a:r>
            <a:r>
              <a:rPr lang="ru-R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сс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ка</a:t>
            </a:r>
            <a:r>
              <a:rPr lang="ru-RU" sz="17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ru-R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ик произн</a:t>
            </a:r>
            <a:r>
              <a:rPr lang="ru-R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сти п</a:t>
            </a:r>
            <a:r>
              <a:rPr lang="ru-R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следн</a:t>
            </a:r>
            <a:r>
              <a:rPr lang="ru-R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ее 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слово, как обе с</a:t>
            </a:r>
            <a:r>
              <a:rPr lang="ru-R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баки разом п</a:t>
            </a:r>
            <a:r>
              <a:rPr lang="ru-R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днялись и с лаем и</a:t>
            </a:r>
            <a:r>
              <a:rPr lang="ru-R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чезли во мраке. 2. Впер</a:t>
            </a:r>
            <a:r>
              <a:rPr lang="ru-R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ди </a:t>
            </a:r>
            <a:r>
              <a:rPr lang="ru-RU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ш</a:t>
            </a:r>
            <a:r>
              <a:rPr lang="ru-RU" sz="17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ё</a:t>
            </a:r>
            <a:r>
              <a:rPr lang="ru-RU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взвод с</a:t>
            </a:r>
            <a:r>
              <a:rPr lang="ru-R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лдат, и четыре бараба</a:t>
            </a:r>
            <a:r>
              <a:rPr lang="ru-RU" sz="17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ru-R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ика отб</a:t>
            </a:r>
            <a:r>
              <a:rPr lang="ru-R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вали мерную дро</a:t>
            </a:r>
            <a:r>
              <a:rPr lang="ru-R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ь. 3. Тор</a:t>
            </a:r>
            <a:r>
              <a:rPr lang="ru-R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пливо проб</a:t>
            </a:r>
            <a:r>
              <a:rPr lang="ru-R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жал сма</a:t>
            </a:r>
            <a:r>
              <a:rPr lang="ru-RU" sz="17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ru-R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ик с длинным м</a:t>
            </a:r>
            <a:r>
              <a:rPr lang="ru-R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лотком и линейкой. 4. По словам разве</a:t>
            </a:r>
            <a:r>
              <a:rPr lang="ru-RU" sz="17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lang="ru-R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иков, главный шта</a:t>
            </a:r>
            <a:r>
              <a:rPr lang="ru-R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 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ст</a:t>
            </a:r>
            <a:r>
              <a:rPr lang="ru-R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ял в д</a:t>
            </a:r>
            <a:r>
              <a:rPr lang="ru-R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ревне. 5. Объез</a:t>
            </a:r>
            <a:r>
              <a:rPr lang="ru-RU" sz="17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lang="ru-R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ик пр</a:t>
            </a:r>
            <a:r>
              <a:rPr lang="ru-R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встал на лошади и осм</a:t>
            </a:r>
            <a:r>
              <a:rPr lang="ru-R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трелся. 6. Он хмури</a:t>
            </a:r>
            <a:r>
              <a:rPr lang="ru-R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ся и станови</a:t>
            </a:r>
            <a:r>
              <a:rPr lang="ru-R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ся ещё более серьёзным, как загово</a:t>
            </a:r>
            <a:r>
              <a:rPr lang="ru-RU" sz="17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ик.</a:t>
            </a:r>
            <a:endParaRPr lang="ru-RU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11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69332"/>
          </a:xfrm>
        </p:spPr>
        <p:txBody>
          <a:bodyPr/>
          <a:lstStyle/>
          <a:p>
            <a:pPr algn="ctr"/>
            <a:r>
              <a:rPr lang="ru-RU" sz="2400" dirty="0" smtClean="0"/>
              <a:t>УПРАЖНЕНИЕ 492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9700" y="631825"/>
            <a:ext cx="5486399" cy="98488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sz="1600" i="0" dirty="0" smtClean="0">
                <a:solidFill>
                  <a:schemeClr val="tx2">
                    <a:lumMod val="50000"/>
                  </a:schemeClr>
                </a:solidFill>
              </a:rPr>
              <a:t>      Кроме изученных, в русском языке есть ещё много </a:t>
            </a:r>
          </a:p>
          <a:p>
            <a:r>
              <a:rPr lang="ru-RU" sz="1600" i="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1600" i="0" dirty="0" smtClean="0">
                <a:solidFill>
                  <a:schemeClr val="tx2">
                    <a:lumMod val="50000"/>
                  </a:schemeClr>
                </a:solidFill>
              </a:rPr>
              <a:t>суффиксов. Часто их используют для образования </a:t>
            </a:r>
          </a:p>
          <a:p>
            <a:r>
              <a:rPr lang="ru-RU" sz="1600" i="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1600" i="0" dirty="0" smtClean="0">
                <a:solidFill>
                  <a:schemeClr val="tx2">
                    <a:lumMod val="50000"/>
                  </a:schemeClr>
                </a:solidFill>
              </a:rPr>
              <a:t>названия специальности, профессии или занятия </a:t>
            </a:r>
          </a:p>
          <a:p>
            <a:r>
              <a:rPr lang="ru-RU" sz="1600" i="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1600" i="0" dirty="0" smtClean="0">
                <a:solidFill>
                  <a:schemeClr val="tx2">
                    <a:lumMod val="50000"/>
                  </a:schemeClr>
                </a:solidFill>
              </a:rPr>
              <a:t>человека.</a:t>
            </a:r>
            <a:endParaRPr lang="ru-RU" sz="1600" i="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9700" y="1774825"/>
            <a:ext cx="541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Продолжите ряд, выделите суффиксы.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Учитель, оформитель, …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Художник, оружейник, …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Программист, финансист, …  </a:t>
            </a:r>
            <a:endParaRPr lang="ru-RU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019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69332"/>
          </a:xfrm>
        </p:spPr>
        <p:txBody>
          <a:bodyPr/>
          <a:lstStyle/>
          <a:p>
            <a:pPr algn="ctr"/>
            <a:r>
              <a:rPr lang="ru-RU" sz="2400" dirty="0" smtClean="0"/>
              <a:t>УПРАЖНЕНИЕ 492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39700" y="622895"/>
            <a:ext cx="5562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Учи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тель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оформи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тель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строи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тель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воспита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тель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Худож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ник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оружей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ник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целин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ник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лес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ник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финанс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горн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связ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ru-RU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39700" y="2003425"/>
            <a:ext cx="5189993" cy="553998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/>
          <a:lstStyle/>
          <a:p>
            <a:r>
              <a:rPr lang="ru-RU" sz="1600" dirty="0" smtClean="0"/>
              <a:t>     </a:t>
            </a:r>
            <a:r>
              <a:rPr lang="ru-RU" sz="1800" i="0" dirty="0" smtClean="0"/>
              <a:t>В существительных может быть несколько суффиксов, например: воспит</a:t>
            </a:r>
            <a:r>
              <a:rPr lang="ru-RU" sz="1800" i="0" dirty="0" smtClean="0">
                <a:solidFill>
                  <a:srgbClr val="0000FF"/>
                </a:solidFill>
              </a:rPr>
              <a:t>а</a:t>
            </a:r>
            <a:r>
              <a:rPr lang="ru-RU" sz="1800" i="0" dirty="0" smtClean="0">
                <a:solidFill>
                  <a:srgbClr val="FF0000"/>
                </a:solidFill>
              </a:rPr>
              <a:t>тель</a:t>
            </a:r>
            <a:r>
              <a:rPr lang="ru-RU" sz="1800" i="0" dirty="0" smtClean="0">
                <a:solidFill>
                  <a:srgbClr val="5ACD3F"/>
                </a:solidFill>
              </a:rPr>
              <a:t>ниц</a:t>
            </a:r>
            <a:r>
              <a:rPr lang="ru-RU" sz="1800" i="0" dirty="0" smtClean="0"/>
              <a:t>а</a:t>
            </a:r>
            <a:r>
              <a:rPr lang="ru-RU" sz="1600" i="0" dirty="0" smtClean="0"/>
              <a:t>.</a:t>
            </a:r>
            <a:endParaRPr lang="ru-RU" sz="1600" i="0" dirty="0"/>
          </a:p>
        </p:txBody>
      </p:sp>
    </p:spTree>
    <p:extLst>
      <p:ext uri="{BB962C8B-B14F-4D97-AF65-F5344CB8AC3E}">
        <p14:creationId xmlns:p14="http://schemas.microsoft.com/office/powerpoint/2010/main" val="153263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thumbs.dreamstime.com/b/%D1%83%D1%87%D0%B8%D1%82%D0%B5-%D1%8C-%D1%83%D0%BA%D0%B0%D0%B7%D1%8B%D0%B2%D0%B0%D1%8F-%D0%BD%D0%B0-chalckboard-76559089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5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0175"/>
            <a:ext cx="5765799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7900" y="309404"/>
            <a:ext cx="5410200" cy="246221"/>
          </a:xfrm>
        </p:spPr>
        <p:txBody>
          <a:bodyPr/>
          <a:lstStyle/>
          <a:p>
            <a:pPr algn="ctr"/>
            <a:r>
              <a:rPr lang="ru-RU" sz="1600" dirty="0"/>
              <a:t>САМОСТОЯТЕЛЬНАЯ РАБОТА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20900" y="713740"/>
            <a:ext cx="3200400" cy="1231106"/>
          </a:xfrm>
        </p:spPr>
        <p:txBody>
          <a:bodyPr/>
          <a:lstStyle/>
          <a:p>
            <a:pPr algn="ctr"/>
            <a:r>
              <a:rPr lang="ru-RU" sz="1600" b="1" i="0" dirty="0"/>
              <a:t> </a:t>
            </a:r>
            <a:r>
              <a:rPr lang="ru-RU" sz="1600" b="1" i="0" dirty="0">
                <a:solidFill>
                  <a:schemeClr val="bg1"/>
                </a:solidFill>
              </a:rPr>
              <a:t>§ </a:t>
            </a:r>
            <a:r>
              <a:rPr lang="ru-RU" sz="1600" b="1" i="0" dirty="0" smtClean="0">
                <a:solidFill>
                  <a:schemeClr val="bg1"/>
                </a:solidFill>
              </a:rPr>
              <a:t>80-81.</a:t>
            </a:r>
            <a:endParaRPr lang="ru-RU" sz="1600" b="1" i="0" dirty="0">
              <a:solidFill>
                <a:schemeClr val="bg1"/>
              </a:solidFill>
            </a:endParaRPr>
          </a:p>
          <a:p>
            <a:pPr algn="ctr"/>
            <a:r>
              <a:rPr lang="ru-RU" sz="1600" b="1" i="0" dirty="0">
                <a:solidFill>
                  <a:schemeClr val="bg1"/>
                </a:solidFill>
              </a:rPr>
              <a:t>ВЫПОЛНИТЬ </a:t>
            </a:r>
            <a:endParaRPr lang="ru-RU" sz="1600" b="1" i="0" dirty="0" smtClean="0">
              <a:solidFill>
                <a:schemeClr val="bg1"/>
              </a:solidFill>
            </a:endParaRPr>
          </a:p>
          <a:p>
            <a:pPr algn="ctr"/>
            <a:r>
              <a:rPr lang="ru-RU" sz="1600" b="1" i="0" dirty="0" smtClean="0">
                <a:solidFill>
                  <a:schemeClr val="bg1"/>
                </a:solidFill>
              </a:rPr>
              <a:t>УПРАЖНЕНИЯ 487 (</a:t>
            </a:r>
            <a:r>
              <a:rPr lang="ru-RU" sz="1600" b="1" i="0" dirty="0" smtClean="0">
                <a:solidFill>
                  <a:schemeClr val="bg1"/>
                </a:solidFill>
              </a:rPr>
              <a:t>стр. </a:t>
            </a:r>
            <a:r>
              <a:rPr lang="ru-RU" sz="1600" b="1" i="0" dirty="0" smtClean="0">
                <a:solidFill>
                  <a:schemeClr val="bg1"/>
                </a:solidFill>
              </a:rPr>
              <a:t>215),</a:t>
            </a:r>
          </a:p>
          <a:p>
            <a:pPr algn="ctr"/>
            <a:r>
              <a:rPr lang="ru-RU" sz="1600" b="1" i="0" dirty="0" smtClean="0">
                <a:solidFill>
                  <a:schemeClr val="bg1"/>
                </a:solidFill>
              </a:rPr>
              <a:t>494 (стр</a:t>
            </a:r>
            <a:r>
              <a:rPr lang="ru-RU" sz="1600" b="1" i="0" dirty="0" smtClean="0">
                <a:solidFill>
                  <a:schemeClr val="bg1"/>
                </a:solidFill>
              </a:rPr>
              <a:t>. </a:t>
            </a:r>
            <a:r>
              <a:rPr lang="ru-RU" sz="1600" b="1" i="0" smtClean="0">
                <a:solidFill>
                  <a:schemeClr val="bg1"/>
                </a:solidFill>
              </a:rPr>
              <a:t>218).  </a:t>
            </a:r>
            <a:endParaRPr lang="ru-RU" sz="1600" b="1" i="0" dirty="0" smtClean="0">
              <a:solidFill>
                <a:schemeClr val="bg1"/>
              </a:solidFill>
            </a:endParaRPr>
          </a:p>
          <a:p>
            <a:pPr algn="ctr"/>
            <a:r>
              <a:rPr lang="ru-RU" sz="1600" b="1" i="0" dirty="0" smtClean="0">
                <a:solidFill>
                  <a:schemeClr val="bg1"/>
                </a:solidFill>
              </a:rPr>
              <a:t> </a:t>
            </a:r>
            <a:endParaRPr lang="ru-RU" sz="1600" b="1" i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06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5901" y="581938"/>
            <a:ext cx="5113796" cy="430887"/>
          </a:xfrm>
        </p:spPr>
        <p:txBody>
          <a:bodyPr/>
          <a:lstStyle/>
          <a:p>
            <a:r>
              <a:rPr lang="ru-RU" i="0" dirty="0" smtClean="0">
                <a:solidFill>
                  <a:srgbClr val="FF0000"/>
                </a:solidFill>
              </a:rPr>
              <a:t>     Определите род существительных и заполните таблицу.</a:t>
            </a:r>
            <a:endParaRPr lang="ru-RU" i="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5900" y="1393825"/>
            <a:ext cx="5334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Лужица, рассказец, книжица, хлебец, морозец, кашица, народец, вещица, упрямец.</a:t>
            </a:r>
          </a:p>
          <a:p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*Выделите суффиксы и сделайте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вывод.</a:t>
            </a:r>
            <a:endParaRPr lang="ru-RU" sz="16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4482842"/>
              </p:ext>
            </p:extLst>
          </p:nvPr>
        </p:nvGraphicFramePr>
        <p:xfrm>
          <a:off x="977900" y="870585"/>
          <a:ext cx="3843868" cy="3708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921934"/>
                <a:gridCol w="192193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Мужской род</a:t>
                      </a:r>
                      <a:endParaRPr lang="ru-RU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Женский род</a:t>
                      </a:r>
                      <a:endParaRPr lang="ru-RU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56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3119976"/>
              </p:ext>
            </p:extLst>
          </p:nvPr>
        </p:nvGraphicFramePr>
        <p:xfrm>
          <a:off x="292100" y="718185"/>
          <a:ext cx="5257800" cy="12852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628900"/>
                <a:gridCol w="26289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Мужской род</a:t>
                      </a:r>
                      <a:endParaRPr lang="ru-RU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Женский род</a:t>
                      </a:r>
                      <a:endParaRPr lang="ru-RU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Рассказ</a:t>
                      </a:r>
                      <a:r>
                        <a:rPr lang="ru-RU" sz="18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ец</a:t>
                      </a:r>
                      <a:r>
                        <a:rPr lang="ru-RU" sz="1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хлеб</a:t>
                      </a:r>
                      <a:r>
                        <a:rPr lang="ru-RU" sz="18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ец</a:t>
                      </a:r>
                      <a:r>
                        <a:rPr lang="ru-RU" sz="1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мороз</a:t>
                      </a:r>
                      <a:r>
                        <a:rPr lang="ru-RU" sz="18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ец</a:t>
                      </a:r>
                      <a:r>
                        <a:rPr lang="ru-RU" sz="1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народ</a:t>
                      </a:r>
                      <a:r>
                        <a:rPr lang="ru-RU" sz="18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ец</a:t>
                      </a:r>
                      <a:r>
                        <a:rPr lang="ru-RU" sz="1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упрям</a:t>
                      </a:r>
                      <a:r>
                        <a:rPr lang="ru-RU" sz="18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ец</a:t>
                      </a:r>
                      <a:r>
                        <a:rPr lang="ru-RU" sz="1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Луж</a:t>
                      </a:r>
                      <a:r>
                        <a:rPr lang="ru-RU" sz="18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иц</a:t>
                      </a:r>
                      <a:r>
                        <a:rPr lang="ru-RU" sz="1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а, книж</a:t>
                      </a:r>
                      <a:r>
                        <a:rPr lang="ru-RU" sz="18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иц</a:t>
                      </a:r>
                      <a:r>
                        <a:rPr lang="ru-RU" sz="1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а, каш</a:t>
                      </a:r>
                      <a:r>
                        <a:rPr lang="ru-RU" sz="18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иц</a:t>
                      </a:r>
                      <a:r>
                        <a:rPr lang="ru-RU" sz="1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а, вещ</a:t>
                      </a:r>
                      <a:r>
                        <a:rPr lang="ru-RU" sz="18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иц</a:t>
                      </a:r>
                      <a:r>
                        <a:rPr lang="ru-RU" sz="1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а. </a:t>
                      </a: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92100" y="2079625"/>
            <a:ext cx="5257800" cy="10156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    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существительных </a:t>
            </a: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мужского рода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пишется суффикс </a:t>
            </a: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ru-RU" sz="2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ец</a:t>
            </a: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женского рода </a:t>
            </a: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2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иц</a:t>
            </a: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например: братец, сестрица.     </a:t>
            </a:r>
            <a:r>
              <a:rPr lang="ru-RU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№25</a:t>
            </a:r>
            <a:endParaRPr lang="ru-RU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986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69332"/>
          </a:xfrm>
        </p:spPr>
        <p:txBody>
          <a:bodyPr/>
          <a:lstStyle/>
          <a:p>
            <a:pPr algn="ctr"/>
            <a:r>
              <a:rPr lang="ru-RU" sz="2400" dirty="0" smtClean="0"/>
              <a:t>УПРАЖНЕНИЕ 481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15900" y="631825"/>
            <a:ext cx="533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Определите род, поставьте ударение и заполните таблицу.</a:t>
            </a:r>
            <a:endParaRPr lang="ru-RU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6965729"/>
              </p:ext>
            </p:extLst>
          </p:nvPr>
        </p:nvGraphicFramePr>
        <p:xfrm>
          <a:off x="368300" y="1241425"/>
          <a:ext cx="5181600" cy="6096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590800"/>
                <a:gridCol w="2590800"/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Ударение падает на основу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Ударение падает на окончание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68300" y="2079625"/>
            <a:ext cx="518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Маслице, креслице, пальтецо, ружьецо, платьице, вареньице, стихотвореньице, счастьице, письмецо.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489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69332"/>
          </a:xfrm>
        </p:spPr>
        <p:txBody>
          <a:bodyPr/>
          <a:lstStyle/>
          <a:p>
            <a:pPr algn="ctr"/>
            <a:r>
              <a:rPr lang="ru-RU" sz="2400" dirty="0" smtClean="0"/>
              <a:t>УПРАЖНЕНИЕ 481</a:t>
            </a: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2874250"/>
              </p:ext>
            </p:extLst>
          </p:nvPr>
        </p:nvGraphicFramePr>
        <p:xfrm>
          <a:off x="368300" y="631825"/>
          <a:ext cx="5181600" cy="17983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743200"/>
                <a:gridCol w="2438400"/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Ударение падает на основу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Ударение падает на окончание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066800"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á</a:t>
                      </a:r>
                      <a:r>
                        <a:rPr lang="ru-RU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слице</a:t>
                      </a:r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</a:t>
                      </a:r>
                      <a:r>
                        <a:rPr lang="ru-RU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слице</a:t>
                      </a:r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á</a:t>
                      </a:r>
                      <a:r>
                        <a:rPr lang="ru-RU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тьице</a:t>
                      </a:r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вар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</a:t>
                      </a:r>
                      <a:r>
                        <a:rPr lang="ru-RU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ньице</a:t>
                      </a:r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стихотвор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</a:t>
                      </a:r>
                      <a:r>
                        <a:rPr lang="ru-RU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ньице</a:t>
                      </a:r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сч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á</a:t>
                      </a:r>
                      <a:r>
                        <a:rPr lang="ru-RU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стьице</a:t>
                      </a:r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endParaRPr lang="ru-RU" sz="18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пальтец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ó</a:t>
                      </a:r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ружьец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ó</a:t>
                      </a:r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письмец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ó</a:t>
                      </a:r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236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ОРФОГРАММА №26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36107" y="631825"/>
            <a:ext cx="5037593" cy="2154436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/>
          <a:lstStyle/>
          <a:p>
            <a:r>
              <a:rPr lang="ru-RU" sz="2000" i="0" dirty="0" smtClean="0"/>
              <a:t>      </a:t>
            </a:r>
            <a:r>
              <a:rPr lang="ru-RU" sz="2000" b="1" i="0" dirty="0" smtClean="0">
                <a:solidFill>
                  <a:srgbClr val="FF0000"/>
                </a:solidFill>
              </a:rPr>
              <a:t>Суффикс  -</a:t>
            </a:r>
            <a:r>
              <a:rPr lang="ru-RU" sz="2000" b="1" i="0" dirty="0" err="1" smtClean="0">
                <a:solidFill>
                  <a:srgbClr val="FF0000"/>
                </a:solidFill>
              </a:rPr>
              <a:t>ец</a:t>
            </a:r>
            <a:r>
              <a:rPr lang="ru-RU" sz="2000" b="1" i="0" dirty="0" smtClean="0">
                <a:solidFill>
                  <a:srgbClr val="FF0000"/>
                </a:solidFill>
              </a:rPr>
              <a:t>- пишется в </a:t>
            </a:r>
          </a:p>
          <a:p>
            <a:r>
              <a:rPr lang="ru-RU" sz="2000" b="1" i="0" dirty="0">
                <a:solidFill>
                  <a:srgbClr val="FF0000"/>
                </a:solidFill>
              </a:rPr>
              <a:t> </a:t>
            </a:r>
            <a:r>
              <a:rPr lang="ru-RU" sz="2000" b="1" i="0" dirty="0" smtClean="0">
                <a:solidFill>
                  <a:srgbClr val="FF0000"/>
                </a:solidFill>
              </a:rPr>
              <a:t>существительных среднего рода, если </a:t>
            </a:r>
          </a:p>
          <a:p>
            <a:r>
              <a:rPr lang="ru-RU" sz="2000" b="1" i="0" dirty="0">
                <a:solidFill>
                  <a:srgbClr val="FF0000"/>
                </a:solidFill>
              </a:rPr>
              <a:t> </a:t>
            </a:r>
            <a:r>
              <a:rPr lang="ru-RU" sz="2000" b="1" i="0" dirty="0" smtClean="0">
                <a:solidFill>
                  <a:srgbClr val="FF0000"/>
                </a:solidFill>
              </a:rPr>
              <a:t>ударение падает на окончание –</a:t>
            </a:r>
            <a:r>
              <a:rPr lang="ru-RU" sz="2000" b="1" i="0" dirty="0" err="1" smtClean="0">
                <a:solidFill>
                  <a:srgbClr val="FF0000"/>
                </a:solidFill>
              </a:rPr>
              <a:t>ец</a:t>
            </a:r>
            <a:r>
              <a:rPr lang="ru-RU" sz="2000" b="1" i="0" dirty="0" smtClean="0">
                <a:solidFill>
                  <a:srgbClr val="FF0000"/>
                </a:solidFill>
              </a:rPr>
              <a:t>(</a:t>
            </a:r>
            <a:r>
              <a:rPr lang="en-US" sz="2000" b="1" i="0" dirty="0" smtClean="0">
                <a:solidFill>
                  <a:srgbClr val="FF0000"/>
                </a:solidFill>
              </a:rPr>
              <a:t>ó</a:t>
            </a:r>
            <a:r>
              <a:rPr lang="ru-RU" sz="2000" b="1" i="0" dirty="0" smtClean="0">
                <a:solidFill>
                  <a:srgbClr val="FF0000"/>
                </a:solidFill>
              </a:rPr>
              <a:t>). </a:t>
            </a:r>
          </a:p>
          <a:p>
            <a:r>
              <a:rPr lang="ru-RU" sz="2000" b="1" i="0" dirty="0">
                <a:solidFill>
                  <a:srgbClr val="FF0000"/>
                </a:solidFill>
              </a:rPr>
              <a:t> </a:t>
            </a:r>
            <a:r>
              <a:rPr lang="ru-RU" sz="2000" b="1" i="0" dirty="0" smtClean="0">
                <a:solidFill>
                  <a:srgbClr val="FF0000"/>
                </a:solidFill>
              </a:rPr>
              <a:t>Если </a:t>
            </a:r>
            <a:r>
              <a:rPr lang="ru-RU" sz="2000" b="1" i="0" dirty="0">
                <a:solidFill>
                  <a:srgbClr val="FF0000"/>
                </a:solidFill>
              </a:rPr>
              <a:t>ударение падает на </a:t>
            </a:r>
            <a:r>
              <a:rPr lang="ru-RU" sz="2000" b="1" i="0" dirty="0" smtClean="0">
                <a:solidFill>
                  <a:srgbClr val="FF0000"/>
                </a:solidFill>
              </a:rPr>
              <a:t>основу, то </a:t>
            </a:r>
          </a:p>
          <a:p>
            <a:r>
              <a:rPr lang="ru-RU" sz="2000" b="1" i="0" dirty="0">
                <a:solidFill>
                  <a:srgbClr val="FF0000"/>
                </a:solidFill>
              </a:rPr>
              <a:t> </a:t>
            </a:r>
            <a:r>
              <a:rPr lang="ru-RU" sz="2000" b="1" i="0" dirty="0" smtClean="0">
                <a:solidFill>
                  <a:srgbClr val="FF0000"/>
                </a:solidFill>
              </a:rPr>
              <a:t>пишется суффикс –</a:t>
            </a:r>
            <a:r>
              <a:rPr lang="ru-RU" sz="2000" b="1" i="0" dirty="0" err="1" smtClean="0">
                <a:solidFill>
                  <a:srgbClr val="FF0000"/>
                </a:solidFill>
              </a:rPr>
              <a:t>иц</a:t>
            </a:r>
            <a:r>
              <a:rPr lang="ru-RU" sz="2000" b="1" i="0" dirty="0" smtClean="0">
                <a:solidFill>
                  <a:srgbClr val="FF0000"/>
                </a:solidFill>
              </a:rPr>
              <a:t>(</a:t>
            </a:r>
            <a:r>
              <a:rPr lang="ru-RU" sz="2000" i="0" dirty="0" smtClean="0">
                <a:solidFill>
                  <a:srgbClr val="FF0000"/>
                </a:solidFill>
              </a:rPr>
              <a:t>е)</a:t>
            </a:r>
            <a:r>
              <a:rPr lang="ru-RU" sz="2000" i="0" dirty="0" smtClean="0"/>
              <a:t>, </a:t>
            </a:r>
            <a:r>
              <a:rPr lang="ru-RU" sz="2000" i="0" dirty="0" smtClean="0">
                <a:solidFill>
                  <a:schemeClr val="tx2">
                    <a:lumMod val="50000"/>
                  </a:schemeClr>
                </a:solidFill>
              </a:rPr>
              <a:t>например: </a:t>
            </a:r>
          </a:p>
          <a:p>
            <a:r>
              <a:rPr lang="ru-RU" sz="2000" i="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i="0" dirty="0" smtClean="0">
                <a:solidFill>
                  <a:schemeClr val="tx2">
                    <a:lumMod val="50000"/>
                  </a:schemeClr>
                </a:solidFill>
              </a:rPr>
              <a:t>письм</a:t>
            </a:r>
            <a:r>
              <a:rPr lang="ru-RU" sz="2000" i="0" dirty="0" smtClean="0">
                <a:solidFill>
                  <a:srgbClr val="C00000"/>
                </a:solidFill>
              </a:rPr>
              <a:t>ец</a:t>
            </a:r>
            <a:r>
              <a:rPr lang="en-US" sz="2000" i="0" dirty="0" smtClean="0">
                <a:solidFill>
                  <a:schemeClr val="tx2">
                    <a:lumMod val="50000"/>
                  </a:schemeClr>
                </a:solidFill>
              </a:rPr>
              <a:t>ó</a:t>
            </a:r>
            <a:r>
              <a:rPr lang="ru-RU" sz="2000" i="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sz="2000" i="0" dirty="0" err="1" smtClean="0">
                <a:solidFill>
                  <a:schemeClr val="tx2">
                    <a:lumMod val="50000"/>
                  </a:schemeClr>
                </a:solidFill>
              </a:rPr>
              <a:t>кр</a:t>
            </a:r>
            <a:r>
              <a:rPr lang="en-US" sz="2000" i="0" dirty="0" smtClean="0">
                <a:solidFill>
                  <a:schemeClr val="tx2">
                    <a:lumMod val="50000"/>
                  </a:schemeClr>
                </a:solidFill>
              </a:rPr>
              <a:t>é</a:t>
            </a:r>
            <a:r>
              <a:rPr lang="ru-RU" sz="2000" i="0" dirty="0" err="1" smtClean="0">
                <a:solidFill>
                  <a:schemeClr val="tx2">
                    <a:lumMod val="50000"/>
                  </a:schemeClr>
                </a:solidFill>
              </a:rPr>
              <a:t>сл</a:t>
            </a:r>
            <a:r>
              <a:rPr lang="ru-RU" sz="2000" i="0" dirty="0" err="1" smtClean="0">
                <a:solidFill>
                  <a:srgbClr val="C00000"/>
                </a:solidFill>
              </a:rPr>
              <a:t>иц</a:t>
            </a:r>
            <a:r>
              <a:rPr lang="ru-RU" sz="2000" i="0" dirty="0" err="1" smtClean="0">
                <a:solidFill>
                  <a:schemeClr val="tx2">
                    <a:lumMod val="50000"/>
                  </a:schemeClr>
                </a:solidFill>
              </a:rPr>
              <a:t>е</a:t>
            </a:r>
            <a:r>
              <a:rPr lang="ru-RU" sz="2000" i="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 algn="r"/>
            <a:r>
              <a:rPr lang="ru-RU" sz="2000" i="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i="0" dirty="0" smtClean="0">
                <a:solidFill>
                  <a:schemeClr val="tx2">
                    <a:lumMod val="50000"/>
                  </a:schemeClr>
                </a:solidFill>
              </a:rPr>
              <a:t>№26</a:t>
            </a:r>
            <a:endParaRPr lang="ru-RU" sz="2000" b="1" i="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655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69332"/>
          </a:xfrm>
        </p:spPr>
        <p:txBody>
          <a:bodyPr/>
          <a:lstStyle/>
          <a:p>
            <a:pPr algn="ctr"/>
            <a:r>
              <a:rPr lang="ru-RU" sz="2400" dirty="0"/>
              <a:t>УПРАЖНЕНИЕ </a:t>
            </a:r>
            <a:r>
              <a:rPr lang="ru-RU" sz="2400" dirty="0" smtClean="0"/>
              <a:t>482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9700" y="532795"/>
            <a:ext cx="5486400" cy="738664"/>
          </a:xfrm>
        </p:spPr>
        <p:txBody>
          <a:bodyPr/>
          <a:lstStyle/>
          <a:p>
            <a:r>
              <a:rPr lang="ru-RU" sz="1600" dirty="0" smtClean="0"/>
              <a:t>     </a:t>
            </a:r>
            <a:r>
              <a:rPr lang="ru-RU" sz="1600" i="0" dirty="0" smtClean="0">
                <a:solidFill>
                  <a:srgbClr val="C00000"/>
                </a:solidFill>
              </a:rPr>
              <a:t>Спишите предложения, вставьте пропущенные буквы, объясните их написание. Выделите изученные орфограммы.</a:t>
            </a:r>
            <a:endParaRPr lang="ru-RU" sz="1600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9700" y="1165225"/>
            <a:ext cx="5486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1.Девочка сидела в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кресл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…ц… и шила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пальт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…ц… для куклы. Брат…ц устроился рядом и чинил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ружь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цо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2. На трёх высоких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стульч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ках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три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мальч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…ка сидят. 3.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Конч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…ком ноги я дотронулся до мяч…ка. 4. Мать очень обрадовалась. Получив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писм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…ц… от сына.       5. Он вынул из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карманч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…ка маленький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свёрточ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…к. 6. На краю обрыва росло чахлое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деревц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… . 7. Ворота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сарайч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…ка растворились.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93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9421</TotalTime>
  <Words>1929</Words>
  <Application>Microsoft Office PowerPoint</Application>
  <PresentationFormat>Произвольный</PresentationFormat>
  <Paragraphs>147</Paragraphs>
  <Slides>33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6" baseType="lpstr">
      <vt:lpstr>Arial</vt:lpstr>
      <vt:lpstr>Calibri</vt:lpstr>
      <vt:lpstr>Office Theme</vt:lpstr>
      <vt:lpstr>Презентация PowerPoint</vt:lpstr>
      <vt:lpstr>СЕГОДНЯ НА УРОКЕ:  </vt:lpstr>
      <vt:lpstr>Презентация PowerPoint</vt:lpstr>
      <vt:lpstr>Презентация PowerPoint</vt:lpstr>
      <vt:lpstr>Презентация PowerPoint</vt:lpstr>
      <vt:lpstr>УПРАЖНЕНИЕ 481</vt:lpstr>
      <vt:lpstr>УПРАЖНЕНИЕ 481</vt:lpstr>
      <vt:lpstr>ОРФОГРАММА №26</vt:lpstr>
      <vt:lpstr>УПРАЖНЕНИЕ 482</vt:lpstr>
      <vt:lpstr>УПРАЖНЕНИЕ 482</vt:lpstr>
      <vt:lpstr>ОРФОГРАММА №27</vt:lpstr>
      <vt:lpstr>УПРАЖНЕНИЕ 484</vt:lpstr>
      <vt:lpstr>УПРАЖНЕНИЕ 484</vt:lpstr>
      <vt:lpstr>Презентация PowerPoint</vt:lpstr>
      <vt:lpstr>Презентация PowerPoint</vt:lpstr>
      <vt:lpstr>ОРФОГРАММА №28</vt:lpstr>
      <vt:lpstr>ОРФОГРАММА №28</vt:lpstr>
      <vt:lpstr>УПРАЖНЕНИЕ 485</vt:lpstr>
      <vt:lpstr>УПРАЖНЕНИЕ 485</vt:lpstr>
      <vt:lpstr>Презентация PowerPoint</vt:lpstr>
      <vt:lpstr>Презентация PowerPoint</vt:lpstr>
      <vt:lpstr>ОРФОГРАММА №29</vt:lpstr>
      <vt:lpstr>ОРФОГРАММА №30</vt:lpstr>
      <vt:lpstr>УПРАЖНЕНИЕ 488</vt:lpstr>
      <vt:lpstr>УПРАЖНЕНИЕ 488</vt:lpstr>
      <vt:lpstr>Презентация PowerPoint</vt:lpstr>
      <vt:lpstr>Презентация PowerPoint</vt:lpstr>
      <vt:lpstr>ОРФОГРАММА №31</vt:lpstr>
      <vt:lpstr>УПРАЖНЕНИЕ 489</vt:lpstr>
      <vt:lpstr>УПРАЖНЕНИЕ 489</vt:lpstr>
      <vt:lpstr>УПРАЖНЕНИЕ 492</vt:lpstr>
      <vt:lpstr>УПРАЖНЕНИЕ 492</vt:lpstr>
      <vt:lpstr>САМОСТОЯТЕЛЬНАЯ РАБОТА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Литература </dc:title>
  <cp:lastModifiedBy>ТСБ-1</cp:lastModifiedBy>
  <cp:revision>918</cp:revision>
  <dcterms:created xsi:type="dcterms:W3CDTF">2020-04-13T08:05:16Z</dcterms:created>
  <dcterms:modified xsi:type="dcterms:W3CDTF">2021-02-22T11:03:13Z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