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5"/>
  </p:notesMasterIdLst>
  <p:sldIdLst>
    <p:sldId id="259" r:id="rId2"/>
    <p:sldId id="390" r:id="rId3"/>
    <p:sldId id="553" r:id="rId4"/>
    <p:sldId id="515" r:id="rId5"/>
    <p:sldId id="533" r:id="rId6"/>
    <p:sldId id="526" r:id="rId7"/>
    <p:sldId id="534" r:id="rId8"/>
    <p:sldId id="535" r:id="rId9"/>
    <p:sldId id="516" r:id="rId10"/>
    <p:sldId id="537" r:id="rId11"/>
    <p:sldId id="536" r:id="rId12"/>
    <p:sldId id="527" r:id="rId13"/>
    <p:sldId id="539" r:id="rId14"/>
    <p:sldId id="541" r:id="rId15"/>
    <p:sldId id="543" r:id="rId16"/>
    <p:sldId id="518" r:id="rId17"/>
    <p:sldId id="542" r:id="rId18"/>
    <p:sldId id="528" r:id="rId19"/>
    <p:sldId id="545" r:id="rId20"/>
    <p:sldId id="531" r:id="rId21"/>
    <p:sldId id="544" r:id="rId22"/>
    <p:sldId id="556" r:id="rId23"/>
    <p:sldId id="557" r:id="rId24"/>
    <p:sldId id="558" r:id="rId25"/>
    <p:sldId id="559" r:id="rId26"/>
    <p:sldId id="547" r:id="rId27"/>
    <p:sldId id="555" r:id="rId28"/>
    <p:sldId id="548" r:id="rId29"/>
    <p:sldId id="551" r:id="rId30"/>
    <p:sldId id="560" r:id="rId31"/>
    <p:sldId id="561" r:id="rId32"/>
    <p:sldId id="562" r:id="rId33"/>
    <p:sldId id="294" r:id="rId34"/>
  </p:sldIdLst>
  <p:sldSz cx="5765800" cy="3244850"/>
  <p:notesSz cx="5765800" cy="3244850"/>
  <p:defaultTextStyle>
    <a:defPPr>
      <a:defRPr lang="ru-RU"/>
    </a:defPPr>
    <a:lvl1pPr marL="0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555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119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678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238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7799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360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8919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4476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CD3F"/>
    <a:srgbClr val="0000FF"/>
    <a:srgbClr val="960000"/>
    <a:srgbClr val="000000"/>
    <a:srgbClr val="CCCCFF"/>
    <a:srgbClr val="CCECFF"/>
    <a:srgbClr val="CC99FF"/>
    <a:srgbClr val="FFCC66"/>
    <a:srgbClr val="6600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72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F1FB7-21AC-47CC-B595-2F69D866CB56}" type="datetimeFigureOut">
              <a:rPr lang="ru-RU" smtClean="0"/>
              <a:t>22.02.2021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D94F-03BF-4B07-8397-30E69AD47C9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098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555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119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678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238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7799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360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919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4476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1"/>
            <a:ext cx="4893589" cy="215444"/>
          </a:xfrm>
        </p:spPr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22" indent="-71822">
              <a:buFont typeface="Arial" panose="020B0604020202020204" pitchFamily="34" charset="0"/>
              <a:buChar char="•"/>
              <a:defRPr sz="700"/>
            </a:lvl2pPr>
            <a:lvl3pPr marL="143642" indent="-71822">
              <a:defRPr sz="700"/>
            </a:lvl3pPr>
            <a:lvl4pPr marL="251367" indent="-107732">
              <a:defRPr sz="700"/>
            </a:lvl4pPr>
            <a:lvl5pPr marL="359097" indent="-107732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22" indent="-71822">
              <a:buFont typeface="Arial" panose="020B0604020202020204" pitchFamily="34" charset="0"/>
              <a:buChar char="•"/>
              <a:defRPr sz="700"/>
            </a:lvl2pPr>
            <a:lvl3pPr marL="143642" indent="-71822">
              <a:defRPr sz="700"/>
            </a:lvl3pPr>
            <a:lvl4pPr marL="251367" indent="-107732">
              <a:defRPr sz="700"/>
            </a:lvl4pPr>
            <a:lvl5pPr marL="359097" indent="-107732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22" indent="-71822">
              <a:buFont typeface="Arial" panose="020B0604020202020204" pitchFamily="34" charset="0"/>
              <a:buChar char="•"/>
              <a:defRPr sz="700"/>
            </a:lvl2pPr>
            <a:lvl3pPr marL="143642" indent="-71822">
              <a:defRPr sz="700"/>
            </a:lvl3pPr>
            <a:lvl4pPr marL="251367" indent="-107732">
              <a:defRPr sz="700"/>
            </a:lvl4pPr>
            <a:lvl5pPr marL="359097" indent="-107732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78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0982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0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26"/>
            <a:ext cx="184505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26"/>
            <a:ext cx="13261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26"/>
            <a:ext cx="13261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5555">
        <a:defRPr>
          <a:latin typeface="+mn-lt"/>
          <a:ea typeface="+mn-ea"/>
          <a:cs typeface="+mn-cs"/>
        </a:defRPr>
      </a:lvl2pPr>
      <a:lvl3pPr marL="911119">
        <a:defRPr>
          <a:latin typeface="+mn-lt"/>
          <a:ea typeface="+mn-ea"/>
          <a:cs typeface="+mn-cs"/>
        </a:defRPr>
      </a:lvl3pPr>
      <a:lvl4pPr marL="1366678">
        <a:defRPr>
          <a:latin typeface="+mn-lt"/>
          <a:ea typeface="+mn-ea"/>
          <a:cs typeface="+mn-cs"/>
        </a:defRPr>
      </a:lvl4pPr>
      <a:lvl5pPr marL="1822238">
        <a:defRPr>
          <a:latin typeface="+mn-lt"/>
          <a:ea typeface="+mn-ea"/>
          <a:cs typeface="+mn-cs"/>
        </a:defRPr>
      </a:lvl5pPr>
      <a:lvl6pPr marL="2277799">
        <a:defRPr>
          <a:latin typeface="+mn-lt"/>
          <a:ea typeface="+mn-ea"/>
          <a:cs typeface="+mn-cs"/>
        </a:defRPr>
      </a:lvl6pPr>
      <a:lvl7pPr marL="2733360">
        <a:defRPr>
          <a:latin typeface="+mn-lt"/>
          <a:ea typeface="+mn-ea"/>
          <a:cs typeface="+mn-cs"/>
        </a:defRPr>
      </a:lvl7pPr>
      <a:lvl8pPr marL="3188919">
        <a:defRPr>
          <a:latin typeface="+mn-lt"/>
          <a:ea typeface="+mn-ea"/>
          <a:cs typeface="+mn-cs"/>
        </a:defRPr>
      </a:lvl8pPr>
      <a:lvl9pPr marL="364447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5555">
        <a:defRPr>
          <a:latin typeface="+mn-lt"/>
          <a:ea typeface="+mn-ea"/>
          <a:cs typeface="+mn-cs"/>
        </a:defRPr>
      </a:lvl2pPr>
      <a:lvl3pPr marL="911119">
        <a:defRPr>
          <a:latin typeface="+mn-lt"/>
          <a:ea typeface="+mn-ea"/>
          <a:cs typeface="+mn-cs"/>
        </a:defRPr>
      </a:lvl3pPr>
      <a:lvl4pPr marL="1366678">
        <a:defRPr>
          <a:latin typeface="+mn-lt"/>
          <a:ea typeface="+mn-ea"/>
          <a:cs typeface="+mn-cs"/>
        </a:defRPr>
      </a:lvl4pPr>
      <a:lvl5pPr marL="1822238">
        <a:defRPr>
          <a:latin typeface="+mn-lt"/>
          <a:ea typeface="+mn-ea"/>
          <a:cs typeface="+mn-cs"/>
        </a:defRPr>
      </a:lvl5pPr>
      <a:lvl6pPr marL="2277799">
        <a:defRPr>
          <a:latin typeface="+mn-lt"/>
          <a:ea typeface="+mn-ea"/>
          <a:cs typeface="+mn-cs"/>
        </a:defRPr>
      </a:lvl6pPr>
      <a:lvl7pPr marL="2733360">
        <a:defRPr>
          <a:latin typeface="+mn-lt"/>
          <a:ea typeface="+mn-ea"/>
          <a:cs typeface="+mn-cs"/>
        </a:defRPr>
      </a:lvl7pPr>
      <a:lvl8pPr marL="3188919">
        <a:defRPr>
          <a:latin typeface="+mn-lt"/>
          <a:ea typeface="+mn-ea"/>
          <a:cs typeface="+mn-cs"/>
        </a:defRPr>
      </a:lvl8pPr>
      <a:lvl9pPr marL="364447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1553"/>
            <a:ext cx="5757972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18459" y="1533956"/>
            <a:ext cx="281970" cy="123185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121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121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029"/>
            <a:ext cx="173292" cy="385297"/>
          </a:xfrm>
          <a:prstGeom prst="rect">
            <a:avLst/>
          </a:prstGeom>
        </p:spPr>
        <p:txBody>
          <a:bodyPr vert="horz" wrap="square" lIns="0" tIns="15811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spc="10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708611" y="555625"/>
            <a:ext cx="596382" cy="227575"/>
          </a:xfrm>
          <a:prstGeom prst="rect">
            <a:avLst/>
          </a:prstGeom>
        </p:spPr>
        <p:txBody>
          <a:bodyPr vert="horz" wrap="square" lIns="0" tIns="12014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400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400" b="1" dirty="0">
              <a:latin typeface="Arial"/>
              <a:cs typeface="Arial"/>
            </a:endParaRPr>
          </a:p>
        </p:txBody>
      </p:sp>
      <p:sp>
        <p:nvSpPr>
          <p:cNvPr id="39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968886" y="223266"/>
            <a:ext cx="3584083" cy="537935"/>
          </a:xfrm>
          <a:prstGeom prst="rect">
            <a:avLst/>
          </a:prstGeom>
        </p:spPr>
        <p:txBody>
          <a:bodyPr vert="horz" wrap="square" lIns="0" tIns="1457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667" defTabSz="912215">
              <a:spcBef>
                <a:spcPts val="114"/>
              </a:spcBef>
              <a:defRPr/>
            </a:pPr>
            <a:r>
              <a:rPr lang="ru-RU" kern="0" spc="-5" dirty="0">
                <a:solidFill>
                  <a:sysClr val="window" lastClr="FFFFFF"/>
                </a:solidFill>
              </a:rPr>
              <a:t> Русский</a:t>
            </a:r>
            <a:r>
              <a:rPr lang="ru-RU" kern="0" spc="-55" dirty="0">
                <a:solidFill>
                  <a:sysClr val="window" lastClr="FFFFFF"/>
                </a:solidFill>
              </a:rPr>
              <a:t> </a:t>
            </a:r>
            <a:r>
              <a:rPr lang="ru-RU" kern="0" spc="10" dirty="0">
                <a:solidFill>
                  <a:sysClr val="window" lastClr="FFFFFF"/>
                </a:solidFill>
              </a:rPr>
              <a:t>язык</a:t>
            </a: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xmlns="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xmlns="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xmlns="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xmlns="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xmlns="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xmlns="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xmlns="" id="{349ECD76-B28B-45A9-AA8C-8C168BF29136}"/>
              </a:ext>
            </a:extLst>
          </p:cNvPr>
          <p:cNvSpPr/>
          <p:nvPr/>
        </p:nvSpPr>
        <p:spPr>
          <a:xfrm>
            <a:off x="712649" y="360784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xmlns="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xmlns="" id="{C131B292-257F-4A7B-A11F-1F0B7801BBD2}"/>
              </a:ext>
            </a:extLst>
          </p:cNvPr>
          <p:cNvSpPr/>
          <p:nvPr/>
        </p:nvSpPr>
        <p:spPr>
          <a:xfrm>
            <a:off x="410174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xmlns="" id="{A3188B50-45BA-4B67-8828-724D3FB814B6}"/>
              </a:ext>
            </a:extLst>
          </p:cNvPr>
          <p:cNvSpPr/>
          <p:nvPr/>
        </p:nvSpPr>
        <p:spPr>
          <a:xfrm>
            <a:off x="410174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xmlns="" id="{6A6888D2-7ACE-4E45-8E8F-5C2603158F99}"/>
              </a:ext>
            </a:extLst>
          </p:cNvPr>
          <p:cNvSpPr/>
          <p:nvPr/>
        </p:nvSpPr>
        <p:spPr>
          <a:xfrm>
            <a:off x="410174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xmlns="" id="{02BA5A4F-953F-4F1E-89AF-C36D044FA8D5}"/>
              </a:ext>
            </a:extLst>
          </p:cNvPr>
          <p:cNvSpPr/>
          <p:nvPr/>
        </p:nvSpPr>
        <p:spPr>
          <a:xfrm>
            <a:off x="410174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xmlns="" id="{AB643593-D789-40B0-966A-78146405CC2F}"/>
              </a:ext>
            </a:extLst>
          </p:cNvPr>
          <p:cNvSpPr/>
          <p:nvPr/>
        </p:nvSpPr>
        <p:spPr>
          <a:xfrm>
            <a:off x="410189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xmlns="" id="{8F53C781-98B4-4F4A-BF71-0E4979E2750B}"/>
              </a:ext>
            </a:extLst>
          </p:cNvPr>
          <p:cNvSpPr/>
          <p:nvPr/>
        </p:nvSpPr>
        <p:spPr>
          <a:xfrm>
            <a:off x="410189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3099" y="1257340"/>
            <a:ext cx="3505201" cy="1785084"/>
          </a:xfrm>
          <a:prstGeom prst="rect">
            <a:avLst/>
          </a:prstGeom>
        </p:spPr>
        <p:txBody>
          <a:bodyPr wrap="square" lIns="91419" tIns="45710" rIns="91419" bIns="45710">
            <a:spAutoFit/>
          </a:bodyPr>
          <a:lstStyle/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Суффиксы 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ец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иц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ичк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Правописание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суффиксов </a:t>
            </a:r>
            <a:endParaRPr lang="ru-RU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чик-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</a:t>
            </a:r>
            <a:r>
              <a:rPr lang="ru-RU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2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3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482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39700" y="555625"/>
            <a:ext cx="5486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Девочка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сидела в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кр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сл</a:t>
            </a:r>
            <a:r>
              <a:rPr lang="ru-RU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и шила пальт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для куклы. Брат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 устроился рядом и чинил ружь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2. На трёх высоких стульч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ках три мальчика сидят. 3. Конч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 ноги я дотронулся до мяч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ка. 4. Мать очень обрадовалась. Получив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писм</a:t>
            </a:r>
            <a:r>
              <a:rPr lang="ru-RU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от сына. 5. Он вынул из карманч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 маленький свёрточ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к. 6. На краю обрыва росло чахлое деревц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7. Ворота сарайч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 растворились.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2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ОРФОГРАММА №27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701834"/>
            <a:ext cx="5486399" cy="2215991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r>
              <a:rPr lang="ru-RU" sz="1600" i="0" dirty="0" smtClean="0"/>
              <a:t>      Суффикс  </a:t>
            </a:r>
            <a:r>
              <a:rPr lang="ru-RU" sz="1600" i="0" dirty="0" smtClean="0">
                <a:solidFill>
                  <a:srgbClr val="FF0000"/>
                </a:solidFill>
              </a:rPr>
              <a:t>-к- </a:t>
            </a:r>
            <a:r>
              <a:rPr lang="ru-RU" sz="1600" i="0" dirty="0" smtClean="0"/>
              <a:t>имеют слова, образованные от </a:t>
            </a:r>
          </a:p>
          <a:p>
            <a:r>
              <a:rPr lang="ru-RU" sz="1600" i="0" dirty="0"/>
              <a:t> </a:t>
            </a:r>
            <a:r>
              <a:rPr lang="ru-RU" sz="1600" i="0" dirty="0" smtClean="0"/>
              <a:t>существительных, оканчивающихся на </a:t>
            </a:r>
            <a:r>
              <a:rPr lang="ru-RU" sz="1600" i="0" dirty="0" smtClean="0">
                <a:solidFill>
                  <a:srgbClr val="FF0000"/>
                </a:solidFill>
              </a:rPr>
              <a:t>–</a:t>
            </a:r>
            <a:r>
              <a:rPr lang="ru-RU" sz="1600" i="0" u="sng" dirty="0" err="1" smtClean="0">
                <a:solidFill>
                  <a:srgbClr val="FF0000"/>
                </a:solidFill>
              </a:rPr>
              <a:t>иц</a:t>
            </a:r>
            <a:r>
              <a:rPr lang="ru-RU" sz="1600" i="0" u="sng" dirty="0" smtClean="0">
                <a:solidFill>
                  <a:srgbClr val="FF0000"/>
                </a:solidFill>
              </a:rPr>
              <a:t>(а</a:t>
            </a:r>
            <a:r>
              <a:rPr lang="ru-RU" sz="1600" i="0" dirty="0" smtClean="0">
                <a:solidFill>
                  <a:srgbClr val="FF0000"/>
                </a:solidFill>
              </a:rPr>
              <a:t>)</a:t>
            </a:r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r>
              <a:rPr lang="ru-RU" sz="1600" i="0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sz="1600" i="0" dirty="0"/>
              <a:t> </a:t>
            </a:r>
            <a:r>
              <a:rPr lang="ru-RU" sz="1600" i="0" dirty="0" smtClean="0"/>
              <a:t>например; пугов</a:t>
            </a:r>
            <a:r>
              <a:rPr lang="ru-RU" sz="1600" i="0" u="sng" dirty="0" smtClean="0">
                <a:solidFill>
                  <a:srgbClr val="FF0000"/>
                </a:solidFill>
              </a:rPr>
              <a:t>ица</a:t>
            </a:r>
            <a:r>
              <a:rPr lang="ru-RU" sz="1600" i="0" dirty="0" smtClean="0"/>
              <a:t> – пугович</a:t>
            </a:r>
            <a:r>
              <a:rPr lang="ru-RU" sz="1600" i="0" dirty="0" smtClean="0">
                <a:solidFill>
                  <a:srgbClr val="FF0000"/>
                </a:solidFill>
              </a:rPr>
              <a:t>к</a:t>
            </a:r>
            <a:r>
              <a:rPr lang="ru-RU" sz="1600" i="0" dirty="0" smtClean="0"/>
              <a:t>а, луков</a:t>
            </a:r>
            <a:r>
              <a:rPr lang="ru-RU" sz="1600" i="0" u="sng" dirty="0" smtClean="0">
                <a:solidFill>
                  <a:srgbClr val="FF0000"/>
                </a:solidFill>
              </a:rPr>
              <a:t>ица</a:t>
            </a:r>
            <a:r>
              <a:rPr lang="ru-RU" sz="1600" i="0" dirty="0" smtClean="0"/>
              <a:t> – лукович</a:t>
            </a:r>
            <a:r>
              <a:rPr lang="ru-RU" sz="1600" i="0" dirty="0" smtClean="0">
                <a:solidFill>
                  <a:srgbClr val="FF0000"/>
                </a:solidFill>
              </a:rPr>
              <a:t>к</a:t>
            </a:r>
            <a:r>
              <a:rPr lang="ru-RU" sz="1600" i="0" dirty="0" smtClean="0"/>
              <a:t>а.</a:t>
            </a:r>
          </a:p>
          <a:p>
            <a:r>
              <a:rPr lang="ru-RU" sz="1600" i="0" dirty="0" smtClean="0"/>
              <a:t>      Во всех остальных существительных пишется </a:t>
            </a:r>
          </a:p>
          <a:p>
            <a:r>
              <a:rPr lang="ru-RU" sz="1600" i="0" dirty="0"/>
              <a:t> </a:t>
            </a:r>
            <a:r>
              <a:rPr lang="ru-RU" sz="1600" i="0" dirty="0" smtClean="0"/>
              <a:t>суффикс </a:t>
            </a:r>
            <a:r>
              <a:rPr lang="ru-RU" sz="1600" i="0" dirty="0">
                <a:solidFill>
                  <a:srgbClr val="FF0000"/>
                </a:solidFill>
              </a:rPr>
              <a:t>-</a:t>
            </a:r>
            <a:r>
              <a:rPr lang="ru-RU" sz="1600" i="0" dirty="0" err="1" smtClean="0">
                <a:solidFill>
                  <a:srgbClr val="FF0000"/>
                </a:solidFill>
              </a:rPr>
              <a:t>ечк</a:t>
            </a:r>
            <a:r>
              <a:rPr lang="ru-RU" sz="1600" i="0" dirty="0" smtClean="0">
                <a:solidFill>
                  <a:srgbClr val="FF0000"/>
                </a:solidFill>
              </a:rPr>
              <a:t>-</a:t>
            </a:r>
            <a:r>
              <a:rPr lang="ru-RU" sz="1600" i="0" dirty="0" smtClean="0"/>
              <a:t>, например: няня – нян</a:t>
            </a:r>
            <a:r>
              <a:rPr lang="ru-RU" sz="1600" i="0" dirty="0" smtClean="0">
                <a:solidFill>
                  <a:srgbClr val="FF0000"/>
                </a:solidFill>
              </a:rPr>
              <a:t>ечк</a:t>
            </a:r>
            <a:r>
              <a:rPr lang="ru-RU" sz="1600" i="0" dirty="0" smtClean="0"/>
              <a:t>а, сито – </a:t>
            </a:r>
          </a:p>
          <a:p>
            <a:r>
              <a:rPr lang="ru-RU" sz="1600" i="0" dirty="0"/>
              <a:t> </a:t>
            </a:r>
            <a:r>
              <a:rPr lang="ru-RU" sz="1600" i="0" dirty="0" smtClean="0"/>
              <a:t>сит</a:t>
            </a:r>
            <a:r>
              <a:rPr lang="ru-RU" sz="1600" i="0" dirty="0" smtClean="0">
                <a:solidFill>
                  <a:srgbClr val="FF0000"/>
                </a:solidFill>
              </a:rPr>
              <a:t>ечк</a:t>
            </a:r>
            <a:r>
              <a:rPr lang="ru-RU" sz="1600" i="0" dirty="0" smtClean="0"/>
              <a:t>о.</a:t>
            </a:r>
          </a:p>
          <a:p>
            <a:r>
              <a:rPr lang="ru-RU" sz="1600" i="0" dirty="0"/>
              <a:t> </a:t>
            </a:r>
            <a:r>
              <a:rPr lang="ru-RU" sz="1600" i="0" dirty="0" smtClean="0"/>
              <a:t>     В словах, образованных от разносклоняемых </a:t>
            </a:r>
          </a:p>
          <a:p>
            <a:r>
              <a:rPr lang="ru-RU" sz="1600" i="0" dirty="0"/>
              <a:t> </a:t>
            </a:r>
            <a:r>
              <a:rPr lang="ru-RU" sz="1600" i="0" dirty="0" smtClean="0"/>
              <a:t>существительных на </a:t>
            </a:r>
            <a:r>
              <a:rPr lang="ru-RU" sz="1600" i="0" dirty="0">
                <a:solidFill>
                  <a:srgbClr val="FF0000"/>
                </a:solidFill>
              </a:rPr>
              <a:t>-</a:t>
            </a:r>
            <a:r>
              <a:rPr lang="ru-RU" sz="1600" i="0" dirty="0" err="1" smtClean="0">
                <a:solidFill>
                  <a:srgbClr val="FF0000"/>
                </a:solidFill>
              </a:rPr>
              <a:t>мя</a:t>
            </a:r>
            <a:r>
              <a:rPr lang="ru-RU" sz="1600" i="0" dirty="0" smtClean="0"/>
              <a:t>, пишется суффикс </a:t>
            </a:r>
            <a:r>
              <a:rPr lang="ru-RU" sz="1600" i="0" dirty="0" smtClean="0">
                <a:solidFill>
                  <a:srgbClr val="FF0000"/>
                </a:solidFill>
              </a:rPr>
              <a:t>-</a:t>
            </a:r>
            <a:r>
              <a:rPr lang="ru-RU" sz="1600" i="0" dirty="0" err="1" smtClean="0">
                <a:solidFill>
                  <a:srgbClr val="FF0000"/>
                </a:solidFill>
              </a:rPr>
              <a:t>ечк</a:t>
            </a:r>
            <a:r>
              <a:rPr lang="ru-RU" sz="1600" i="0" dirty="0" smtClean="0">
                <a:solidFill>
                  <a:srgbClr val="FF0000"/>
                </a:solidFill>
              </a:rPr>
              <a:t>-</a:t>
            </a:r>
            <a:r>
              <a:rPr lang="ru-RU" sz="1600" i="0" dirty="0" smtClean="0"/>
              <a:t>, </a:t>
            </a:r>
          </a:p>
          <a:p>
            <a:r>
              <a:rPr lang="ru-RU" sz="1600" i="0" dirty="0"/>
              <a:t> </a:t>
            </a:r>
            <a:r>
              <a:rPr lang="ru-RU" sz="1600" i="0" dirty="0" smtClean="0"/>
              <a:t>например: и</a:t>
            </a:r>
            <a:r>
              <a:rPr lang="ru-RU" sz="1600" i="0" dirty="0" smtClean="0">
                <a:solidFill>
                  <a:srgbClr val="FF0000"/>
                </a:solidFill>
              </a:rPr>
              <a:t>мя</a:t>
            </a:r>
            <a:r>
              <a:rPr lang="ru-RU" sz="1600" i="0" dirty="0" smtClean="0"/>
              <a:t> – им</a:t>
            </a:r>
            <a:r>
              <a:rPr lang="ru-RU" sz="1600" i="0" dirty="0" smtClean="0">
                <a:solidFill>
                  <a:srgbClr val="FF0000"/>
                </a:solidFill>
              </a:rPr>
              <a:t>ечк</a:t>
            </a:r>
            <a:r>
              <a:rPr lang="ru-RU" sz="1600" i="0" dirty="0" smtClean="0"/>
              <a:t>о.</a:t>
            </a:r>
            <a:endParaRPr lang="ru-RU" sz="1600" i="0" dirty="0"/>
          </a:p>
        </p:txBody>
      </p:sp>
    </p:spTree>
    <p:extLst>
      <p:ext uri="{BB962C8B-B14F-4D97-AF65-F5344CB8AC3E}">
        <p14:creationId xmlns:p14="http://schemas.microsoft.com/office/powerpoint/2010/main" val="81859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484</a:t>
            </a:r>
            <a:endParaRPr lang="ru-RU" sz="2400" dirty="0"/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9700" y="516662"/>
            <a:ext cx="5562600" cy="276999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rgbClr val="FF0000"/>
                </a:solidFill>
              </a:rPr>
              <a:t> </a:t>
            </a:r>
            <a:endParaRPr lang="ru-RU" sz="19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" y="479425"/>
            <a:ext cx="551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помощью суффиксов -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ец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иц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-к- образуйте существительные, выделите орфограммы.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1" y="1622425"/>
            <a:ext cx="551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Время, лестница, няня, Валя, мельница, рассказ, тройка, мороз, метель, имя, блюдце, книга, Лиля, Оля, сестра, семя, темя, стремя.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84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484</a:t>
            </a:r>
            <a:endParaRPr lang="ru-RU" sz="2400" dirty="0"/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9700" y="516662"/>
            <a:ext cx="5562600" cy="276999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rgbClr val="FF0000"/>
                </a:solidFill>
              </a:rPr>
              <a:t> </a:t>
            </a:r>
            <a:endParaRPr lang="ru-RU" sz="19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1" y="886500"/>
            <a:ext cx="5511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лестн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иц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лестнич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 няня - нян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 Валя - Вал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 мельн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иц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мельнич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рассказ – рассказ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ец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тройка - тро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мороз – мороз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ец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метель – метел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иц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 имя –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имечко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блюдце - блюд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книга - книж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Лиля - Лил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 Оля - Ол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сестра - сестрич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 семя - сем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о, темя - тем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о, стре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стрем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765300" y="-511175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Проверить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1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520382"/>
            <a:ext cx="5626099" cy="738664"/>
          </a:xfrm>
        </p:spPr>
        <p:txBody>
          <a:bodyPr/>
          <a:lstStyle/>
          <a:p>
            <a:r>
              <a:rPr lang="ru-RU" sz="1600" i="0" dirty="0" smtClean="0">
                <a:solidFill>
                  <a:srgbClr val="FF0000"/>
                </a:solidFill>
              </a:rPr>
              <a:t>      </a:t>
            </a:r>
            <a:r>
              <a:rPr lang="ru-RU" sz="1600" i="0" dirty="0" smtClean="0">
                <a:solidFill>
                  <a:srgbClr val="FF0000"/>
                </a:solidFill>
              </a:rPr>
              <a:t>Прочитайте, выделите </a:t>
            </a:r>
            <a:r>
              <a:rPr lang="ru-RU" sz="1600" i="0" dirty="0" smtClean="0">
                <a:solidFill>
                  <a:srgbClr val="FF0000"/>
                </a:solidFill>
              </a:rPr>
              <a:t>окончание, определите  конечный  согласный основы. С помощью суффиксов –</a:t>
            </a:r>
            <a:r>
              <a:rPr lang="ru-RU" sz="1600" i="0" dirty="0" err="1" smtClean="0">
                <a:solidFill>
                  <a:srgbClr val="FF0000"/>
                </a:solidFill>
              </a:rPr>
              <a:t>оньк</a:t>
            </a:r>
            <a:r>
              <a:rPr lang="ru-RU" sz="1600" i="0" dirty="0" smtClean="0">
                <a:solidFill>
                  <a:srgbClr val="FF0000"/>
                </a:solidFill>
              </a:rPr>
              <a:t>-, -</a:t>
            </a:r>
            <a:r>
              <a:rPr lang="ru-RU" sz="1600" i="0" dirty="0" err="1" smtClean="0">
                <a:solidFill>
                  <a:srgbClr val="FF0000"/>
                </a:solidFill>
              </a:rPr>
              <a:t>еньк</a:t>
            </a:r>
            <a:r>
              <a:rPr lang="ru-RU" sz="1600" i="0" dirty="0" smtClean="0">
                <a:solidFill>
                  <a:srgbClr val="FF0000"/>
                </a:solidFill>
              </a:rPr>
              <a:t>- образуйте новые слова.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00" y="1317625"/>
            <a:ext cx="556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Голова, Катя, лиса, ночь, полоса, река, дочь, глаза, тётя, Вася.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* Есть ли какая – либо закономерность в употреблении суффиксов?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35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500" y="631825"/>
            <a:ext cx="5562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Голо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голов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оньк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а, Ка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- Кат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а, ли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- лис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оньк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но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ь - ноч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а, поло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- полос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оньк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- реч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ь -доч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а, гла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- глаза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тё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- тёт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а, Ва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- Вас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58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ОРФОГРАММА №28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842566"/>
            <a:ext cx="5486400" cy="1846659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r>
              <a:rPr lang="ru-RU" sz="2000" i="0" dirty="0" smtClean="0"/>
              <a:t>     </a:t>
            </a:r>
            <a:r>
              <a:rPr lang="ru-RU" sz="2000" i="0" dirty="0" smtClean="0">
                <a:solidFill>
                  <a:srgbClr val="FF0000"/>
                </a:solidFill>
              </a:rPr>
              <a:t>Суффикс – </a:t>
            </a:r>
            <a:r>
              <a:rPr lang="ru-RU" sz="2000" i="0" dirty="0" err="1" smtClean="0">
                <a:solidFill>
                  <a:srgbClr val="FF0000"/>
                </a:solidFill>
              </a:rPr>
              <a:t>оньк</a:t>
            </a:r>
            <a:r>
              <a:rPr lang="ru-RU" sz="2000" i="0" dirty="0" smtClean="0">
                <a:solidFill>
                  <a:srgbClr val="FF0000"/>
                </a:solidFill>
              </a:rPr>
              <a:t>- пишется после твёрдых согласных</a:t>
            </a:r>
            <a:r>
              <a:rPr lang="ru-RU" sz="2000" i="0" dirty="0" smtClean="0"/>
              <a:t>, например: </a:t>
            </a:r>
            <a:r>
              <a:rPr lang="ru-RU" sz="2000" dirty="0" smtClean="0"/>
              <a:t>лап-а – лап</a:t>
            </a:r>
            <a:r>
              <a:rPr lang="ru-RU" sz="2000" dirty="0" smtClean="0">
                <a:solidFill>
                  <a:srgbClr val="FF0000"/>
                </a:solidFill>
              </a:rPr>
              <a:t>оньк</a:t>
            </a:r>
            <a:r>
              <a:rPr lang="ru-RU" sz="2000" dirty="0" smtClean="0"/>
              <a:t>а.</a:t>
            </a:r>
          </a:p>
          <a:p>
            <a:r>
              <a:rPr lang="ru-RU" sz="2000" i="0" dirty="0"/>
              <a:t> </a:t>
            </a:r>
            <a:r>
              <a:rPr lang="ru-RU" sz="2000" i="0" dirty="0" smtClean="0"/>
              <a:t>     </a:t>
            </a:r>
            <a:r>
              <a:rPr lang="ru-RU" sz="2000" i="0" dirty="0" smtClean="0">
                <a:solidFill>
                  <a:srgbClr val="FF0000"/>
                </a:solidFill>
              </a:rPr>
              <a:t>Суффикс –</a:t>
            </a:r>
            <a:r>
              <a:rPr lang="ru-RU" sz="2000" i="0" dirty="0" err="1" smtClean="0">
                <a:solidFill>
                  <a:srgbClr val="FF0000"/>
                </a:solidFill>
              </a:rPr>
              <a:t>еньк</a:t>
            </a:r>
            <a:r>
              <a:rPr lang="ru-RU" sz="2000" i="0" dirty="0" smtClean="0">
                <a:solidFill>
                  <a:srgbClr val="FF0000"/>
                </a:solidFill>
              </a:rPr>
              <a:t>- пишется после мягких согласных, шипящих и гласных</a:t>
            </a:r>
            <a:r>
              <a:rPr lang="ru-RU" sz="2000" i="0" dirty="0" smtClean="0"/>
              <a:t>, например: </a:t>
            </a:r>
            <a:r>
              <a:rPr lang="ru-RU" sz="2000" dirty="0" err="1" smtClean="0"/>
              <a:t>зар</a:t>
            </a:r>
            <a:r>
              <a:rPr lang="ru-RU" sz="2000" dirty="0" smtClean="0"/>
              <a:t>-я – зор</a:t>
            </a:r>
            <a:r>
              <a:rPr lang="ru-RU" sz="2000" dirty="0" smtClean="0">
                <a:solidFill>
                  <a:srgbClr val="FF0000"/>
                </a:solidFill>
              </a:rPr>
              <a:t>еньк</a:t>
            </a:r>
            <a:r>
              <a:rPr lang="ru-RU" sz="2000" dirty="0" smtClean="0"/>
              <a:t>а, рук-а – руч</a:t>
            </a:r>
            <a:r>
              <a:rPr lang="ru-RU" sz="2000" dirty="0" smtClean="0">
                <a:solidFill>
                  <a:srgbClr val="FF0000"/>
                </a:solidFill>
              </a:rPr>
              <a:t>еньк</a:t>
            </a:r>
            <a:r>
              <a:rPr lang="ru-RU" sz="2000" dirty="0" smtClean="0"/>
              <a:t>а, </a:t>
            </a:r>
            <a:r>
              <a:rPr lang="ru-RU" sz="2000" dirty="0" err="1" smtClean="0"/>
              <a:t>Зо</a:t>
            </a:r>
            <a:r>
              <a:rPr lang="ru-RU" sz="2000" dirty="0" smtClean="0"/>
              <a:t>-я – </a:t>
            </a:r>
            <a:r>
              <a:rPr lang="ru-RU" sz="2000" dirty="0" err="1" smtClean="0"/>
              <a:t>Зо</a:t>
            </a:r>
            <a:r>
              <a:rPr lang="ru-RU" sz="2000" dirty="0" err="1" smtClean="0">
                <a:solidFill>
                  <a:srgbClr val="FF0000"/>
                </a:solidFill>
              </a:rPr>
              <a:t>еньк</a:t>
            </a:r>
            <a:r>
              <a:rPr lang="ru-RU" sz="2000" dirty="0" err="1" smtClean="0"/>
              <a:t>а</a:t>
            </a:r>
            <a:r>
              <a:rPr lang="ru-RU" sz="2000" dirty="0" smtClean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4841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ОРФОГРАММА №28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39700" y="685701"/>
            <a:ext cx="5486400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Суффиксы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оньк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имеют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уменьшительно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ласкательное значение и пишутся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ь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Суффиксы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ёнк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онк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имеют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пренебрежительное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и пишутся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Например: лап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оньк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 собач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а, изб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ёнк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</a:t>
            </a: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Запомните: </a:t>
            </a:r>
            <a:r>
              <a:rPr lang="ru-RU" i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баиньки</a:t>
            </a:r>
            <a:r>
              <a:rPr lang="ru-RU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паинька, заинька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768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485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3500" y="479425"/>
            <a:ext cx="5562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Спишите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вставляя пропущенные буквы. Выделите суффиксы –</a:t>
            </a:r>
            <a:r>
              <a:rPr lang="ru-RU" sz="17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оньк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ru-RU" sz="17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ru-RU" sz="17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онк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</a:t>
            </a:r>
            <a:r>
              <a:rPr lang="ru-RU" sz="17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ёнк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-.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500" y="936625"/>
            <a:ext cx="570230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И слух между народа шёл, что щ…ка лис…</a:t>
            </a:r>
            <a:r>
              <a:rPr lang="ru-RU" sz="17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снабжает рыбный стол. 2. Девицы, красавицы, душ…</a:t>
            </a:r>
            <a:r>
              <a:rPr lang="ru-RU" sz="17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7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подруж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sz="17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затяните пес…ку, пес…ку заветную. 3. Отдельно помещалась летняя </a:t>
            </a:r>
            <a:r>
              <a:rPr lang="ru-RU" sz="17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кух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…ка. </a:t>
            </a: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И писал он письмо к своей Саш…</a:t>
            </a:r>
            <a:r>
              <a:rPr lang="ru-RU" sz="17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5. Волга – </a:t>
            </a:r>
            <a:r>
              <a:rPr lang="ru-RU" sz="17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…ка глубока. 6. Вы ведь не хотите из него сделать па…ку? 7. Ждёт зайка своего за…ку. 8. Охотник сидел около конюшни на опрокинутом </a:t>
            </a:r>
            <a:r>
              <a:rPr lang="ru-RU" sz="17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боч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sz="17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7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1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485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3500" y="631825"/>
            <a:ext cx="57023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И слух между народа шёл, что щ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 лис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оньк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снабжает рыбный стол. 2. Девицы, красавицы, душ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и, подруж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и, затяните пес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ку, пес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 заветную. 3. Отдельно помещалась летняя кух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оньк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 </a:t>
            </a: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И писал он письмо к своей Саш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е. 5. Волга – реч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глубока. 6. Вы ведь не хотите из него сделать па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иньк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у? 7. Ждёт зайка своего за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иньк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у. 8. Охотник сидел около конюшни на опрокинутом боч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е.</a:t>
            </a:r>
            <a:endParaRPr lang="ru-RU" sz="17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5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77108"/>
          </a:xfrm>
        </p:spPr>
        <p:txBody>
          <a:bodyPr/>
          <a:lstStyle/>
          <a:p>
            <a:pPr algn="ctr"/>
            <a:r>
              <a:rPr lang="ru-RU" sz="2400" dirty="0"/>
              <a:t>СЕГОДНЯ НА УРОКЕ: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35100" y="759183"/>
            <a:ext cx="4191000" cy="1323419"/>
          </a:xfrm>
          <a:prstGeom prst="rect">
            <a:avLst/>
          </a:prstGeom>
        </p:spPr>
        <p:txBody>
          <a:bodyPr wrap="square" lIns="91419" tIns="45710" rIns="91419" bIns="45710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Мы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рассмотрим правописание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суффиксов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ец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иц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ичк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ечк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-,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чик-, -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щик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имен существительных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https://im0-tub-ru.yandex.net/i?id=cdddd560dc70d22c7194eda2843a4215-l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807372"/>
            <a:ext cx="1045829" cy="185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32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9700" y="555625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Определите род существительных, образуйте слова с суффиксом –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ышк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запишите полученные пары, выделите суффикс. 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39700" y="1814294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Бревно, стекло, крыло, солнце, зерно, пятно, ребро, ведро, ядро, перо.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24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9238" y="1851025"/>
            <a:ext cx="534066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Суффикс  -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ышк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употребляется для образования слов от существительных среднего рода,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например: дно – дон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ышк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о, судно –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судн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ышк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 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3500" y="555625"/>
            <a:ext cx="5702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Бревно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.) - брёвнышко, стекло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стёклышко, крыло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крылышко, солнце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солнышко, зерно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зёрнышко, пятно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пятнышко, ребро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рёбрышко, ведро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вёдрышко, ядро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ядрышко, перо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пёрышко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34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ОРФОГРАММА №</a:t>
            </a:r>
            <a:r>
              <a:rPr lang="ru-RU" sz="2400" dirty="0" smtClean="0"/>
              <a:t>29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2492990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1800" b="1" i="0" dirty="0" smtClean="0">
                <a:solidFill>
                  <a:srgbClr val="FF0000"/>
                </a:solidFill>
              </a:rPr>
              <a:t>Имена существительные женского и одушевлённые мужского рода после суффиксов –</a:t>
            </a:r>
            <a:r>
              <a:rPr lang="ru-RU" sz="1800" b="1" i="0" dirty="0" err="1" smtClean="0">
                <a:solidFill>
                  <a:srgbClr val="FF0000"/>
                </a:solidFill>
              </a:rPr>
              <a:t>ишк</a:t>
            </a:r>
            <a:r>
              <a:rPr lang="ru-RU" sz="1800" b="1" i="0" dirty="0" smtClean="0">
                <a:solidFill>
                  <a:srgbClr val="FF0000"/>
                </a:solidFill>
              </a:rPr>
              <a:t>-, -</a:t>
            </a:r>
            <a:r>
              <a:rPr lang="ru-RU" sz="1800" b="1" i="0" dirty="0" err="1" smtClean="0">
                <a:solidFill>
                  <a:srgbClr val="FF0000"/>
                </a:solidFill>
              </a:rPr>
              <a:t>ушк</a:t>
            </a:r>
            <a:r>
              <a:rPr lang="ru-RU" sz="1800" b="1" i="0" dirty="0" smtClean="0">
                <a:solidFill>
                  <a:srgbClr val="FF0000"/>
                </a:solidFill>
              </a:rPr>
              <a:t>-, -</a:t>
            </a:r>
            <a:r>
              <a:rPr lang="ru-RU" sz="1800" b="1" i="0" dirty="0" err="1" smtClean="0">
                <a:solidFill>
                  <a:srgbClr val="FF0000"/>
                </a:solidFill>
              </a:rPr>
              <a:t>юшк</a:t>
            </a:r>
            <a:r>
              <a:rPr lang="ru-RU" sz="1800" b="1" i="0" dirty="0" smtClean="0">
                <a:solidFill>
                  <a:srgbClr val="FF0000"/>
                </a:solidFill>
              </a:rPr>
              <a:t>- имеют окончание –а,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например: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</a:rPr>
              <a:t>вол</a:t>
            </a:r>
            <a:r>
              <a:rPr lang="ru-RU" sz="1800" dirty="0" err="1" smtClean="0">
                <a:solidFill>
                  <a:srgbClr val="FF0000"/>
                </a:solidFill>
              </a:rPr>
              <a:t>юшк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-а,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</a:rPr>
              <a:t>мальч</a:t>
            </a:r>
            <a:r>
              <a:rPr lang="ru-RU" sz="1800" dirty="0" err="1" smtClean="0">
                <a:solidFill>
                  <a:srgbClr val="FF0000"/>
                </a:solidFill>
              </a:rPr>
              <a:t>ишк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-а.</a:t>
            </a:r>
          </a:p>
          <a:p>
            <a:r>
              <a:rPr lang="ru-RU" sz="1800" b="1" i="0" dirty="0" smtClean="0">
                <a:solidFill>
                  <a:srgbClr val="FF0000"/>
                </a:solidFill>
              </a:rPr>
              <a:t>     </a:t>
            </a:r>
          </a:p>
          <a:p>
            <a:r>
              <a:rPr lang="ru-RU" sz="1800" b="1" i="0" dirty="0">
                <a:solidFill>
                  <a:srgbClr val="FF0000"/>
                </a:solidFill>
              </a:rPr>
              <a:t> </a:t>
            </a:r>
            <a:r>
              <a:rPr lang="ru-RU" sz="1800" b="1" i="0" dirty="0" smtClean="0">
                <a:solidFill>
                  <a:srgbClr val="FF0000"/>
                </a:solidFill>
              </a:rPr>
              <a:t>    Имена </a:t>
            </a:r>
            <a:r>
              <a:rPr lang="ru-RU" sz="1800" b="1" i="0" dirty="0">
                <a:solidFill>
                  <a:srgbClr val="FF0000"/>
                </a:solidFill>
              </a:rPr>
              <a:t>существительные </a:t>
            </a:r>
            <a:r>
              <a:rPr lang="ru-RU" sz="1800" b="1" i="0" dirty="0" smtClean="0">
                <a:solidFill>
                  <a:srgbClr val="FF0000"/>
                </a:solidFill>
              </a:rPr>
              <a:t>среднего </a:t>
            </a:r>
            <a:r>
              <a:rPr lang="ru-RU" sz="1800" b="1" i="0" dirty="0">
                <a:solidFill>
                  <a:srgbClr val="FF0000"/>
                </a:solidFill>
              </a:rPr>
              <a:t>и </a:t>
            </a:r>
            <a:r>
              <a:rPr lang="ru-RU" sz="1800" b="1" i="0" dirty="0" smtClean="0">
                <a:solidFill>
                  <a:srgbClr val="FF0000"/>
                </a:solidFill>
              </a:rPr>
              <a:t>неодушевлённые </a:t>
            </a:r>
            <a:r>
              <a:rPr lang="ru-RU" sz="1800" b="1" i="0" dirty="0">
                <a:solidFill>
                  <a:srgbClr val="FF0000"/>
                </a:solidFill>
              </a:rPr>
              <a:t>мужского рода после суффиксов –</a:t>
            </a:r>
            <a:r>
              <a:rPr lang="ru-RU" sz="1800" b="1" i="0" dirty="0" err="1">
                <a:solidFill>
                  <a:srgbClr val="FF0000"/>
                </a:solidFill>
              </a:rPr>
              <a:t>ишк</a:t>
            </a:r>
            <a:r>
              <a:rPr lang="ru-RU" sz="1800" b="1" i="0" dirty="0">
                <a:solidFill>
                  <a:srgbClr val="FF0000"/>
                </a:solidFill>
              </a:rPr>
              <a:t>-, -</a:t>
            </a:r>
            <a:r>
              <a:rPr lang="ru-RU" sz="1800" b="1" i="0" dirty="0" err="1">
                <a:solidFill>
                  <a:srgbClr val="FF0000"/>
                </a:solidFill>
              </a:rPr>
              <a:t>ушк</a:t>
            </a:r>
            <a:r>
              <a:rPr lang="ru-RU" sz="1800" b="1" i="0" dirty="0">
                <a:solidFill>
                  <a:srgbClr val="FF0000"/>
                </a:solidFill>
              </a:rPr>
              <a:t>-, -</a:t>
            </a:r>
            <a:r>
              <a:rPr lang="ru-RU" sz="1800" b="1" i="0" dirty="0" err="1">
                <a:solidFill>
                  <a:srgbClr val="FF0000"/>
                </a:solidFill>
              </a:rPr>
              <a:t>юшк</a:t>
            </a:r>
            <a:r>
              <a:rPr lang="ru-RU" sz="1800" b="1" i="0" dirty="0">
                <a:solidFill>
                  <a:srgbClr val="FF0000"/>
                </a:solidFill>
              </a:rPr>
              <a:t>- имеют окончание </a:t>
            </a:r>
            <a:r>
              <a:rPr lang="ru-RU" sz="1800" b="1" i="0" dirty="0" smtClean="0">
                <a:solidFill>
                  <a:srgbClr val="FF0000"/>
                </a:solidFill>
              </a:rPr>
              <a:t>–о,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 например: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</a:rPr>
              <a:t>гор</a:t>
            </a:r>
            <a:r>
              <a:rPr lang="ru-RU" sz="1800" dirty="0" err="1" smtClean="0">
                <a:solidFill>
                  <a:srgbClr val="FF0000"/>
                </a:solidFill>
              </a:rPr>
              <a:t>юшк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-о,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</a:rPr>
              <a:t>дом</a:t>
            </a:r>
            <a:r>
              <a:rPr lang="ru-RU" sz="1800" dirty="0" err="1" smtClean="0">
                <a:solidFill>
                  <a:srgbClr val="FF0000"/>
                </a:solidFill>
              </a:rPr>
              <a:t>ишк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-о.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36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384995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  <a:r>
              <a:rPr lang="ru-RU" sz="1800" b="1" i="0" dirty="0" smtClean="0">
                <a:solidFill>
                  <a:srgbClr val="FF0000"/>
                </a:solidFill>
              </a:rPr>
              <a:t>Существительные мужского и среднего рода после  суффикса –</a:t>
            </a:r>
            <a:r>
              <a:rPr lang="ru-RU" sz="1800" b="1" i="0" dirty="0" err="1" smtClean="0">
                <a:solidFill>
                  <a:srgbClr val="FF0000"/>
                </a:solidFill>
              </a:rPr>
              <a:t>ищ</a:t>
            </a:r>
            <a:r>
              <a:rPr lang="ru-RU" sz="1800" b="1" i="0" dirty="0" smtClean="0">
                <a:solidFill>
                  <a:srgbClr val="FF0000"/>
                </a:solidFill>
              </a:rPr>
              <a:t>- имеют окончание –е, а женского рода - -а, </a:t>
            </a:r>
          </a:p>
          <a:p>
            <a:r>
              <a:rPr lang="ru-RU" sz="1800" b="1" i="0" dirty="0">
                <a:solidFill>
                  <a:srgbClr val="FF0000"/>
                </a:solidFill>
              </a:rPr>
              <a:t>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например: окно – окнищ-е, нож – ножищ-е, нога – ножищ-а.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ОРФОГРАММА №30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2963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488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984885"/>
          </a:xfrm>
        </p:spPr>
        <p:txBody>
          <a:bodyPr/>
          <a:lstStyle/>
          <a:p>
            <a:r>
              <a:rPr lang="ru-RU" sz="1600" i="0" dirty="0" smtClean="0">
                <a:solidFill>
                  <a:srgbClr val="FF0000"/>
                </a:solidFill>
              </a:rPr>
              <a:t>     От данных слов с помощью суффиксов –чик-, -</a:t>
            </a:r>
            <a:r>
              <a:rPr lang="ru-RU" sz="1600" i="0" dirty="0" err="1" smtClean="0">
                <a:solidFill>
                  <a:srgbClr val="FF0000"/>
                </a:solidFill>
              </a:rPr>
              <a:t>щик</a:t>
            </a:r>
            <a:r>
              <a:rPr lang="ru-RU" sz="1600" i="0" dirty="0" smtClean="0">
                <a:solidFill>
                  <a:srgbClr val="FF0000"/>
                </a:solidFill>
              </a:rPr>
              <a:t>- образуйте существительные, обозначающие профессию, специальность, занятие человека. В левый столбик запишите слова с суффиксом –чик, а в правый - -</a:t>
            </a:r>
            <a:r>
              <a:rPr lang="ru-RU" sz="1600" i="0" dirty="0" err="1" smtClean="0">
                <a:solidFill>
                  <a:srgbClr val="FF0000"/>
                </a:solidFill>
              </a:rPr>
              <a:t>щик</a:t>
            </a:r>
            <a:r>
              <a:rPr lang="ru-RU" sz="1600" i="0" dirty="0" smtClean="0">
                <a:solidFill>
                  <a:srgbClr val="FF0000"/>
                </a:solidFill>
              </a:rPr>
              <a:t>-.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00" y="1698625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1. Учёт, сварить, пулемёт, камень, барабан, перевоз, смазать, бетон, забой, заказ, подписать.</a:t>
            </a:r>
          </a:p>
          <a:p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2. Пилить, стекло, текстиль, чистить, точить, прогулять.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41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488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246221"/>
          </a:xfrm>
        </p:spPr>
        <p:txBody>
          <a:bodyPr/>
          <a:lstStyle/>
          <a:p>
            <a:r>
              <a:rPr lang="ru-RU" sz="1600" i="0" dirty="0" smtClean="0">
                <a:solidFill>
                  <a:srgbClr val="FF0000"/>
                </a:solidFill>
              </a:rPr>
              <a:t>     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700" y="555625"/>
            <a:ext cx="2667000" cy="14003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Учё</a:t>
            </a:r>
            <a:r>
              <a:rPr lang="ru-RU" sz="17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чик, сва</a:t>
            </a:r>
            <a:r>
              <a:rPr lang="ru-RU" sz="17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щик, </a:t>
            </a: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пулемё</a:t>
            </a:r>
            <a:r>
              <a:rPr lang="ru-RU" sz="17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чик, подпи</a:t>
            </a:r>
            <a:r>
              <a:rPr lang="ru-RU" sz="17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чик,</a:t>
            </a:r>
            <a:endParaRPr lang="ru-RU" sz="17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бараба</a:t>
            </a:r>
            <a:r>
              <a:rPr lang="ru-RU" sz="17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щик, </a:t>
            </a: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перево</a:t>
            </a:r>
            <a:r>
              <a:rPr lang="ru-RU" sz="17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чик, сма</a:t>
            </a:r>
            <a:r>
              <a:rPr lang="ru-RU" sz="17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чик, </a:t>
            </a: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</a:t>
            </a:r>
            <a:r>
              <a:rPr lang="ru-RU" sz="17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щик, зака</a:t>
            </a:r>
            <a:r>
              <a:rPr lang="ru-RU" sz="17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71181" y="555625"/>
            <a:ext cx="2578719" cy="14003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1700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каме</a:t>
            </a:r>
            <a:r>
              <a:rPr lang="ru-RU" sz="1700" u="sng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700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щик,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бето</a:t>
            </a:r>
            <a:r>
              <a:rPr lang="ru-RU" sz="1700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7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пильщик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стекольщик, </a:t>
            </a:r>
            <a:endParaRPr lang="ru-RU" sz="17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текстильщик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17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чистильщик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17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точильщик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прогульщик</a:t>
            </a:r>
            <a:endParaRPr lang="ru-RU" sz="1700" dirty="0"/>
          </a:p>
        </p:txBody>
      </p:sp>
      <p:sp>
        <p:nvSpPr>
          <p:cNvPr id="7" name="TextBox 6"/>
          <p:cNvSpPr txBox="1"/>
          <p:nvPr/>
        </p:nvSpPr>
        <p:spPr>
          <a:xfrm>
            <a:off x="139700" y="2155825"/>
            <a:ext cx="54102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/>
              <a:t>    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Буква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–чик-, -</a:t>
            </a:r>
            <a:r>
              <a:rPr lang="ru-RU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пишется только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 </a:t>
            </a:r>
            <a:r>
              <a:rPr 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например: шифрова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№31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21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555625"/>
            <a:ext cx="5486400" cy="738664"/>
          </a:xfrm>
        </p:spPr>
        <p:txBody>
          <a:bodyPr/>
          <a:lstStyle/>
          <a:p>
            <a:r>
              <a:rPr lang="ru-RU" i="0" dirty="0" smtClean="0">
                <a:solidFill>
                  <a:srgbClr val="FF0000"/>
                </a:solidFill>
              </a:rPr>
              <a:t>     </a:t>
            </a:r>
            <a:r>
              <a:rPr lang="ru-RU" sz="1600" i="0" dirty="0" smtClean="0">
                <a:solidFill>
                  <a:srgbClr val="FF0000"/>
                </a:solidFill>
              </a:rPr>
              <a:t>Замените словосочетания одним словом – именем существительным. Выделите суффиксы, подчеркните букву, стоящую перед суффиксом.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700" y="1241425"/>
            <a:ext cx="548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Рассказывающий что – либо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ремонтирующий часы, переплетающий книги, переводящий текст, подносящий груз, перебегающий куда – либо, дрессирующий животных, зажигающий фонарь.</a:t>
            </a: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Какой суффикс пишется после букв д, т, з, с, ж?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2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9700" y="708025"/>
            <a:ext cx="5486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Рассказывающий что – либо - расска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ремонтирующий часы - часо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переплетающий книги - переплё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переводящий текст - перево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подносящий груз - гру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перебегающий куда – либо - перебе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дрессирующий животных - дрессиро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зажигающий фонарь - фона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щик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20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ОРФОГРАММА №31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813276"/>
            <a:ext cx="5486400" cy="1723549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1600" b="1" i="0" dirty="0" smtClean="0">
                <a:solidFill>
                  <a:srgbClr val="FF0000"/>
                </a:solidFill>
              </a:rPr>
              <a:t>     Суффикс -чик- пишется в словах, основа которых оканчивается на д, т, з, с, ж,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например: обходчик, пулемётчик. </a:t>
            </a: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r>
              <a:rPr lang="ru-RU" sz="1600" b="1" i="0" dirty="0" smtClean="0">
                <a:solidFill>
                  <a:srgbClr val="FF0000"/>
                </a:solidFill>
              </a:rPr>
              <a:t>Если основа оканчивается на согласный (кроме </a:t>
            </a:r>
            <a:r>
              <a:rPr lang="ru-RU" sz="1600" b="1" i="0" dirty="0">
                <a:solidFill>
                  <a:srgbClr val="FF0000"/>
                </a:solidFill>
              </a:rPr>
              <a:t>д, т, з, с, </a:t>
            </a:r>
            <a:r>
              <a:rPr lang="ru-RU" sz="1600" b="1" i="0" dirty="0" smtClean="0">
                <a:solidFill>
                  <a:srgbClr val="FF0000"/>
                </a:solidFill>
              </a:rPr>
              <a:t>ж ), то пишется суффикс –</a:t>
            </a:r>
            <a:r>
              <a:rPr lang="ru-RU" sz="1600" b="1" i="0" dirty="0" err="1" smtClean="0">
                <a:solidFill>
                  <a:srgbClr val="FF0000"/>
                </a:solidFill>
              </a:rPr>
              <a:t>щик</a:t>
            </a:r>
            <a:r>
              <a:rPr lang="ru-RU" sz="1600" b="1" i="0" dirty="0" smtClean="0">
                <a:solidFill>
                  <a:srgbClr val="FF0000"/>
                </a:solidFill>
              </a:rPr>
              <a:t>-,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например: гардеробщик, сварщик.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02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489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520382"/>
            <a:ext cx="5410199" cy="492443"/>
          </a:xfrm>
        </p:spPr>
        <p:txBody>
          <a:bodyPr/>
          <a:lstStyle/>
          <a:p>
            <a:r>
              <a:rPr lang="ru-RU" sz="1600" i="0" dirty="0" smtClean="0">
                <a:solidFill>
                  <a:srgbClr val="FF0000"/>
                </a:solidFill>
              </a:rPr>
              <a:t>     </a:t>
            </a:r>
            <a:r>
              <a:rPr lang="ru-RU" sz="1550" i="0" dirty="0" smtClean="0">
                <a:solidFill>
                  <a:srgbClr val="FF0000"/>
                </a:solidFill>
              </a:rPr>
              <a:t>Спишите, вставляя пропущенные буквы, выделите суффиксы, объясните их написание.</a:t>
            </a:r>
            <a:endParaRPr lang="ru-RU" sz="1550" i="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700" y="860425"/>
            <a:ext cx="54864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Не успел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с,сс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каз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ик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произн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сти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п…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следн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 слово, как обе с…баки разом п…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днялись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и с лаем и…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чезли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во мраке. 2. Впер…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ди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ш…д взвод с…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лдат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и четыре барабан…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ика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отб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…вали мерную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дро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…ь. 3. тор…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пливо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проб…жал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смаз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ик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с длинным м…лотком и линейкой. 4. По словам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развед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иков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главный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шта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 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…ял в д…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ревне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5. Объезд…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ик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…встал на лошади и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осм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трелся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6. Он хмури(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т,ть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 станови(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т,ть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ся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ещё более серьёзным, как заговор…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ик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09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1901" y="784225"/>
            <a:ext cx="3124200" cy="738664"/>
          </a:xfrm>
        </p:spPr>
        <p:txBody>
          <a:bodyPr/>
          <a:lstStyle/>
          <a:p>
            <a:r>
              <a:rPr lang="ru-RU" sz="1600" i="0" dirty="0"/>
              <a:t>«Сестр</a:t>
            </a:r>
            <a:r>
              <a:rPr lang="ru-RU" sz="1600" i="0" dirty="0">
                <a:solidFill>
                  <a:srgbClr val="C00000"/>
                </a:solidFill>
              </a:rPr>
              <a:t>иц</a:t>
            </a:r>
            <a:r>
              <a:rPr lang="ru-RU" sz="1600" i="0" dirty="0"/>
              <a:t>а Алёнушка и брат</a:t>
            </a:r>
            <a:r>
              <a:rPr lang="ru-RU" sz="1600" i="0" dirty="0">
                <a:solidFill>
                  <a:srgbClr val="C00000"/>
                </a:solidFill>
              </a:rPr>
              <a:t>ец</a:t>
            </a:r>
            <a:r>
              <a:rPr lang="ru-RU" sz="1600" i="0" dirty="0"/>
              <a:t> Иванушка» — русская народная </a:t>
            </a:r>
            <a:r>
              <a:rPr lang="ru-RU" sz="1600" i="0" dirty="0" smtClean="0"/>
              <a:t>сказка.</a:t>
            </a:r>
            <a:endParaRPr lang="ru-RU" sz="1600" dirty="0"/>
          </a:p>
        </p:txBody>
      </p:sp>
      <p:pic>
        <p:nvPicPr>
          <p:cNvPr id="1026" name="Picture 2" descr="https://ovideo.ru/images/gallery/0004/6292/0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649287"/>
            <a:ext cx="2057400" cy="1410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ytimg.com/vi/TxLdGkVXMlg/maxresdefau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700" y="1546225"/>
            <a:ext cx="2057400" cy="137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9700" y="2070695"/>
            <a:ext cx="312420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Не послушался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Иванушка,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напился вод</a:t>
            </a:r>
            <a:r>
              <a:rPr lang="ru-RU" sz="17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иц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ы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из луж</a:t>
            </a:r>
            <a:r>
              <a:rPr lang="ru-RU" sz="1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иц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ы и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стал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козлёночком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125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489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39700" y="623401"/>
            <a:ext cx="548640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  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1. Не успел ра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ка</a:t>
            </a:r>
            <a:r>
              <a:rPr lang="ru-RU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ик произн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сти п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следн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ее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слово, как обе с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баки разом п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днялись и с лаем и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чезли во мраке. 2. Впер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ди </a:t>
            </a:r>
            <a:r>
              <a:rPr lang="ru-RU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</a:t>
            </a:r>
            <a:r>
              <a:rPr lang="ru-RU" sz="17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</a:t>
            </a:r>
            <a:r>
              <a:rPr lang="ru-RU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взвод с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лдат, и четыре бараба</a:t>
            </a:r>
            <a:r>
              <a:rPr lang="ru-RU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ика отб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вали мерную дро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ь. 3. Тор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пливо проб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жал сма</a:t>
            </a:r>
            <a:r>
              <a:rPr lang="ru-RU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ик с длинным м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лотком и линейкой. 4. По словам разве</a:t>
            </a:r>
            <a:r>
              <a:rPr lang="ru-RU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иков, главный шта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ял в д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ревне. 5. Объез</a:t>
            </a:r>
            <a:r>
              <a:rPr lang="ru-RU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ик пр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встал на лошади и осм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трелся. 6. Он хмури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ся и станови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ся ещё более серьёзным, как загово</a:t>
            </a:r>
            <a:r>
              <a:rPr lang="ru-RU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ик.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11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492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98488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</a:rPr>
              <a:t>      Кроме изученных, в русском языке есть ещё много </a:t>
            </a:r>
          </a:p>
          <a:p>
            <a:r>
              <a:rPr lang="ru-RU" sz="1600" i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</a:rPr>
              <a:t>суффиксов. Часто их используют для образования </a:t>
            </a:r>
          </a:p>
          <a:p>
            <a:r>
              <a:rPr lang="ru-RU" sz="1600" i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</a:rPr>
              <a:t>названия специальности, профессии или занятия </a:t>
            </a:r>
          </a:p>
          <a:p>
            <a:r>
              <a:rPr lang="ru-RU" sz="1600" i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i="0" dirty="0" smtClean="0">
                <a:solidFill>
                  <a:schemeClr val="tx2">
                    <a:lumMod val="50000"/>
                  </a:schemeClr>
                </a:solidFill>
              </a:rPr>
              <a:t>человека.</a:t>
            </a:r>
            <a:endParaRPr lang="ru-RU" sz="1600" i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700" y="1774825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Продолжите ряд, выделите суффиксы.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Учитель, оформитель, …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Художник, оружейник, …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Программист, финансист, … 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19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492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39700" y="622895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оформи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строи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воспита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Худож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оружей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целин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лес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финанс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горн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связ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39700" y="2003425"/>
            <a:ext cx="5189993" cy="55399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r>
              <a:rPr lang="ru-RU" sz="1600" dirty="0" smtClean="0"/>
              <a:t>     </a:t>
            </a:r>
            <a:r>
              <a:rPr lang="ru-RU" sz="1800" i="0" dirty="0" smtClean="0"/>
              <a:t>В существительных может быть несколько суффиксов, например: воспит</a:t>
            </a:r>
            <a:r>
              <a:rPr lang="ru-RU" sz="1800" i="0" dirty="0" smtClean="0">
                <a:solidFill>
                  <a:srgbClr val="0000FF"/>
                </a:solidFill>
              </a:rPr>
              <a:t>а</a:t>
            </a:r>
            <a:r>
              <a:rPr lang="ru-RU" sz="1800" i="0" dirty="0" smtClean="0">
                <a:solidFill>
                  <a:srgbClr val="FF0000"/>
                </a:solidFill>
              </a:rPr>
              <a:t>тель</a:t>
            </a:r>
            <a:r>
              <a:rPr lang="ru-RU" sz="1800" i="0" dirty="0" smtClean="0">
                <a:solidFill>
                  <a:srgbClr val="5ACD3F"/>
                </a:solidFill>
              </a:rPr>
              <a:t>ниц</a:t>
            </a:r>
            <a:r>
              <a:rPr lang="ru-RU" sz="1800" i="0" dirty="0" smtClean="0"/>
              <a:t>а</a:t>
            </a:r>
            <a:r>
              <a:rPr lang="ru-RU" sz="1600" i="0" dirty="0" smtClean="0"/>
              <a:t>.</a:t>
            </a:r>
            <a:endParaRPr lang="ru-RU" sz="1600" i="0" dirty="0"/>
          </a:p>
        </p:txBody>
      </p:sp>
    </p:spTree>
    <p:extLst>
      <p:ext uri="{BB962C8B-B14F-4D97-AF65-F5344CB8AC3E}">
        <p14:creationId xmlns:p14="http://schemas.microsoft.com/office/powerpoint/2010/main" val="153263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thumbs.dreamstime.com/b/%D1%83%D1%87%D0%B8%D1%82%D0%B5-%D1%8C-%D1%83%D0%BA%D0%B0%D0%B7%D1%8B%D0%B2%D0%B0%D1%8F-%D0%BD%D0%B0-chalckboard-76559089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175"/>
            <a:ext cx="5765799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900" y="309404"/>
            <a:ext cx="5410200" cy="246221"/>
          </a:xfrm>
        </p:spPr>
        <p:txBody>
          <a:bodyPr/>
          <a:lstStyle/>
          <a:p>
            <a:pPr algn="ctr"/>
            <a:r>
              <a:rPr lang="ru-RU" sz="1600" dirty="0"/>
              <a:t>САМОСТОЯТЕЛЬНАЯ РАБОТА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0900" y="713740"/>
            <a:ext cx="3200400" cy="1231106"/>
          </a:xfrm>
        </p:spPr>
        <p:txBody>
          <a:bodyPr/>
          <a:lstStyle/>
          <a:p>
            <a:pPr algn="ctr"/>
            <a:r>
              <a:rPr lang="ru-RU" sz="1600" b="1" i="0" dirty="0"/>
              <a:t> </a:t>
            </a:r>
            <a:r>
              <a:rPr lang="ru-RU" sz="1600" b="1" i="0" dirty="0">
                <a:solidFill>
                  <a:schemeClr val="bg1"/>
                </a:solidFill>
              </a:rPr>
              <a:t>§ </a:t>
            </a:r>
            <a:r>
              <a:rPr lang="ru-RU" sz="1600" b="1" i="0" dirty="0" smtClean="0">
                <a:solidFill>
                  <a:schemeClr val="bg1"/>
                </a:solidFill>
              </a:rPr>
              <a:t>80-81.</a:t>
            </a:r>
            <a:endParaRPr lang="ru-RU" sz="1600" b="1" i="0" dirty="0">
              <a:solidFill>
                <a:schemeClr val="bg1"/>
              </a:solidFill>
            </a:endParaRPr>
          </a:p>
          <a:p>
            <a:pPr algn="ctr"/>
            <a:r>
              <a:rPr lang="ru-RU" sz="1600" b="1" i="0" dirty="0">
                <a:solidFill>
                  <a:schemeClr val="bg1"/>
                </a:solidFill>
              </a:rPr>
              <a:t>ВЫПОЛНИТЬ </a:t>
            </a:r>
            <a:endParaRPr lang="ru-RU" sz="1600" b="1" i="0" dirty="0" smtClean="0">
              <a:solidFill>
                <a:schemeClr val="bg1"/>
              </a:solidFill>
            </a:endParaRPr>
          </a:p>
          <a:p>
            <a:pPr algn="ctr"/>
            <a:r>
              <a:rPr lang="ru-RU" sz="1600" b="1" i="0" dirty="0" smtClean="0">
                <a:solidFill>
                  <a:schemeClr val="bg1"/>
                </a:solidFill>
              </a:rPr>
              <a:t>УПРАЖНЕНИЯ 487 (</a:t>
            </a:r>
            <a:r>
              <a:rPr lang="ru-RU" sz="1600" b="1" i="0" dirty="0" smtClean="0">
                <a:solidFill>
                  <a:schemeClr val="bg1"/>
                </a:solidFill>
              </a:rPr>
              <a:t>стр. </a:t>
            </a:r>
            <a:r>
              <a:rPr lang="ru-RU" sz="1600" b="1" i="0" dirty="0" smtClean="0">
                <a:solidFill>
                  <a:schemeClr val="bg1"/>
                </a:solidFill>
              </a:rPr>
              <a:t>215),</a:t>
            </a:r>
          </a:p>
          <a:p>
            <a:pPr algn="ctr"/>
            <a:r>
              <a:rPr lang="ru-RU" sz="1600" b="1" i="0" dirty="0" smtClean="0">
                <a:solidFill>
                  <a:schemeClr val="bg1"/>
                </a:solidFill>
              </a:rPr>
              <a:t>494 (стр</a:t>
            </a:r>
            <a:r>
              <a:rPr lang="ru-RU" sz="1600" b="1" i="0" dirty="0" smtClean="0">
                <a:solidFill>
                  <a:schemeClr val="bg1"/>
                </a:solidFill>
              </a:rPr>
              <a:t>. </a:t>
            </a:r>
            <a:r>
              <a:rPr lang="ru-RU" sz="1600" b="1" i="0" smtClean="0">
                <a:solidFill>
                  <a:schemeClr val="bg1"/>
                </a:solidFill>
              </a:rPr>
              <a:t>218).  </a:t>
            </a:r>
            <a:endParaRPr lang="ru-RU" sz="1600" b="1" i="0" dirty="0" smtClean="0">
              <a:solidFill>
                <a:schemeClr val="bg1"/>
              </a:solidFill>
            </a:endParaRPr>
          </a:p>
          <a:p>
            <a:pPr algn="ctr"/>
            <a:r>
              <a:rPr lang="ru-RU" sz="1600" b="1" i="0" dirty="0" smtClean="0">
                <a:solidFill>
                  <a:schemeClr val="bg1"/>
                </a:solidFill>
              </a:rPr>
              <a:t> </a:t>
            </a:r>
            <a:endParaRPr lang="ru-RU" sz="1600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581938"/>
            <a:ext cx="5113796" cy="430887"/>
          </a:xfrm>
        </p:spPr>
        <p:txBody>
          <a:bodyPr/>
          <a:lstStyle/>
          <a:p>
            <a:r>
              <a:rPr lang="ru-RU" i="0" dirty="0" smtClean="0">
                <a:solidFill>
                  <a:srgbClr val="FF0000"/>
                </a:solidFill>
              </a:rPr>
              <a:t>     Определите род существительных и заполните таблицу.</a:t>
            </a:r>
            <a:endParaRPr lang="ru-RU" i="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5900" y="1393825"/>
            <a:ext cx="5334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Лужица, рассказец, книжица, хлебец, морозец, кашица, народец, вещица, упрямец.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*Выделите суффиксы и сделайте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482842"/>
              </p:ext>
            </p:extLst>
          </p:nvPr>
        </p:nvGraphicFramePr>
        <p:xfrm>
          <a:off x="977900" y="870585"/>
          <a:ext cx="3843868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21934"/>
                <a:gridCol w="192193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Мужской род</a:t>
                      </a:r>
                      <a:endParaRPr lang="ru-RU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Женский род</a:t>
                      </a:r>
                      <a:endParaRPr lang="ru-RU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6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119976"/>
              </p:ext>
            </p:extLst>
          </p:nvPr>
        </p:nvGraphicFramePr>
        <p:xfrm>
          <a:off x="292100" y="718185"/>
          <a:ext cx="5257800" cy="12852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Мужской род</a:t>
                      </a:r>
                      <a:endParaRPr lang="ru-RU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Женский род</a:t>
                      </a:r>
                      <a:endParaRPr lang="ru-RU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Рассказ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ец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хлеб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ец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мороз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ец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народ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ец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упрям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ец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Луж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иц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а, книж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иц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а, каш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иц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а, вещ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иц</a:t>
                      </a:r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а.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2100" y="2079625"/>
            <a:ext cx="5257800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существительных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мужского рода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пишется суффикс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ец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женского рода 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иц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например: братец, сестрица.    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№25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86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481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15900" y="631825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Определите род, поставьте ударение и заполните таблицу.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965729"/>
              </p:ext>
            </p:extLst>
          </p:nvPr>
        </p:nvGraphicFramePr>
        <p:xfrm>
          <a:off x="368300" y="1241425"/>
          <a:ext cx="5181600" cy="609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90800"/>
                <a:gridCol w="25908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Ударение падает на основу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Ударение падает на окончание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68300" y="2079625"/>
            <a:ext cx="518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Маслице, креслице, пальтецо, ружьецо, платьице, вареньице, стихотвореньице, счастьице, письмецо.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48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481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874250"/>
              </p:ext>
            </p:extLst>
          </p:nvPr>
        </p:nvGraphicFramePr>
        <p:xfrm>
          <a:off x="368300" y="631825"/>
          <a:ext cx="5181600" cy="1798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43200"/>
                <a:gridCol w="24384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Ударение падает на основу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Ударение падает на окончание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слице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слице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тьице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вар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ньице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стихотвор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ньице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сч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</a:t>
                      </a:r>
                      <a:r>
                        <a:rPr lang="ru-RU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стьице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пальтец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ó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ружьец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ó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письмец</a:t>
                      </a: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ó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36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ОРФОГРАММА №26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7" y="631825"/>
            <a:ext cx="5037593" cy="2154436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r>
              <a:rPr lang="ru-RU" sz="2000" i="0" dirty="0" smtClean="0"/>
              <a:t>      </a:t>
            </a:r>
            <a:r>
              <a:rPr lang="ru-RU" sz="2000" b="1" i="0" dirty="0" smtClean="0">
                <a:solidFill>
                  <a:srgbClr val="FF0000"/>
                </a:solidFill>
              </a:rPr>
              <a:t>Суффикс  -</a:t>
            </a:r>
            <a:r>
              <a:rPr lang="ru-RU" sz="2000" b="1" i="0" dirty="0" err="1" smtClean="0">
                <a:solidFill>
                  <a:srgbClr val="FF0000"/>
                </a:solidFill>
              </a:rPr>
              <a:t>ец</a:t>
            </a:r>
            <a:r>
              <a:rPr lang="ru-RU" sz="2000" b="1" i="0" dirty="0" smtClean="0">
                <a:solidFill>
                  <a:srgbClr val="FF0000"/>
                </a:solidFill>
              </a:rPr>
              <a:t>- пишется в </a:t>
            </a:r>
          </a:p>
          <a:p>
            <a:r>
              <a:rPr lang="ru-RU" sz="2000" b="1" i="0" dirty="0">
                <a:solidFill>
                  <a:srgbClr val="FF0000"/>
                </a:solidFill>
              </a:rPr>
              <a:t> </a:t>
            </a:r>
            <a:r>
              <a:rPr lang="ru-RU" sz="2000" b="1" i="0" dirty="0" smtClean="0">
                <a:solidFill>
                  <a:srgbClr val="FF0000"/>
                </a:solidFill>
              </a:rPr>
              <a:t>существительных среднего рода, если </a:t>
            </a:r>
          </a:p>
          <a:p>
            <a:r>
              <a:rPr lang="ru-RU" sz="2000" b="1" i="0" dirty="0">
                <a:solidFill>
                  <a:srgbClr val="FF0000"/>
                </a:solidFill>
              </a:rPr>
              <a:t> </a:t>
            </a:r>
            <a:r>
              <a:rPr lang="ru-RU" sz="2000" b="1" i="0" dirty="0" smtClean="0">
                <a:solidFill>
                  <a:srgbClr val="FF0000"/>
                </a:solidFill>
              </a:rPr>
              <a:t>ударение падает на окончание –</a:t>
            </a:r>
            <a:r>
              <a:rPr lang="ru-RU" sz="2000" b="1" i="0" dirty="0" err="1" smtClean="0">
                <a:solidFill>
                  <a:srgbClr val="FF0000"/>
                </a:solidFill>
              </a:rPr>
              <a:t>ец</a:t>
            </a:r>
            <a:r>
              <a:rPr lang="ru-RU" sz="2000" b="1" i="0" dirty="0" smtClean="0">
                <a:solidFill>
                  <a:srgbClr val="FF0000"/>
                </a:solidFill>
              </a:rPr>
              <a:t>(</a:t>
            </a:r>
            <a:r>
              <a:rPr lang="en-US" sz="2000" b="1" i="0" dirty="0" smtClean="0">
                <a:solidFill>
                  <a:srgbClr val="FF0000"/>
                </a:solidFill>
              </a:rPr>
              <a:t>ó</a:t>
            </a:r>
            <a:r>
              <a:rPr lang="ru-RU" sz="2000" b="1" i="0" dirty="0" smtClean="0">
                <a:solidFill>
                  <a:srgbClr val="FF0000"/>
                </a:solidFill>
              </a:rPr>
              <a:t>). </a:t>
            </a:r>
          </a:p>
          <a:p>
            <a:r>
              <a:rPr lang="ru-RU" sz="2000" b="1" i="0" dirty="0">
                <a:solidFill>
                  <a:srgbClr val="FF0000"/>
                </a:solidFill>
              </a:rPr>
              <a:t> </a:t>
            </a:r>
            <a:r>
              <a:rPr lang="ru-RU" sz="2000" b="1" i="0" dirty="0" smtClean="0">
                <a:solidFill>
                  <a:srgbClr val="FF0000"/>
                </a:solidFill>
              </a:rPr>
              <a:t>Если </a:t>
            </a:r>
            <a:r>
              <a:rPr lang="ru-RU" sz="2000" b="1" i="0" dirty="0">
                <a:solidFill>
                  <a:srgbClr val="FF0000"/>
                </a:solidFill>
              </a:rPr>
              <a:t>ударение падает на </a:t>
            </a:r>
            <a:r>
              <a:rPr lang="ru-RU" sz="2000" b="1" i="0" dirty="0" smtClean="0">
                <a:solidFill>
                  <a:srgbClr val="FF0000"/>
                </a:solidFill>
              </a:rPr>
              <a:t>основу, то </a:t>
            </a:r>
          </a:p>
          <a:p>
            <a:r>
              <a:rPr lang="ru-RU" sz="2000" b="1" i="0" dirty="0">
                <a:solidFill>
                  <a:srgbClr val="FF0000"/>
                </a:solidFill>
              </a:rPr>
              <a:t> </a:t>
            </a:r>
            <a:r>
              <a:rPr lang="ru-RU" sz="2000" b="1" i="0" dirty="0" smtClean="0">
                <a:solidFill>
                  <a:srgbClr val="FF0000"/>
                </a:solidFill>
              </a:rPr>
              <a:t>пишется суффикс –</a:t>
            </a:r>
            <a:r>
              <a:rPr lang="ru-RU" sz="2000" b="1" i="0" dirty="0" err="1" smtClean="0">
                <a:solidFill>
                  <a:srgbClr val="FF0000"/>
                </a:solidFill>
              </a:rPr>
              <a:t>иц</a:t>
            </a:r>
            <a:r>
              <a:rPr lang="ru-RU" sz="2000" b="1" i="0" dirty="0" smtClean="0">
                <a:solidFill>
                  <a:srgbClr val="FF0000"/>
                </a:solidFill>
              </a:rPr>
              <a:t>(</a:t>
            </a:r>
            <a:r>
              <a:rPr lang="ru-RU" sz="2000" i="0" dirty="0" smtClean="0">
                <a:solidFill>
                  <a:srgbClr val="FF0000"/>
                </a:solidFill>
              </a:rPr>
              <a:t>е)</a:t>
            </a:r>
            <a:r>
              <a:rPr lang="ru-RU" sz="2000" i="0" dirty="0" smtClean="0"/>
              <a:t>, 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</a:rPr>
              <a:t>например: </a:t>
            </a:r>
          </a:p>
          <a:p>
            <a:r>
              <a:rPr lang="ru-RU" sz="2000" i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</a:rPr>
              <a:t>письм</a:t>
            </a:r>
            <a:r>
              <a:rPr lang="ru-RU" sz="2000" i="0" dirty="0" smtClean="0">
                <a:solidFill>
                  <a:srgbClr val="C00000"/>
                </a:solidFill>
              </a:rPr>
              <a:t>ец</a:t>
            </a:r>
            <a:r>
              <a:rPr lang="en-US" sz="2000" i="0" dirty="0" smtClean="0">
                <a:solidFill>
                  <a:schemeClr val="tx2">
                    <a:lumMod val="50000"/>
                  </a:schemeClr>
                </a:solidFill>
              </a:rPr>
              <a:t>ó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i="0" dirty="0" err="1" smtClean="0">
                <a:solidFill>
                  <a:schemeClr val="tx2">
                    <a:lumMod val="50000"/>
                  </a:schemeClr>
                </a:solidFill>
              </a:rPr>
              <a:t>кр</a:t>
            </a:r>
            <a:r>
              <a:rPr lang="en-US" sz="2000" i="0" dirty="0" smtClean="0">
                <a:solidFill>
                  <a:schemeClr val="tx2">
                    <a:lumMod val="50000"/>
                  </a:schemeClr>
                </a:solidFill>
              </a:rPr>
              <a:t>é</a:t>
            </a:r>
            <a:r>
              <a:rPr lang="ru-RU" sz="2000" i="0" dirty="0" err="1" smtClean="0">
                <a:solidFill>
                  <a:schemeClr val="tx2">
                    <a:lumMod val="50000"/>
                  </a:schemeClr>
                </a:solidFill>
              </a:rPr>
              <a:t>сл</a:t>
            </a:r>
            <a:r>
              <a:rPr lang="ru-RU" sz="2000" i="0" dirty="0" err="1" smtClean="0">
                <a:solidFill>
                  <a:srgbClr val="C00000"/>
                </a:solidFill>
              </a:rPr>
              <a:t>иц</a:t>
            </a:r>
            <a:r>
              <a:rPr lang="ru-RU" sz="2000" i="0" dirty="0" err="1" smtClean="0">
                <a:solidFill>
                  <a:schemeClr val="tx2">
                    <a:lumMod val="50000"/>
                  </a:schemeClr>
                </a:solidFill>
              </a:rPr>
              <a:t>е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r"/>
            <a:r>
              <a:rPr lang="ru-RU" sz="2000" i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№26</a:t>
            </a:r>
            <a:endParaRPr lang="ru-RU" sz="2000" b="1" i="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65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482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532795"/>
            <a:ext cx="5486400" cy="738664"/>
          </a:xfrm>
        </p:spPr>
        <p:txBody>
          <a:bodyPr/>
          <a:lstStyle/>
          <a:p>
            <a:r>
              <a:rPr lang="ru-RU" sz="1600" dirty="0" smtClean="0"/>
              <a:t>     </a:t>
            </a:r>
            <a:r>
              <a:rPr lang="ru-RU" sz="1600" i="0" dirty="0" smtClean="0">
                <a:solidFill>
                  <a:srgbClr val="C00000"/>
                </a:solidFill>
              </a:rPr>
              <a:t>Спишите предложения, вставьте пропущенные буквы, объясните их написание. Выделите изученные орфограммы.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700" y="1165225"/>
            <a:ext cx="5486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1.Девочка сидела в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кресл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…ц… и шила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пальт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…ц… для куклы. Брат…ц устроился рядом и чинил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ружь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цо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2. На трёх высоких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стульч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ках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три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мальч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…ка сидят. 3.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Конч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…ком ноги я дотронулся до мяч…ка. 4. Мать очень обрадовалась. Получив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писм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…ц… от сына.       5. Он вынул из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карманч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…ка маленький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свёрточ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…к. 6. На краю обрыва росло чахлое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деревц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 . 7. Ворота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сарайч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…ка растворились.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93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9421</TotalTime>
  <Words>1929</Words>
  <Application>Microsoft Office PowerPoint</Application>
  <PresentationFormat>Произвольный</PresentationFormat>
  <Paragraphs>147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 Theme</vt:lpstr>
      <vt:lpstr>Презентация PowerPoint</vt:lpstr>
      <vt:lpstr>СЕГОДНЯ НА УРОКЕ:  </vt:lpstr>
      <vt:lpstr>Презентация PowerPoint</vt:lpstr>
      <vt:lpstr>Презентация PowerPoint</vt:lpstr>
      <vt:lpstr>Презентация PowerPoint</vt:lpstr>
      <vt:lpstr>УПРАЖНЕНИЕ 481</vt:lpstr>
      <vt:lpstr>УПРАЖНЕНИЕ 481</vt:lpstr>
      <vt:lpstr>ОРФОГРАММА №26</vt:lpstr>
      <vt:lpstr>УПРАЖНЕНИЕ 482</vt:lpstr>
      <vt:lpstr>УПРАЖНЕНИЕ 482</vt:lpstr>
      <vt:lpstr>ОРФОГРАММА №27</vt:lpstr>
      <vt:lpstr>УПРАЖНЕНИЕ 484</vt:lpstr>
      <vt:lpstr>УПРАЖНЕНИЕ 484</vt:lpstr>
      <vt:lpstr>Презентация PowerPoint</vt:lpstr>
      <vt:lpstr>Презентация PowerPoint</vt:lpstr>
      <vt:lpstr>ОРФОГРАММА №28</vt:lpstr>
      <vt:lpstr>ОРФОГРАММА №28</vt:lpstr>
      <vt:lpstr>УПРАЖНЕНИЕ 485</vt:lpstr>
      <vt:lpstr>УПРАЖНЕНИЕ 485</vt:lpstr>
      <vt:lpstr>Презентация PowerPoint</vt:lpstr>
      <vt:lpstr>Презентация PowerPoint</vt:lpstr>
      <vt:lpstr>ОРФОГРАММА №29</vt:lpstr>
      <vt:lpstr>ОРФОГРАММА №30</vt:lpstr>
      <vt:lpstr>УПРАЖНЕНИЕ 488</vt:lpstr>
      <vt:lpstr>УПРАЖНЕНИЕ 488</vt:lpstr>
      <vt:lpstr>Презентация PowerPoint</vt:lpstr>
      <vt:lpstr>Презентация PowerPoint</vt:lpstr>
      <vt:lpstr>ОРФОГРАММА №31</vt:lpstr>
      <vt:lpstr>УПРАЖНЕНИЕ 489</vt:lpstr>
      <vt:lpstr>УПРАЖНЕНИЕ 489</vt:lpstr>
      <vt:lpstr>УПРАЖНЕНИЕ 492</vt:lpstr>
      <vt:lpstr>УПРАЖНЕНИЕ 492</vt:lpstr>
      <vt:lpstr>САМОСТОЯТЕЛЬНАЯ РАБОТА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 </dc:title>
  <cp:lastModifiedBy>ТСБ-1</cp:lastModifiedBy>
  <cp:revision>918</cp:revision>
  <dcterms:created xsi:type="dcterms:W3CDTF">2020-04-13T08:05:16Z</dcterms:created>
  <dcterms:modified xsi:type="dcterms:W3CDTF">2021-02-22T11:03:13Z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