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5"/>
  </p:notesMasterIdLst>
  <p:sldIdLst>
    <p:sldId id="259" r:id="rId2"/>
    <p:sldId id="390" r:id="rId3"/>
    <p:sldId id="536" r:id="rId4"/>
    <p:sldId id="533" r:id="rId5"/>
    <p:sldId id="534" r:id="rId6"/>
    <p:sldId id="537" r:id="rId7"/>
    <p:sldId id="538" r:id="rId8"/>
    <p:sldId id="539" r:id="rId9"/>
    <p:sldId id="540" r:id="rId10"/>
    <p:sldId id="541" r:id="rId11"/>
    <p:sldId id="542" r:id="rId12"/>
    <p:sldId id="515" r:id="rId13"/>
    <p:sldId id="526" r:id="rId14"/>
    <p:sldId id="516" r:id="rId15"/>
    <p:sldId id="514" r:id="rId16"/>
    <p:sldId id="527" r:id="rId17"/>
    <p:sldId id="517" r:id="rId18"/>
    <p:sldId id="528" r:id="rId19"/>
    <p:sldId id="518" r:id="rId20"/>
    <p:sldId id="543" r:id="rId21"/>
    <p:sldId id="544" r:id="rId22"/>
    <p:sldId id="545" r:id="rId23"/>
    <p:sldId id="546" r:id="rId24"/>
    <p:sldId id="519" r:id="rId25"/>
    <p:sldId id="529" r:id="rId26"/>
    <p:sldId id="520" r:id="rId27"/>
    <p:sldId id="530" r:id="rId28"/>
    <p:sldId id="521" r:id="rId29"/>
    <p:sldId id="522" r:id="rId30"/>
    <p:sldId id="531" r:id="rId31"/>
    <p:sldId id="523" r:id="rId32"/>
    <p:sldId id="532" r:id="rId33"/>
    <p:sldId id="294" r:id="rId34"/>
  </p:sldIdLst>
  <p:sldSz cx="5765800" cy="3244850"/>
  <p:notesSz cx="5765800" cy="3244850"/>
  <p:defaultTextStyle>
    <a:defPPr>
      <a:defRPr lang="ru-RU"/>
    </a:defPPr>
    <a:lvl1pPr marL="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0000"/>
    <a:srgbClr val="0000FF"/>
    <a:srgbClr val="000000"/>
    <a:srgbClr val="CCCCFF"/>
    <a:srgbClr val="CCECFF"/>
    <a:srgbClr val="5ACD3F"/>
    <a:srgbClr val="CC99FF"/>
    <a:srgbClr val="FFCC66"/>
    <a:srgbClr val="660033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726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slide" Target="../slides/slide11.xml"/><Relationship Id="rId1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FF08F-D357-4957-906B-AFD33D39A783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</dgm:pt>
    <dgm:pt modelId="{6C929F00-643A-40C0-B86D-E9E63959A12D}">
      <dgm:prSet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</a:rPr>
            <a:t>При помощи приставки и суффикса</a:t>
          </a:r>
        </a:p>
      </dgm:t>
    </dgm:pt>
    <dgm:pt modelId="{EB5389EF-9331-4EEB-BAC8-B30B6415404F}" type="parTrans" cxnId="{3EB9B0F8-0151-458D-93CA-507D97AD51F2}">
      <dgm:prSet/>
      <dgm:spPr/>
      <dgm:t>
        <a:bodyPr/>
        <a:lstStyle/>
        <a:p>
          <a:endParaRPr lang="ru-RU"/>
        </a:p>
      </dgm:t>
    </dgm:pt>
    <dgm:pt modelId="{FAE1B531-2815-4E1F-849C-7673188A1D13}" type="sibTrans" cxnId="{3EB9B0F8-0151-458D-93CA-507D97AD51F2}">
      <dgm:prSet/>
      <dgm:spPr/>
      <dgm:t>
        <a:bodyPr/>
        <a:lstStyle/>
        <a:p>
          <a:endParaRPr lang="ru-RU"/>
        </a:p>
      </dgm:t>
    </dgm:pt>
    <dgm:pt modelId="{A6EE9215-A76E-41AF-A7B4-1F9E8B26B21F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rId1" action="ppaction://hlinksldjump"/>
            </a:rPr>
            <a:t>Приставочный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rId1" action="ppaction://hlinksldjump"/>
            </a:rPr>
            <a:t> способ</a:t>
          </a:r>
          <a:endParaRPr kumimoji="0" lang="ru-RU" altLang="ru-RU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445D1CFD-DBE7-4F2F-8B43-7E73C6AB7485}" type="parTrans" cxnId="{898DDC2E-E6CD-4ACB-BFEE-3C8AE77A47F5}">
      <dgm:prSet/>
      <dgm:spPr/>
      <dgm:t>
        <a:bodyPr/>
        <a:lstStyle/>
        <a:p>
          <a:endParaRPr lang="ru-RU"/>
        </a:p>
      </dgm:t>
    </dgm:pt>
    <dgm:pt modelId="{83BC1539-C65F-4613-9A12-99DF9BB07B75}" type="sibTrans" cxnId="{898DDC2E-E6CD-4ACB-BFEE-3C8AE77A47F5}">
      <dgm:prSet/>
      <dgm:spPr/>
      <dgm:t>
        <a:bodyPr/>
        <a:lstStyle/>
        <a:p>
          <a:endParaRPr lang="ru-RU"/>
        </a:p>
      </dgm:t>
    </dgm:pt>
    <dgm:pt modelId="{28A268C6-F44A-4122-96FB-D560452AF7EC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rId2" action="ppaction://hlinksldjump"/>
            </a:rPr>
            <a:t>Суффиксальный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rId2" action="ppaction://hlinksldjump"/>
            </a:rPr>
            <a:t>способ</a:t>
          </a:r>
          <a:endParaRPr kumimoji="0" lang="ru-RU" altLang="ru-RU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86E18FE5-EB15-4D31-B21E-41DE10F736D4}" type="parTrans" cxnId="{2A12B76D-A1B9-4A32-BE4A-B86998DAEE8D}">
      <dgm:prSet/>
      <dgm:spPr/>
      <dgm:t>
        <a:bodyPr/>
        <a:lstStyle/>
        <a:p>
          <a:endParaRPr lang="ru-RU"/>
        </a:p>
      </dgm:t>
    </dgm:pt>
    <dgm:pt modelId="{C45E188D-A6A5-4E09-A29A-D21DC4F14A5B}" type="sibTrans" cxnId="{2A12B76D-A1B9-4A32-BE4A-B86998DAEE8D}">
      <dgm:prSet/>
      <dgm:spPr/>
      <dgm:t>
        <a:bodyPr/>
        <a:lstStyle/>
        <a:p>
          <a:endParaRPr lang="ru-RU"/>
        </a:p>
      </dgm:t>
    </dgm:pt>
    <dgm:pt modelId="{114F95DA-A77C-43D6-8457-F4768A829E51}">
      <dgm:prSet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rId3" action="ppaction://hlinksldjump"/>
            </a:rPr>
            <a:t>Приставочно-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rId3" action="ppaction://hlinksldjump"/>
            </a:rPr>
            <a:t>суффиксальный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b="1" i="0" u="none" strike="noStrike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rId3" action="ppaction://hlinksldjump"/>
            </a:rPr>
            <a:t>способ</a:t>
          </a:r>
          <a:endParaRPr kumimoji="0" lang="ru-RU" altLang="ru-RU" b="1" i="0" u="none" strike="noStrike" cap="none" normalizeH="0" baseline="0" dirty="0" smtClean="0">
            <a:ln/>
            <a:effectLst/>
            <a:latin typeface="Arial" charset="0"/>
            <a:cs typeface="Arial" charset="0"/>
          </a:endParaRPr>
        </a:p>
      </dgm:t>
    </dgm:pt>
    <dgm:pt modelId="{58E8BCF6-CA04-4153-979A-B7FF1BED46D0}" type="parTrans" cxnId="{613AC4BF-DE6C-42D0-9664-D43107104DC0}">
      <dgm:prSet/>
      <dgm:spPr/>
      <dgm:t>
        <a:bodyPr/>
        <a:lstStyle/>
        <a:p>
          <a:endParaRPr lang="ru-RU"/>
        </a:p>
      </dgm:t>
    </dgm:pt>
    <dgm:pt modelId="{330F20AF-CF2C-4653-BE09-6B56BAFE1BB0}" type="sibTrans" cxnId="{613AC4BF-DE6C-42D0-9664-D43107104DC0}">
      <dgm:prSet/>
      <dgm:spPr/>
      <dgm:t>
        <a:bodyPr/>
        <a:lstStyle/>
        <a:p>
          <a:endParaRPr lang="ru-RU"/>
        </a:p>
      </dgm:t>
    </dgm:pt>
    <dgm:pt modelId="{33862E08-8DDD-405A-A3AF-D5800C54425E}" type="pres">
      <dgm:prSet presAssocID="{BE7FF08F-D357-4957-906B-AFD33D39A7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1BF1C61-8EC7-4BB1-ABE2-CB8E685324ED}" type="pres">
      <dgm:prSet presAssocID="{6C929F00-643A-40C0-B86D-E9E63959A12D}" presName="hierRoot1" presStyleCnt="0">
        <dgm:presLayoutVars>
          <dgm:hierBranch/>
        </dgm:presLayoutVars>
      </dgm:prSet>
      <dgm:spPr/>
    </dgm:pt>
    <dgm:pt modelId="{D1DAA0B0-D5AF-4690-BB50-047B50048C8A}" type="pres">
      <dgm:prSet presAssocID="{6C929F00-643A-40C0-B86D-E9E63959A12D}" presName="rootComposite1" presStyleCnt="0"/>
      <dgm:spPr/>
    </dgm:pt>
    <dgm:pt modelId="{97ED2D90-F893-4322-8C83-9907F38C5199}" type="pres">
      <dgm:prSet presAssocID="{6C929F00-643A-40C0-B86D-E9E63959A12D}" presName="rootText1" presStyleLbl="node0" presStyleIdx="0" presStyleCnt="1" custLinFactNeighborY="-756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6E5EE8B-C827-4184-B92E-8642D4261F2D}" type="pres">
      <dgm:prSet presAssocID="{6C929F00-643A-40C0-B86D-E9E63959A12D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133947F-A36D-40A0-88D7-16F1FE47CB71}" type="pres">
      <dgm:prSet presAssocID="{6C929F00-643A-40C0-B86D-E9E63959A12D}" presName="hierChild2" presStyleCnt="0"/>
      <dgm:spPr/>
    </dgm:pt>
    <dgm:pt modelId="{D080F43E-5FD2-45D5-B702-C149F73AE5DC}" type="pres">
      <dgm:prSet presAssocID="{445D1CFD-DBE7-4F2F-8B43-7E73C6AB7485}" presName="Name35" presStyleLbl="parChTrans1D2" presStyleIdx="0" presStyleCnt="3"/>
      <dgm:spPr/>
      <dgm:t>
        <a:bodyPr/>
        <a:lstStyle/>
        <a:p>
          <a:endParaRPr lang="ru-RU"/>
        </a:p>
      </dgm:t>
    </dgm:pt>
    <dgm:pt modelId="{600C8F9F-F7EE-4C86-8964-10DF77263A26}" type="pres">
      <dgm:prSet presAssocID="{A6EE9215-A76E-41AF-A7B4-1F9E8B26B21F}" presName="hierRoot2" presStyleCnt="0">
        <dgm:presLayoutVars>
          <dgm:hierBranch/>
        </dgm:presLayoutVars>
      </dgm:prSet>
      <dgm:spPr/>
    </dgm:pt>
    <dgm:pt modelId="{475777F9-1597-429C-AECA-A4F892E57B23}" type="pres">
      <dgm:prSet presAssocID="{A6EE9215-A76E-41AF-A7B4-1F9E8B26B21F}" presName="rootComposite" presStyleCnt="0"/>
      <dgm:spPr/>
    </dgm:pt>
    <dgm:pt modelId="{9F72C245-1945-4E07-A213-CA0C271AF911}" type="pres">
      <dgm:prSet presAssocID="{A6EE9215-A76E-41AF-A7B4-1F9E8B26B21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8F2A7E-6B32-4B14-9D94-6F29C5D43D74}" type="pres">
      <dgm:prSet presAssocID="{A6EE9215-A76E-41AF-A7B4-1F9E8B26B21F}" presName="rootConnector" presStyleLbl="node2" presStyleIdx="0" presStyleCnt="3"/>
      <dgm:spPr/>
      <dgm:t>
        <a:bodyPr/>
        <a:lstStyle/>
        <a:p>
          <a:endParaRPr lang="ru-RU"/>
        </a:p>
      </dgm:t>
    </dgm:pt>
    <dgm:pt modelId="{7112F929-41E9-4757-8462-754242BD24F0}" type="pres">
      <dgm:prSet presAssocID="{A6EE9215-A76E-41AF-A7B4-1F9E8B26B21F}" presName="hierChild4" presStyleCnt="0"/>
      <dgm:spPr/>
    </dgm:pt>
    <dgm:pt modelId="{2B95FD42-895D-4589-8858-8D08EE1C8920}" type="pres">
      <dgm:prSet presAssocID="{A6EE9215-A76E-41AF-A7B4-1F9E8B26B21F}" presName="hierChild5" presStyleCnt="0"/>
      <dgm:spPr/>
    </dgm:pt>
    <dgm:pt modelId="{90AC89FF-B1D4-4031-9B0A-C0B8CC14DE49}" type="pres">
      <dgm:prSet presAssocID="{86E18FE5-EB15-4D31-B21E-41DE10F736D4}" presName="Name35" presStyleLbl="parChTrans1D2" presStyleIdx="1" presStyleCnt="3"/>
      <dgm:spPr/>
      <dgm:t>
        <a:bodyPr/>
        <a:lstStyle/>
        <a:p>
          <a:endParaRPr lang="ru-RU"/>
        </a:p>
      </dgm:t>
    </dgm:pt>
    <dgm:pt modelId="{87FB367F-5718-4469-8C2F-6E8050D6BC42}" type="pres">
      <dgm:prSet presAssocID="{28A268C6-F44A-4122-96FB-D560452AF7EC}" presName="hierRoot2" presStyleCnt="0">
        <dgm:presLayoutVars>
          <dgm:hierBranch/>
        </dgm:presLayoutVars>
      </dgm:prSet>
      <dgm:spPr/>
    </dgm:pt>
    <dgm:pt modelId="{E4C7ACBB-8517-4476-B465-D8689D86EE4F}" type="pres">
      <dgm:prSet presAssocID="{28A268C6-F44A-4122-96FB-D560452AF7EC}" presName="rootComposite" presStyleCnt="0"/>
      <dgm:spPr/>
    </dgm:pt>
    <dgm:pt modelId="{6EB600D2-9FAA-4E5C-962E-0D4C82DB21DA}" type="pres">
      <dgm:prSet presAssocID="{28A268C6-F44A-4122-96FB-D560452AF7E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410939E-AB76-4305-BCCD-B81366E4DFD9}" type="pres">
      <dgm:prSet presAssocID="{28A268C6-F44A-4122-96FB-D560452AF7EC}" presName="rootConnector" presStyleLbl="node2" presStyleIdx="1" presStyleCnt="3"/>
      <dgm:spPr/>
      <dgm:t>
        <a:bodyPr/>
        <a:lstStyle/>
        <a:p>
          <a:endParaRPr lang="ru-RU"/>
        </a:p>
      </dgm:t>
    </dgm:pt>
    <dgm:pt modelId="{6263A763-26AC-4E0B-98C2-BDDE858A8E94}" type="pres">
      <dgm:prSet presAssocID="{28A268C6-F44A-4122-96FB-D560452AF7EC}" presName="hierChild4" presStyleCnt="0"/>
      <dgm:spPr/>
    </dgm:pt>
    <dgm:pt modelId="{F30F4A82-D948-4A4A-B48D-2B28404ABE7E}" type="pres">
      <dgm:prSet presAssocID="{28A268C6-F44A-4122-96FB-D560452AF7EC}" presName="hierChild5" presStyleCnt="0"/>
      <dgm:spPr/>
    </dgm:pt>
    <dgm:pt modelId="{3E7DB831-9C18-478C-B4EE-03EDE44E3028}" type="pres">
      <dgm:prSet presAssocID="{58E8BCF6-CA04-4153-979A-B7FF1BED46D0}" presName="Name35" presStyleLbl="parChTrans1D2" presStyleIdx="2" presStyleCnt="3"/>
      <dgm:spPr/>
      <dgm:t>
        <a:bodyPr/>
        <a:lstStyle/>
        <a:p>
          <a:endParaRPr lang="ru-RU"/>
        </a:p>
      </dgm:t>
    </dgm:pt>
    <dgm:pt modelId="{36B1DAC8-621D-4235-B79A-8924F8DEF3A5}" type="pres">
      <dgm:prSet presAssocID="{114F95DA-A77C-43D6-8457-F4768A829E51}" presName="hierRoot2" presStyleCnt="0">
        <dgm:presLayoutVars>
          <dgm:hierBranch/>
        </dgm:presLayoutVars>
      </dgm:prSet>
      <dgm:spPr/>
    </dgm:pt>
    <dgm:pt modelId="{D60C6806-A4E5-4282-AF80-9985EF78BCC4}" type="pres">
      <dgm:prSet presAssocID="{114F95DA-A77C-43D6-8457-F4768A829E51}" presName="rootComposite" presStyleCnt="0"/>
      <dgm:spPr/>
    </dgm:pt>
    <dgm:pt modelId="{CDDEE25D-E220-482C-A6CB-94772DB55810}" type="pres">
      <dgm:prSet presAssocID="{114F95DA-A77C-43D6-8457-F4768A829E5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C6CE0D-3927-476B-8ADC-827B7EEA7D19}" type="pres">
      <dgm:prSet presAssocID="{114F95DA-A77C-43D6-8457-F4768A829E51}" presName="rootConnector" presStyleLbl="node2" presStyleIdx="2" presStyleCnt="3"/>
      <dgm:spPr/>
      <dgm:t>
        <a:bodyPr/>
        <a:lstStyle/>
        <a:p>
          <a:endParaRPr lang="ru-RU"/>
        </a:p>
      </dgm:t>
    </dgm:pt>
    <dgm:pt modelId="{43EFF52E-F2F5-4BDB-8C02-FCC4EDD2E449}" type="pres">
      <dgm:prSet presAssocID="{114F95DA-A77C-43D6-8457-F4768A829E51}" presName="hierChild4" presStyleCnt="0"/>
      <dgm:spPr/>
    </dgm:pt>
    <dgm:pt modelId="{7985BF07-63C3-4A86-BCEF-5B4D1AA8FDE2}" type="pres">
      <dgm:prSet presAssocID="{114F95DA-A77C-43D6-8457-F4768A829E51}" presName="hierChild5" presStyleCnt="0"/>
      <dgm:spPr/>
    </dgm:pt>
    <dgm:pt modelId="{A5EE1E39-9298-491F-962C-70878E5463EF}" type="pres">
      <dgm:prSet presAssocID="{6C929F00-643A-40C0-B86D-E9E63959A12D}" presName="hierChild3" presStyleCnt="0"/>
      <dgm:spPr/>
    </dgm:pt>
  </dgm:ptLst>
  <dgm:cxnLst>
    <dgm:cxn modelId="{3E5430CD-F27E-4AFE-9F3A-9DFCD8248ADD}" type="presOf" srcId="{6C929F00-643A-40C0-B86D-E9E63959A12D}" destId="{97ED2D90-F893-4322-8C83-9907F38C5199}" srcOrd="0" destOrd="0" presId="urn:microsoft.com/office/officeart/2005/8/layout/orgChart1"/>
    <dgm:cxn modelId="{B562F2A4-28F7-44DE-A3C1-B29A3C95952B}" type="presOf" srcId="{445D1CFD-DBE7-4F2F-8B43-7E73C6AB7485}" destId="{D080F43E-5FD2-45D5-B702-C149F73AE5DC}" srcOrd="0" destOrd="0" presId="urn:microsoft.com/office/officeart/2005/8/layout/orgChart1"/>
    <dgm:cxn modelId="{0AAC5660-39A0-480E-BBDA-C5DC6F5A5842}" type="presOf" srcId="{114F95DA-A77C-43D6-8457-F4768A829E51}" destId="{CDDEE25D-E220-482C-A6CB-94772DB55810}" srcOrd="0" destOrd="0" presId="urn:microsoft.com/office/officeart/2005/8/layout/orgChart1"/>
    <dgm:cxn modelId="{16632B67-F11F-4F8D-A0FB-0160DFFEAFCB}" type="presOf" srcId="{A6EE9215-A76E-41AF-A7B4-1F9E8B26B21F}" destId="{0C8F2A7E-6B32-4B14-9D94-6F29C5D43D74}" srcOrd="1" destOrd="0" presId="urn:microsoft.com/office/officeart/2005/8/layout/orgChart1"/>
    <dgm:cxn modelId="{BE01AC95-278D-4953-B233-38FFCE443784}" type="presOf" srcId="{28A268C6-F44A-4122-96FB-D560452AF7EC}" destId="{4410939E-AB76-4305-BCCD-B81366E4DFD9}" srcOrd="1" destOrd="0" presId="urn:microsoft.com/office/officeart/2005/8/layout/orgChart1"/>
    <dgm:cxn modelId="{2A12B76D-A1B9-4A32-BE4A-B86998DAEE8D}" srcId="{6C929F00-643A-40C0-B86D-E9E63959A12D}" destId="{28A268C6-F44A-4122-96FB-D560452AF7EC}" srcOrd="1" destOrd="0" parTransId="{86E18FE5-EB15-4D31-B21E-41DE10F736D4}" sibTransId="{C45E188D-A6A5-4E09-A29A-D21DC4F14A5B}"/>
    <dgm:cxn modelId="{A3B8D6EE-5665-43F5-AB74-948C8F9EABBF}" type="presOf" srcId="{6C929F00-643A-40C0-B86D-E9E63959A12D}" destId="{66E5EE8B-C827-4184-B92E-8642D4261F2D}" srcOrd="1" destOrd="0" presId="urn:microsoft.com/office/officeart/2005/8/layout/orgChart1"/>
    <dgm:cxn modelId="{613AC4BF-DE6C-42D0-9664-D43107104DC0}" srcId="{6C929F00-643A-40C0-B86D-E9E63959A12D}" destId="{114F95DA-A77C-43D6-8457-F4768A829E51}" srcOrd="2" destOrd="0" parTransId="{58E8BCF6-CA04-4153-979A-B7FF1BED46D0}" sibTransId="{330F20AF-CF2C-4653-BE09-6B56BAFE1BB0}"/>
    <dgm:cxn modelId="{898DDC2E-E6CD-4ACB-BFEE-3C8AE77A47F5}" srcId="{6C929F00-643A-40C0-B86D-E9E63959A12D}" destId="{A6EE9215-A76E-41AF-A7B4-1F9E8B26B21F}" srcOrd="0" destOrd="0" parTransId="{445D1CFD-DBE7-4F2F-8B43-7E73C6AB7485}" sibTransId="{83BC1539-C65F-4613-9A12-99DF9BB07B75}"/>
    <dgm:cxn modelId="{070EB606-0FD1-4708-97CE-6D46AFE34272}" type="presOf" srcId="{28A268C6-F44A-4122-96FB-D560452AF7EC}" destId="{6EB600D2-9FAA-4E5C-962E-0D4C82DB21DA}" srcOrd="0" destOrd="0" presId="urn:microsoft.com/office/officeart/2005/8/layout/orgChart1"/>
    <dgm:cxn modelId="{604B0989-5257-4282-B891-1B72D6F56E6A}" type="presOf" srcId="{A6EE9215-A76E-41AF-A7B4-1F9E8B26B21F}" destId="{9F72C245-1945-4E07-A213-CA0C271AF911}" srcOrd="0" destOrd="0" presId="urn:microsoft.com/office/officeart/2005/8/layout/orgChart1"/>
    <dgm:cxn modelId="{DC852105-BC64-49EE-A35C-6C83C4CD3442}" type="presOf" srcId="{86E18FE5-EB15-4D31-B21E-41DE10F736D4}" destId="{90AC89FF-B1D4-4031-9B0A-C0B8CC14DE49}" srcOrd="0" destOrd="0" presId="urn:microsoft.com/office/officeart/2005/8/layout/orgChart1"/>
    <dgm:cxn modelId="{3EB9B0F8-0151-458D-93CA-507D97AD51F2}" srcId="{BE7FF08F-D357-4957-906B-AFD33D39A783}" destId="{6C929F00-643A-40C0-B86D-E9E63959A12D}" srcOrd="0" destOrd="0" parTransId="{EB5389EF-9331-4EEB-BAC8-B30B6415404F}" sibTransId="{FAE1B531-2815-4E1F-849C-7673188A1D13}"/>
    <dgm:cxn modelId="{11A9BC71-036C-4578-ADF0-147807C639CD}" type="presOf" srcId="{114F95DA-A77C-43D6-8457-F4768A829E51}" destId="{72C6CE0D-3927-476B-8ADC-827B7EEA7D19}" srcOrd="1" destOrd="0" presId="urn:microsoft.com/office/officeart/2005/8/layout/orgChart1"/>
    <dgm:cxn modelId="{B1E7300C-4D17-45BE-BCB4-7EF6EDBC74D7}" type="presOf" srcId="{BE7FF08F-D357-4957-906B-AFD33D39A783}" destId="{33862E08-8DDD-405A-A3AF-D5800C54425E}" srcOrd="0" destOrd="0" presId="urn:microsoft.com/office/officeart/2005/8/layout/orgChart1"/>
    <dgm:cxn modelId="{1EF1E280-8895-445A-B8DD-18A0B5C9F56A}" type="presOf" srcId="{58E8BCF6-CA04-4153-979A-B7FF1BED46D0}" destId="{3E7DB831-9C18-478C-B4EE-03EDE44E3028}" srcOrd="0" destOrd="0" presId="urn:microsoft.com/office/officeart/2005/8/layout/orgChart1"/>
    <dgm:cxn modelId="{32583D3F-E0E4-48E4-8EC8-D738C99F7F6A}" type="presParOf" srcId="{33862E08-8DDD-405A-A3AF-D5800C54425E}" destId="{31BF1C61-8EC7-4BB1-ABE2-CB8E685324ED}" srcOrd="0" destOrd="0" presId="urn:microsoft.com/office/officeart/2005/8/layout/orgChart1"/>
    <dgm:cxn modelId="{3739FF2B-F649-4000-A809-97359F20D415}" type="presParOf" srcId="{31BF1C61-8EC7-4BB1-ABE2-CB8E685324ED}" destId="{D1DAA0B0-D5AF-4690-BB50-047B50048C8A}" srcOrd="0" destOrd="0" presId="urn:microsoft.com/office/officeart/2005/8/layout/orgChart1"/>
    <dgm:cxn modelId="{F2F4F829-26F5-4DC8-B7F1-42FCB2EC9507}" type="presParOf" srcId="{D1DAA0B0-D5AF-4690-BB50-047B50048C8A}" destId="{97ED2D90-F893-4322-8C83-9907F38C5199}" srcOrd="0" destOrd="0" presId="urn:microsoft.com/office/officeart/2005/8/layout/orgChart1"/>
    <dgm:cxn modelId="{C36A25F3-0391-4ADC-B53F-DFE56EFDC71E}" type="presParOf" srcId="{D1DAA0B0-D5AF-4690-BB50-047B50048C8A}" destId="{66E5EE8B-C827-4184-B92E-8642D4261F2D}" srcOrd="1" destOrd="0" presId="urn:microsoft.com/office/officeart/2005/8/layout/orgChart1"/>
    <dgm:cxn modelId="{24033352-6F6F-404B-9FB2-FF0D3DB2AAC8}" type="presParOf" srcId="{31BF1C61-8EC7-4BB1-ABE2-CB8E685324ED}" destId="{5133947F-A36D-40A0-88D7-16F1FE47CB71}" srcOrd="1" destOrd="0" presId="urn:microsoft.com/office/officeart/2005/8/layout/orgChart1"/>
    <dgm:cxn modelId="{3CCA2F3B-BB50-4C80-8D2D-712F4E44BF7C}" type="presParOf" srcId="{5133947F-A36D-40A0-88D7-16F1FE47CB71}" destId="{D080F43E-5FD2-45D5-B702-C149F73AE5DC}" srcOrd="0" destOrd="0" presId="urn:microsoft.com/office/officeart/2005/8/layout/orgChart1"/>
    <dgm:cxn modelId="{68D72C1E-F7F0-4D5E-9981-4289119CBE7F}" type="presParOf" srcId="{5133947F-A36D-40A0-88D7-16F1FE47CB71}" destId="{600C8F9F-F7EE-4C86-8964-10DF77263A26}" srcOrd="1" destOrd="0" presId="urn:microsoft.com/office/officeart/2005/8/layout/orgChart1"/>
    <dgm:cxn modelId="{FB8DC812-E443-4794-9D82-1572AD33FA9B}" type="presParOf" srcId="{600C8F9F-F7EE-4C86-8964-10DF77263A26}" destId="{475777F9-1597-429C-AECA-A4F892E57B23}" srcOrd="0" destOrd="0" presId="urn:microsoft.com/office/officeart/2005/8/layout/orgChart1"/>
    <dgm:cxn modelId="{F0B1424C-C53A-4C4E-80A3-C14C14FB8450}" type="presParOf" srcId="{475777F9-1597-429C-AECA-A4F892E57B23}" destId="{9F72C245-1945-4E07-A213-CA0C271AF911}" srcOrd="0" destOrd="0" presId="urn:microsoft.com/office/officeart/2005/8/layout/orgChart1"/>
    <dgm:cxn modelId="{C7415445-E8C1-4AE3-AEC9-67554718F114}" type="presParOf" srcId="{475777F9-1597-429C-AECA-A4F892E57B23}" destId="{0C8F2A7E-6B32-4B14-9D94-6F29C5D43D74}" srcOrd="1" destOrd="0" presId="urn:microsoft.com/office/officeart/2005/8/layout/orgChart1"/>
    <dgm:cxn modelId="{079588DA-CD25-4A9B-858A-16C8E3D4578A}" type="presParOf" srcId="{600C8F9F-F7EE-4C86-8964-10DF77263A26}" destId="{7112F929-41E9-4757-8462-754242BD24F0}" srcOrd="1" destOrd="0" presId="urn:microsoft.com/office/officeart/2005/8/layout/orgChart1"/>
    <dgm:cxn modelId="{72B61AD7-6921-4870-853B-2BC8F80F80FA}" type="presParOf" srcId="{600C8F9F-F7EE-4C86-8964-10DF77263A26}" destId="{2B95FD42-895D-4589-8858-8D08EE1C8920}" srcOrd="2" destOrd="0" presId="urn:microsoft.com/office/officeart/2005/8/layout/orgChart1"/>
    <dgm:cxn modelId="{91705FEB-4B4A-45A8-8917-466975B254A6}" type="presParOf" srcId="{5133947F-A36D-40A0-88D7-16F1FE47CB71}" destId="{90AC89FF-B1D4-4031-9B0A-C0B8CC14DE49}" srcOrd="2" destOrd="0" presId="urn:microsoft.com/office/officeart/2005/8/layout/orgChart1"/>
    <dgm:cxn modelId="{7CD3F157-D89A-47B1-B5BF-34283EB659E6}" type="presParOf" srcId="{5133947F-A36D-40A0-88D7-16F1FE47CB71}" destId="{87FB367F-5718-4469-8C2F-6E8050D6BC42}" srcOrd="3" destOrd="0" presId="urn:microsoft.com/office/officeart/2005/8/layout/orgChart1"/>
    <dgm:cxn modelId="{E4B4E8BF-16ED-423C-97FC-642E55FD0481}" type="presParOf" srcId="{87FB367F-5718-4469-8C2F-6E8050D6BC42}" destId="{E4C7ACBB-8517-4476-B465-D8689D86EE4F}" srcOrd="0" destOrd="0" presId="urn:microsoft.com/office/officeart/2005/8/layout/orgChart1"/>
    <dgm:cxn modelId="{3191FDDB-05E1-4F2E-B1D1-CB59FF31B3EC}" type="presParOf" srcId="{E4C7ACBB-8517-4476-B465-D8689D86EE4F}" destId="{6EB600D2-9FAA-4E5C-962E-0D4C82DB21DA}" srcOrd="0" destOrd="0" presId="urn:microsoft.com/office/officeart/2005/8/layout/orgChart1"/>
    <dgm:cxn modelId="{286310FD-321B-452E-B8F4-B56B8880C701}" type="presParOf" srcId="{E4C7ACBB-8517-4476-B465-D8689D86EE4F}" destId="{4410939E-AB76-4305-BCCD-B81366E4DFD9}" srcOrd="1" destOrd="0" presId="urn:microsoft.com/office/officeart/2005/8/layout/orgChart1"/>
    <dgm:cxn modelId="{CC2CE6A4-4CF6-4103-A396-111296E091E5}" type="presParOf" srcId="{87FB367F-5718-4469-8C2F-6E8050D6BC42}" destId="{6263A763-26AC-4E0B-98C2-BDDE858A8E94}" srcOrd="1" destOrd="0" presId="urn:microsoft.com/office/officeart/2005/8/layout/orgChart1"/>
    <dgm:cxn modelId="{EA90362E-6A01-4ECB-8000-82014492181F}" type="presParOf" srcId="{87FB367F-5718-4469-8C2F-6E8050D6BC42}" destId="{F30F4A82-D948-4A4A-B48D-2B28404ABE7E}" srcOrd="2" destOrd="0" presId="urn:microsoft.com/office/officeart/2005/8/layout/orgChart1"/>
    <dgm:cxn modelId="{59AAE271-D489-4B9B-9F48-76DA0FA6FE5A}" type="presParOf" srcId="{5133947F-A36D-40A0-88D7-16F1FE47CB71}" destId="{3E7DB831-9C18-478C-B4EE-03EDE44E3028}" srcOrd="4" destOrd="0" presId="urn:microsoft.com/office/officeart/2005/8/layout/orgChart1"/>
    <dgm:cxn modelId="{1A553384-CDFE-45C9-9521-305ECB3A3FBB}" type="presParOf" srcId="{5133947F-A36D-40A0-88D7-16F1FE47CB71}" destId="{36B1DAC8-621D-4235-B79A-8924F8DEF3A5}" srcOrd="5" destOrd="0" presId="urn:microsoft.com/office/officeart/2005/8/layout/orgChart1"/>
    <dgm:cxn modelId="{90E3837B-880E-4496-B86C-550BECC971B7}" type="presParOf" srcId="{36B1DAC8-621D-4235-B79A-8924F8DEF3A5}" destId="{D60C6806-A4E5-4282-AF80-9985EF78BCC4}" srcOrd="0" destOrd="0" presId="urn:microsoft.com/office/officeart/2005/8/layout/orgChart1"/>
    <dgm:cxn modelId="{AE1F7EC1-D890-42B7-8967-618F5645D665}" type="presParOf" srcId="{D60C6806-A4E5-4282-AF80-9985EF78BCC4}" destId="{CDDEE25D-E220-482C-A6CB-94772DB55810}" srcOrd="0" destOrd="0" presId="urn:microsoft.com/office/officeart/2005/8/layout/orgChart1"/>
    <dgm:cxn modelId="{DA5398A5-2511-4005-B99D-40C88D4408D7}" type="presParOf" srcId="{D60C6806-A4E5-4282-AF80-9985EF78BCC4}" destId="{72C6CE0D-3927-476B-8ADC-827B7EEA7D19}" srcOrd="1" destOrd="0" presId="urn:microsoft.com/office/officeart/2005/8/layout/orgChart1"/>
    <dgm:cxn modelId="{D2D95425-29D9-482E-995B-11252FA150A5}" type="presParOf" srcId="{36B1DAC8-621D-4235-B79A-8924F8DEF3A5}" destId="{43EFF52E-F2F5-4BDB-8C02-FCC4EDD2E449}" srcOrd="1" destOrd="0" presId="urn:microsoft.com/office/officeart/2005/8/layout/orgChart1"/>
    <dgm:cxn modelId="{2EF6C5F2-77A5-4EC7-96D1-256CDCA24419}" type="presParOf" srcId="{36B1DAC8-621D-4235-B79A-8924F8DEF3A5}" destId="{7985BF07-63C3-4A86-BCEF-5B4D1AA8FDE2}" srcOrd="2" destOrd="0" presId="urn:microsoft.com/office/officeart/2005/8/layout/orgChart1"/>
    <dgm:cxn modelId="{C82D698E-7123-4E75-939F-7831AEB839CF}" type="presParOf" srcId="{31BF1C61-8EC7-4BB1-ABE2-CB8E685324ED}" destId="{A5EE1E39-9298-491F-962C-70878E5463E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7DB831-9C18-478C-B4EE-03EDE44E3028}">
      <dsp:nvSpPr>
        <dsp:cNvPr id="0" name=""/>
        <dsp:cNvSpPr/>
      </dsp:nvSpPr>
      <dsp:spPr>
        <a:xfrm>
          <a:off x="2736849" y="1104939"/>
          <a:ext cx="1936341" cy="3965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8560"/>
              </a:lnTo>
              <a:lnTo>
                <a:pt x="1936341" y="228560"/>
              </a:lnTo>
              <a:lnTo>
                <a:pt x="1936341" y="396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AC89FF-B1D4-4031-9B0A-C0B8CC14DE49}">
      <dsp:nvSpPr>
        <dsp:cNvPr id="0" name=""/>
        <dsp:cNvSpPr/>
      </dsp:nvSpPr>
      <dsp:spPr>
        <a:xfrm>
          <a:off x="2691129" y="1104939"/>
          <a:ext cx="91440" cy="39658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6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80F43E-5FD2-45D5-B702-C149F73AE5DC}">
      <dsp:nvSpPr>
        <dsp:cNvPr id="0" name=""/>
        <dsp:cNvSpPr/>
      </dsp:nvSpPr>
      <dsp:spPr>
        <a:xfrm>
          <a:off x="800508" y="1104939"/>
          <a:ext cx="1936341" cy="396589"/>
        </a:xfrm>
        <a:custGeom>
          <a:avLst/>
          <a:gdLst/>
          <a:ahLst/>
          <a:cxnLst/>
          <a:rect l="0" t="0" r="0" b="0"/>
          <a:pathLst>
            <a:path>
              <a:moveTo>
                <a:pt x="1936341" y="0"/>
              </a:moveTo>
              <a:lnTo>
                <a:pt x="1936341" y="228560"/>
              </a:lnTo>
              <a:lnTo>
                <a:pt x="0" y="228560"/>
              </a:lnTo>
              <a:lnTo>
                <a:pt x="0" y="3965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ED2D90-F893-4322-8C83-9907F38C5199}">
      <dsp:nvSpPr>
        <dsp:cNvPr id="0" name=""/>
        <dsp:cNvSpPr/>
      </dsp:nvSpPr>
      <dsp:spPr>
        <a:xfrm>
          <a:off x="1936708" y="304798"/>
          <a:ext cx="1600282" cy="800141"/>
        </a:xfrm>
        <a:prstGeom prst="rect">
          <a:avLst/>
        </a:prstGeom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</a:rPr>
            <a:t>При помощи приставки и суффикса</a:t>
          </a:r>
        </a:p>
      </dsp:txBody>
      <dsp:txXfrm>
        <a:off x="1936708" y="304798"/>
        <a:ext cx="1600282" cy="800141"/>
      </dsp:txXfrm>
    </dsp:sp>
    <dsp:sp modelId="{9F72C245-1945-4E07-A213-CA0C271AF911}">
      <dsp:nvSpPr>
        <dsp:cNvPr id="0" name=""/>
        <dsp:cNvSpPr/>
      </dsp:nvSpPr>
      <dsp:spPr>
        <a:xfrm>
          <a:off x="367" y="1501529"/>
          <a:ext cx="1600282" cy="80014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hlinksldjump"/>
            </a:rPr>
            <a:t>Приставочный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hlinksldjump"/>
            </a:rPr>
            <a:t> способ</a:t>
          </a:r>
          <a:endParaRPr kumimoji="0" lang="ru-RU" altLang="ru-RU" sz="14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367" y="1501529"/>
        <a:ext cx="1600282" cy="800141"/>
      </dsp:txXfrm>
    </dsp:sp>
    <dsp:sp modelId="{6EB600D2-9FAA-4E5C-962E-0D4C82DB21DA}">
      <dsp:nvSpPr>
        <dsp:cNvPr id="0" name=""/>
        <dsp:cNvSpPr/>
      </dsp:nvSpPr>
      <dsp:spPr>
        <a:xfrm>
          <a:off x="1936708" y="1501529"/>
          <a:ext cx="1600282" cy="80014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hlinksldjump"/>
            </a:rPr>
            <a:t>Суффиксальный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hlinksldjump"/>
            </a:rPr>
            <a:t>способ</a:t>
          </a:r>
          <a:endParaRPr kumimoji="0" lang="ru-RU" altLang="ru-RU" sz="14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1936708" y="1501529"/>
        <a:ext cx="1600282" cy="800141"/>
      </dsp:txXfrm>
    </dsp:sp>
    <dsp:sp modelId="{CDDEE25D-E220-482C-A6CB-94772DB55810}">
      <dsp:nvSpPr>
        <dsp:cNvPr id="0" name=""/>
        <dsp:cNvSpPr/>
      </dsp:nvSpPr>
      <dsp:spPr>
        <a:xfrm>
          <a:off x="3873050" y="1501529"/>
          <a:ext cx="1600282" cy="80014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hlinksldjump"/>
            </a:rPr>
            <a:t>Приставочно-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hlinksldjump"/>
            </a:rPr>
            <a:t>суффиксальный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altLang="ru-RU" sz="1400" b="1" i="0" u="none" strike="noStrike" kern="1200" cap="none" normalizeH="0" baseline="0" dirty="0" smtClean="0">
              <a:ln/>
              <a:effectLst/>
              <a:latin typeface="Arial" charset="0"/>
              <a:cs typeface="Arial" charset="0"/>
              <a:hlinkClick xmlns:r="http://schemas.openxmlformats.org/officeDocument/2006/relationships" r:id="" action="ppaction://hlinksldjump"/>
            </a:rPr>
            <a:t>способ</a:t>
          </a:r>
          <a:endParaRPr kumimoji="0" lang="ru-RU" altLang="ru-RU" sz="1400" b="1" i="0" u="none" strike="noStrike" kern="1200" cap="none" normalizeH="0" baseline="0" dirty="0" smtClean="0">
            <a:ln/>
            <a:effectLst/>
            <a:latin typeface="Arial" charset="0"/>
            <a:cs typeface="Arial" charset="0"/>
          </a:endParaRPr>
        </a:p>
      </dsp:txBody>
      <dsp:txXfrm>
        <a:off x="3873050" y="1501529"/>
        <a:ext cx="1600282" cy="800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F1FB7-21AC-47CC-B595-2F69D866CB56}" type="datetimeFigureOut">
              <a:rPr lang="ru-RU" smtClean="0"/>
              <a:t>22.02.2021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AD94F-03BF-4B07-8397-30E69AD47C9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10985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555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11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667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2238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7779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3360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88919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44476" algn="l" defTabSz="91111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35" y="72108"/>
            <a:ext cx="4332358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32435" y="865293"/>
            <a:ext cx="2378393" cy="2708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906924" y="865294"/>
            <a:ext cx="2378393" cy="2708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2906924" y="1766641"/>
            <a:ext cx="2378393" cy="2708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B0E5F-7A68-4FD2-8763-AD32E5F610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1711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1"/>
            <a:ext cx="4893589" cy="215444"/>
          </a:xfrm>
        </p:spPr>
        <p:txBody>
          <a:bodyPr lIns="0" tIns="0" rIns="0" bIns="0"/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1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5"/>
            <a:ext cx="2508123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 lIns="0" tIns="0" rIns="0" bIns="0"/>
          <a:lstStyle>
            <a:lvl1pPr>
              <a:defRPr sz="2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438" y="132463"/>
            <a:ext cx="490093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435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5869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59301" y="660989"/>
            <a:ext cx="1574064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700"/>
            </a:lvl1pPr>
          </a:lstStyle>
          <a:p>
            <a:pPr lvl="0"/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435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5869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59301" y="2356547"/>
            <a:ext cx="1574064" cy="453679"/>
          </a:xfrm>
        </p:spPr>
        <p:txBody>
          <a:bodyPr>
            <a:noAutofit/>
          </a:bodyPr>
          <a:lstStyle>
            <a:lvl1pPr marL="0" indent="0">
              <a:buNone/>
              <a:defRPr sz="700"/>
            </a:lvl1pPr>
            <a:lvl2pPr marL="71822" indent="-71822">
              <a:buFont typeface="Arial" panose="020B0604020202020204" pitchFamily="34" charset="0"/>
              <a:buChar char="•"/>
              <a:defRPr sz="700"/>
            </a:lvl2pPr>
            <a:lvl3pPr marL="143642" indent="-71822">
              <a:defRPr sz="700"/>
            </a:lvl3pPr>
            <a:lvl4pPr marL="251367" indent="-107732">
              <a:defRPr sz="700"/>
            </a:lvl4pPr>
            <a:lvl5pPr marL="359097" indent="-107732">
              <a:defRPr sz="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438" y="441678"/>
            <a:ext cx="4900931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9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60982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7C0F65-4719-475B-9973-1FAED0FA9C0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43010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32435" y="865293"/>
            <a:ext cx="2378393" cy="124649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06924" y="865293"/>
            <a:ext cx="2378393" cy="1246495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E54138-F7F2-4944-A6CD-0C3BA10FF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39384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2435" y="72108"/>
            <a:ext cx="4332358" cy="31547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32435" y="865293"/>
            <a:ext cx="2378393" cy="2708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906924" y="865293"/>
            <a:ext cx="2378393" cy="270843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EAF3B-0A6C-40B6-91F6-E6B4DC5DFE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03246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6107" y="982040"/>
            <a:ext cx="4893589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1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26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2/22/2021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26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5555">
        <a:defRPr>
          <a:latin typeface="+mn-lt"/>
          <a:ea typeface="+mn-ea"/>
          <a:cs typeface="+mn-cs"/>
        </a:defRPr>
      </a:lvl2pPr>
      <a:lvl3pPr marL="911119">
        <a:defRPr>
          <a:latin typeface="+mn-lt"/>
          <a:ea typeface="+mn-ea"/>
          <a:cs typeface="+mn-cs"/>
        </a:defRPr>
      </a:lvl3pPr>
      <a:lvl4pPr marL="1366678">
        <a:defRPr>
          <a:latin typeface="+mn-lt"/>
          <a:ea typeface="+mn-ea"/>
          <a:cs typeface="+mn-cs"/>
        </a:defRPr>
      </a:lvl4pPr>
      <a:lvl5pPr marL="1822238">
        <a:defRPr>
          <a:latin typeface="+mn-lt"/>
          <a:ea typeface="+mn-ea"/>
          <a:cs typeface="+mn-cs"/>
        </a:defRPr>
      </a:lvl5pPr>
      <a:lvl6pPr marL="2277799">
        <a:defRPr>
          <a:latin typeface="+mn-lt"/>
          <a:ea typeface="+mn-ea"/>
          <a:cs typeface="+mn-cs"/>
        </a:defRPr>
      </a:lvl6pPr>
      <a:lvl7pPr marL="2733360">
        <a:defRPr>
          <a:latin typeface="+mn-lt"/>
          <a:ea typeface="+mn-ea"/>
          <a:cs typeface="+mn-cs"/>
        </a:defRPr>
      </a:lvl7pPr>
      <a:lvl8pPr marL="3188919">
        <a:defRPr>
          <a:latin typeface="+mn-lt"/>
          <a:ea typeface="+mn-ea"/>
          <a:cs typeface="+mn-cs"/>
        </a:defRPr>
      </a:lvl8pPr>
      <a:lvl9pPr marL="3644476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1059" y="1553"/>
            <a:ext cx="5757972" cy="102107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1810" y="1464334"/>
            <a:ext cx="281970" cy="115565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4701329" y="228121"/>
            <a:ext cx="603664" cy="60388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00" dirty="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4923461" y="249029"/>
            <a:ext cx="173292" cy="385297"/>
          </a:xfrm>
          <a:prstGeom prst="rect">
            <a:avLst/>
          </a:prstGeom>
        </p:spPr>
        <p:txBody>
          <a:bodyPr vert="horz" wrap="square" lIns="0" tIns="15811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spc="1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4708611" y="555625"/>
            <a:ext cx="596382" cy="227575"/>
          </a:xfrm>
          <a:prstGeom prst="rect">
            <a:avLst/>
          </a:prstGeom>
        </p:spPr>
        <p:txBody>
          <a:bodyPr vert="horz" wrap="square" lIns="0" tIns="12014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400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400" b="1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:a16="http://schemas.microsoft.com/office/drawing/2014/main" xmlns="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968886" y="223266"/>
            <a:ext cx="3584083" cy="537935"/>
          </a:xfrm>
          <a:prstGeom prst="rect">
            <a:avLst/>
          </a:prstGeom>
        </p:spPr>
        <p:txBody>
          <a:bodyPr vert="horz" wrap="square" lIns="0" tIns="1457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667" defTabSz="912215">
              <a:spcBef>
                <a:spcPts val="114"/>
              </a:spcBef>
              <a:defRPr/>
            </a:pPr>
            <a:r>
              <a:rPr lang="ru-RU" kern="0" spc="-5" dirty="0">
                <a:solidFill>
                  <a:sysClr val="window" lastClr="FFFFFF"/>
                </a:solidFill>
              </a:rPr>
              <a:t> Русский</a:t>
            </a:r>
            <a:r>
              <a:rPr lang="ru-RU" kern="0" spc="-55" dirty="0">
                <a:solidFill>
                  <a:sysClr val="window" lastClr="FFFFFF"/>
                </a:solidFill>
              </a:rPr>
              <a:t> </a:t>
            </a:r>
            <a:r>
              <a:rPr lang="ru-RU" kern="0" spc="10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:a16="http://schemas.microsoft.com/office/drawing/2014/main" xmlns="" id="{CBB755C7-D145-4CBF-A0CA-DCC15AF34619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:a16="http://schemas.microsoft.com/office/drawing/2014/main" xmlns="" id="{A320EC73-1DA7-41B7-A48C-0FE802E7001D}"/>
              </a:ext>
            </a:extLst>
          </p:cNvPr>
          <p:cNvSpPr/>
          <p:nvPr/>
        </p:nvSpPr>
        <p:spPr>
          <a:xfrm>
            <a:off x="348287" y="290810"/>
            <a:ext cx="325478" cy="46486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:a16="http://schemas.microsoft.com/office/drawing/2014/main" xmlns="" id="{6F5E0EA3-D2C1-4987-9881-745CA41B84A5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:a16="http://schemas.microsoft.com/office/drawing/2014/main" xmlns="" id="{0ABB8709-86F6-46CA-8C30-4777699EAB4C}"/>
              </a:ext>
            </a:extLst>
          </p:cNvPr>
          <p:cNvSpPr/>
          <p:nvPr/>
        </p:nvSpPr>
        <p:spPr>
          <a:xfrm>
            <a:off x="734852" y="318430"/>
            <a:ext cx="65628" cy="656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:a16="http://schemas.microsoft.com/office/drawing/2014/main" xmlns="" id="{06354F10-528C-411E-AECE-792AA79C15FD}"/>
              </a:ext>
            </a:extLst>
          </p:cNvPr>
          <p:cNvSpPr/>
          <p:nvPr/>
        </p:nvSpPr>
        <p:spPr>
          <a:xfrm>
            <a:off x="417159" y="653520"/>
            <a:ext cx="48313" cy="48331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:a16="http://schemas.microsoft.com/office/drawing/2014/main" xmlns="" id="{ABFF23E1-C735-4C78-94D0-05E248A54E8A}"/>
              </a:ext>
            </a:extLst>
          </p:cNvPr>
          <p:cNvSpPr/>
          <p:nvPr/>
        </p:nvSpPr>
        <p:spPr>
          <a:xfrm>
            <a:off x="446227" y="384363"/>
            <a:ext cx="288608" cy="288714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:a16="http://schemas.microsoft.com/office/drawing/2014/main" xmlns="" id="{349ECD76-B28B-45A9-AA8C-8C168BF29136}"/>
              </a:ext>
            </a:extLst>
          </p:cNvPr>
          <p:cNvSpPr/>
          <p:nvPr/>
        </p:nvSpPr>
        <p:spPr>
          <a:xfrm>
            <a:off x="712649" y="360784"/>
            <a:ext cx="45770" cy="45787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:a16="http://schemas.microsoft.com/office/drawing/2014/main" xmlns="" id="{895C7C7C-2970-4E77-BAA2-3030D8DC862C}"/>
              </a:ext>
            </a:extLst>
          </p:cNvPr>
          <p:cNvSpPr/>
          <p:nvPr/>
        </p:nvSpPr>
        <p:spPr>
          <a:xfrm>
            <a:off x="394317" y="305768"/>
            <a:ext cx="418926" cy="419080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:a16="http://schemas.microsoft.com/office/drawing/2014/main" xmlns="" id="{C131B292-257F-4A7B-A11F-1F0B7801BBD2}"/>
              </a:ext>
            </a:extLst>
          </p:cNvPr>
          <p:cNvSpPr/>
          <p:nvPr/>
        </p:nvSpPr>
        <p:spPr>
          <a:xfrm>
            <a:off x="410174" y="368352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:a16="http://schemas.microsoft.com/office/drawing/2014/main" xmlns="" id="{A3188B50-45BA-4B67-8828-724D3FB814B6}"/>
              </a:ext>
            </a:extLst>
          </p:cNvPr>
          <p:cNvSpPr/>
          <p:nvPr/>
        </p:nvSpPr>
        <p:spPr>
          <a:xfrm>
            <a:off x="410174" y="360612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:a16="http://schemas.microsoft.com/office/drawing/2014/main" xmlns="" id="{6A6888D2-7ACE-4E45-8E8F-5C2603158F99}"/>
              </a:ext>
            </a:extLst>
          </p:cNvPr>
          <p:cNvSpPr/>
          <p:nvPr/>
        </p:nvSpPr>
        <p:spPr>
          <a:xfrm>
            <a:off x="410174" y="414796"/>
            <a:ext cx="201517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:a16="http://schemas.microsoft.com/office/drawing/2014/main" xmlns="" id="{02BA5A4F-953F-4F1E-89AF-C36D044FA8D5}"/>
              </a:ext>
            </a:extLst>
          </p:cNvPr>
          <p:cNvSpPr/>
          <p:nvPr/>
        </p:nvSpPr>
        <p:spPr>
          <a:xfrm>
            <a:off x="410174" y="407056"/>
            <a:ext cx="201517" cy="15898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:a16="http://schemas.microsoft.com/office/drawing/2014/main" xmlns="" id="{AB643593-D789-40B0-966A-78146405CC2F}"/>
              </a:ext>
            </a:extLst>
          </p:cNvPr>
          <p:cNvSpPr/>
          <p:nvPr/>
        </p:nvSpPr>
        <p:spPr>
          <a:xfrm>
            <a:off x="410189" y="461239"/>
            <a:ext cx="155111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:a16="http://schemas.microsoft.com/office/drawing/2014/main" xmlns="" id="{8F53C781-98B4-4F4A-BF71-0E4979E2750B}"/>
              </a:ext>
            </a:extLst>
          </p:cNvPr>
          <p:cNvSpPr/>
          <p:nvPr/>
        </p:nvSpPr>
        <p:spPr>
          <a:xfrm>
            <a:off x="410189" y="453497"/>
            <a:ext cx="155111" cy="15898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912215"/>
            <a:endParaRPr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73100" y="1089025"/>
            <a:ext cx="3895368" cy="1938972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Образование имён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существительных.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Суффиксы 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субъективной 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оценки </a:t>
            </a:r>
            <a:endParaRPr lang="ru-R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-ин-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чик-</a:t>
            </a: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ds05.infourok.ru/uploads/ex/0f0a/000c5791-9ee989f5/hello_html_m48584b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900" y="1325403"/>
            <a:ext cx="1208829" cy="90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36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144145" y="108162"/>
            <a:ext cx="5405437" cy="504754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1">
                <a:lumMod val="25000"/>
              </a:schemeClr>
            </a:solidFill>
            <a:round/>
            <a:headEnd/>
            <a:tailEnd/>
          </a:ln>
        </p:spPr>
        <p:txBody>
          <a:bodyPr wrap="none" lIns="51481" tIns="25740" rIns="51481" bIns="25740" anchor="ctr"/>
          <a:lstStyle/>
          <a:p>
            <a:pPr algn="ctr">
              <a:defRPr/>
            </a:pPr>
            <a:r>
              <a:rPr lang="ru-RU" sz="16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Бессуффиксный</a:t>
            </a:r>
            <a:r>
              <a:rPr lang="ru-RU" sz="1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существительных </a:t>
            </a:r>
          </a:p>
        </p:txBody>
      </p:sp>
      <p:sp>
        <p:nvSpPr>
          <p:cNvPr id="24607" name="AutoShape 31"/>
          <p:cNvSpPr>
            <a:spLocks noChangeArrowheads="1"/>
          </p:cNvSpPr>
          <p:nvPr/>
        </p:nvSpPr>
        <p:spPr bwMode="auto">
          <a:xfrm>
            <a:off x="3195214" y="2019018"/>
            <a:ext cx="2354368" cy="54080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ctr"/>
          <a:lstStyle/>
          <a:p>
            <a:pPr algn="ctr" eaLnBrk="1" hangingPunct="1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синь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син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ий</a:t>
            </a:r>
          </a:p>
        </p:txBody>
      </p:sp>
      <p:sp>
        <p:nvSpPr>
          <p:cNvPr id="24609" name="AutoShape 33"/>
          <p:cNvSpPr>
            <a:spLocks noChangeArrowheads="1"/>
          </p:cNvSpPr>
          <p:nvPr/>
        </p:nvSpPr>
        <p:spPr bwMode="auto">
          <a:xfrm>
            <a:off x="144145" y="2019018"/>
            <a:ext cx="2690707" cy="504754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ctr"/>
          <a:lstStyle/>
          <a:p>
            <a:pPr algn="ctr" eaLnBrk="1" hangingPunct="1">
              <a:defRPr/>
            </a:pPr>
            <a:endParaRPr lang="ru-RU" sz="1600" b="1" dirty="0"/>
          </a:p>
          <a:p>
            <a:pPr algn="ctr" eaLnBrk="1" hangingPunct="1">
              <a:defRPr/>
            </a:pPr>
            <a:endParaRPr lang="ru-RU" sz="1600" b="1" dirty="0"/>
          </a:p>
          <a:p>
            <a:pPr algn="ctr" eaLnBrk="1" hangingPunct="1">
              <a:defRPr/>
            </a:pPr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зелень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        зелен</a:t>
            </a:r>
            <a:r>
              <a:rPr lang="ru-RU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ый</a:t>
            </a:r>
          </a:p>
          <a:p>
            <a:pPr algn="ctr" eaLnBrk="1" hangingPunct="1">
              <a:defRPr/>
            </a:pPr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 eaLnBrk="1" hangingPunct="1">
              <a:defRPr/>
            </a:pPr>
            <a:endParaRPr lang="ru-RU" sz="16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221" name="Picture 22" descr="Бессуффиксный способ образования слов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449" y="814026"/>
            <a:ext cx="1539451" cy="1081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4" descr="Группа: СОЛНЫШКО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162" y="841839"/>
            <a:ext cx="1631738" cy="1053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Прямоугольник 13"/>
          <p:cNvSpPr>
            <a:spLocks noChangeArrowheads="1"/>
          </p:cNvSpPr>
          <p:nvPr/>
        </p:nvSpPr>
        <p:spPr bwMode="auto">
          <a:xfrm>
            <a:off x="0" y="2704042"/>
            <a:ext cx="5765800" cy="2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000" b="1"/>
              <a:t>        </a:t>
            </a:r>
            <a:r>
              <a:rPr lang="ru-RU" altLang="ru-RU" sz="1600" b="1"/>
              <a:t>зелен            ый                               син            ий</a:t>
            </a:r>
            <a:endParaRPr lang="ru-RU" altLang="ru-RU" sz="160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587500" y="2740096"/>
            <a:ext cx="336338" cy="25237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4635500" y="2704042"/>
            <a:ext cx="336338" cy="25237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511300" y="2740096"/>
            <a:ext cx="384387" cy="180269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>
            <a:off x="4711700" y="2704042"/>
            <a:ext cx="192193" cy="28843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9229" name="Рисунок 12" descr="http://900igr.net/datas/tsvet-i-forma/Zvuki-tuk.files/0012-012-Nozhnitsy-rezhut-CHIK-CH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" y="2704042"/>
            <a:ext cx="576580" cy="39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Рисунок 14" descr="http://900igr.net/datas/tsvet-i-forma/Zvuki-tuk.files/0012-012-Nozhnitsy-rezhut-CHIK-CH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900" y="2667988"/>
            <a:ext cx="624628" cy="4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1297305" y="2271395"/>
            <a:ext cx="43243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4180205" y="2307449"/>
            <a:ext cx="384387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2504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7" grpId="0" animBg="1" autoUpdateAnimBg="0"/>
      <p:bldP spid="24609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8547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92100" y="721078"/>
            <a:ext cx="5473700" cy="2206419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lIns="51481" tIns="25740" rIns="51481" bIns="25740"/>
          <a:lstStyle/>
          <a:p>
            <a:pPr>
              <a:defRPr/>
            </a:pPr>
            <a:endParaRPr lang="ru-RU" dirty="0" smtClean="0"/>
          </a:p>
          <a:p>
            <a:pPr>
              <a:buFontTx/>
              <a:buNone/>
              <a:defRPr/>
            </a:pPr>
            <a:r>
              <a:rPr lang="ru-RU" b="1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вход</a:t>
            </a:r>
            <a:r>
              <a:rPr lang="en-US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ru-RU" sz="18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вход            </a:t>
            </a:r>
            <a:r>
              <a:rPr lang="ru-RU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ить</a:t>
            </a:r>
            <a:r>
              <a:rPr lang="ru-RU" sz="18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endParaRPr lang="ru-RU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выход</a:t>
            </a:r>
            <a:r>
              <a:rPr lang="en-US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выход         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ить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подпись</a:t>
            </a:r>
            <a:r>
              <a:rPr lang="en-US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подпис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ать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поклон</a:t>
            </a:r>
            <a:r>
              <a:rPr lang="en-US" sz="18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ru-RU" sz="18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ru-RU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поклон        </a:t>
            </a:r>
            <a:r>
              <a:rPr lang="ru-RU" sz="18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иться</a:t>
            </a:r>
            <a:endParaRPr lang="ru-RU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AutoShape 2"/>
          <p:cNvSpPr>
            <a:spLocks noGrp="1" noChangeArrowheads="1"/>
          </p:cNvSpPr>
          <p:nvPr>
            <p:ph type="title"/>
          </p:nvPr>
        </p:nvSpPr>
        <p:spPr>
          <a:xfrm>
            <a:off x="358934" y="98425"/>
            <a:ext cx="4809965" cy="609599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 wrap="none"/>
          <a:lstStyle/>
          <a:p>
            <a:pPr algn="ctr">
              <a:defRPr/>
            </a:pP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Бессуффиксный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способ 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 существительных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873500" y="1045563"/>
            <a:ext cx="384387" cy="21632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025900" y="2163234"/>
            <a:ext cx="384387" cy="21632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042409" y="1622425"/>
            <a:ext cx="288291" cy="21632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H="1">
            <a:off x="3949700" y="1009509"/>
            <a:ext cx="240242" cy="28843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102100" y="1622425"/>
            <a:ext cx="144145" cy="21632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H="1">
            <a:off x="4102100" y="2127180"/>
            <a:ext cx="144145" cy="25237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025900" y="2667988"/>
            <a:ext cx="486517" cy="25237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4025900" y="2704042"/>
            <a:ext cx="432435" cy="25237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53" name="Рисунок 15" descr="http://900igr.net/datas/tsvet-i-forma/Zvuki-tuk.files/0012-012-Nozhnitsy-rezhut-CHIK-CH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777" y="1001993"/>
            <a:ext cx="546524" cy="396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Рисунок 16" descr="http://900igr.net/datas/tsvet-i-forma/Zvuki-tuk.files/0012-012-Nozhnitsy-rezhut-CHIK-CHI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583" y="1550317"/>
            <a:ext cx="586317" cy="4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Рисунок 17" descr="http://900igr.net/datas/tsvet-i-forma/Zvuki-tuk.files/0012-012-Nozhnitsy-rezhut-CHIK-CHI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90" y="2589774"/>
            <a:ext cx="473710" cy="39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6" name="Рисунок 18" descr="http://900igr.net/datas/tsvet-i-forma/Zvuki-tuk.files/0012-012-Nozhnitsy-rezhut-CHIK-CHI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368" y="2055072"/>
            <a:ext cx="528532" cy="432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>
            <a:off x="1681692" y="1153724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585595" y="1117671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1282700" y="1089025"/>
            <a:ext cx="679448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flipH="1">
            <a:off x="1441451" y="1622425"/>
            <a:ext cx="67944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1441451" y="2155825"/>
            <a:ext cx="67945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H="1">
            <a:off x="1441452" y="2765425"/>
            <a:ext cx="67944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863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7" y="631825"/>
            <a:ext cx="4893589" cy="430887"/>
          </a:xfrm>
        </p:spPr>
        <p:txBody>
          <a:bodyPr/>
          <a:lstStyle/>
          <a:p>
            <a:r>
              <a:rPr lang="ru-RU" i="0" dirty="0" smtClean="0">
                <a:solidFill>
                  <a:srgbClr val="FF0000"/>
                </a:solidFill>
              </a:rPr>
              <a:t>     Спишите существительные, разберите их по составу, определите, от каких слов они образованы.</a:t>
            </a:r>
            <a:endParaRPr lang="ru-RU" i="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700" y="1003895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Экскаваторщик, чайник, недруг, голубизна, зелень, тишина, пятёрка, беготня, плавание, пробежка.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9700" y="1774825"/>
            <a:ext cx="5486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Экскаваторщик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← экскаватор, чайник ←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чай,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недруг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друг, голубизна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голубой, зелень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зелёный, тишина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←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тишь, пятёрка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←пять, беготня← 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бег,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плавание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← плавать,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пробежка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← бег.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08025"/>
            <a:ext cx="5245100" cy="2237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848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05036"/>
            <a:ext cx="5486400" cy="2092881"/>
          </a:xfrm>
        </p:spPr>
        <p:txBody>
          <a:bodyPr/>
          <a:lstStyle/>
          <a:p>
            <a:r>
              <a:rPr lang="ru-RU" sz="1700" dirty="0" smtClean="0"/>
              <a:t>     </a:t>
            </a:r>
            <a:r>
              <a:rPr lang="ru-RU" sz="1700" i="0" dirty="0" smtClean="0"/>
              <a:t>Имена существительные могут быть образованы от разных частей речи, но чаще всего образуются от существительных, прилагательных и глаголов.</a:t>
            </a:r>
          </a:p>
          <a:p>
            <a:r>
              <a:rPr lang="ru-RU" sz="1700" i="0" dirty="0" smtClean="0"/>
              <a:t>     Существительные образуются всеми способами: </a:t>
            </a:r>
            <a:r>
              <a:rPr lang="ru-RU" sz="1700" i="0" dirty="0" smtClean="0">
                <a:solidFill>
                  <a:srgbClr val="0000FF"/>
                </a:solidFill>
              </a:rPr>
              <a:t>суффиксальным</a:t>
            </a:r>
            <a:r>
              <a:rPr lang="ru-RU" sz="1700" i="0" dirty="0" smtClean="0"/>
              <a:t> </a:t>
            </a:r>
            <a:r>
              <a:rPr lang="ru-RU" sz="1700" dirty="0" smtClean="0"/>
              <a:t>(горошина)</a:t>
            </a:r>
            <a:r>
              <a:rPr lang="ru-RU" sz="1700" i="0" dirty="0" smtClean="0"/>
              <a:t>, </a:t>
            </a:r>
            <a:r>
              <a:rPr lang="ru-RU" sz="1700" i="0" dirty="0" smtClean="0">
                <a:solidFill>
                  <a:srgbClr val="0000FF"/>
                </a:solidFill>
              </a:rPr>
              <a:t>приставочным </a:t>
            </a:r>
            <a:r>
              <a:rPr lang="ru-RU" sz="1700" dirty="0" smtClean="0"/>
              <a:t>(неудача), </a:t>
            </a:r>
            <a:r>
              <a:rPr lang="ru-RU" sz="1700" i="0" dirty="0" err="1" smtClean="0">
                <a:solidFill>
                  <a:srgbClr val="0000FF"/>
                </a:solidFill>
              </a:rPr>
              <a:t>приставочно</a:t>
            </a:r>
            <a:r>
              <a:rPr lang="ru-RU" sz="1700" i="0" dirty="0" smtClean="0">
                <a:solidFill>
                  <a:srgbClr val="0000FF"/>
                </a:solidFill>
              </a:rPr>
              <a:t> – суффиксальным </a:t>
            </a:r>
            <a:r>
              <a:rPr lang="ru-RU" sz="1700" i="0" dirty="0" smtClean="0"/>
              <a:t>(подписка), </a:t>
            </a:r>
            <a:r>
              <a:rPr lang="ru-RU" sz="1700" i="0" dirty="0" err="1" smtClean="0">
                <a:solidFill>
                  <a:srgbClr val="0000FF"/>
                </a:solidFill>
              </a:rPr>
              <a:t>бессуффиксным</a:t>
            </a:r>
            <a:r>
              <a:rPr lang="ru-RU" sz="1700" i="0" dirty="0" smtClean="0"/>
              <a:t> </a:t>
            </a:r>
            <a:r>
              <a:rPr lang="ru-RU" sz="1700" dirty="0" smtClean="0"/>
              <a:t>(бег),</a:t>
            </a:r>
            <a:r>
              <a:rPr lang="ru-RU" sz="1700" dirty="0" smtClean="0">
                <a:solidFill>
                  <a:srgbClr val="0000FF"/>
                </a:solidFill>
              </a:rPr>
              <a:t> </a:t>
            </a:r>
            <a:r>
              <a:rPr lang="ru-RU" sz="1700" i="0" dirty="0" smtClean="0">
                <a:solidFill>
                  <a:srgbClr val="0000FF"/>
                </a:solidFill>
              </a:rPr>
              <a:t>сложением </a:t>
            </a:r>
            <a:r>
              <a:rPr lang="ru-RU" sz="1700" dirty="0" smtClean="0"/>
              <a:t>(ракета – носитель, самолёт).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45293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475</a:t>
            </a:r>
            <a:endParaRPr lang="ru-RU" sz="2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9700" y="516662"/>
            <a:ext cx="5562600" cy="276999"/>
          </a:xfrm>
        </p:spPr>
        <p:txBody>
          <a:bodyPr/>
          <a:lstStyle/>
          <a:p>
            <a:r>
              <a:rPr lang="ru-RU" sz="1800" i="0" dirty="0" smtClean="0">
                <a:solidFill>
                  <a:srgbClr val="FF0000"/>
                </a:solidFill>
              </a:rPr>
              <a:t>     Прочитайте текст, озаглавьте его.</a:t>
            </a:r>
            <a:endParaRPr lang="ru-RU" sz="1900" i="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" y="708025"/>
            <a:ext cx="5511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Быва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…т, что в л…су у какой –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нибудь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з…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лотисто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рыжей сосны из белого с…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снового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тела выпада…т сучок. Пройдёт год или два, и эту дырочку замет…т з…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рянка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маленькая птичка точно такого же цвета, как к…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 с…сны. Эта птичка натаска…т в пустой сучок пёрышек, сенца, пуха, прутиков,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выстро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…т себе тёплое гнёздышко,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выпрыгн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…т на ветку и запоёт.⁴</a:t>
            </a: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Так птичка начина…т весну.</a:t>
            </a:r>
          </a:p>
          <a:p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* </a:t>
            </a:r>
            <a:r>
              <a:rPr lang="ru-RU" sz="1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Спишите текст, вставляя пропущенные буквы, разберите по составу все имена существительные.</a:t>
            </a:r>
            <a:endParaRPr lang="ru-RU" sz="1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6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475</a:t>
            </a:r>
            <a:endParaRPr lang="ru-RU" sz="2400" dirty="0"/>
          </a:p>
        </p:txBody>
      </p:sp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39700" y="516662"/>
            <a:ext cx="5562600" cy="276999"/>
          </a:xfrm>
        </p:spPr>
        <p:txBody>
          <a:bodyPr/>
          <a:lstStyle/>
          <a:p>
            <a:pPr algn="ctr"/>
            <a:r>
              <a:rPr lang="ru-RU" sz="1800" dirty="0" smtClean="0">
                <a:solidFill>
                  <a:srgbClr val="FF0000"/>
                </a:solidFill>
              </a:rPr>
              <a:t> </a:t>
            </a:r>
            <a:endParaRPr lang="ru-RU" sz="19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" y="479425"/>
            <a:ext cx="5511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1600" b="1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Зарянка</a:t>
            </a:r>
            <a:endParaRPr lang="ru-RU" sz="16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Быва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в л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 у какой –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нибудь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лотисто – рыжей сосны из белого с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снового тела выпада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сучок. Пройдёт год или два, и эту дырочку замет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 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</a:t>
            </a:r>
            <a:r>
              <a:rPr lang="ru-RU" sz="16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рянка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маленькая птичка точно такого же цвета, как к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 у с</a:t>
            </a:r>
            <a:r>
              <a:rPr lang="ru-RU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сны. </a:t>
            </a:r>
            <a:r>
              <a:rPr lang="ru-RU" sz="1600" u="wavy" dirty="0">
                <a:latin typeface="Arial" panose="020B0604020202020204" pitchFamily="34" charset="0"/>
                <a:cs typeface="Arial" panose="020B0604020202020204" pitchFamily="34" charset="0"/>
              </a:rPr>
              <a:t>Эта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sng" dirty="0">
                <a:latin typeface="Arial" panose="020B0604020202020204" pitchFamily="34" charset="0"/>
                <a:cs typeface="Arial" panose="020B0604020202020204" pitchFamily="34" charset="0"/>
              </a:rPr>
              <a:t>птичка </a:t>
            </a:r>
            <a:r>
              <a:rPr lang="ru-RU" sz="1600" u="dbl" dirty="0">
                <a:latin typeface="Arial" panose="020B0604020202020204" pitchFamily="34" charset="0"/>
                <a:cs typeface="Arial" panose="020B0604020202020204" pitchFamily="34" charset="0"/>
              </a:rPr>
              <a:t>натаскает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u="wavy" dirty="0">
                <a:latin typeface="Arial" panose="020B0604020202020204" pitchFamily="34" charset="0"/>
                <a:cs typeface="Arial" panose="020B0604020202020204" pitchFamily="34" charset="0"/>
              </a:rPr>
              <a:t>пустой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dotDash" dirty="0">
                <a:latin typeface="Arial" panose="020B0604020202020204" pitchFamily="34" charset="0"/>
                <a:cs typeface="Arial" panose="020B0604020202020204" pitchFamily="34" charset="0"/>
              </a:rPr>
              <a:t>сучок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dash" dirty="0">
                <a:latin typeface="Arial" panose="020B0604020202020204" pitchFamily="34" charset="0"/>
                <a:cs typeface="Arial" panose="020B0604020202020204" pitchFamily="34" charset="0"/>
              </a:rPr>
              <a:t>пёрышек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u="dash" dirty="0">
                <a:latin typeface="Arial" panose="020B0604020202020204" pitchFamily="34" charset="0"/>
                <a:cs typeface="Arial" panose="020B0604020202020204" pitchFamily="34" charset="0"/>
              </a:rPr>
              <a:t>сенца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u="dash" dirty="0">
                <a:latin typeface="Arial" panose="020B0604020202020204" pitchFamily="34" charset="0"/>
                <a:cs typeface="Arial" panose="020B0604020202020204" pitchFamily="34" charset="0"/>
              </a:rPr>
              <a:t>пуха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u="dash" dirty="0">
                <a:latin typeface="Arial" panose="020B0604020202020204" pitchFamily="34" charset="0"/>
                <a:cs typeface="Arial" panose="020B0604020202020204" pitchFamily="34" charset="0"/>
              </a:rPr>
              <a:t>прутиков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u="dbl" dirty="0">
                <a:latin typeface="Arial" panose="020B0604020202020204" pitchFamily="34" charset="0"/>
                <a:cs typeface="Arial" panose="020B0604020202020204" pitchFamily="34" charset="0"/>
              </a:rPr>
              <a:t>выстроит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dash" dirty="0">
                <a:latin typeface="Arial" panose="020B0604020202020204" pitchFamily="34" charset="0"/>
                <a:cs typeface="Arial" panose="020B0604020202020204" pitchFamily="34" charset="0"/>
              </a:rPr>
              <a:t>себе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wavy" dirty="0">
                <a:latin typeface="Arial" panose="020B0604020202020204" pitchFamily="34" charset="0"/>
                <a:cs typeface="Arial" panose="020B0604020202020204" pitchFamily="34" charset="0"/>
              </a:rPr>
              <a:t>тёплое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u="dash" dirty="0">
                <a:latin typeface="Arial" panose="020B0604020202020204" pitchFamily="34" charset="0"/>
                <a:cs typeface="Arial" panose="020B0604020202020204" pitchFamily="34" charset="0"/>
              </a:rPr>
              <a:t>гнёздышко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600" u="dbl" dirty="0">
                <a:latin typeface="Arial" panose="020B0604020202020204" pitchFamily="34" charset="0"/>
                <a:cs typeface="Arial" panose="020B0604020202020204" pitchFamily="34" charset="0"/>
              </a:rPr>
              <a:t>выпрыгнет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u="dotDash" dirty="0">
                <a:latin typeface="Arial" panose="020B0604020202020204" pitchFamily="34" charset="0"/>
                <a:cs typeface="Arial" panose="020B0604020202020204" pitchFamily="34" charset="0"/>
              </a:rPr>
              <a:t>ветку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600" u="dbl" dirty="0">
                <a:latin typeface="Arial" panose="020B0604020202020204" pitchFamily="34" charset="0"/>
                <a:cs typeface="Arial" panose="020B0604020202020204" pitchFamily="34" charset="0"/>
              </a:rPr>
              <a:t>запоёт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⁴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2541528"/>
            <a:ext cx="5099050" cy="582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84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500" y="520382"/>
            <a:ext cx="5702299" cy="492443"/>
          </a:xfrm>
        </p:spPr>
        <p:txBody>
          <a:bodyPr/>
          <a:lstStyle/>
          <a:p>
            <a:r>
              <a:rPr lang="ru-RU" sz="1600" i="0" dirty="0" smtClean="0">
                <a:solidFill>
                  <a:srgbClr val="FF0000"/>
                </a:solidFill>
              </a:rPr>
              <a:t>      Прочитайте существительные, определите способ  </a:t>
            </a:r>
          </a:p>
          <a:p>
            <a:r>
              <a:rPr lang="ru-RU" sz="1600" i="0" dirty="0">
                <a:solidFill>
                  <a:srgbClr val="FF0000"/>
                </a:solidFill>
              </a:rPr>
              <a:t> </a:t>
            </a:r>
            <a:r>
              <a:rPr lang="ru-RU" sz="1600" i="0" dirty="0" smtClean="0">
                <a:solidFill>
                  <a:srgbClr val="FF0000"/>
                </a:solidFill>
              </a:rPr>
              <a:t> образования, запишите, выделите суффиксы.</a:t>
            </a:r>
            <a:endParaRPr lang="ru-RU" sz="1600" i="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476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500" y="936625"/>
            <a:ext cx="5562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Рука – ручка, ручонка, ручища; Саша – Сашок, Сашка, Сашенька; дом – домик, домишко, домище; лапа – лапка, лапонька, лапища. 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*Какую окраску словам придаёт тот или иной суффикс?  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Кран – крановщик, дружина – дружинник, лаборатория – лаборант, Хива – хивинец, библиотека – библиотекарь, учить – учитель, рассказ – рассказчик.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 С какой целью использованы суффиксы?</a:t>
            </a: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 Изменилось ли лексическое значение слова?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58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476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3500" y="479425"/>
            <a:ext cx="5562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 Рука – руч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а, руч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а, ручища; Саша – Саш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Саш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а, Саш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еньк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а; дом – дом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дом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ишк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о, дом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ищ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е; лапа – лап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а, лап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оньк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а, лап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ищ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а. </a:t>
            </a:r>
            <a:endParaRPr lang="ru-RU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1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Данные суффиксы</a:t>
            </a:r>
            <a:r>
              <a:rPr lang="ru-RU" sz="1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придают существительному эмоциональную окраску. </a:t>
            </a:r>
          </a:p>
          <a:p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II.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Кран – кранов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щик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дружина – дружин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лаборатория – лабор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ант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Хива – хивинец, библиотека – библиотек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арь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учить – учи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тель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, рассказ – рассказ</a:t>
            </a:r>
            <a:r>
              <a:rPr lang="ru-RU" sz="17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чик</a:t>
            </a:r>
            <a:r>
              <a:rPr lang="ru-RU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Данные суффиксы образуют </a:t>
            </a:r>
            <a:r>
              <a:rPr lang="ru-RU" sz="17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новые </a:t>
            </a:r>
            <a:r>
              <a:rPr lang="ru-RU" sz="17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слова.</a:t>
            </a:r>
            <a:endParaRPr lang="ru-RU" sz="17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2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631825"/>
            <a:ext cx="4191000" cy="1143000"/>
          </a:xfr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txBody>
          <a:bodyPr/>
          <a:lstStyle/>
          <a:p>
            <a:r>
              <a:rPr lang="ru-RU" sz="1800" i="0" dirty="0" smtClean="0"/>
              <a:t>     Суффиксы, которые придают существительному эмоциональную окраску, называются суффиксами субъективной оценки.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-1993900" y="174625"/>
            <a:ext cx="91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Картинки со словами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39700" y="1918295"/>
            <a:ext cx="419100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Суффиксы, с помощью которых создаются новые слова, называются словообразовательными суффиксами.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s://im0-tub-ru.yandex.net/i?id=c87ff7b34e6d85172c74f23bc78b094b-l&amp;n=1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632004"/>
            <a:ext cx="990600" cy="74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avatars.mds.yandex.net/get-zen_doc/3940836/pub_5f8d9d75f46e1b4b59921c6f_5f8d9d8ae0a7fe2ccae4ec32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900" y="1546225"/>
            <a:ext cx="761999" cy="508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alt-center.ru/blog/wp-content/uploads/2018/05/educacion_financiera-1024x68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2054478"/>
            <a:ext cx="1028700" cy="677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41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677108"/>
          </a:xfrm>
        </p:spPr>
        <p:txBody>
          <a:bodyPr/>
          <a:lstStyle/>
          <a:p>
            <a:pPr algn="ctr"/>
            <a:r>
              <a:rPr lang="ru-RU" sz="2400" dirty="0"/>
              <a:t>СЕГОДНЯ НА УРОКЕ: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6500" y="759183"/>
            <a:ext cx="4559300" cy="369312"/>
          </a:xfrm>
          <a:prstGeom prst="rect">
            <a:avLst/>
          </a:prstGeom>
        </p:spPr>
        <p:txBody>
          <a:bodyPr wrap="square" lIns="91419" tIns="45710" rIns="91419" bIns="45710">
            <a:spAutoFit/>
          </a:bodyPr>
          <a:lstStyle/>
          <a:p>
            <a:pPr marL="651510" indent="-51435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93850" y="555625"/>
            <a:ext cx="395605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► </a:t>
            </a:r>
            <a:r>
              <a:rPr lang="ru-RU" alt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познакомимся с основными способами образования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имён существительных;</a:t>
            </a:r>
          </a:p>
          <a:p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► узнаем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о значении суффиксов субъективной оценки -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ек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-ин-, -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чик-.</a:t>
            </a:r>
            <a:endParaRPr lang="ru-RU" sz="2400" b="1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dirty="0"/>
          </a:p>
        </p:txBody>
      </p:sp>
      <p:pic>
        <p:nvPicPr>
          <p:cNvPr id="5" name="Picture 4" descr="https://i.pinimg.com/736x/f5/16/7d/f5167d74e80012d3fe1deb1031a9ca0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0" y="728068"/>
            <a:ext cx="1078620" cy="165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32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07777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Суффиксы субъективной оценки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9700" y="403225"/>
            <a:ext cx="5562599" cy="523220"/>
          </a:xfrm>
        </p:spPr>
        <p:txBody>
          <a:bodyPr/>
          <a:lstStyle/>
          <a:p>
            <a:r>
              <a:rPr lang="ru-RU" sz="1800" i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1600" i="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Суффиксы субъективной оценки существительных имеют яркое оценочное значение.</a:t>
            </a:r>
            <a:endParaRPr lang="ru-RU" sz="1600" i="0" dirty="0">
              <a:solidFill>
                <a:srgbClr val="0000FF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292100" y="936625"/>
            <a:ext cx="5089161" cy="20574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 sz="1400" b="0" i="1">
                <a:solidFill>
                  <a:srgbClr val="231F20"/>
                </a:solidFill>
                <a:latin typeface="Arial"/>
                <a:ea typeface="+mn-ea"/>
                <a:cs typeface="Arial"/>
              </a:defRPr>
            </a:lvl1pPr>
            <a:lvl2pPr marL="455555">
              <a:defRPr>
                <a:latin typeface="+mn-lt"/>
                <a:ea typeface="+mn-ea"/>
                <a:cs typeface="+mn-cs"/>
              </a:defRPr>
            </a:lvl2pPr>
            <a:lvl3pPr marL="911119">
              <a:defRPr>
                <a:latin typeface="+mn-lt"/>
                <a:ea typeface="+mn-ea"/>
                <a:cs typeface="+mn-cs"/>
              </a:defRPr>
            </a:lvl3pPr>
            <a:lvl4pPr marL="1366678">
              <a:defRPr>
                <a:latin typeface="+mn-lt"/>
                <a:ea typeface="+mn-ea"/>
                <a:cs typeface="+mn-cs"/>
              </a:defRPr>
            </a:lvl4pPr>
            <a:lvl5pPr marL="1822238">
              <a:defRPr>
                <a:latin typeface="+mn-lt"/>
                <a:ea typeface="+mn-ea"/>
                <a:cs typeface="+mn-cs"/>
              </a:defRPr>
            </a:lvl5pPr>
            <a:lvl6pPr marL="2277799">
              <a:defRPr>
                <a:latin typeface="+mn-lt"/>
                <a:ea typeface="+mn-ea"/>
                <a:cs typeface="+mn-cs"/>
              </a:defRPr>
            </a:lvl6pPr>
            <a:lvl7pPr marL="2733360">
              <a:defRPr>
                <a:latin typeface="+mn-lt"/>
                <a:ea typeface="+mn-ea"/>
                <a:cs typeface="+mn-cs"/>
              </a:defRPr>
            </a:lvl7pPr>
            <a:lvl8pPr marL="3188919">
              <a:defRPr>
                <a:latin typeface="+mn-lt"/>
                <a:ea typeface="+mn-ea"/>
                <a:cs typeface="+mn-cs"/>
              </a:defRPr>
            </a:lvl8pPr>
            <a:lvl9pPr marL="3644476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</a:rPr>
              <a:t>Кот - кот</a:t>
            </a:r>
            <a:r>
              <a:rPr lang="ru-RU" sz="1800" kern="0" dirty="0" smtClean="0">
                <a:solidFill>
                  <a:srgbClr val="FF0000"/>
                </a:solidFill>
              </a:rPr>
              <a:t>ик</a:t>
            </a:r>
            <a:r>
              <a:rPr lang="ru-RU" sz="1800" kern="0" dirty="0" smtClean="0">
                <a:solidFill>
                  <a:schemeClr val="tx1"/>
                </a:solidFill>
              </a:rPr>
              <a:t>; </a:t>
            </a:r>
          </a:p>
          <a:p>
            <a:pPr defTabSz="914400"/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</a:rPr>
              <a:t>брат - брат</a:t>
            </a:r>
            <a:r>
              <a:rPr lang="ru-RU" sz="1800" kern="0" dirty="0" smtClean="0">
                <a:solidFill>
                  <a:srgbClr val="FF0000"/>
                </a:solidFill>
              </a:rPr>
              <a:t>ец</a:t>
            </a:r>
            <a:r>
              <a:rPr lang="ru-RU" sz="1800" kern="0" dirty="0" smtClean="0">
                <a:solidFill>
                  <a:schemeClr val="tx1"/>
                </a:solidFill>
              </a:rPr>
              <a:t>, 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</a:rPr>
              <a:t>брат</a:t>
            </a:r>
            <a:r>
              <a:rPr lang="ru-RU" sz="1800" kern="0" dirty="0" smtClean="0">
                <a:solidFill>
                  <a:srgbClr val="FF0000"/>
                </a:solidFill>
              </a:rPr>
              <a:t>ок</a:t>
            </a:r>
            <a:r>
              <a:rPr lang="ru-RU" sz="1800" kern="0" dirty="0" smtClean="0">
                <a:solidFill>
                  <a:schemeClr val="tx1"/>
                </a:solidFill>
              </a:rPr>
              <a:t>, 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</a:rPr>
              <a:t>брат</a:t>
            </a:r>
            <a:r>
              <a:rPr lang="ru-RU" sz="1800" kern="0" dirty="0" smtClean="0">
                <a:solidFill>
                  <a:srgbClr val="FF0000"/>
                </a:solidFill>
              </a:rPr>
              <a:t>ишк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1800" kern="0" dirty="0" smtClean="0">
                <a:solidFill>
                  <a:schemeClr val="tx1"/>
                </a:solidFill>
              </a:rPr>
              <a:t>; </a:t>
            </a:r>
          </a:p>
          <a:p>
            <a:pPr defTabSz="914400"/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</a:rPr>
              <a:t>рука - руч</a:t>
            </a:r>
            <a:r>
              <a:rPr lang="ru-RU" sz="1800" kern="0" dirty="0" smtClean="0">
                <a:solidFill>
                  <a:srgbClr val="FF0000"/>
                </a:solidFill>
              </a:rPr>
              <a:t>к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</a:rPr>
              <a:t>а, 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</a:rPr>
              <a:t>руч</a:t>
            </a:r>
            <a:r>
              <a:rPr lang="ru-RU" sz="1800" kern="0" dirty="0" smtClean="0">
                <a:solidFill>
                  <a:srgbClr val="FF0000"/>
                </a:solidFill>
              </a:rPr>
              <a:t>еньк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</a:rPr>
              <a:t>а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r>
              <a:rPr lang="ru-RU" sz="1800" kern="0" dirty="0" smtClean="0">
                <a:solidFill>
                  <a:schemeClr val="tx1"/>
                </a:solidFill>
              </a:rPr>
              <a:t> </a:t>
            </a:r>
          </a:p>
          <a:p>
            <a:pPr defTabSz="914400"/>
            <a:endParaRPr lang="ru-RU" sz="1800" kern="0" dirty="0" smtClean="0">
              <a:solidFill>
                <a:schemeClr val="tx1"/>
              </a:solidFill>
            </a:endParaRPr>
          </a:p>
          <a:p>
            <a:pPr defTabSz="914400"/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</a:rPr>
              <a:t>Подобные существительные получают</a:t>
            </a:r>
          </a:p>
          <a:p>
            <a:pPr defTabSz="914400"/>
            <a:r>
              <a:rPr lang="ru-RU" sz="1800" kern="0" dirty="0" smtClean="0">
                <a:solidFill>
                  <a:srgbClr val="FF0000"/>
                </a:solidFill>
              </a:rPr>
              <a:t>уменьшительно-ласкательное значение</a:t>
            </a:r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defTabSz="914400"/>
            <a:r>
              <a:rPr lang="ru-RU" sz="1800" kern="0" dirty="0" smtClean="0">
                <a:solidFill>
                  <a:schemeClr val="tx2">
                    <a:lumMod val="50000"/>
                  </a:schemeClr>
                </a:solidFill>
              </a:rPr>
              <a:t>обычно с оттенком положительной оценки.</a:t>
            </a:r>
            <a:endParaRPr lang="ru-RU" sz="1800" kern="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28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8425"/>
            <a:ext cx="5765799" cy="315471"/>
          </a:xfrm>
        </p:spPr>
        <p:txBody>
          <a:bodyPr/>
          <a:lstStyle/>
          <a:p>
            <a:pPr algn="ctr"/>
            <a:r>
              <a:rPr lang="ru-RU" dirty="0" smtClean="0"/>
              <a:t>СУФФИКСЫ СУБЪЕКТИВНОЙ ОЦЕНКИ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9700" y="555625"/>
            <a:ext cx="5626100" cy="1894994"/>
          </a:xfrm>
          <a:prstGeom prst="rect">
            <a:avLst/>
          </a:prstGeom>
        </p:spPr>
        <p:txBody>
          <a:bodyPr lIns="43251" tIns="21626" rIns="43251" bIns="21626">
            <a:noAutofit/>
          </a:bodyPr>
          <a:lstStyle/>
          <a:p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Суффиксы увеличительные: </a:t>
            </a:r>
            <a:r>
              <a:rPr lang="ru-RU" sz="17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</a:t>
            </a:r>
            <a:r>
              <a:rPr lang="ru-RU" sz="17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 дом</a:t>
            </a:r>
            <a:r>
              <a:rPr lang="ru-RU" sz="1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</a:t>
            </a:r>
            <a:r>
              <a:rPr lang="ru-RU" sz="17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 дом</a:t>
            </a:r>
            <a:r>
              <a:rPr lang="ru-RU" sz="1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ищ</a:t>
            </a:r>
            <a:r>
              <a:rPr lang="ru-RU" sz="17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е; 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суффиксы </a:t>
            </a:r>
            <a:r>
              <a:rPr lang="ru-RU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устойчивой шутливой окраски:</a:t>
            </a:r>
            <a:r>
              <a:rPr lang="ru-RU" sz="1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7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бумаж</a:t>
            </a:r>
            <a:r>
              <a:rPr lang="ru-RU" sz="17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енц</a:t>
            </a:r>
            <a:r>
              <a:rPr lang="ru-RU" sz="1700" i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ия,</a:t>
            </a:r>
            <a:endParaRPr lang="ru-RU" sz="17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суффиксы</a:t>
            </a:r>
            <a:r>
              <a:rPr lang="ru-RU" sz="17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выражающими пренебрежение</a:t>
            </a:r>
            <a:r>
              <a:rPr lang="ru-RU" sz="17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7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солдат</a:t>
            </a:r>
            <a:r>
              <a:rPr lang="ru-RU" sz="17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7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7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суффиксы </a:t>
            </a:r>
            <a:r>
              <a:rPr lang="ru-RU" sz="1700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отрицательного оценочного значения:</a:t>
            </a:r>
            <a:r>
              <a:rPr lang="ru-RU" sz="17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sz="17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сует</a:t>
            </a:r>
            <a:r>
              <a:rPr lang="ru-RU" sz="17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17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17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кисл</a:t>
            </a:r>
            <a:r>
              <a:rPr lang="ru-RU" sz="1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ятин</a:t>
            </a:r>
            <a:r>
              <a:rPr lang="ru-RU" sz="17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</a:t>
            </a:r>
            <a:r>
              <a:rPr lang="ru-RU" sz="17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скук</a:t>
            </a:r>
            <a:r>
              <a:rPr lang="ru-RU" sz="17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7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а;</a:t>
            </a:r>
            <a:endParaRPr lang="ru-RU" sz="17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суффиксы негативной оценки: </a:t>
            </a:r>
            <a:r>
              <a:rPr lang="ru-RU" sz="17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слаб</a:t>
            </a:r>
            <a:r>
              <a:rPr lang="ru-RU" sz="17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</a:t>
            </a:r>
            <a:r>
              <a:rPr lang="ru-RU" sz="17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ловк</a:t>
            </a:r>
            <a:r>
              <a:rPr lang="ru-RU" sz="17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ач</a:t>
            </a:r>
            <a:r>
              <a:rPr lang="ru-RU" sz="1700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суффиксы, </a:t>
            </a:r>
            <a:r>
              <a:rPr lang="ru-RU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обозначающих </a:t>
            </a:r>
            <a:r>
              <a:rPr lang="ru-RU" sz="17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лицо: </a:t>
            </a:r>
            <a:r>
              <a:rPr lang="ru-RU" sz="17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девч</a:t>
            </a:r>
            <a:r>
              <a:rPr lang="ru-RU" sz="17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урк</a:t>
            </a:r>
            <a:r>
              <a:rPr lang="ru-RU" sz="17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ru-RU" sz="17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девч</a:t>
            </a:r>
            <a:r>
              <a:rPr lang="ru-RU" sz="17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ушк</a:t>
            </a:r>
            <a:r>
              <a:rPr lang="ru-RU" sz="17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– девч</a:t>
            </a:r>
            <a:r>
              <a:rPr lang="ru-RU" sz="17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онк</a:t>
            </a:r>
            <a:r>
              <a:rPr lang="ru-RU" sz="17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а; </a:t>
            </a:r>
            <a:endParaRPr lang="ru-RU" sz="17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7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</a:t>
            </a:r>
            <a:r>
              <a:rPr lang="ru-RU" sz="1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</a:t>
            </a:r>
            <a:r>
              <a:rPr lang="ru-RU" sz="17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 старич</a:t>
            </a:r>
            <a:r>
              <a:rPr lang="ru-RU" sz="1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ru-RU" sz="17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старик</a:t>
            </a:r>
            <a:r>
              <a:rPr lang="ru-RU" sz="17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</a:t>
            </a:r>
            <a:r>
              <a:rPr lang="ru-RU" sz="1700" i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7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старик</a:t>
            </a:r>
            <a:r>
              <a:rPr lang="ru-RU" sz="17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ашк</a:t>
            </a:r>
            <a:r>
              <a:rPr lang="ru-RU" sz="1700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</a:t>
            </a:r>
            <a:endParaRPr lang="ru-RU" sz="17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7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0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828834" y="108162"/>
            <a:ext cx="3927951" cy="18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51" tIns="21626" rIns="43251" bIns="21626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15900" y="290336"/>
            <a:ext cx="5334000" cy="265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251" tIns="21626" rIns="43251" bIns="21626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i="1" dirty="0"/>
              <a:t>Голубушка! Как хороша!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 i="1" dirty="0"/>
              <a:t>Ну что за шейка, что за глазки,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 i="1" dirty="0"/>
              <a:t>Рассказывать так право сказки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 i="1" dirty="0"/>
              <a:t>Какие пёрышки, какой носок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 i="1" dirty="0"/>
              <a:t>И ангельский быть должен голосок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 i="1" dirty="0"/>
              <a:t>Спой, светик, не стыдись!</a:t>
            </a:r>
            <a:endParaRPr lang="ru-RU" altLang="ru-RU" sz="1800" b="1" i="1" dirty="0"/>
          </a:p>
        </p:txBody>
      </p:sp>
      <p:pic>
        <p:nvPicPr>
          <p:cNvPr id="38917" name="Picture 5" descr="i_3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82" y="108162"/>
            <a:ext cx="1184417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229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828834" y="108162"/>
            <a:ext cx="3927951" cy="18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3251" tIns="21626" rIns="43251" bIns="21626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 altLang="ru-RU" sz="900"/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39700" y="214860"/>
            <a:ext cx="5486400" cy="265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3251" tIns="21626" rIns="43251" bIns="21626">
            <a:spAutoFit/>
          </a:bodyPr>
          <a:lstStyle>
            <a:lvl1pPr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000" b="1" i="1" dirty="0"/>
              <a:t>Голуб</a:t>
            </a:r>
            <a:r>
              <a:rPr lang="ru-RU" altLang="ru-RU" sz="2000" b="1" i="1" dirty="0">
                <a:solidFill>
                  <a:srgbClr val="FF0000"/>
                </a:solidFill>
              </a:rPr>
              <a:t>ушк</a:t>
            </a:r>
            <a:r>
              <a:rPr lang="ru-RU" altLang="ru-RU" sz="2000" b="1" i="1" dirty="0"/>
              <a:t>а! Как хороша!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 i="1" dirty="0"/>
              <a:t>Ну что за шей</a:t>
            </a:r>
            <a:r>
              <a:rPr lang="ru-RU" altLang="ru-RU" sz="2000" b="1" i="1" dirty="0">
                <a:solidFill>
                  <a:srgbClr val="FF0000"/>
                </a:solidFill>
              </a:rPr>
              <a:t>к</a:t>
            </a:r>
            <a:r>
              <a:rPr lang="ru-RU" altLang="ru-RU" sz="2000" b="1" i="1" dirty="0"/>
              <a:t>а, что за глаз</a:t>
            </a:r>
            <a:r>
              <a:rPr lang="ru-RU" altLang="ru-RU" sz="2000" b="1" i="1" dirty="0">
                <a:solidFill>
                  <a:srgbClr val="FF0000"/>
                </a:solidFill>
              </a:rPr>
              <a:t>к</a:t>
            </a:r>
            <a:r>
              <a:rPr lang="ru-RU" altLang="ru-RU" sz="2000" b="1" i="1" dirty="0"/>
              <a:t>и,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 i="1" dirty="0"/>
              <a:t>Рассказывать так право сказки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 i="1" dirty="0"/>
              <a:t>Какие пёр</a:t>
            </a:r>
            <a:r>
              <a:rPr lang="ru-RU" altLang="ru-RU" sz="2000" b="1" i="1" dirty="0">
                <a:solidFill>
                  <a:srgbClr val="FF0000"/>
                </a:solidFill>
              </a:rPr>
              <a:t>ышк</a:t>
            </a:r>
            <a:r>
              <a:rPr lang="ru-RU" altLang="ru-RU" sz="2000" b="1" i="1" dirty="0"/>
              <a:t>и, какой нос</a:t>
            </a:r>
            <a:r>
              <a:rPr lang="ru-RU" altLang="ru-RU" sz="2000" b="1" i="1" dirty="0">
                <a:solidFill>
                  <a:srgbClr val="FF0000"/>
                </a:solidFill>
              </a:rPr>
              <a:t>ок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 i="1" dirty="0"/>
              <a:t>И ангельский быть должен голос</a:t>
            </a:r>
            <a:r>
              <a:rPr lang="ru-RU" altLang="ru-RU" sz="2000" b="1" i="1" dirty="0">
                <a:solidFill>
                  <a:srgbClr val="FF0000"/>
                </a:solidFill>
              </a:rPr>
              <a:t>ок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000" b="1" i="1" dirty="0"/>
              <a:t>Спой, свет</a:t>
            </a:r>
            <a:r>
              <a:rPr lang="ru-RU" altLang="ru-RU" sz="2000" b="1" i="1" dirty="0">
                <a:solidFill>
                  <a:srgbClr val="FF0000"/>
                </a:solidFill>
              </a:rPr>
              <a:t>ик</a:t>
            </a:r>
            <a:r>
              <a:rPr lang="ru-RU" altLang="ru-RU" sz="2000" b="1" i="1" dirty="0"/>
              <a:t>, не стыдись!</a:t>
            </a:r>
          </a:p>
        </p:txBody>
      </p:sp>
      <p:pic>
        <p:nvPicPr>
          <p:cNvPr id="53252" name="Picture 4" descr="i_3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680" y="108162"/>
            <a:ext cx="1182440" cy="1239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85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3038" y="520382"/>
            <a:ext cx="5529261" cy="492443"/>
          </a:xfrm>
        </p:spPr>
        <p:txBody>
          <a:bodyPr/>
          <a:lstStyle/>
          <a:p>
            <a:r>
              <a:rPr lang="ru-RU" sz="1600" i="0" dirty="0" smtClean="0">
                <a:solidFill>
                  <a:srgbClr val="FF0000"/>
                </a:solidFill>
              </a:rPr>
              <a:t>Определите значение суффиксов, заполните таблицу.</a:t>
            </a:r>
            <a:endParaRPr lang="ru-RU" sz="1600" i="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477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116984"/>
              </p:ext>
            </p:extLst>
          </p:nvPr>
        </p:nvGraphicFramePr>
        <p:xfrm>
          <a:off x="169862" y="870585"/>
          <a:ext cx="5422900" cy="518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11450"/>
                <a:gridCol w="2711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Суффиксы субъективной оценки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Словообразовательные суффиксы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9862" y="1468299"/>
            <a:ext cx="54197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Дороженька, контролёр, подружка, часики, учитель, двойка, чашечка, арбузище, городок, перевозчик, конструктор, белизна, листочек,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брёвнище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бородка, Машенька, школьник, хвастовство, толщина, гордость, соловушка, болтунишка.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498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477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7810714"/>
              </p:ext>
            </p:extLst>
          </p:nvPr>
        </p:nvGraphicFramePr>
        <p:xfrm>
          <a:off x="169862" y="708025"/>
          <a:ext cx="5422900" cy="18897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711450"/>
                <a:gridCol w="27114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Суффиксы субъективной оценки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Словообразовательные суффиксы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Дороженька, часики, подружка, двойка, чашечка, арбузище, городок, листочек, </a:t>
                      </a:r>
                      <a:r>
                        <a:rPr lang="ru-RU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брёвнище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бородка, Машенька, соловушка, болтунишка.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Контролёр, 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учитель</a:t>
                      </a:r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школьник, перевозчик, конструктор, толщина, белизна, гордость,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хвастовство.</a:t>
                      </a:r>
                      <a:endParaRPr lang="ru-RU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68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9225" y="631825"/>
            <a:ext cx="5511799" cy="830997"/>
          </a:xfrm>
        </p:spPr>
        <p:txBody>
          <a:bodyPr/>
          <a:lstStyle/>
          <a:p>
            <a:r>
              <a:rPr lang="ru-RU" sz="1600" i="0" dirty="0" smtClean="0">
                <a:solidFill>
                  <a:srgbClr val="FF0000"/>
                </a:solidFill>
              </a:rPr>
              <a:t>     </a:t>
            </a:r>
            <a:r>
              <a:rPr lang="ru-RU" sz="1800" i="0" dirty="0" smtClean="0">
                <a:solidFill>
                  <a:srgbClr val="FF0000"/>
                </a:solidFill>
              </a:rPr>
              <a:t>Прочитайте слова, укажите суффиксы, образуйте форму родительного падежа, запишите полученные пары</a:t>
            </a:r>
            <a:r>
              <a:rPr lang="ru-RU" sz="1600" i="0" dirty="0" smtClean="0">
                <a:solidFill>
                  <a:srgbClr val="FF0000"/>
                </a:solidFill>
              </a:rPr>
              <a:t>.</a:t>
            </a:r>
            <a:endParaRPr lang="ru-RU" sz="1600" i="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900" y="1447939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Замочек, дружочек, шалашик, столик, карманчик, стаканчик.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5899" y="2271494"/>
            <a:ext cx="54451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Во всех ли словах при образовании формы родительного падежа основа не изменилась?</a:t>
            </a:r>
            <a:endParaRPr lang="ru-RU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92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5900" y="708025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Замоч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замо</a:t>
            </a:r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чк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дружоч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ек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дружо</a:t>
            </a:r>
            <a:r>
              <a:rPr lang="ru-RU" sz="2400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чк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шалаш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шалаш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стол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стол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ик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 карман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чик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карман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чик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а, стакан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чик 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стакан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чик</a:t>
            </a: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а.</a:t>
            </a:r>
            <a:endParaRPr lang="ru-RU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0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5900" y="732611"/>
            <a:ext cx="5333999" cy="2185214"/>
          </a:xfr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/>
          <a:lstStyle/>
          <a:p>
            <a:r>
              <a:rPr lang="ru-RU" sz="1600" dirty="0" smtClean="0"/>
              <a:t>      </a:t>
            </a:r>
            <a:r>
              <a:rPr lang="ru-RU" sz="1600" i="0" dirty="0" smtClean="0"/>
              <a:t>Суффикс </a:t>
            </a:r>
            <a:r>
              <a:rPr lang="ru-RU" sz="1600" i="0" dirty="0" smtClean="0">
                <a:solidFill>
                  <a:srgbClr val="FF0000"/>
                </a:solidFill>
              </a:rPr>
              <a:t>-</a:t>
            </a:r>
            <a:r>
              <a:rPr lang="ru-RU" sz="1600" i="0" dirty="0" err="1" smtClean="0">
                <a:solidFill>
                  <a:srgbClr val="FF0000"/>
                </a:solidFill>
              </a:rPr>
              <a:t>ек</a:t>
            </a:r>
            <a:r>
              <a:rPr lang="ru-RU" sz="1600" i="0" dirty="0" smtClean="0">
                <a:solidFill>
                  <a:srgbClr val="FF0000"/>
                </a:solidFill>
              </a:rPr>
              <a:t>- </a:t>
            </a:r>
            <a:r>
              <a:rPr lang="ru-RU" sz="1600" i="0" dirty="0" smtClean="0"/>
              <a:t>пишется, если при склонении </a:t>
            </a:r>
          </a:p>
          <a:p>
            <a:r>
              <a:rPr lang="ru-RU" sz="1600" i="0" dirty="0"/>
              <a:t> </a:t>
            </a:r>
            <a:r>
              <a:rPr lang="ru-RU" sz="1600" i="0" dirty="0" smtClean="0"/>
              <a:t>существительного гласная </a:t>
            </a:r>
            <a:r>
              <a:rPr lang="ru-RU" sz="1600" dirty="0" smtClean="0">
                <a:solidFill>
                  <a:srgbClr val="FF0000"/>
                </a:solidFill>
              </a:rPr>
              <a:t>е</a:t>
            </a:r>
            <a:r>
              <a:rPr lang="ru-RU" sz="1600" i="0" dirty="0" smtClean="0"/>
              <a:t> из суффикса выпадает, </a:t>
            </a:r>
          </a:p>
          <a:p>
            <a:r>
              <a:rPr lang="ru-RU" sz="1600" i="0" dirty="0"/>
              <a:t> </a:t>
            </a:r>
            <a:r>
              <a:rPr lang="ru-RU" sz="1600" i="0" dirty="0" smtClean="0"/>
              <a:t>например: ореш</a:t>
            </a:r>
            <a:r>
              <a:rPr lang="ru-RU" sz="1600" i="0" dirty="0" smtClean="0">
                <a:solidFill>
                  <a:srgbClr val="FF0000"/>
                </a:solidFill>
              </a:rPr>
              <a:t>ек</a:t>
            </a:r>
            <a:r>
              <a:rPr lang="ru-RU" sz="1600" i="0" dirty="0" smtClean="0"/>
              <a:t> – ореш</a:t>
            </a:r>
            <a:r>
              <a:rPr lang="ru-RU" sz="1600" i="0" dirty="0" smtClean="0">
                <a:solidFill>
                  <a:srgbClr val="FF0000"/>
                </a:solidFill>
              </a:rPr>
              <a:t>к</a:t>
            </a:r>
            <a:r>
              <a:rPr lang="ru-RU" sz="1600" i="0" dirty="0" smtClean="0"/>
              <a:t>а.</a:t>
            </a:r>
          </a:p>
          <a:p>
            <a:endParaRPr lang="ru-RU" sz="1600" i="0" dirty="0" smtClean="0"/>
          </a:p>
          <a:p>
            <a:r>
              <a:rPr lang="ru-RU" sz="1600" i="0" dirty="0"/>
              <a:t> </a:t>
            </a:r>
            <a:r>
              <a:rPr lang="ru-RU" sz="1600" i="0" dirty="0" smtClean="0"/>
              <a:t>    Суффикс </a:t>
            </a:r>
            <a:r>
              <a:rPr lang="ru-RU" sz="1600" i="0" dirty="0" smtClean="0">
                <a:solidFill>
                  <a:srgbClr val="FF0000"/>
                </a:solidFill>
              </a:rPr>
              <a:t>-</a:t>
            </a:r>
            <a:r>
              <a:rPr lang="ru-RU" sz="1600" i="0" dirty="0" err="1" smtClean="0">
                <a:solidFill>
                  <a:srgbClr val="FF0000"/>
                </a:solidFill>
              </a:rPr>
              <a:t>ик</a:t>
            </a:r>
            <a:r>
              <a:rPr lang="ru-RU" sz="1600" i="0" dirty="0" smtClean="0">
                <a:solidFill>
                  <a:srgbClr val="FF0000"/>
                </a:solidFill>
              </a:rPr>
              <a:t>-, -чик- </a:t>
            </a:r>
            <a:r>
              <a:rPr lang="ru-RU" sz="1600" i="0" dirty="0" smtClean="0"/>
              <a:t>пишутся</a:t>
            </a:r>
            <a:r>
              <a:rPr lang="ru-RU" sz="1600" i="0" dirty="0"/>
              <a:t>, если при склонении </a:t>
            </a:r>
            <a:endParaRPr lang="ru-RU" sz="1600" i="0" dirty="0" smtClean="0"/>
          </a:p>
          <a:p>
            <a:r>
              <a:rPr lang="ru-RU" sz="1600" i="0" dirty="0"/>
              <a:t> </a:t>
            </a:r>
            <a:r>
              <a:rPr lang="ru-RU" sz="1600" i="0" dirty="0" smtClean="0"/>
              <a:t>существительного </a:t>
            </a:r>
            <a:r>
              <a:rPr lang="ru-RU" sz="1600" i="0" dirty="0"/>
              <a:t>гласная </a:t>
            </a:r>
            <a:r>
              <a:rPr lang="ru-RU" sz="1600" dirty="0" smtClean="0">
                <a:solidFill>
                  <a:srgbClr val="FF0000"/>
                </a:solidFill>
              </a:rPr>
              <a:t>и</a:t>
            </a:r>
            <a:r>
              <a:rPr lang="ru-RU" sz="1600" i="0" dirty="0" smtClean="0">
                <a:solidFill>
                  <a:srgbClr val="FF0000"/>
                </a:solidFill>
              </a:rPr>
              <a:t> </a:t>
            </a:r>
            <a:r>
              <a:rPr lang="ru-RU" sz="1600" i="0" dirty="0" smtClean="0"/>
              <a:t>сохраняется, </a:t>
            </a:r>
            <a:r>
              <a:rPr lang="ru-RU" sz="1600" i="0" dirty="0"/>
              <a:t>например</a:t>
            </a:r>
            <a:r>
              <a:rPr lang="ru-RU" sz="1600" i="0" dirty="0" smtClean="0"/>
              <a:t>: </a:t>
            </a:r>
          </a:p>
          <a:p>
            <a:r>
              <a:rPr lang="ru-RU" sz="1600" i="0" dirty="0"/>
              <a:t> </a:t>
            </a:r>
            <a:r>
              <a:rPr lang="ru-RU" sz="1600" i="0" dirty="0" smtClean="0"/>
              <a:t>халат</a:t>
            </a:r>
            <a:r>
              <a:rPr lang="ru-RU" sz="1600" i="0" dirty="0" smtClean="0">
                <a:solidFill>
                  <a:srgbClr val="FF0000"/>
                </a:solidFill>
              </a:rPr>
              <a:t>ик</a:t>
            </a:r>
            <a:r>
              <a:rPr lang="ru-RU" sz="1600" i="0" dirty="0" smtClean="0"/>
              <a:t> – халат</a:t>
            </a:r>
            <a:r>
              <a:rPr lang="ru-RU" sz="1600" i="0" dirty="0" smtClean="0">
                <a:solidFill>
                  <a:srgbClr val="FF0000"/>
                </a:solidFill>
              </a:rPr>
              <a:t>ик</a:t>
            </a:r>
            <a:r>
              <a:rPr lang="ru-RU" sz="1600" i="0" dirty="0" smtClean="0"/>
              <a:t>а, графин</a:t>
            </a:r>
            <a:r>
              <a:rPr lang="ru-RU" sz="1600" i="0" dirty="0" smtClean="0">
                <a:solidFill>
                  <a:srgbClr val="FF0000"/>
                </a:solidFill>
              </a:rPr>
              <a:t>чик</a:t>
            </a:r>
            <a:r>
              <a:rPr lang="ru-RU" sz="1600" i="0" dirty="0" smtClean="0"/>
              <a:t> – графин</a:t>
            </a:r>
            <a:r>
              <a:rPr lang="ru-RU" sz="1600" i="0" dirty="0" smtClean="0">
                <a:solidFill>
                  <a:srgbClr val="FF0000"/>
                </a:solidFill>
              </a:rPr>
              <a:t>чик</a:t>
            </a:r>
            <a:r>
              <a:rPr lang="ru-RU" sz="1600" i="0" dirty="0" smtClean="0"/>
              <a:t>а</a:t>
            </a:r>
          </a:p>
          <a:p>
            <a:r>
              <a:rPr lang="ru-RU" sz="1600" i="0" dirty="0">
                <a:solidFill>
                  <a:srgbClr val="FF0000"/>
                </a:solidFill>
              </a:rPr>
              <a:t> </a:t>
            </a:r>
            <a:r>
              <a:rPr lang="ru-RU" sz="1600" i="0" dirty="0" smtClean="0">
                <a:solidFill>
                  <a:srgbClr val="FF0000"/>
                </a:solidFill>
              </a:rPr>
              <a:t>                                                                                </a:t>
            </a:r>
            <a:r>
              <a:rPr lang="ru-RU" sz="1600" b="1" i="0" dirty="0" smtClean="0">
                <a:solidFill>
                  <a:srgbClr val="960000"/>
                </a:solidFill>
              </a:rPr>
              <a:t>№</a:t>
            </a:r>
            <a:r>
              <a:rPr lang="ru-RU" sz="1600" b="1" i="0" dirty="0">
                <a:solidFill>
                  <a:srgbClr val="960000"/>
                </a:solidFill>
              </a:rPr>
              <a:t>23.</a:t>
            </a:r>
          </a:p>
          <a:p>
            <a:endParaRPr lang="ru-RU" i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7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0175" y="555625"/>
            <a:ext cx="5505450" cy="553998"/>
          </a:xfrm>
        </p:spPr>
        <p:txBody>
          <a:bodyPr/>
          <a:lstStyle/>
          <a:p>
            <a:r>
              <a:rPr lang="ru-RU" sz="1800" dirty="0" smtClean="0">
                <a:solidFill>
                  <a:srgbClr val="FF0000"/>
                </a:solidFill>
              </a:rPr>
              <a:t>     </a:t>
            </a:r>
            <a:r>
              <a:rPr lang="ru-RU" sz="1800" i="0" dirty="0" smtClean="0">
                <a:solidFill>
                  <a:srgbClr val="FF0000"/>
                </a:solidFill>
              </a:rPr>
              <a:t>Спишите, объясните постановку пропущенной гласной.</a:t>
            </a:r>
            <a:endParaRPr lang="ru-RU" sz="1800" i="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478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1241425"/>
            <a:ext cx="5486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Заливч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…к,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сыноч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…к,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подароч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…к,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сарафанч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…к,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словар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…к,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дождич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…к,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горош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…к,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стульч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…к, дом…к,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кувшинч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…к, ключ…к,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кусоч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…к,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носоч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…к, кристалл…к.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 Найдите слова с чередованием согласных.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9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5765800" cy="33750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3500" y="102424"/>
            <a:ext cx="5702300" cy="507831"/>
          </a:xfrm>
        </p:spPr>
        <p:txBody>
          <a:bodyPr/>
          <a:lstStyle/>
          <a:p>
            <a:pPr algn="ctr"/>
            <a:r>
              <a:rPr lang="ru-RU" altLang="ru-RU" sz="1700" dirty="0" smtClean="0">
                <a:solidFill>
                  <a:srgbClr val="C00000"/>
                </a:solidFill>
              </a:rPr>
              <a:t>СЛОВА ОБРАЗУЮТСЯ ОТ ПРОИЗВОДНЫХ КОРНЕЙ</a:t>
            </a:r>
            <a:r>
              <a:rPr lang="ru-RU" altLang="ru-RU" sz="1600" dirty="0" smtClean="0">
                <a:solidFill>
                  <a:srgbClr val="C00000"/>
                </a:solidFill>
              </a:rPr>
              <a:t/>
            </a:r>
            <a:br>
              <a:rPr lang="ru-RU" altLang="ru-RU" sz="1600" dirty="0" smtClean="0">
                <a:solidFill>
                  <a:srgbClr val="C00000"/>
                </a:solidFill>
              </a:rPr>
            </a:b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837793785"/>
              </p:ext>
            </p:extLst>
          </p:nvPr>
        </p:nvGraphicFramePr>
        <p:xfrm>
          <a:off x="152400" y="98425"/>
          <a:ext cx="5473700" cy="2667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783690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478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39700" y="555625"/>
            <a:ext cx="5486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Заливч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(заливч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ка),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сыноч</a:t>
            </a: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(сыночка),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подароч</a:t>
            </a: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(подарочка), сарафанч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(сарафанч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ка), словар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(словар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ка),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дождич</a:t>
            </a: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(дождичка),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горош</a:t>
            </a: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(горошка), стульч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(стульч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ка), дом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(дом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ка), кувшинч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(кувшинч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ка), ключ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(ключ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ка),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кусоч</a:t>
            </a: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(кусочка), 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носоч</a:t>
            </a:r>
            <a:r>
              <a:rPr lang="ru-RU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(носочка), кристалл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 (кристаллика).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862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36107" y="555625"/>
            <a:ext cx="4893589" cy="492443"/>
          </a:xfrm>
        </p:spPr>
        <p:txBody>
          <a:bodyPr/>
          <a:lstStyle/>
          <a:p>
            <a:r>
              <a:rPr lang="ru-RU" sz="1600" i="0" dirty="0" smtClean="0">
                <a:solidFill>
                  <a:srgbClr val="FF0000"/>
                </a:solidFill>
              </a:rPr>
              <a:t>     Спишите, выделите суффиксы и окончания, подчеркните согласную перед ними.</a:t>
            </a:r>
            <a:endParaRPr lang="ru-RU" sz="1600" i="0" dirty="0">
              <a:solidFill>
                <a:srgbClr val="FF0000"/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479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2100" y="1241425"/>
            <a:ext cx="5181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Крючок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петушок, дружок, жучок, пастушок.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Врачом, товарищем, мячом, грушей, парчой.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*Поставьте во всех словах ударение.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94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4178300" y="2460625"/>
            <a:ext cx="304800" cy="152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025900" y="1012825"/>
            <a:ext cx="304800" cy="188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864100" y="1012825"/>
            <a:ext cx="304800" cy="188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35300" y="1012825"/>
            <a:ext cx="304800" cy="188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2197100" y="1012825"/>
            <a:ext cx="304800" cy="188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901700" y="1012825"/>
            <a:ext cx="304800" cy="1883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0739" y="102424"/>
            <a:ext cx="5164320" cy="369332"/>
          </a:xfrm>
        </p:spPr>
        <p:txBody>
          <a:bodyPr/>
          <a:lstStyle/>
          <a:p>
            <a:pPr algn="ctr"/>
            <a:r>
              <a:rPr lang="ru-RU" sz="2400" dirty="0" smtClean="0"/>
              <a:t>УПРАЖНЕНИЕ 479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92100" y="631825"/>
            <a:ext cx="5181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Крю</a:t>
            </a:r>
            <a:r>
              <a:rPr lang="ru-RU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пету</a:t>
            </a:r>
            <a:r>
              <a:rPr lang="ru-RU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дру</a:t>
            </a:r>
            <a:r>
              <a:rPr lang="ru-RU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жу</a:t>
            </a:r>
            <a:r>
              <a:rPr lang="ru-RU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пасту</a:t>
            </a:r>
            <a:r>
              <a:rPr lang="ru-RU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Вра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м, товари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щ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м, мя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м,  гру</a:t>
            </a:r>
            <a:r>
              <a:rPr lang="ru-RU" u="sng" dirty="0" smtClean="0">
                <a:latin typeface="Arial" panose="020B0604020202020204" pitchFamily="34" charset="0"/>
                <a:cs typeface="Arial" panose="020B0604020202020204" pitchFamily="34" charset="0"/>
              </a:rPr>
              <a:t>ш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й,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пар</a:t>
            </a:r>
            <a:r>
              <a:rPr lang="ru-RU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й.</a:t>
            </a:r>
          </a:p>
          <a:p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9700" y="1524377"/>
            <a:ext cx="5434012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суффиксах и окончаниях имён существительных после шипящих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ударением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пишется гласная</a:t>
            </a:r>
            <a:r>
              <a:rPr lang="ru-RU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ударения </a:t>
            </a:r>
            <a:r>
              <a:rPr lang="ru-RU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, например: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береж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к,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кусоч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к,, ключ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ó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м, передач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й.                                                     </a:t>
            </a:r>
            <a:r>
              <a:rPr lang="ru-RU" b="1" dirty="0" smtClean="0">
                <a:solidFill>
                  <a:srgbClr val="96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№24</a:t>
            </a:r>
            <a:endParaRPr lang="ru-RU" b="1" dirty="0">
              <a:solidFill>
                <a:srgbClr val="96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V="1">
            <a:off x="2349500" y="2384425"/>
            <a:ext cx="76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 flipV="1">
            <a:off x="2425700" y="2384425"/>
            <a:ext cx="76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3263900" y="2384425"/>
            <a:ext cx="76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 flipV="1">
            <a:off x="3340100" y="2384425"/>
            <a:ext cx="76200" cy="76200"/>
          </a:xfrm>
          <a:prstGeom prst="lin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751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thumbs.dreamstime.com/b/%D1%83%D1%87%D0%B8%D1%82%D0%B5-%D1%8C-%D1%83%D0%BA%D0%B0%D0%B7%D1%8B%D0%B2%D0%B0%D1%8F-%D0%BD%D0%B0-chalckboard-7655908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0175"/>
            <a:ext cx="5765799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900" y="309404"/>
            <a:ext cx="5410200" cy="246221"/>
          </a:xfrm>
        </p:spPr>
        <p:txBody>
          <a:bodyPr/>
          <a:lstStyle/>
          <a:p>
            <a:pPr algn="ctr"/>
            <a:r>
              <a:rPr lang="ru-RU" sz="1600" dirty="0"/>
              <a:t>САМОСТОЯТЕЛЬНАЯ РАБОТА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20900" y="713740"/>
            <a:ext cx="3200400" cy="984885"/>
          </a:xfrm>
        </p:spPr>
        <p:txBody>
          <a:bodyPr/>
          <a:lstStyle/>
          <a:p>
            <a:pPr algn="ctr"/>
            <a:r>
              <a:rPr lang="ru-RU" sz="1600" b="1" i="0" dirty="0"/>
              <a:t> </a:t>
            </a:r>
            <a:r>
              <a:rPr lang="ru-RU" sz="1600" b="1" i="0" dirty="0">
                <a:solidFill>
                  <a:schemeClr val="bg1"/>
                </a:solidFill>
              </a:rPr>
              <a:t>§ </a:t>
            </a:r>
            <a:r>
              <a:rPr lang="ru-RU" sz="1600" b="1" i="0" dirty="0" smtClean="0">
                <a:solidFill>
                  <a:schemeClr val="bg1"/>
                </a:solidFill>
              </a:rPr>
              <a:t>79.</a:t>
            </a:r>
            <a:endParaRPr lang="ru-RU" sz="1600" b="1" i="0" dirty="0">
              <a:solidFill>
                <a:schemeClr val="bg1"/>
              </a:solidFill>
            </a:endParaRPr>
          </a:p>
          <a:p>
            <a:pPr algn="ctr"/>
            <a:r>
              <a:rPr lang="ru-RU" sz="1600" b="1" i="0" dirty="0">
                <a:solidFill>
                  <a:schemeClr val="bg1"/>
                </a:solidFill>
              </a:rPr>
              <a:t>ВЫПОЛНИТЬ </a:t>
            </a:r>
            <a:endParaRPr lang="ru-RU" sz="1600" b="1" i="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УПРАЖНЕНИЯ 480 (</a:t>
            </a:r>
            <a:r>
              <a:rPr lang="ru-RU" sz="1600" b="1" i="0" dirty="0" smtClean="0">
                <a:solidFill>
                  <a:schemeClr val="bg1"/>
                </a:solidFill>
              </a:rPr>
              <a:t>стр. </a:t>
            </a:r>
            <a:r>
              <a:rPr lang="ru-RU" sz="1600" b="1" i="0" dirty="0" smtClean="0">
                <a:solidFill>
                  <a:schemeClr val="bg1"/>
                </a:solidFill>
              </a:rPr>
              <a:t>210</a:t>
            </a:r>
            <a:r>
              <a:rPr lang="ru-RU" sz="1600" b="1" i="0" dirty="0" smtClean="0">
                <a:solidFill>
                  <a:schemeClr val="bg1"/>
                </a:solidFill>
              </a:rPr>
              <a:t>).  </a:t>
            </a:r>
            <a:endParaRPr lang="ru-RU" sz="1600" b="1" i="0" dirty="0" smtClean="0">
              <a:solidFill>
                <a:schemeClr val="bg1"/>
              </a:solidFill>
            </a:endParaRPr>
          </a:p>
          <a:p>
            <a:pPr algn="ctr"/>
            <a:r>
              <a:rPr lang="ru-RU" sz="1600" b="1" i="0" dirty="0" smtClean="0">
                <a:solidFill>
                  <a:schemeClr val="bg1"/>
                </a:solidFill>
              </a:rPr>
              <a:t> </a:t>
            </a:r>
            <a:endParaRPr lang="ru-RU" sz="1600" b="1" i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06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345353" y="124738"/>
            <a:ext cx="4132157" cy="492443"/>
          </a:xfrm>
        </p:spPr>
        <p:txBody>
          <a:bodyPr/>
          <a:lstStyle/>
          <a:p>
            <a:pPr algn="ctr"/>
            <a:r>
              <a:rPr lang="ru-RU" altLang="ru-RU" sz="1600" dirty="0">
                <a:solidFill>
                  <a:srgbClr val="FF0000"/>
                </a:solidFill>
              </a:rPr>
              <a:t>Определи </a:t>
            </a:r>
            <a:r>
              <a:rPr lang="ru-RU" altLang="ru-RU" sz="1600" dirty="0" smtClean="0">
                <a:solidFill>
                  <a:srgbClr val="FF0000"/>
                </a:solidFill>
              </a:rPr>
              <a:t>способы </a:t>
            </a:r>
            <a:r>
              <a:rPr lang="ru-RU" altLang="ru-RU" sz="1600" dirty="0">
                <a:solidFill>
                  <a:srgbClr val="FF0000"/>
                </a:solidFill>
              </a:rPr>
              <a:t>образования </a:t>
            </a:r>
            <a:br>
              <a:rPr lang="ru-RU" altLang="ru-RU" sz="1600" dirty="0">
                <a:solidFill>
                  <a:srgbClr val="FF0000"/>
                </a:solidFill>
              </a:rPr>
            </a:br>
            <a:r>
              <a:rPr lang="ru-RU" altLang="ru-RU" sz="1600" dirty="0">
                <a:solidFill>
                  <a:srgbClr val="FF0000"/>
                </a:solidFill>
              </a:rPr>
              <a:t>имен существительных!</a:t>
            </a:r>
          </a:p>
        </p:txBody>
      </p:sp>
      <p:sp>
        <p:nvSpPr>
          <p:cNvPr id="7" name="AutoShape 21"/>
          <p:cNvSpPr>
            <a:spLocks noGrp="1" noChangeArrowheads="1"/>
          </p:cNvSpPr>
          <p:nvPr>
            <p:ph idx="4294967295"/>
          </p:nvPr>
        </p:nvSpPr>
        <p:spPr>
          <a:xfrm>
            <a:off x="396761" y="1547596"/>
            <a:ext cx="1123966" cy="329928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ctr"/>
          <a:lstStyle/>
          <a:p>
            <a:pPr algn="ctr">
              <a:buFontTx/>
              <a:buNone/>
            </a:pPr>
            <a:r>
              <a:rPr lang="ru-RU" alt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alt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Японец</a:t>
            </a:r>
            <a:endParaRPr lang="ru-RU" alt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AutoShape 21"/>
          <p:cNvSpPr txBox="1">
            <a:spLocks noChangeArrowheads="1"/>
          </p:cNvSpPr>
          <p:nvPr/>
        </p:nvSpPr>
        <p:spPr bwMode="auto">
          <a:xfrm>
            <a:off x="3315335" y="1838748"/>
            <a:ext cx="2354368" cy="288431"/>
          </a:xfrm>
          <a:prstGeom prst="roundRect">
            <a:avLst>
              <a:gd name="adj" fmla="val 0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ctr"/>
          <a:lstStyle/>
          <a:p>
            <a:pPr marL="193053" indent="-193053" algn="ctr">
              <a:spcBef>
                <a:spcPct val="20000"/>
              </a:spcBef>
              <a:defRPr/>
            </a:pP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 Бескозырка</a:t>
            </a:r>
            <a:endParaRPr lang="ru-RU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5" name="Picture 8" descr="Японская осень с Кэном Кавасуми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49" y="403225"/>
            <a:ext cx="1056851" cy="1108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0" descr="Китайский луноход отправился к спутнику Земли Новости человечества высокие технологии, космос, наука, психолог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45" y="2157443"/>
            <a:ext cx="2129155" cy="898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21"/>
          <p:cNvSpPr txBox="1">
            <a:spLocks noChangeArrowheads="1"/>
          </p:cNvSpPr>
          <p:nvPr/>
        </p:nvSpPr>
        <p:spPr bwMode="auto">
          <a:xfrm>
            <a:off x="2425700" y="2689224"/>
            <a:ext cx="1777788" cy="288431"/>
          </a:xfrm>
          <a:prstGeom prst="roundRect">
            <a:avLst>
              <a:gd name="adj" fmla="val 16667"/>
            </a:avLst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ctr"/>
          <a:lstStyle/>
          <a:p>
            <a:pPr marL="193053" indent="-193053" algn="ctr">
              <a:spcBef>
                <a:spcPct val="20000"/>
              </a:spcBef>
              <a:defRPr/>
            </a:pP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 Луноход</a:t>
            </a:r>
            <a:endParaRPr lang="ru-RU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8" name="Picture 12" descr="Выкройка бескозырки моряка из бумаги - Выкрой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738354"/>
            <a:ext cx="1939951" cy="106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7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9" grpId="0" animBg="1" autoUpdateAnimBg="0"/>
      <p:bldP spid="10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Блок-схема: альтернативный процесс 4"/>
          <p:cNvSpPr/>
          <p:nvPr/>
        </p:nvSpPr>
        <p:spPr>
          <a:xfrm>
            <a:off x="0" y="0"/>
            <a:ext cx="5765800" cy="540808"/>
          </a:xfrm>
          <a:prstGeom prst="flowChartAlternateProcess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 eaLnBrk="1" hangingPunct="1"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СЕБЯ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192193" y="1550317"/>
            <a:ext cx="5573607" cy="1436977"/>
          </a:xfrm>
          <a:prstGeom prst="rect">
            <a:avLst/>
          </a:prstGeom>
          <a:noFill/>
          <a:ln w="9525">
            <a:solidFill>
              <a:schemeClr val="accent1">
                <a:lumMod val="25000"/>
              </a:schemeClr>
            </a:solidFill>
            <a:miter lim="800000"/>
            <a:headEnd/>
            <a:tailEnd/>
          </a:ln>
        </p:spPr>
        <p:txBody>
          <a:bodyPr lIns="51481" tIns="25740" rIns="51481" bIns="25740">
            <a:spAutoFit/>
          </a:bodyPr>
          <a:lstStyle/>
          <a:p>
            <a:pPr marL="193053" indent="-193053">
              <a:defRPr/>
            </a:pPr>
            <a:r>
              <a:rPr lang="ru-RU" sz="1600" b="1" dirty="0"/>
              <a:t>                                  </a:t>
            </a:r>
            <a:endParaRPr lang="ru-RU" sz="1400" b="1" dirty="0"/>
          </a:p>
          <a:p>
            <a:pPr marL="193053" indent="-193053">
              <a:defRPr/>
            </a:pPr>
            <a:r>
              <a:rPr lang="ru-RU" sz="1400" b="1" dirty="0"/>
              <a:t>            </a:t>
            </a:r>
          </a:p>
          <a:p>
            <a:pPr marL="193053" indent="-193053">
              <a:defRPr/>
            </a:pPr>
            <a:r>
              <a:rPr lang="ru-RU" sz="1400" b="1" dirty="0"/>
              <a:t>                  </a:t>
            </a:r>
          </a:p>
          <a:p>
            <a:pPr marL="193053" indent="-193053">
              <a:defRPr/>
            </a:pPr>
            <a:r>
              <a:rPr lang="ru-RU" sz="1400" b="1" dirty="0"/>
              <a:t>                                           -</a:t>
            </a:r>
          </a:p>
          <a:p>
            <a:pPr marL="193053" indent="-193053">
              <a:defRPr/>
            </a:pPr>
            <a:endParaRPr lang="ru-RU" sz="1600" b="1" dirty="0"/>
          </a:p>
          <a:p>
            <a:pPr marL="193053" indent="-193053">
              <a:defRPr/>
            </a:pPr>
            <a:r>
              <a:rPr lang="ru-RU" sz="1600" b="1" dirty="0"/>
              <a:t>                                </a:t>
            </a:r>
            <a:r>
              <a:rPr lang="ru-RU" sz="1600" b="1" dirty="0" smtClean="0"/>
              <a:t>           </a:t>
            </a:r>
            <a:endParaRPr lang="ru-RU" sz="1400" b="1" dirty="0"/>
          </a:p>
        </p:txBody>
      </p:sp>
      <p:sp>
        <p:nvSpPr>
          <p:cNvPr id="6" name="AutoShape 21"/>
          <p:cNvSpPr txBox="1">
            <a:spLocks noChangeArrowheads="1"/>
          </p:cNvSpPr>
          <p:nvPr/>
        </p:nvSpPr>
        <p:spPr>
          <a:xfrm>
            <a:off x="1249257" y="1153725"/>
            <a:ext cx="1057063" cy="28843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51481" tIns="25740" rIns="51481" bIns="25740" anchor="ctr"/>
          <a:lstStyle/>
          <a:p>
            <a:pPr marL="193053" indent="-193053" algn="ctr">
              <a:spcBef>
                <a:spcPct val="20000"/>
              </a:spcBef>
              <a:defRPr/>
            </a:pPr>
            <a:r>
              <a:rPr lang="ru-RU" sz="1400" b="1" kern="0" dirty="0"/>
              <a:t>1</a:t>
            </a: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Японец</a:t>
            </a:r>
            <a:endParaRPr lang="ru-RU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utoShape 21"/>
          <p:cNvSpPr txBox="1">
            <a:spLocks noChangeArrowheads="1"/>
          </p:cNvSpPr>
          <p:nvPr/>
        </p:nvSpPr>
        <p:spPr bwMode="auto">
          <a:xfrm flipH="1">
            <a:off x="528532" y="1694533"/>
            <a:ext cx="1681692" cy="360539"/>
          </a:xfrm>
          <a:prstGeom prst="roundRect">
            <a:avLst>
              <a:gd name="adj" fmla="val 0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ctr"/>
          <a:lstStyle/>
          <a:p>
            <a:pPr marL="193053" indent="-193053" algn="ctr">
              <a:spcBef>
                <a:spcPct val="20000"/>
              </a:spcBef>
              <a:defRPr/>
            </a:pP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 Бескозырка </a:t>
            </a:r>
            <a:endParaRPr lang="ru-RU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21"/>
          <p:cNvSpPr txBox="1">
            <a:spLocks noChangeArrowheads="1"/>
          </p:cNvSpPr>
          <p:nvPr/>
        </p:nvSpPr>
        <p:spPr bwMode="auto">
          <a:xfrm>
            <a:off x="720725" y="2199287"/>
            <a:ext cx="2210223" cy="32448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51481" tIns="25740" rIns="51481" bIns="25740" anchor="ctr"/>
          <a:lstStyle/>
          <a:p>
            <a:pPr marL="193053" indent="-193053" algn="ctr">
              <a:spcBef>
                <a:spcPct val="20000"/>
              </a:spcBef>
              <a:defRPr/>
            </a:pPr>
            <a:r>
              <a:rPr lang="ru-RU" sz="1600" b="1" kern="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ru-RU" sz="16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Лун(о)ход</a:t>
            </a:r>
            <a:endParaRPr lang="ru-RU" sz="1600" b="1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46562" y="1189779"/>
            <a:ext cx="1969982" cy="328982"/>
          </a:xfrm>
          <a:prstGeom prst="rect">
            <a:avLst/>
          </a:prstGeom>
          <a:solidFill>
            <a:srgbClr val="65F244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lIns="51481" tIns="25740" rIns="51481" bIns="25740">
            <a:spAutoFit/>
          </a:bodyPr>
          <a:lstStyle/>
          <a:p>
            <a:pPr eaLnBrk="1" hangingPunct="1">
              <a:defRPr/>
            </a:pPr>
            <a:r>
              <a:rPr lang="ru-RU" b="1" dirty="0"/>
              <a:t> 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суффиксальный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06320" y="1694533"/>
            <a:ext cx="3319780" cy="359759"/>
          </a:xfrm>
          <a:prstGeom prst="rect">
            <a:avLst/>
          </a:prstGeom>
          <a:solidFill>
            <a:srgbClr val="65F244"/>
          </a:solidFill>
          <a:ln>
            <a:solidFill>
              <a:schemeClr val="accent1">
                <a:lumMod val="25000"/>
              </a:schemeClr>
            </a:solidFill>
          </a:ln>
        </p:spPr>
        <p:txBody>
          <a:bodyPr wrap="square" lIns="51481" tIns="25740" rIns="51481" bIns="25740">
            <a:spAutoFit/>
          </a:bodyPr>
          <a:lstStyle/>
          <a:p>
            <a:pPr eaLnBrk="1" hangingPunct="1">
              <a:defRPr/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приставочно-суффиксальный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60862" y="2235341"/>
            <a:ext cx="1249257" cy="298204"/>
          </a:xfrm>
          <a:prstGeom prst="rect">
            <a:avLst/>
          </a:prstGeom>
          <a:solidFill>
            <a:srgbClr val="65F244"/>
          </a:solidFill>
          <a:ln>
            <a:solidFill>
              <a:schemeClr val="tx2">
                <a:lumMod val="85000"/>
                <a:lumOff val="15000"/>
              </a:schemeClr>
            </a:solidFill>
          </a:ln>
        </p:spPr>
        <p:txBody>
          <a:bodyPr lIns="51481" tIns="25740" rIns="51481" bIns="25740">
            <a:spAutoFit/>
          </a:bodyPr>
          <a:lstStyle/>
          <a:p>
            <a:pPr eaLnBrk="1" hangingPunct="1">
              <a:defRPr/>
            </a:pP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сложение</a:t>
            </a: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2114127" y="1117670"/>
            <a:ext cx="96097" cy="144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V="1">
            <a:off x="2018030" y="1117670"/>
            <a:ext cx="96097" cy="1442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816822" y="1730587"/>
            <a:ext cx="33633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1153160" y="1730587"/>
            <a:ext cx="0" cy="36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V="1">
            <a:off x="1153160" y="1730587"/>
            <a:ext cx="0" cy="7210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1780792" y="1727582"/>
            <a:ext cx="96097" cy="1081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1876889" y="1727582"/>
            <a:ext cx="48048" cy="10816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AutoShape 16"/>
          <p:cNvSpPr>
            <a:spLocks noChangeArrowheads="1"/>
          </p:cNvSpPr>
          <p:nvPr/>
        </p:nvSpPr>
        <p:spPr bwMode="auto">
          <a:xfrm>
            <a:off x="1489498" y="2271395"/>
            <a:ext cx="336338" cy="7210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endParaRPr lang="ru-RU"/>
          </a:p>
        </p:txBody>
      </p:sp>
      <p:sp>
        <p:nvSpPr>
          <p:cNvPr id="22" name="AutoShape 16"/>
          <p:cNvSpPr>
            <a:spLocks noChangeArrowheads="1"/>
          </p:cNvSpPr>
          <p:nvPr/>
        </p:nvSpPr>
        <p:spPr bwMode="auto">
          <a:xfrm>
            <a:off x="2066079" y="2271395"/>
            <a:ext cx="336338" cy="72108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lnTo>
                  <a:pt x="5400" y="10800"/>
                </a:lnTo>
                <a:close/>
              </a:path>
            </a:pathLst>
          </a:cu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51481" tIns="25740" rIns="51481" bIns="25740" anchor="ctr"/>
          <a:lstStyle/>
          <a:p>
            <a:endParaRPr lang="ru-RU"/>
          </a:p>
        </p:txBody>
      </p:sp>
      <p:pic>
        <p:nvPicPr>
          <p:cNvPr id="21" name="Picture 14" descr="AG0021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49" y="578972"/>
            <a:ext cx="904351" cy="6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31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139700" y="174625"/>
            <a:ext cx="5486399" cy="492443"/>
          </a:xfrm>
        </p:spPr>
        <p:txBody>
          <a:bodyPr/>
          <a:lstStyle/>
          <a:p>
            <a:pPr algn="ctr" eaLnBrk="1" hangingPunct="1"/>
            <a:r>
              <a:rPr lang="ru-RU" altLang="ru-RU" sz="1600" dirty="0" smtClean="0">
                <a:solidFill>
                  <a:srgbClr val="C00000"/>
                </a:solidFill>
              </a:rPr>
              <a:t>ПРИСТАВОЧНЫЙ СПОСОБ ОБРАЗОВАНИЯ  ИМЕН СУЩЕСТВИТЕЛЬНЫХ</a:t>
            </a:r>
            <a:endParaRPr lang="ru-RU" altLang="ru-RU" sz="1600" dirty="0">
              <a:solidFill>
                <a:srgbClr val="C00000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215900" y="936625"/>
            <a:ext cx="4495800" cy="66479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altLang="ru-RU" sz="1800" b="1" i="0" dirty="0">
                <a:solidFill>
                  <a:schemeClr val="tx2">
                    <a:lumMod val="50000"/>
                  </a:schemeClr>
                </a:solidFill>
              </a:rPr>
              <a:t>порядок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i="0" dirty="0">
                <a:solidFill>
                  <a:schemeClr val="tx2">
                    <a:lumMod val="50000"/>
                  </a:schemeClr>
                </a:solidFill>
              </a:rPr>
              <a:t>путник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1800" b="1" i="0" dirty="0" smtClean="0">
                <a:solidFill>
                  <a:schemeClr val="tx2">
                    <a:lumMod val="50000"/>
                  </a:schemeClr>
                </a:solidFill>
              </a:rPr>
              <a:t>заголовок</a:t>
            </a:r>
            <a:endParaRPr lang="ru-RU" altLang="ru-RU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3" name="Picture 14" descr="AG0021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49" y="578972"/>
            <a:ext cx="904351" cy="6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27"/>
          <p:cNvSpPr txBox="1">
            <a:spLocks noChangeArrowheads="1"/>
          </p:cNvSpPr>
          <p:nvPr/>
        </p:nvSpPr>
        <p:spPr bwMode="auto">
          <a:xfrm>
            <a:off x="139700" y="1580131"/>
            <a:ext cx="3794102" cy="1829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81" tIns="25740" rIns="51481" bIns="2574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</a:t>
            </a:r>
            <a:r>
              <a:rPr lang="ru-RU" altLang="ru-RU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dirty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порядок =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беспорядок</a:t>
            </a:r>
          </a:p>
          <a:p>
            <a:pPr>
              <a:spcBef>
                <a:spcPct val="50000"/>
              </a:spcBef>
            </a:pPr>
            <a:r>
              <a:rPr lang="ru-RU" altLang="ru-RU" b="1" dirty="0" smtClean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+ путник = спутник</a:t>
            </a:r>
          </a:p>
          <a:p>
            <a:pPr>
              <a:spcBef>
                <a:spcPct val="50000"/>
              </a:spcBef>
            </a:pPr>
            <a:r>
              <a:rPr lang="ru-RU" altLang="ru-RU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altLang="ru-RU" b="1" dirty="0">
                <a:latin typeface="Arial" panose="020B0604020202020204" pitchFamily="34" charset="0"/>
                <a:cs typeface="Arial" panose="020B0604020202020204" pitchFamily="34" charset="0"/>
              </a:rPr>
              <a:t>+ заголовок = </a:t>
            </a:r>
            <a:r>
              <a:rPr lang="ru-RU" alt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подзаголовок</a:t>
            </a:r>
          </a:p>
          <a:p>
            <a:pPr>
              <a:spcBef>
                <a:spcPct val="50000"/>
              </a:spcBef>
            </a:pPr>
            <a:r>
              <a:rPr lang="ru-RU" altLang="ru-RU" b="1" dirty="0" smtClean="0"/>
              <a:t>Что </a:t>
            </a:r>
            <a:r>
              <a:rPr lang="ru-RU" altLang="ru-RU" b="1" dirty="0" smtClean="0"/>
              <a:t>у </a:t>
            </a:r>
            <a:r>
              <a:rPr lang="ru-RU" altLang="ru-RU" b="1" dirty="0"/>
              <a:t>нас </a:t>
            </a:r>
            <a:r>
              <a:rPr lang="ru-RU" altLang="ru-RU" b="1" dirty="0" smtClean="0"/>
              <a:t>получилось? 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ru-RU" altLang="ru-RU" sz="1100" b="1" dirty="0"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84650" y="1565469"/>
            <a:ext cx="1441450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altLang="ru-RU" sz="1400" b="1" i="1" kern="0" dirty="0" smtClean="0">
                <a:solidFill>
                  <a:srgbClr val="C00000"/>
                </a:solidFill>
                <a:latin typeface="Arial"/>
                <a:cs typeface="Arial"/>
              </a:rPr>
              <a:t>Получились </a:t>
            </a:r>
          </a:p>
          <a:p>
            <a:r>
              <a:rPr lang="ru-RU" altLang="ru-RU" sz="1400" b="1" i="1" kern="0" dirty="0" smtClean="0">
                <a:solidFill>
                  <a:srgbClr val="C00000"/>
                </a:solidFill>
                <a:latin typeface="Arial"/>
                <a:cs typeface="Arial"/>
              </a:rPr>
              <a:t>у </a:t>
            </a:r>
            <a:r>
              <a:rPr lang="ru-RU" altLang="ru-RU" sz="1400" b="1" i="1" kern="0" dirty="0">
                <a:solidFill>
                  <a:srgbClr val="C00000"/>
                </a:solidFill>
                <a:latin typeface="Arial"/>
                <a:cs typeface="Arial"/>
              </a:rPr>
              <a:t>нас совершенно другие слова с новым лексическим </a:t>
            </a:r>
            <a:r>
              <a:rPr lang="ru-RU" altLang="ru-RU" sz="1400" b="1" i="1" kern="0" dirty="0" smtClean="0">
                <a:solidFill>
                  <a:srgbClr val="C00000"/>
                </a:solidFill>
                <a:latin typeface="Arial"/>
                <a:cs typeface="Arial"/>
              </a:rPr>
              <a:t>значением.</a:t>
            </a:r>
            <a:endParaRPr lang="ru-RU" sz="1400" dirty="0">
              <a:solidFill>
                <a:srgbClr val="C00000"/>
              </a:solidFill>
            </a:endParaRPr>
          </a:p>
          <a:p>
            <a:r>
              <a:rPr lang="ru-RU" altLang="ru-RU" sz="1400" b="1" i="1" kern="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6212" y="598071"/>
            <a:ext cx="31638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600" b="1" kern="0" dirty="0">
                <a:solidFill>
                  <a:srgbClr val="C00000"/>
                </a:solidFill>
                <a:latin typeface="Arial"/>
                <a:ea typeface="+mj-ea"/>
                <a:cs typeface="Arial"/>
              </a:rPr>
              <a:t>Возьмем три слова. 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44700" y="936827"/>
            <a:ext cx="236220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>
              <a:lnSpc>
                <a:spcPct val="80000"/>
              </a:lnSpc>
            </a:pPr>
            <a:r>
              <a:rPr lang="ru-RU" altLang="ru-RU" sz="1400" b="1" i="1" kern="0" dirty="0">
                <a:solidFill>
                  <a:srgbClr val="0000FF"/>
                </a:solidFill>
                <a:latin typeface="Arial"/>
                <a:cs typeface="Arial"/>
              </a:rPr>
              <a:t>Добавим к ним разные по значению приставки </a:t>
            </a:r>
            <a:r>
              <a:rPr lang="ru-RU" altLang="ru-RU" sz="1400" b="1" i="1" kern="0" dirty="0">
                <a:solidFill>
                  <a:srgbClr val="FF0066"/>
                </a:solidFill>
                <a:latin typeface="Arial"/>
                <a:cs typeface="Arial"/>
              </a:rPr>
              <a:t>бес., с.,   </a:t>
            </a:r>
            <a:r>
              <a:rPr lang="ru-RU" altLang="ru-RU" sz="1400" b="1" i="1" kern="0" dirty="0" smtClean="0">
                <a:solidFill>
                  <a:srgbClr val="FF0066"/>
                </a:solidFill>
                <a:latin typeface="Arial"/>
                <a:cs typeface="Arial"/>
              </a:rPr>
              <a:t>под</a:t>
            </a:r>
            <a:endParaRPr lang="ru-RU" altLang="ru-RU" sz="1400" b="1" i="1" kern="0" dirty="0">
              <a:solidFill>
                <a:srgbClr val="231F20"/>
              </a:solidFill>
              <a:latin typeface="Arial"/>
              <a:cs typeface="Arial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6138" y="1375103"/>
            <a:ext cx="16049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3085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uiExpand="1" build="p"/>
      <p:bldP spid="14" grpId="0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32435" y="72108"/>
            <a:ext cx="4332358" cy="553998"/>
          </a:xfrm>
        </p:spPr>
        <p:txBody>
          <a:bodyPr/>
          <a:lstStyle/>
          <a:p>
            <a:pPr algn="ctr" eaLnBrk="1" hangingPunct="1"/>
            <a:r>
              <a:rPr lang="ru-RU" altLang="ru-RU" sz="1800" dirty="0">
                <a:solidFill>
                  <a:schemeClr val="hlink"/>
                </a:solidFill>
              </a:rPr>
              <a:t>Суффиксальный способ образования имён существительных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92100" y="865293"/>
            <a:ext cx="5178403" cy="2363724"/>
          </a:xfrm>
        </p:spPr>
        <p:txBody>
          <a:bodyPr/>
          <a:lstStyle/>
          <a:p>
            <a:pPr eaLnBrk="1" hangingPunct="1"/>
            <a:r>
              <a:rPr lang="ru-RU" altLang="ru-RU" sz="1600" b="1" dirty="0" smtClean="0"/>
              <a:t>     Возьмем 3 </a:t>
            </a:r>
            <a:r>
              <a:rPr lang="ru-RU" altLang="ru-RU" sz="1600" b="1" dirty="0"/>
              <a:t>производных слова и добавим к ним уменьшительно-ласкательные </a:t>
            </a:r>
            <a:r>
              <a:rPr lang="ru-RU" altLang="ru-RU" sz="1600" b="1" dirty="0" smtClean="0"/>
              <a:t>суффиксы </a:t>
            </a:r>
            <a:r>
              <a:rPr lang="ru-RU" altLang="ru-RU" sz="1600" b="1" dirty="0" err="1">
                <a:solidFill>
                  <a:srgbClr val="FF0066"/>
                </a:solidFill>
              </a:rPr>
              <a:t>ушк</a:t>
            </a:r>
            <a:r>
              <a:rPr lang="ru-RU" altLang="ru-RU" sz="1600" b="1" dirty="0">
                <a:solidFill>
                  <a:srgbClr val="FF0066"/>
                </a:solidFill>
              </a:rPr>
              <a:t> </a:t>
            </a:r>
            <a:r>
              <a:rPr lang="ru-RU" altLang="ru-RU" sz="1600" b="1" dirty="0"/>
              <a:t>и </a:t>
            </a:r>
            <a:r>
              <a:rPr lang="ru-RU" altLang="ru-RU" sz="1600" b="1" dirty="0" err="1">
                <a:solidFill>
                  <a:srgbClr val="FF0066"/>
                </a:solidFill>
              </a:rPr>
              <a:t>онок</a:t>
            </a:r>
            <a:r>
              <a:rPr lang="ru-RU" altLang="ru-RU" sz="1600" b="1" dirty="0"/>
              <a:t> и суффикс </a:t>
            </a:r>
            <a:r>
              <a:rPr lang="ru-RU" altLang="ru-RU" sz="1600" b="1" dirty="0">
                <a:solidFill>
                  <a:srgbClr val="FF0066"/>
                </a:solidFill>
              </a:rPr>
              <a:t>чик</a:t>
            </a:r>
            <a:r>
              <a:rPr lang="ru-RU" altLang="ru-RU" sz="1600" b="1" dirty="0"/>
              <a:t>, обозначающий указание на профессию</a:t>
            </a:r>
          </a:p>
          <a:p>
            <a:pPr eaLnBrk="1" hangingPunct="1">
              <a:buFontTx/>
              <a:buNone/>
            </a:pPr>
            <a:endParaRPr lang="ru-RU" altLang="ru-RU" sz="1600" b="1" dirty="0"/>
          </a:p>
          <a:p>
            <a:pPr eaLnBrk="1" hangingPunct="1">
              <a:buFontTx/>
              <a:buNone/>
            </a:pPr>
            <a:r>
              <a:rPr lang="ru-RU" altLang="ru-RU" sz="1600" b="1" dirty="0"/>
              <a:t>  </a:t>
            </a:r>
            <a:r>
              <a:rPr lang="ru-RU" altLang="ru-RU" sz="1600" b="1" dirty="0" smtClean="0"/>
              <a:t>Переплёт </a:t>
            </a:r>
            <a:r>
              <a:rPr lang="ru-RU" altLang="ru-RU" sz="1600" b="1" dirty="0"/>
              <a:t>+ </a:t>
            </a:r>
            <a:r>
              <a:rPr lang="ru-RU" altLang="ru-RU" sz="1600" b="1" dirty="0">
                <a:solidFill>
                  <a:srgbClr val="FF0066"/>
                </a:solidFill>
              </a:rPr>
              <a:t>чик</a:t>
            </a:r>
          </a:p>
          <a:p>
            <a:pPr eaLnBrk="1" hangingPunct="1"/>
            <a:r>
              <a:rPr lang="ru-RU" altLang="ru-RU" sz="1600" b="1" dirty="0" smtClean="0"/>
              <a:t>  Дед </a:t>
            </a:r>
            <a:r>
              <a:rPr lang="ru-RU" altLang="ru-RU" sz="1600" b="1" dirty="0"/>
              <a:t>+ </a:t>
            </a:r>
            <a:r>
              <a:rPr lang="ru-RU" altLang="ru-RU" sz="1600" b="1" dirty="0" err="1">
                <a:solidFill>
                  <a:srgbClr val="FF0066"/>
                </a:solidFill>
              </a:rPr>
              <a:t>ушк</a:t>
            </a:r>
            <a:r>
              <a:rPr lang="ru-RU" altLang="ru-RU" sz="1600" b="1" dirty="0">
                <a:solidFill>
                  <a:srgbClr val="FF0066"/>
                </a:solidFill>
              </a:rPr>
              <a:t> </a:t>
            </a:r>
            <a:r>
              <a:rPr lang="ru-RU" altLang="ru-RU" sz="1600" b="1" dirty="0"/>
              <a:t>(а)</a:t>
            </a:r>
          </a:p>
          <a:p>
            <a:pPr eaLnBrk="1" hangingPunct="1"/>
            <a:r>
              <a:rPr lang="ru-RU" altLang="ru-RU" sz="1600" b="1" dirty="0" smtClean="0"/>
              <a:t>  Волк </a:t>
            </a:r>
            <a:r>
              <a:rPr lang="ru-RU" altLang="ru-RU" sz="1600" b="1" dirty="0"/>
              <a:t>+ </a:t>
            </a:r>
            <a:r>
              <a:rPr lang="ru-RU" altLang="ru-RU" sz="1600" b="1" dirty="0" err="1">
                <a:solidFill>
                  <a:srgbClr val="FF0066"/>
                </a:solidFill>
              </a:rPr>
              <a:t>онок</a:t>
            </a:r>
            <a:endParaRPr lang="ru-RU" altLang="ru-RU" sz="1600" b="1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b="1" dirty="0">
              <a:solidFill>
                <a:srgbClr val="FF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altLang="ru-RU" sz="1600" b="1" dirty="0"/>
          </a:p>
        </p:txBody>
      </p:sp>
      <p:pic>
        <p:nvPicPr>
          <p:cNvPr id="9" name="Picture 14" descr="AG00218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749" y="2269158"/>
            <a:ext cx="904351" cy="6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06781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57658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9700" y="-130175"/>
            <a:ext cx="5715000" cy="97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81" tIns="25740" rIns="51481" bIns="257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 b="1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FF0000"/>
                </a:solidFill>
              </a:rPr>
              <a:t>КАК ОБРАЗОВАЛИСЬ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СЛЕДУЮЩИЕ </a:t>
            </a:r>
            <a:r>
              <a:rPr lang="ru-RU" altLang="ru-RU" sz="1600" b="1" dirty="0" smtClean="0">
                <a:solidFill>
                  <a:srgbClr val="FF0000"/>
                </a:solidFill>
              </a:rPr>
              <a:t>СУЩЕСТВИТЕЛЬНЫЕ?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dirty="0" smtClean="0"/>
              <a:t>.</a:t>
            </a:r>
            <a:endParaRPr lang="ru-RU" altLang="ru-RU" sz="1400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96900" y="708025"/>
            <a:ext cx="1905000" cy="177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51481" tIns="25740" rIns="51481" bIns="257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accent2"/>
                </a:solidFill>
              </a:rPr>
              <a:t> </a:t>
            </a:r>
            <a:r>
              <a:rPr lang="ru-RU" altLang="ru-RU" sz="1600" b="1" dirty="0" smtClean="0">
                <a:solidFill>
                  <a:srgbClr val="C00000"/>
                </a:solidFill>
              </a:rPr>
              <a:t>бег</a:t>
            </a:r>
            <a:endParaRPr lang="ru-RU" altLang="ru-RU" sz="16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C00000"/>
                </a:solidFill>
              </a:rPr>
              <a:t>заход</a:t>
            </a:r>
            <a:r>
              <a:rPr lang="ru-RU" altLang="ru-RU" sz="1600" dirty="0" smtClean="0">
                <a:solidFill>
                  <a:schemeClr val="accent2"/>
                </a:solidFill>
              </a:rPr>
              <a:t>                  </a:t>
            </a:r>
            <a:endParaRPr lang="ru-RU" altLang="ru-RU" sz="16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accent2"/>
                </a:solidFill>
              </a:rPr>
              <a:t> </a:t>
            </a:r>
            <a:endParaRPr lang="ru-RU" altLang="ru-RU" sz="1600" b="1" dirty="0" smtClean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C00000"/>
                </a:solidFill>
              </a:rPr>
              <a:t>обмен</a:t>
            </a:r>
            <a:r>
              <a:rPr lang="ru-RU" altLang="ru-RU" sz="1600" dirty="0" smtClean="0">
                <a:solidFill>
                  <a:schemeClr val="accent2"/>
                </a:solidFill>
              </a:rPr>
              <a:t>                 </a:t>
            </a:r>
            <a:endParaRPr lang="ru-RU" altLang="ru-RU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1509818" y="874845"/>
            <a:ext cx="6726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537682" y="1588431"/>
            <a:ext cx="6726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476661" y="2308225"/>
            <a:ext cx="67267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074" name="Picture 2" descr="https://avatars.mds.yandex.net/get-zen_doc/1528313/pub_5c93c8cc910fbc00b349d91a_5c93c8ea19fa6800b3c9c117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1" y="663155"/>
            <a:ext cx="838199" cy="578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i.gifer.com/Widr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3100" y="1306687"/>
            <a:ext cx="838200" cy="683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gifer.com/TLOU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8701" y="2173705"/>
            <a:ext cx="838199" cy="604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349500" y="1393825"/>
            <a:ext cx="1113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16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заходить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349500" y="2122071"/>
            <a:ext cx="117102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altLang="ru-RU" sz="1600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обменять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291696" y="631825"/>
            <a:ext cx="936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altLang="ru-RU" b="1" dirty="0">
                <a:solidFill>
                  <a:srgbClr val="1F497D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бегать</a:t>
            </a:r>
          </a:p>
        </p:txBody>
      </p:sp>
    </p:spTree>
    <p:extLst>
      <p:ext uri="{BB962C8B-B14F-4D97-AF65-F5344CB8AC3E}">
        <p14:creationId xmlns:p14="http://schemas.microsoft.com/office/powerpoint/2010/main" val="217636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5854700" cy="32448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384387" y="757132"/>
            <a:ext cx="2210223" cy="1283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accent2"/>
                </a:solidFill>
              </a:rPr>
              <a:t>  </a:t>
            </a:r>
            <a:r>
              <a:rPr lang="ru-RU" altLang="ru-RU" sz="1600" b="1" dirty="0">
                <a:solidFill>
                  <a:srgbClr val="C00000"/>
                </a:solidFill>
              </a:rPr>
              <a:t> бег</a:t>
            </a:r>
            <a:r>
              <a:rPr lang="en-US" altLang="ru-RU" sz="1600" b="1" dirty="0">
                <a:solidFill>
                  <a:srgbClr val="00B050"/>
                </a:solidFill>
              </a:rPr>
              <a:t>Ø</a:t>
            </a:r>
            <a:endParaRPr lang="ru-RU" altLang="ru-RU" sz="1600" dirty="0">
              <a:solidFill>
                <a:srgbClr val="00B05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C00000"/>
                </a:solidFill>
              </a:rPr>
              <a:t>заход</a:t>
            </a:r>
            <a:r>
              <a:rPr lang="en-US" altLang="ru-RU" sz="1600" b="1" dirty="0">
                <a:solidFill>
                  <a:srgbClr val="00B050"/>
                </a:solidFill>
              </a:rPr>
              <a:t>Ø</a:t>
            </a:r>
            <a:r>
              <a:rPr lang="ru-RU" altLang="ru-RU" sz="1600" dirty="0">
                <a:solidFill>
                  <a:schemeClr val="accent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C00000"/>
                </a:solidFill>
              </a:rPr>
              <a:t>обмен</a:t>
            </a:r>
            <a:r>
              <a:rPr lang="en-US" altLang="ru-RU" sz="1600" b="1" dirty="0">
                <a:solidFill>
                  <a:srgbClr val="00B050"/>
                </a:solidFill>
              </a:rPr>
              <a:t>Ø</a:t>
            </a:r>
            <a:r>
              <a:rPr lang="ru-RU" altLang="ru-RU" sz="1600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23577" name="Line 25"/>
          <p:cNvSpPr>
            <a:spLocks noChangeShapeType="1"/>
          </p:cNvSpPr>
          <p:nvPr/>
        </p:nvSpPr>
        <p:spPr bwMode="auto">
          <a:xfrm flipV="1">
            <a:off x="960967" y="612916"/>
            <a:ext cx="144145" cy="180269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51481" tIns="25740" rIns="51481" bIns="2574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3578" name="Line 26"/>
          <p:cNvSpPr>
            <a:spLocks noChangeShapeType="1"/>
          </p:cNvSpPr>
          <p:nvPr/>
        </p:nvSpPr>
        <p:spPr bwMode="auto">
          <a:xfrm>
            <a:off x="1105112" y="612916"/>
            <a:ext cx="96097" cy="180269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51481" tIns="25740" rIns="51481" bIns="2574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3579" name="Line 27"/>
          <p:cNvSpPr>
            <a:spLocks noChangeShapeType="1"/>
          </p:cNvSpPr>
          <p:nvPr/>
        </p:nvSpPr>
        <p:spPr bwMode="auto">
          <a:xfrm flipH="1">
            <a:off x="1153160" y="1594556"/>
            <a:ext cx="144145" cy="180269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51481" tIns="25740" rIns="51481" bIns="2574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3580" name="Line 28"/>
          <p:cNvSpPr>
            <a:spLocks noChangeShapeType="1"/>
          </p:cNvSpPr>
          <p:nvPr/>
        </p:nvSpPr>
        <p:spPr bwMode="auto">
          <a:xfrm flipH="1" flipV="1">
            <a:off x="1297305" y="1594556"/>
            <a:ext cx="144145" cy="180269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51481" tIns="25740" rIns="51481" bIns="2574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3582" name="Line 30"/>
          <p:cNvSpPr>
            <a:spLocks noChangeShapeType="1"/>
          </p:cNvSpPr>
          <p:nvPr/>
        </p:nvSpPr>
        <p:spPr bwMode="auto">
          <a:xfrm flipV="1">
            <a:off x="1105112" y="1097209"/>
            <a:ext cx="96097" cy="14421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51481" tIns="25740" rIns="51481" bIns="2574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26" name="Выноска-облако 25"/>
          <p:cNvSpPr/>
          <p:nvPr/>
        </p:nvSpPr>
        <p:spPr>
          <a:xfrm>
            <a:off x="2066078" y="2040221"/>
            <a:ext cx="3483822" cy="1060414"/>
          </a:xfrm>
          <a:prstGeom prst="cloudCallout">
            <a:avLst>
              <a:gd name="adj1" fmla="val -59870"/>
              <a:gd name="adj2" fmla="val 28524"/>
            </a:avLst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481" tIns="25740" rIns="51481" bIns="25740" anchor="ctr"/>
          <a:lstStyle/>
          <a:p>
            <a:pPr algn="ctr" eaLnBrk="1" hangingPunct="1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Суффиксы </a:t>
            </a:r>
          </a:p>
          <a:p>
            <a:pPr algn="ctr" eaLnBrk="1" hangingPunct="1">
              <a:defRPr/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имён существительных могут быть </a:t>
            </a:r>
          </a:p>
          <a:p>
            <a:pPr algn="ctr" eaLnBrk="1" hangingPunct="1">
              <a:defRPr/>
            </a:pPr>
            <a:r>
              <a:rPr lang="ru-RU" sz="1400" b="1" i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 у л е в </a:t>
            </a:r>
            <a:r>
              <a:rPr lang="ru-RU" sz="1400" b="1" i="1" u="sng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ы</a:t>
            </a:r>
            <a:r>
              <a:rPr lang="ru-RU" sz="1400" b="1" i="1" u="sng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 и</a:t>
            </a:r>
            <a:r>
              <a:rPr lang="ru-RU" sz="1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1633643" y="1927225"/>
            <a:ext cx="4324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1441450" y="1393825"/>
            <a:ext cx="4324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>
            <a:off x="1297305" y="901347"/>
            <a:ext cx="43243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1201208" y="1097209"/>
            <a:ext cx="96097" cy="144216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lIns="51481" tIns="25740" rIns="51481" bIns="25740"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8211" name="Прямоугольник 23"/>
          <p:cNvSpPr>
            <a:spLocks noChangeArrowheads="1"/>
          </p:cNvSpPr>
          <p:nvPr/>
        </p:nvSpPr>
        <p:spPr bwMode="auto">
          <a:xfrm>
            <a:off x="1825837" y="757132"/>
            <a:ext cx="2498513" cy="2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accent2"/>
                </a:solidFill>
              </a:rPr>
              <a:t>бежать</a:t>
            </a:r>
          </a:p>
        </p:txBody>
      </p:sp>
      <p:sp>
        <p:nvSpPr>
          <p:cNvPr id="8212" name="Прямоугольник 24"/>
          <p:cNvSpPr>
            <a:spLocks noChangeArrowheads="1"/>
          </p:cNvSpPr>
          <p:nvPr/>
        </p:nvSpPr>
        <p:spPr bwMode="auto">
          <a:xfrm>
            <a:off x="1969982" y="1248021"/>
            <a:ext cx="1273281" cy="2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chemeClr val="accent2"/>
                </a:solidFill>
              </a:rPr>
              <a:t>заходить</a:t>
            </a:r>
            <a:endParaRPr lang="ru-RU" altLang="ru-RU" sz="1600" b="1" dirty="0"/>
          </a:p>
        </p:txBody>
      </p:sp>
      <p:sp>
        <p:nvSpPr>
          <p:cNvPr id="8213" name="Прямоугольник 27"/>
          <p:cNvSpPr>
            <a:spLocks noChangeArrowheads="1"/>
          </p:cNvSpPr>
          <p:nvPr/>
        </p:nvSpPr>
        <p:spPr bwMode="auto">
          <a:xfrm>
            <a:off x="2258272" y="1781421"/>
            <a:ext cx="1489498" cy="29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1481" tIns="25740" rIns="51481" bIns="2574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chemeClr val="accent2"/>
                </a:solidFill>
              </a:rPr>
              <a:t>обменять</a:t>
            </a:r>
            <a:endParaRPr lang="ru-RU" altLang="ru-RU" sz="1600" b="1"/>
          </a:p>
        </p:txBody>
      </p:sp>
    </p:spTree>
    <p:extLst>
      <p:ext uri="{BB962C8B-B14F-4D97-AF65-F5344CB8AC3E}">
        <p14:creationId xmlns:p14="http://schemas.microsoft.com/office/powerpoint/2010/main" val="25754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  <p:bldP spid="26" grpId="0" build="allAtOnce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8639</TotalTime>
  <Words>1381</Words>
  <Application>Microsoft Office PowerPoint</Application>
  <PresentationFormat>Произвольный</PresentationFormat>
  <Paragraphs>199</Paragraphs>
  <Slides>33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7" baseType="lpstr">
      <vt:lpstr>Arial</vt:lpstr>
      <vt:lpstr>Calibri</vt:lpstr>
      <vt:lpstr>Comic Sans MS</vt:lpstr>
      <vt:lpstr>Office Theme</vt:lpstr>
      <vt:lpstr>Презентация PowerPoint</vt:lpstr>
      <vt:lpstr>СЕГОДНЯ НА УРОКЕ:  </vt:lpstr>
      <vt:lpstr>СЛОВА ОБРАЗУЮТСЯ ОТ ПРОИЗВОДНЫХ КОРНЕЙ </vt:lpstr>
      <vt:lpstr>Определи способы образования  имен существительных!</vt:lpstr>
      <vt:lpstr>Презентация PowerPoint</vt:lpstr>
      <vt:lpstr>ПРИСТАВОЧНЫЙ СПОСОБ ОБРАЗОВАНИЯ  ИМЕН СУЩЕСТВИТЕЛЬНЫХ</vt:lpstr>
      <vt:lpstr>Суффиксальный способ образования имён существительных</vt:lpstr>
      <vt:lpstr>Презентация PowerPoint</vt:lpstr>
      <vt:lpstr>Презентация PowerPoint</vt:lpstr>
      <vt:lpstr>Презентация PowerPoint</vt:lpstr>
      <vt:lpstr>Бессуффиксный  способ  образования существительных </vt:lpstr>
      <vt:lpstr>Презентация PowerPoint</vt:lpstr>
      <vt:lpstr>Презентация PowerPoint</vt:lpstr>
      <vt:lpstr>Презентация PowerPoint</vt:lpstr>
      <vt:lpstr>УПРАЖНЕНИЕ 475</vt:lpstr>
      <vt:lpstr>УПРАЖНЕНИЕ 475</vt:lpstr>
      <vt:lpstr>УПРАЖНЕНИЕ 476</vt:lpstr>
      <vt:lpstr>УПРАЖНЕНИЕ 476</vt:lpstr>
      <vt:lpstr>Презентация PowerPoint</vt:lpstr>
      <vt:lpstr>Суффиксы субъективной оценки</vt:lpstr>
      <vt:lpstr>СУФФИКСЫ СУБЪЕКТИВНОЙ ОЦЕНКИ</vt:lpstr>
      <vt:lpstr>Презентация PowerPoint</vt:lpstr>
      <vt:lpstr>Презентация PowerPoint</vt:lpstr>
      <vt:lpstr>УПРАЖНЕНИЕ 477</vt:lpstr>
      <vt:lpstr>УПРАЖНЕНИЕ 477</vt:lpstr>
      <vt:lpstr>Презентация PowerPoint</vt:lpstr>
      <vt:lpstr>Презентация PowerPoint</vt:lpstr>
      <vt:lpstr>Презентация PowerPoint</vt:lpstr>
      <vt:lpstr>УПРАЖНЕНИЕ 478</vt:lpstr>
      <vt:lpstr>УПРАЖНЕНИЕ 478</vt:lpstr>
      <vt:lpstr>УПРАЖНЕНИЕ 479</vt:lpstr>
      <vt:lpstr>УПРАЖНЕНИЕ 479</vt:lpstr>
      <vt:lpstr>САМОСТОЯТЕЛЬНАЯ РАБОТА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Литература </dc:title>
  <cp:lastModifiedBy>ТСБ-1</cp:lastModifiedBy>
  <cp:revision>889</cp:revision>
  <dcterms:created xsi:type="dcterms:W3CDTF">2020-04-13T08:05:16Z</dcterms:created>
  <dcterms:modified xsi:type="dcterms:W3CDTF">2021-02-22T12:02:53Z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