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5"/>
  </p:notesMasterIdLst>
  <p:sldIdLst>
    <p:sldId id="259" r:id="rId2"/>
    <p:sldId id="390" r:id="rId3"/>
    <p:sldId id="541" r:id="rId4"/>
    <p:sldId id="543" r:id="rId5"/>
    <p:sldId id="555" r:id="rId6"/>
    <p:sldId id="542" r:id="rId7"/>
    <p:sldId id="552" r:id="rId8"/>
    <p:sldId id="553" r:id="rId9"/>
    <p:sldId id="554" r:id="rId10"/>
    <p:sldId id="556" r:id="rId11"/>
    <p:sldId id="557" r:id="rId12"/>
    <p:sldId id="558" r:id="rId13"/>
    <p:sldId id="533" r:id="rId14"/>
    <p:sldId id="514" r:id="rId15"/>
    <p:sldId id="540" r:id="rId16"/>
    <p:sldId id="536" r:id="rId17"/>
    <p:sldId id="539" r:id="rId18"/>
    <p:sldId id="538" r:id="rId19"/>
    <p:sldId id="548" r:id="rId20"/>
    <p:sldId id="549" r:id="rId21"/>
    <p:sldId id="560" r:id="rId22"/>
    <p:sldId id="561" r:id="rId23"/>
    <p:sldId id="562" r:id="rId24"/>
    <p:sldId id="563" r:id="rId25"/>
    <p:sldId id="564" r:id="rId26"/>
    <p:sldId id="565" r:id="rId27"/>
    <p:sldId id="566" r:id="rId28"/>
    <p:sldId id="550" r:id="rId29"/>
    <p:sldId id="544" r:id="rId30"/>
    <p:sldId id="545" r:id="rId31"/>
    <p:sldId id="551" r:id="rId32"/>
    <p:sldId id="546" r:id="rId33"/>
    <p:sldId id="294" r:id="rId34"/>
  </p:sldIdLst>
  <p:sldSz cx="5765800" cy="3244850"/>
  <p:notesSz cx="5765800" cy="3244850"/>
  <p:defaultTextStyle>
    <a:defPPr>
      <a:defRPr lang="ru-RU"/>
    </a:defPPr>
    <a:lvl1pPr marL="0" algn="l" defTabSz="91111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5555" algn="l" defTabSz="91111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1119" algn="l" defTabSz="91111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6678" algn="l" defTabSz="91111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2238" algn="l" defTabSz="91111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77799" algn="l" defTabSz="91111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3360" algn="l" defTabSz="91111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88919" algn="l" defTabSz="91111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44476" algn="l" defTabSz="91111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60000"/>
    <a:srgbClr val="000000"/>
    <a:srgbClr val="CCCCFF"/>
    <a:srgbClr val="CCECFF"/>
    <a:srgbClr val="5ACD3F"/>
    <a:srgbClr val="CC99FF"/>
    <a:srgbClr val="FFCC66"/>
    <a:srgbClr val="660033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588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F1FB7-21AC-47CC-B595-2F69D866CB56}" type="datetimeFigureOut">
              <a:rPr lang="ru-RU" smtClean="0"/>
              <a:t>19.02.2021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AD94F-03BF-4B07-8397-30E69AD47C9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1098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11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555" algn="l" defTabSz="9111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1119" algn="l" defTabSz="9111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6678" algn="l" defTabSz="9111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2238" algn="l" defTabSz="9111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77799" algn="l" defTabSz="9111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3360" algn="l" defTabSz="9111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88919" algn="l" defTabSz="9111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44476" algn="l" defTabSz="9111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7" y="982041"/>
            <a:ext cx="4893589" cy="215444"/>
          </a:xfrm>
        </p:spPr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1" y="746315"/>
            <a:ext cx="250812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 dirty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1822" indent="-71822">
              <a:buFont typeface="Arial" panose="020B0604020202020204" pitchFamily="34" charset="0"/>
              <a:buChar char="•"/>
              <a:defRPr sz="700"/>
            </a:lvl2pPr>
            <a:lvl3pPr marL="143642" indent="-71822">
              <a:defRPr sz="700"/>
            </a:lvl3pPr>
            <a:lvl4pPr marL="251367" indent="-107732">
              <a:defRPr sz="700"/>
            </a:lvl4pPr>
            <a:lvl5pPr marL="359097" indent="-107732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1822" indent="-71822">
              <a:buFont typeface="Arial" panose="020B0604020202020204" pitchFamily="34" charset="0"/>
              <a:buChar char="•"/>
              <a:defRPr sz="700"/>
            </a:lvl2pPr>
            <a:lvl3pPr marL="143642" indent="-71822">
              <a:defRPr sz="700"/>
            </a:lvl3pPr>
            <a:lvl4pPr marL="251367" indent="-107732">
              <a:defRPr sz="700"/>
            </a:lvl4pPr>
            <a:lvl5pPr marL="359097" indent="-107732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1822" indent="-71822">
              <a:buFont typeface="Arial" panose="020B0604020202020204" pitchFamily="34" charset="0"/>
              <a:buChar char="•"/>
              <a:defRPr sz="700"/>
            </a:lvl2pPr>
            <a:lvl3pPr marL="143642" indent="-71822">
              <a:defRPr sz="700"/>
            </a:lvl3pPr>
            <a:lvl4pPr marL="251367" indent="-107732">
              <a:defRPr sz="700"/>
            </a:lvl4pPr>
            <a:lvl5pPr marL="359097" indent="-107732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8" y="441678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60982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E86CB-A5A8-455A-8E62-1E0A554158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81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B5B9B-CFB2-466C-8EEA-D93F63A4B1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870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290" y="129945"/>
            <a:ext cx="5189220" cy="3154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288290" y="757132"/>
            <a:ext cx="5189220" cy="215444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234E7-3F5A-404D-8AA7-4EF7801A1E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667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1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7" y="982040"/>
            <a:ext cx="4893589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26"/>
            <a:ext cx="184505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26"/>
            <a:ext cx="132613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26"/>
            <a:ext cx="132613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5555">
        <a:defRPr>
          <a:latin typeface="+mn-lt"/>
          <a:ea typeface="+mn-ea"/>
          <a:cs typeface="+mn-cs"/>
        </a:defRPr>
      </a:lvl2pPr>
      <a:lvl3pPr marL="911119">
        <a:defRPr>
          <a:latin typeface="+mn-lt"/>
          <a:ea typeface="+mn-ea"/>
          <a:cs typeface="+mn-cs"/>
        </a:defRPr>
      </a:lvl3pPr>
      <a:lvl4pPr marL="1366678">
        <a:defRPr>
          <a:latin typeface="+mn-lt"/>
          <a:ea typeface="+mn-ea"/>
          <a:cs typeface="+mn-cs"/>
        </a:defRPr>
      </a:lvl4pPr>
      <a:lvl5pPr marL="1822238">
        <a:defRPr>
          <a:latin typeface="+mn-lt"/>
          <a:ea typeface="+mn-ea"/>
          <a:cs typeface="+mn-cs"/>
        </a:defRPr>
      </a:lvl5pPr>
      <a:lvl6pPr marL="2277799">
        <a:defRPr>
          <a:latin typeface="+mn-lt"/>
          <a:ea typeface="+mn-ea"/>
          <a:cs typeface="+mn-cs"/>
        </a:defRPr>
      </a:lvl6pPr>
      <a:lvl7pPr marL="2733360">
        <a:defRPr>
          <a:latin typeface="+mn-lt"/>
          <a:ea typeface="+mn-ea"/>
          <a:cs typeface="+mn-cs"/>
        </a:defRPr>
      </a:lvl7pPr>
      <a:lvl8pPr marL="3188919">
        <a:defRPr>
          <a:latin typeface="+mn-lt"/>
          <a:ea typeface="+mn-ea"/>
          <a:cs typeface="+mn-cs"/>
        </a:defRPr>
      </a:lvl8pPr>
      <a:lvl9pPr marL="364447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5555">
        <a:defRPr>
          <a:latin typeface="+mn-lt"/>
          <a:ea typeface="+mn-ea"/>
          <a:cs typeface="+mn-cs"/>
        </a:defRPr>
      </a:lvl2pPr>
      <a:lvl3pPr marL="911119">
        <a:defRPr>
          <a:latin typeface="+mn-lt"/>
          <a:ea typeface="+mn-ea"/>
          <a:cs typeface="+mn-cs"/>
        </a:defRPr>
      </a:lvl3pPr>
      <a:lvl4pPr marL="1366678">
        <a:defRPr>
          <a:latin typeface="+mn-lt"/>
          <a:ea typeface="+mn-ea"/>
          <a:cs typeface="+mn-cs"/>
        </a:defRPr>
      </a:lvl4pPr>
      <a:lvl5pPr marL="1822238">
        <a:defRPr>
          <a:latin typeface="+mn-lt"/>
          <a:ea typeface="+mn-ea"/>
          <a:cs typeface="+mn-cs"/>
        </a:defRPr>
      </a:lvl5pPr>
      <a:lvl6pPr marL="2277799">
        <a:defRPr>
          <a:latin typeface="+mn-lt"/>
          <a:ea typeface="+mn-ea"/>
          <a:cs typeface="+mn-cs"/>
        </a:defRPr>
      </a:lvl6pPr>
      <a:lvl7pPr marL="2733360">
        <a:defRPr>
          <a:latin typeface="+mn-lt"/>
          <a:ea typeface="+mn-ea"/>
          <a:cs typeface="+mn-cs"/>
        </a:defRPr>
      </a:lvl7pPr>
      <a:lvl8pPr marL="3188919">
        <a:defRPr>
          <a:latin typeface="+mn-lt"/>
          <a:ea typeface="+mn-ea"/>
          <a:cs typeface="+mn-cs"/>
        </a:defRPr>
      </a:lvl8pPr>
      <a:lvl9pPr marL="364447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mou140.chel-edu.ru/images/54322.jpg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059" y="1553"/>
            <a:ext cx="5757972" cy="102107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00" dirty="0"/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269189" y="1420897"/>
            <a:ext cx="281970" cy="114299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00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701329" y="228121"/>
            <a:ext cx="603664" cy="60388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00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701329" y="228121"/>
            <a:ext cx="603664" cy="60388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00" dirty="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923461" y="249029"/>
            <a:ext cx="173292" cy="385297"/>
          </a:xfrm>
          <a:prstGeom prst="rect">
            <a:avLst/>
          </a:prstGeom>
        </p:spPr>
        <p:txBody>
          <a:bodyPr vert="horz" wrap="square" lIns="0" tIns="15811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spc="10" dirty="0">
                <a:solidFill>
                  <a:srgbClr val="FEFEFE"/>
                </a:solidFill>
                <a:latin typeface="Arial"/>
                <a:cs typeface="Arial"/>
              </a:rPr>
              <a:t>5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4708611" y="555625"/>
            <a:ext cx="596382" cy="227575"/>
          </a:xfrm>
          <a:prstGeom prst="rect">
            <a:avLst/>
          </a:prstGeom>
        </p:spPr>
        <p:txBody>
          <a:bodyPr vert="horz" wrap="square" lIns="0" tIns="12014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400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400" b="1" dirty="0">
              <a:latin typeface="Arial"/>
              <a:cs typeface="Arial"/>
            </a:endParaRPr>
          </a:p>
        </p:txBody>
      </p:sp>
      <p:sp>
        <p:nvSpPr>
          <p:cNvPr id="39" name="object 2">
            <a:extLst>
              <a:ext uri="{FF2B5EF4-FFF2-40B4-BE49-F238E27FC236}">
                <a16:creationId xmlns:a16="http://schemas.microsoft.com/office/drawing/2014/main" xmlns="" id="{775A4F4D-43DB-4668-AA70-0FDB52242C44}"/>
              </a:ext>
            </a:extLst>
          </p:cNvPr>
          <p:cNvSpPr txBox="1">
            <a:spLocks/>
          </p:cNvSpPr>
          <p:nvPr/>
        </p:nvSpPr>
        <p:spPr>
          <a:xfrm>
            <a:off x="968886" y="223266"/>
            <a:ext cx="3584083" cy="537935"/>
          </a:xfrm>
          <a:prstGeom prst="rect">
            <a:avLst/>
          </a:prstGeom>
        </p:spPr>
        <p:txBody>
          <a:bodyPr vert="horz" wrap="square" lIns="0" tIns="1457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667" defTabSz="912215">
              <a:spcBef>
                <a:spcPts val="114"/>
              </a:spcBef>
              <a:defRPr/>
            </a:pPr>
            <a:r>
              <a:rPr lang="ru-RU" kern="0" spc="-5" dirty="0">
                <a:solidFill>
                  <a:sysClr val="window" lastClr="FFFFFF"/>
                </a:solidFill>
              </a:rPr>
              <a:t> Русский</a:t>
            </a:r>
            <a:r>
              <a:rPr lang="ru-RU" kern="0" spc="-55" dirty="0">
                <a:solidFill>
                  <a:sysClr val="window" lastClr="FFFFFF"/>
                </a:solidFill>
              </a:rPr>
              <a:t> </a:t>
            </a:r>
            <a:r>
              <a:rPr lang="ru-RU" kern="0" spc="10" dirty="0">
                <a:solidFill>
                  <a:sysClr val="window" lastClr="FFFFFF"/>
                </a:solidFill>
              </a:rPr>
              <a:t>язык</a:t>
            </a:r>
          </a:p>
        </p:txBody>
      </p:sp>
      <p:sp>
        <p:nvSpPr>
          <p:cNvPr id="40" name="object 12">
            <a:extLst>
              <a:ext uri="{FF2B5EF4-FFF2-40B4-BE49-F238E27FC236}">
                <a16:creationId xmlns:a16="http://schemas.microsoft.com/office/drawing/2014/main" xmlns="" id="{CBB755C7-D145-4CBF-A0CA-DCC15AF34619}"/>
              </a:ext>
            </a:extLst>
          </p:cNvPr>
          <p:cNvSpPr/>
          <p:nvPr/>
        </p:nvSpPr>
        <p:spPr>
          <a:xfrm>
            <a:off x="348287" y="290810"/>
            <a:ext cx="325478" cy="464866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301975" y="0"/>
                </a:move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30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18914"/>
                </a:lnTo>
                <a:lnTo>
                  <a:pt x="18921" y="15454"/>
                </a:lnTo>
                <a:lnTo>
                  <a:pt x="323109" y="15454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close/>
              </a:path>
              <a:path w="325120" h="464184">
                <a:moveTo>
                  <a:pt x="321185" y="247345"/>
                </a:moveTo>
                <a:lnTo>
                  <a:pt x="312649" y="247345"/>
                </a:lnTo>
                <a:lnTo>
                  <a:pt x="309190" y="250804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23087" y="448318"/>
                </a:lnTo>
                <a:lnTo>
                  <a:pt x="324648" y="440585"/>
                </a:lnTo>
                <a:lnTo>
                  <a:pt x="324648" y="250804"/>
                </a:lnTo>
                <a:lnTo>
                  <a:pt x="321185" y="247345"/>
                </a:lnTo>
                <a:close/>
              </a:path>
              <a:path w="325120" h="464184">
                <a:moveTo>
                  <a:pt x="323109" y="15454"/>
                </a:moveTo>
                <a:lnTo>
                  <a:pt x="305727" y="15454"/>
                </a:lnTo>
                <a:lnTo>
                  <a:pt x="309190" y="18914"/>
                </a:lnTo>
                <a:lnTo>
                  <a:pt x="309190" y="73832"/>
                </a:lnTo>
                <a:lnTo>
                  <a:pt x="31264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23183"/>
                </a:lnTo>
                <a:lnTo>
                  <a:pt x="323109" y="1545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1" name="object 13">
            <a:extLst>
              <a:ext uri="{FF2B5EF4-FFF2-40B4-BE49-F238E27FC236}">
                <a16:creationId xmlns:a16="http://schemas.microsoft.com/office/drawing/2014/main" xmlns="" id="{A320EC73-1DA7-41B7-A48C-0FE802E7001D}"/>
              </a:ext>
            </a:extLst>
          </p:cNvPr>
          <p:cNvSpPr/>
          <p:nvPr/>
        </p:nvSpPr>
        <p:spPr>
          <a:xfrm>
            <a:off x="348287" y="290810"/>
            <a:ext cx="325478" cy="464866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23187" y="463777"/>
                </a:move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4648" y="440585"/>
                </a:lnTo>
                <a:lnTo>
                  <a:pt x="324648" y="255074"/>
                </a:lnTo>
                <a:lnTo>
                  <a:pt x="324648" y="250804"/>
                </a:lnTo>
                <a:lnTo>
                  <a:pt x="321185" y="247345"/>
                </a:lnTo>
                <a:lnTo>
                  <a:pt x="316919" y="247345"/>
                </a:lnTo>
                <a:lnTo>
                  <a:pt x="312649" y="247345"/>
                </a:lnTo>
                <a:lnTo>
                  <a:pt x="309190" y="250804"/>
                </a:lnTo>
                <a:lnTo>
                  <a:pt x="309190" y="255074"/>
                </a:lnTo>
                <a:lnTo>
                  <a:pt x="309190" y="440585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01457" y="448318"/>
                </a:lnTo>
                <a:lnTo>
                  <a:pt x="231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440585"/>
                </a:lnTo>
                <a:lnTo>
                  <a:pt x="15458" y="23183"/>
                </a:lnTo>
                <a:lnTo>
                  <a:pt x="15458" y="18914"/>
                </a:lnTo>
                <a:lnTo>
                  <a:pt x="18921" y="15454"/>
                </a:lnTo>
                <a:lnTo>
                  <a:pt x="23187" y="15454"/>
                </a:lnTo>
                <a:lnTo>
                  <a:pt x="301457" y="15454"/>
                </a:lnTo>
                <a:lnTo>
                  <a:pt x="305727" y="15454"/>
                </a:lnTo>
                <a:lnTo>
                  <a:pt x="309190" y="18914"/>
                </a:lnTo>
                <a:lnTo>
                  <a:pt x="309190" y="23183"/>
                </a:lnTo>
                <a:lnTo>
                  <a:pt x="309190" y="69562"/>
                </a:lnTo>
                <a:lnTo>
                  <a:pt x="309190" y="73832"/>
                </a:lnTo>
                <a:lnTo>
                  <a:pt x="312649" y="77292"/>
                </a:lnTo>
                <a:lnTo>
                  <a:pt x="31691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69562"/>
                </a:lnTo>
                <a:lnTo>
                  <a:pt x="324648" y="23183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2" name="object 14">
            <a:extLst>
              <a:ext uri="{FF2B5EF4-FFF2-40B4-BE49-F238E27FC236}">
                <a16:creationId xmlns:a16="http://schemas.microsoft.com/office/drawing/2014/main" xmlns="" id="{6F5E0EA3-D2C1-4987-9881-745CA41B84A5}"/>
              </a:ext>
            </a:extLst>
          </p:cNvPr>
          <p:cNvSpPr/>
          <p:nvPr/>
        </p:nvSpPr>
        <p:spPr>
          <a:xfrm>
            <a:off x="394317" y="305768"/>
            <a:ext cx="418926" cy="419080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406805" y="11192"/>
                </a:moveTo>
                <a:lnTo>
                  <a:pt x="352473" y="11192"/>
                </a:lnTo>
                <a:lnTo>
                  <a:pt x="35384" y="328280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761" y="330761"/>
                </a:lnTo>
                <a:lnTo>
                  <a:pt x="0" y="409531"/>
                </a:lnTo>
                <a:lnTo>
                  <a:pt x="245" y="412274"/>
                </a:lnTo>
                <a:lnTo>
                  <a:pt x="3107" y="416613"/>
                </a:lnTo>
                <a:lnTo>
                  <a:pt x="5529" y="417920"/>
                </a:lnTo>
                <a:lnTo>
                  <a:pt x="9195" y="417920"/>
                </a:lnTo>
                <a:lnTo>
                  <a:pt x="10213" y="417711"/>
                </a:lnTo>
                <a:lnTo>
                  <a:pt x="61990" y="395507"/>
                </a:lnTo>
                <a:lnTo>
                  <a:pt x="22816" y="395507"/>
                </a:lnTo>
                <a:lnTo>
                  <a:pt x="43498" y="347241"/>
                </a:lnTo>
                <a:lnTo>
                  <a:pt x="65430" y="347241"/>
                </a:lnTo>
                <a:lnTo>
                  <a:pt x="51854" y="333665"/>
                </a:lnTo>
                <a:lnTo>
                  <a:pt x="307051" y="78479"/>
                </a:lnTo>
                <a:lnTo>
                  <a:pt x="328910" y="78479"/>
                </a:lnTo>
                <a:lnTo>
                  <a:pt x="317981" y="67549"/>
                </a:lnTo>
                <a:lnTo>
                  <a:pt x="330602" y="54918"/>
                </a:lnTo>
                <a:lnTo>
                  <a:pt x="352438" y="54918"/>
                </a:lnTo>
                <a:lnTo>
                  <a:pt x="341532" y="43988"/>
                </a:lnTo>
                <a:lnTo>
                  <a:pt x="369260" y="16300"/>
                </a:lnTo>
                <a:lnTo>
                  <a:pt x="377798" y="14014"/>
                </a:lnTo>
                <a:lnTo>
                  <a:pt x="408786" y="14014"/>
                </a:lnTo>
                <a:lnTo>
                  <a:pt x="406994" y="11318"/>
                </a:lnTo>
                <a:lnTo>
                  <a:pt x="406805" y="11192"/>
                </a:lnTo>
                <a:close/>
              </a:path>
              <a:path w="418465" h="418465">
                <a:moveTo>
                  <a:pt x="65430" y="347241"/>
                </a:moveTo>
                <a:lnTo>
                  <a:pt x="43498" y="347241"/>
                </a:lnTo>
                <a:lnTo>
                  <a:pt x="71078" y="374821"/>
                </a:lnTo>
                <a:lnTo>
                  <a:pt x="22816" y="395507"/>
                </a:lnTo>
                <a:lnTo>
                  <a:pt x="61990" y="39550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932" y="382960"/>
                </a:lnTo>
                <a:lnTo>
                  <a:pt x="106502" y="366465"/>
                </a:lnTo>
                <a:lnTo>
                  <a:pt x="84654" y="366465"/>
                </a:lnTo>
                <a:lnTo>
                  <a:pt x="65430" y="347241"/>
                </a:lnTo>
                <a:close/>
              </a:path>
              <a:path w="418465" h="418465">
                <a:moveTo>
                  <a:pt x="328910" y="78479"/>
                </a:moveTo>
                <a:lnTo>
                  <a:pt x="307051" y="78479"/>
                </a:lnTo>
                <a:lnTo>
                  <a:pt x="339840" y="111268"/>
                </a:lnTo>
                <a:lnTo>
                  <a:pt x="84654" y="366465"/>
                </a:lnTo>
                <a:lnTo>
                  <a:pt x="106502" y="366465"/>
                </a:lnTo>
                <a:lnTo>
                  <a:pt x="372632" y="100338"/>
                </a:lnTo>
                <a:lnTo>
                  <a:pt x="350770" y="100338"/>
                </a:lnTo>
                <a:lnTo>
                  <a:pt x="328910" y="78479"/>
                </a:lnTo>
                <a:close/>
              </a:path>
              <a:path w="418465" h="418465">
                <a:moveTo>
                  <a:pt x="352438" y="54918"/>
                </a:moveTo>
                <a:lnTo>
                  <a:pt x="330602" y="54918"/>
                </a:lnTo>
                <a:lnTo>
                  <a:pt x="363402" y="87713"/>
                </a:lnTo>
                <a:lnTo>
                  <a:pt x="350770" y="100338"/>
                </a:lnTo>
                <a:lnTo>
                  <a:pt x="372632" y="100338"/>
                </a:lnTo>
                <a:lnTo>
                  <a:pt x="396154" y="76817"/>
                </a:lnTo>
                <a:lnTo>
                  <a:pt x="374291" y="76817"/>
                </a:lnTo>
                <a:lnTo>
                  <a:pt x="352438" y="54918"/>
                </a:lnTo>
                <a:close/>
              </a:path>
              <a:path w="418465" h="418465">
                <a:moveTo>
                  <a:pt x="408786" y="14014"/>
                </a:moveTo>
                <a:lnTo>
                  <a:pt x="377798" y="14014"/>
                </a:lnTo>
                <a:lnTo>
                  <a:pt x="393804" y="18301"/>
                </a:lnTo>
                <a:lnTo>
                  <a:pt x="400057" y="24551"/>
                </a:lnTo>
                <a:lnTo>
                  <a:pt x="404345" y="40561"/>
                </a:lnTo>
                <a:lnTo>
                  <a:pt x="402059" y="49100"/>
                </a:lnTo>
                <a:lnTo>
                  <a:pt x="396198" y="54957"/>
                </a:lnTo>
                <a:lnTo>
                  <a:pt x="374291" y="76817"/>
                </a:lnTo>
                <a:lnTo>
                  <a:pt x="396154" y="76817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8786" y="14014"/>
                </a:lnTo>
                <a:close/>
              </a:path>
              <a:path w="418465" h="418465">
                <a:moveTo>
                  <a:pt x="396158" y="54950"/>
                </a:moveTo>
                <a:close/>
              </a:path>
              <a:path w="418465" h="418465">
                <a:moveTo>
                  <a:pt x="379748" y="0"/>
                </a:moveTo>
                <a:lnTo>
                  <a:pt x="365235" y="2783"/>
                </a:lnTo>
                <a:lnTo>
                  <a:pt x="352454" y="11199"/>
                </a:lnTo>
                <a:lnTo>
                  <a:pt x="406805" y="11192"/>
                </a:lnTo>
                <a:lnTo>
                  <a:pt x="394249" y="2846"/>
                </a:lnTo>
                <a:lnTo>
                  <a:pt x="37974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3" name="object 15">
            <a:extLst>
              <a:ext uri="{FF2B5EF4-FFF2-40B4-BE49-F238E27FC236}">
                <a16:creationId xmlns:a16="http://schemas.microsoft.com/office/drawing/2014/main" xmlns="" id="{0ABB8709-86F6-46CA-8C30-4777699EAB4C}"/>
              </a:ext>
            </a:extLst>
          </p:cNvPr>
          <p:cNvSpPr/>
          <p:nvPr/>
        </p:nvSpPr>
        <p:spPr>
          <a:xfrm>
            <a:off x="734852" y="318430"/>
            <a:ext cx="65628" cy="656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4" name="object 16">
            <a:extLst>
              <a:ext uri="{FF2B5EF4-FFF2-40B4-BE49-F238E27FC236}">
                <a16:creationId xmlns:a16="http://schemas.microsoft.com/office/drawing/2014/main" xmlns="" id="{06354F10-528C-411E-AECE-792AA79C15FD}"/>
              </a:ext>
            </a:extLst>
          </p:cNvPr>
          <p:cNvSpPr/>
          <p:nvPr/>
        </p:nvSpPr>
        <p:spPr>
          <a:xfrm>
            <a:off x="417159" y="653520"/>
            <a:ext cx="48313" cy="48331"/>
          </a:xfrm>
          <a:custGeom>
            <a:avLst/>
            <a:gdLst/>
            <a:ahLst/>
            <a:cxnLst/>
            <a:rect l="l" t="t" r="r" b="b"/>
            <a:pathLst>
              <a:path w="48259" h="48259">
                <a:moveTo>
                  <a:pt x="0" y="48265"/>
                </a:moveTo>
                <a:lnTo>
                  <a:pt x="20681" y="0"/>
                </a:lnTo>
                <a:lnTo>
                  <a:pt x="48261" y="27579"/>
                </a:lnTo>
                <a:lnTo>
                  <a:pt x="0" y="48265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5" name="object 17">
            <a:extLst>
              <a:ext uri="{FF2B5EF4-FFF2-40B4-BE49-F238E27FC236}">
                <a16:creationId xmlns:a16="http://schemas.microsoft.com/office/drawing/2014/main" xmlns="" id="{ABFF23E1-C735-4C78-94D0-05E248A54E8A}"/>
              </a:ext>
            </a:extLst>
          </p:cNvPr>
          <p:cNvSpPr/>
          <p:nvPr/>
        </p:nvSpPr>
        <p:spPr>
          <a:xfrm>
            <a:off x="446227" y="384363"/>
            <a:ext cx="288608" cy="288714"/>
          </a:xfrm>
          <a:custGeom>
            <a:avLst/>
            <a:gdLst/>
            <a:ahLst/>
            <a:cxnLst/>
            <a:rect l="l" t="t" r="r" b="b"/>
            <a:pathLst>
              <a:path w="288290" h="288290">
                <a:moveTo>
                  <a:pt x="255197" y="0"/>
                </a:moveTo>
                <a:lnTo>
                  <a:pt x="287986" y="32788"/>
                </a:lnTo>
                <a:lnTo>
                  <a:pt x="32800" y="287986"/>
                </a:lnTo>
                <a:lnTo>
                  <a:pt x="0" y="255186"/>
                </a:lnTo>
                <a:lnTo>
                  <a:pt x="255197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6" name="object 18">
            <a:extLst>
              <a:ext uri="{FF2B5EF4-FFF2-40B4-BE49-F238E27FC236}">
                <a16:creationId xmlns:a16="http://schemas.microsoft.com/office/drawing/2014/main" xmlns="" id="{349ECD76-B28B-45A9-AA8C-8C168BF29136}"/>
              </a:ext>
            </a:extLst>
          </p:cNvPr>
          <p:cNvSpPr/>
          <p:nvPr/>
        </p:nvSpPr>
        <p:spPr>
          <a:xfrm>
            <a:off x="712649" y="360784"/>
            <a:ext cx="45770" cy="45787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32788" y="45420"/>
                </a:moveTo>
                <a:lnTo>
                  <a:pt x="0" y="12631"/>
                </a:lnTo>
                <a:lnTo>
                  <a:pt x="12621" y="0"/>
                </a:lnTo>
                <a:lnTo>
                  <a:pt x="45421" y="32795"/>
                </a:lnTo>
                <a:lnTo>
                  <a:pt x="32788" y="4542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9">
            <a:extLst>
              <a:ext uri="{FF2B5EF4-FFF2-40B4-BE49-F238E27FC236}">
                <a16:creationId xmlns:a16="http://schemas.microsoft.com/office/drawing/2014/main" xmlns="" id="{895C7C7C-2970-4E77-BAA2-3030D8DC862C}"/>
              </a:ext>
            </a:extLst>
          </p:cNvPr>
          <p:cNvSpPr/>
          <p:nvPr/>
        </p:nvSpPr>
        <p:spPr>
          <a:xfrm>
            <a:off x="394317" y="305768"/>
            <a:ext cx="418926" cy="419080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352473" y="11192"/>
                </a:moveTo>
                <a:lnTo>
                  <a:pt x="301579" y="62078"/>
                </a:lnTo>
                <a:lnTo>
                  <a:pt x="35460" y="328208"/>
                </a:lnTo>
                <a:lnTo>
                  <a:pt x="35359" y="328381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822" y="330631"/>
                </a:lnTo>
                <a:lnTo>
                  <a:pt x="33761" y="330761"/>
                </a:lnTo>
                <a:lnTo>
                  <a:pt x="1026" y="407145"/>
                </a:lnTo>
                <a:lnTo>
                  <a:pt x="0" y="409531"/>
                </a:lnTo>
                <a:lnTo>
                  <a:pt x="245" y="412274"/>
                </a:lnTo>
                <a:lnTo>
                  <a:pt x="1677" y="414446"/>
                </a:lnTo>
                <a:lnTo>
                  <a:pt x="3107" y="416613"/>
                </a:lnTo>
                <a:lnTo>
                  <a:pt x="5529" y="417920"/>
                </a:lnTo>
                <a:lnTo>
                  <a:pt x="8129" y="417920"/>
                </a:lnTo>
                <a:lnTo>
                  <a:pt x="9177" y="417923"/>
                </a:lnTo>
                <a:lnTo>
                  <a:pt x="10213" y="417711"/>
                </a:lnTo>
                <a:lnTo>
                  <a:pt x="11174" y="417293"/>
                </a:lnTo>
                <a:lnTo>
                  <a:pt x="87552" y="384559"/>
                </a:lnTo>
                <a:lnTo>
                  <a:pt x="87682" y="38449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863" y="383029"/>
                </a:lnTo>
                <a:lnTo>
                  <a:pt x="90032" y="382935"/>
                </a:lnTo>
                <a:lnTo>
                  <a:pt x="356227" y="116748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6994" y="11318"/>
                </a:lnTo>
                <a:lnTo>
                  <a:pt x="394249" y="2846"/>
                </a:lnTo>
                <a:lnTo>
                  <a:pt x="379748" y="0"/>
                </a:lnTo>
                <a:lnTo>
                  <a:pt x="365235" y="2783"/>
                </a:lnTo>
                <a:lnTo>
                  <a:pt x="352454" y="11199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20">
            <a:extLst>
              <a:ext uri="{FF2B5EF4-FFF2-40B4-BE49-F238E27FC236}">
                <a16:creationId xmlns:a16="http://schemas.microsoft.com/office/drawing/2014/main" xmlns="" id="{C131B292-257F-4A7B-A11F-1F0B7801BBD2}"/>
              </a:ext>
            </a:extLst>
          </p:cNvPr>
          <p:cNvSpPr/>
          <p:nvPr/>
        </p:nvSpPr>
        <p:spPr>
          <a:xfrm>
            <a:off x="410174" y="368352"/>
            <a:ext cx="201517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21">
            <a:extLst>
              <a:ext uri="{FF2B5EF4-FFF2-40B4-BE49-F238E27FC236}">
                <a16:creationId xmlns:a16="http://schemas.microsoft.com/office/drawing/2014/main" xmlns="" id="{A3188B50-45BA-4B67-8828-724D3FB814B6}"/>
              </a:ext>
            </a:extLst>
          </p:cNvPr>
          <p:cNvSpPr/>
          <p:nvPr/>
        </p:nvSpPr>
        <p:spPr>
          <a:xfrm>
            <a:off x="410174" y="360612"/>
            <a:ext cx="201517" cy="15898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193235" y="0"/>
                </a:move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22">
            <a:extLst>
              <a:ext uri="{FF2B5EF4-FFF2-40B4-BE49-F238E27FC236}">
                <a16:creationId xmlns:a16="http://schemas.microsoft.com/office/drawing/2014/main" xmlns="" id="{6A6888D2-7ACE-4E45-8E8F-5C2603158F99}"/>
              </a:ext>
            </a:extLst>
          </p:cNvPr>
          <p:cNvSpPr/>
          <p:nvPr/>
        </p:nvSpPr>
        <p:spPr>
          <a:xfrm>
            <a:off x="410174" y="414796"/>
            <a:ext cx="201517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23">
            <a:extLst>
              <a:ext uri="{FF2B5EF4-FFF2-40B4-BE49-F238E27FC236}">
                <a16:creationId xmlns:a16="http://schemas.microsoft.com/office/drawing/2014/main" xmlns="" id="{02BA5A4F-953F-4F1E-89AF-C36D044FA8D5}"/>
              </a:ext>
            </a:extLst>
          </p:cNvPr>
          <p:cNvSpPr/>
          <p:nvPr/>
        </p:nvSpPr>
        <p:spPr>
          <a:xfrm>
            <a:off x="410174" y="407056"/>
            <a:ext cx="201517" cy="15898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200964" y="7728"/>
                </a:move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24">
            <a:extLst>
              <a:ext uri="{FF2B5EF4-FFF2-40B4-BE49-F238E27FC236}">
                <a16:creationId xmlns:a16="http://schemas.microsoft.com/office/drawing/2014/main" xmlns="" id="{AB643593-D789-40B0-966A-78146405CC2F}"/>
              </a:ext>
            </a:extLst>
          </p:cNvPr>
          <p:cNvSpPr/>
          <p:nvPr/>
        </p:nvSpPr>
        <p:spPr>
          <a:xfrm>
            <a:off x="410189" y="461239"/>
            <a:ext cx="155111" cy="0"/>
          </a:xfrm>
          <a:custGeom>
            <a:avLst/>
            <a:gdLst/>
            <a:ahLst/>
            <a:cxnLst/>
            <a:rect l="l" t="t" r="r" b="b"/>
            <a:pathLst>
              <a:path w="154940">
                <a:moveTo>
                  <a:pt x="0" y="0"/>
                </a:moveTo>
                <a:lnTo>
                  <a:pt x="154587" y="0"/>
                </a:lnTo>
              </a:path>
            </a:pathLst>
          </a:custGeom>
          <a:ln w="15461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3" name="object 25">
            <a:extLst>
              <a:ext uri="{FF2B5EF4-FFF2-40B4-BE49-F238E27FC236}">
                <a16:creationId xmlns:a16="http://schemas.microsoft.com/office/drawing/2014/main" xmlns="" id="{8F53C781-98B4-4F4A-BF71-0E4979E2750B}"/>
              </a:ext>
            </a:extLst>
          </p:cNvPr>
          <p:cNvSpPr/>
          <p:nvPr/>
        </p:nvSpPr>
        <p:spPr>
          <a:xfrm>
            <a:off x="410189" y="453497"/>
            <a:ext cx="155111" cy="15898"/>
          </a:xfrm>
          <a:custGeom>
            <a:avLst/>
            <a:gdLst/>
            <a:ahLst/>
            <a:cxnLst/>
            <a:rect l="l" t="t" r="r" b="b"/>
            <a:pathLst>
              <a:path w="154940" h="15875">
                <a:moveTo>
                  <a:pt x="7728" y="0"/>
                </a:moveTo>
                <a:lnTo>
                  <a:pt x="3459" y="0"/>
                </a:lnTo>
                <a:lnTo>
                  <a:pt x="0" y="3463"/>
                </a:lnTo>
                <a:lnTo>
                  <a:pt x="0" y="7732"/>
                </a:lnTo>
                <a:lnTo>
                  <a:pt x="0" y="11998"/>
                </a:lnTo>
                <a:lnTo>
                  <a:pt x="3459" y="15461"/>
                </a:lnTo>
                <a:lnTo>
                  <a:pt x="7728" y="15461"/>
                </a:lnTo>
                <a:lnTo>
                  <a:pt x="146858" y="15461"/>
                </a:lnTo>
                <a:lnTo>
                  <a:pt x="151124" y="15461"/>
                </a:lnTo>
                <a:lnTo>
                  <a:pt x="154587" y="11998"/>
                </a:lnTo>
                <a:lnTo>
                  <a:pt x="154587" y="7732"/>
                </a:lnTo>
                <a:lnTo>
                  <a:pt x="154587" y="3463"/>
                </a:lnTo>
                <a:lnTo>
                  <a:pt x="151124" y="0"/>
                </a:lnTo>
                <a:lnTo>
                  <a:pt x="146858" y="0"/>
                </a:lnTo>
                <a:lnTo>
                  <a:pt x="7728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215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20700" y="1257340"/>
            <a:ext cx="3739726" cy="1785084"/>
          </a:xfrm>
          <a:prstGeom prst="rect">
            <a:avLst/>
          </a:prstGeom>
        </p:spPr>
        <p:txBody>
          <a:bodyPr wrap="square" lIns="91419" tIns="45710" rIns="91419" bIns="45710">
            <a:spAutoFit/>
          </a:bodyPr>
          <a:lstStyle/>
          <a:p>
            <a:pPr algn="ctr"/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Разносклоняемые имена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существительные.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Морфологический разбор </a:t>
            </a:r>
          </a:p>
          <a:p>
            <a:pPr algn="ctr"/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имён существительных.</a:t>
            </a:r>
            <a:endParaRPr lang="ru-RU" sz="22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2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9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5798" y="1420897"/>
            <a:ext cx="1348497" cy="1330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336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9407" y="174625"/>
            <a:ext cx="5097174" cy="43274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dirty="0" smtClean="0">
                <a:solidFill>
                  <a:srgbClr val="C00000"/>
                </a:solidFill>
              </a:rPr>
              <a:t>Подберите </a:t>
            </a:r>
            <a:r>
              <a:rPr lang="ru-RU" sz="1800" dirty="0">
                <a:solidFill>
                  <a:srgbClr val="C00000"/>
                </a:solidFill>
              </a:rPr>
              <a:t>к словам синонимы на –МЯ.</a:t>
            </a:r>
            <a:br>
              <a:rPr lang="ru-RU" sz="1800" dirty="0">
                <a:solidFill>
                  <a:srgbClr val="C00000"/>
                </a:solidFill>
              </a:rPr>
            </a:br>
            <a:r>
              <a:rPr lang="ru-RU" sz="1800" dirty="0">
                <a:solidFill>
                  <a:srgbClr val="C00000"/>
                </a:solidFill>
              </a:rPr>
              <a:t> Запишите следующую группу разносклоняемых </a:t>
            </a:r>
            <a:r>
              <a:rPr lang="ru-RU" sz="1800" dirty="0" smtClean="0">
                <a:solidFill>
                  <a:srgbClr val="C00000"/>
                </a:solidFill>
              </a:rPr>
              <a:t>существительных.</a:t>
            </a:r>
            <a:r>
              <a:rPr lang="ru-RU" sz="1800" dirty="0">
                <a:solidFill>
                  <a:srgbClr val="C00000"/>
                </a:solidFill>
              </a:rPr>
              <a:t/>
            </a:r>
            <a:br>
              <a:rPr lang="ru-RU" sz="1800" dirty="0">
                <a:solidFill>
                  <a:srgbClr val="C00000"/>
                </a:solidFill>
              </a:rPr>
            </a:br>
            <a:endParaRPr lang="ru-RU" sz="18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04002" y="906946"/>
            <a:ext cx="5273508" cy="2218442"/>
          </a:xfrm>
          <a:prstGeom prst="rect">
            <a:avLst/>
          </a:prstGeom>
        </p:spPr>
        <p:txBody>
          <a:bodyPr lIns="51481" tIns="25740" rIns="51481" bIns="25740">
            <a:normAutofit/>
          </a:bodyPr>
          <a:lstStyle/>
          <a:p>
            <a:pPr>
              <a:buNone/>
            </a:pPr>
            <a:r>
              <a:rPr lang="ru-RU" sz="2300" dirty="0"/>
              <a:t>  Зерно –                          Огонь –</a:t>
            </a:r>
          </a:p>
          <a:p>
            <a:pPr>
              <a:lnSpc>
                <a:spcPct val="120000"/>
              </a:lnSpc>
            </a:pPr>
            <a:endParaRPr lang="ru-RU" dirty="0" smtClean="0"/>
          </a:p>
          <a:p>
            <a:pPr>
              <a:lnSpc>
                <a:spcPct val="120000"/>
              </a:lnSpc>
            </a:pPr>
            <a:endParaRPr lang="ru-RU" dirty="0"/>
          </a:p>
          <a:p>
            <a:pPr>
              <a:lnSpc>
                <a:spcPct val="120000"/>
              </a:lnSpc>
            </a:pPr>
            <a:endParaRPr lang="ru-RU" dirty="0" smtClean="0"/>
          </a:p>
          <a:p>
            <a:pPr>
              <a:lnSpc>
                <a:spcPct val="120000"/>
              </a:lnSpc>
              <a:buNone/>
            </a:pPr>
            <a:endParaRPr lang="ru-RU" dirty="0" smtClean="0"/>
          </a:p>
          <a:p>
            <a:pPr>
              <a:lnSpc>
                <a:spcPct val="120000"/>
              </a:lnSpc>
              <a:buNone/>
            </a:pPr>
            <a:r>
              <a:rPr lang="ru-RU" sz="2300" dirty="0"/>
              <a:t>                 Семя </a:t>
            </a:r>
            <a:r>
              <a:rPr lang="ru-RU" dirty="0" smtClean="0"/>
              <a:t>                                  </a:t>
            </a:r>
            <a:r>
              <a:rPr lang="ru-RU" sz="2300" dirty="0"/>
              <a:t>Пламя</a:t>
            </a:r>
          </a:p>
          <a:p>
            <a:pPr>
              <a:lnSpc>
                <a:spcPct val="120000"/>
              </a:lnSpc>
              <a:buNone/>
            </a:pPr>
            <a:endParaRPr lang="ru-RU" dirty="0" smtClean="0"/>
          </a:p>
          <a:p>
            <a:pPr>
              <a:lnSpc>
                <a:spcPct val="120000"/>
              </a:lnSpc>
              <a:buNone/>
            </a:pPr>
            <a:endParaRPr lang="ru-RU" dirty="0"/>
          </a:p>
          <a:p>
            <a:pPr>
              <a:lnSpc>
                <a:spcPct val="120000"/>
              </a:lnSpc>
              <a:buNone/>
            </a:pPr>
            <a:endParaRPr lang="ru-RU" dirty="0"/>
          </a:p>
        </p:txBody>
      </p:sp>
      <p:pic>
        <p:nvPicPr>
          <p:cNvPr id="6" name="Объект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727" b="22727"/>
          <a:stretch>
            <a:fillRect/>
          </a:stretch>
        </p:blipFill>
        <p:spPr>
          <a:xfrm>
            <a:off x="3861739" y="1399382"/>
            <a:ext cx="1212412" cy="832643"/>
          </a:xfrm>
          <a:prstGeom prst="rect">
            <a:avLst/>
          </a:prstGeom>
        </p:spPr>
      </p:pic>
      <p:pic>
        <p:nvPicPr>
          <p:cNvPr id="7" name="Объект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90" b="13090"/>
          <a:stretch>
            <a:fillRect/>
          </a:stretch>
        </p:blipFill>
        <p:spPr>
          <a:xfrm>
            <a:off x="954274" y="1366414"/>
            <a:ext cx="1256715" cy="86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135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290" y="129945"/>
            <a:ext cx="5189220" cy="640719"/>
          </a:xfrm>
        </p:spPr>
        <p:txBody>
          <a:bodyPr>
            <a:noAutofit/>
          </a:bodyPr>
          <a:lstStyle/>
          <a:p>
            <a:pPr algn="ctr"/>
            <a:r>
              <a:rPr lang="ru-RU" sz="1600" dirty="0" smtClean="0">
                <a:solidFill>
                  <a:srgbClr val="C00000"/>
                </a:solidFill>
              </a:rPr>
              <a:t>Подберите </a:t>
            </a:r>
            <a:r>
              <a:rPr lang="ru-RU" sz="1600" dirty="0">
                <a:solidFill>
                  <a:srgbClr val="C00000"/>
                </a:solidFill>
              </a:rPr>
              <a:t>к словам синонимы на –МЯ.</a:t>
            </a:r>
            <a:br>
              <a:rPr lang="ru-RU" sz="1600" dirty="0">
                <a:solidFill>
                  <a:srgbClr val="C00000"/>
                </a:solidFill>
              </a:rPr>
            </a:br>
            <a:r>
              <a:rPr lang="ru-RU" sz="1600" dirty="0">
                <a:solidFill>
                  <a:srgbClr val="C00000"/>
                </a:solidFill>
              </a:rPr>
              <a:t> Запишите следующую группу разносклоняемых </a:t>
            </a:r>
            <a:r>
              <a:rPr lang="ru-RU" sz="1600" dirty="0" smtClean="0">
                <a:solidFill>
                  <a:srgbClr val="C00000"/>
                </a:solidFill>
              </a:rPr>
              <a:t>существительных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04002" y="906945"/>
            <a:ext cx="5273508" cy="2248650"/>
          </a:xfrm>
          <a:prstGeom prst="rect">
            <a:avLst/>
          </a:prstGeom>
        </p:spPr>
        <p:txBody>
          <a:bodyPr lIns="51481" tIns="25740" rIns="51481" bIns="25740">
            <a:normAutofit/>
          </a:bodyPr>
          <a:lstStyle/>
          <a:p>
            <a:pPr>
              <a:buNone/>
            </a:pPr>
            <a:r>
              <a:rPr lang="ru-RU" sz="2300" dirty="0"/>
              <a:t>Упор для ног –                Макушка –</a:t>
            </a:r>
          </a:p>
          <a:p>
            <a:pPr>
              <a:lnSpc>
                <a:spcPct val="120000"/>
              </a:lnSpc>
            </a:pPr>
            <a:endParaRPr lang="ru-RU" dirty="0" smtClean="0"/>
          </a:p>
          <a:p>
            <a:pPr>
              <a:lnSpc>
                <a:spcPct val="120000"/>
              </a:lnSpc>
            </a:pPr>
            <a:endParaRPr lang="ru-RU" dirty="0"/>
          </a:p>
          <a:p>
            <a:pPr>
              <a:lnSpc>
                <a:spcPct val="120000"/>
              </a:lnSpc>
            </a:pPr>
            <a:endParaRPr lang="ru-RU" dirty="0" smtClean="0"/>
          </a:p>
          <a:p>
            <a:pPr>
              <a:lnSpc>
                <a:spcPct val="120000"/>
              </a:lnSpc>
              <a:buNone/>
            </a:pPr>
            <a:endParaRPr lang="ru-RU" dirty="0" smtClean="0"/>
          </a:p>
          <a:p>
            <a:pPr>
              <a:lnSpc>
                <a:spcPct val="120000"/>
              </a:lnSpc>
              <a:buNone/>
            </a:pPr>
            <a:r>
              <a:rPr lang="ru-RU" sz="2300" dirty="0"/>
              <a:t>           Стремя  </a:t>
            </a:r>
            <a:r>
              <a:rPr lang="ru-RU" sz="2300" dirty="0" smtClean="0"/>
              <a:t>                            </a:t>
            </a:r>
            <a:r>
              <a:rPr lang="ru-RU" sz="2300" dirty="0"/>
              <a:t>Темя</a:t>
            </a:r>
          </a:p>
        </p:txBody>
      </p:sp>
      <p:pic>
        <p:nvPicPr>
          <p:cNvPr id="77826" name="Picture 2" descr="http://lib.store.yahoo.net/lib/thesaddleshop/rigg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1027" y="1349861"/>
            <a:ext cx="1156473" cy="874292"/>
          </a:xfrm>
          <a:prstGeom prst="rect">
            <a:avLst/>
          </a:prstGeom>
          <a:noFill/>
        </p:spPr>
      </p:pic>
      <p:pic>
        <p:nvPicPr>
          <p:cNvPr id="77830" name="Picture 6" descr="http://stilfs.ru/image02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21100" y="1325957"/>
            <a:ext cx="1341242" cy="9980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71396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7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290" y="157395"/>
            <a:ext cx="5189220" cy="579198"/>
          </a:xfrm>
        </p:spPr>
        <p:txBody>
          <a:bodyPr>
            <a:noAutofit/>
          </a:bodyPr>
          <a:lstStyle/>
          <a:p>
            <a:pPr algn="ctr"/>
            <a:r>
              <a:rPr lang="ru-RU" sz="1600" dirty="0" smtClean="0">
                <a:solidFill>
                  <a:srgbClr val="C00000"/>
                </a:solidFill>
              </a:rPr>
              <a:t>Подберите </a:t>
            </a:r>
            <a:r>
              <a:rPr lang="ru-RU" sz="1600" dirty="0">
                <a:solidFill>
                  <a:srgbClr val="C00000"/>
                </a:solidFill>
              </a:rPr>
              <a:t>к словам синонимы.</a:t>
            </a:r>
            <a:br>
              <a:rPr lang="ru-RU" sz="1600" dirty="0">
                <a:solidFill>
                  <a:srgbClr val="C00000"/>
                </a:solidFill>
              </a:rPr>
            </a:br>
            <a:r>
              <a:rPr lang="ru-RU" sz="1600" dirty="0">
                <a:solidFill>
                  <a:srgbClr val="C00000"/>
                </a:solidFill>
              </a:rPr>
              <a:t> Запишите следующую группу разносклоняемых </a:t>
            </a:r>
            <a:r>
              <a:rPr lang="ru-RU" sz="1600" dirty="0" smtClean="0">
                <a:solidFill>
                  <a:srgbClr val="C00000"/>
                </a:solidFill>
              </a:rPr>
              <a:t>существительных.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04002" y="872875"/>
            <a:ext cx="5273508" cy="2248650"/>
          </a:xfrm>
          <a:prstGeom prst="rect">
            <a:avLst/>
          </a:prstGeom>
        </p:spPr>
        <p:txBody>
          <a:bodyPr lIns="51481" tIns="25740" rIns="51481" bIns="25740">
            <a:normAutofit/>
          </a:bodyPr>
          <a:lstStyle/>
          <a:p>
            <a:pPr>
              <a:buNone/>
            </a:pPr>
            <a:r>
              <a:rPr lang="ru-RU" sz="2300" dirty="0"/>
              <a:t>  </a:t>
            </a:r>
            <a:r>
              <a:rPr lang="ru-RU" sz="2300" dirty="0">
                <a:latin typeface="Arial" panose="020B0604020202020204" pitchFamily="34" charset="0"/>
                <a:cs typeface="Arial" panose="020B0604020202020204" pitchFamily="34" charset="0"/>
              </a:rPr>
              <a:t>Ноша –                         Дорога – </a:t>
            </a:r>
          </a:p>
          <a:p>
            <a:pPr>
              <a:lnSpc>
                <a:spcPct val="120000"/>
              </a:lnSpc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buNone/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ru-RU" sz="2300" dirty="0">
                <a:latin typeface="Arial" panose="020B0604020202020204" pitchFamily="34" charset="0"/>
                <a:cs typeface="Arial" panose="020B0604020202020204" pitchFamily="34" charset="0"/>
              </a:rPr>
              <a:t>             Бремя                              Путь               </a:t>
            </a:r>
          </a:p>
        </p:txBody>
      </p:sp>
      <p:pic>
        <p:nvPicPr>
          <p:cNvPr id="78852" name="Picture 4" descr="http://karamelka.info/wp-content/uploads/2016/03/tyazoliy_portfe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9301" y="1353504"/>
            <a:ext cx="1316308" cy="962133"/>
          </a:xfrm>
          <a:prstGeom prst="rect">
            <a:avLst/>
          </a:prstGeom>
          <a:noFill/>
        </p:spPr>
      </p:pic>
      <p:pic>
        <p:nvPicPr>
          <p:cNvPr id="78854" name="Picture 6" descr="http://f3.mylove.ru/v0E0d91Cq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87372" y="1349861"/>
            <a:ext cx="1347945" cy="91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89331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461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39700" y="479425"/>
            <a:ext cx="56261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Просклоняйте слова </a:t>
            </a:r>
            <a:r>
              <a:rPr lang="ru-RU" altLang="ru-RU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время</a:t>
            </a:r>
            <a:r>
              <a:rPr lang="ru-RU" alt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</a:t>
            </a:r>
            <a:r>
              <a:rPr lang="ru-RU" altLang="ru-RU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путь, </a:t>
            </a:r>
            <a:r>
              <a:rPr lang="ru-RU" alt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выделите окончания и суффиксы, если они есть. </a:t>
            </a:r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5900" y="1131233"/>
            <a:ext cx="5410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И.п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ru-RU" alt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врем</a:t>
            </a:r>
            <a:r>
              <a:rPr lang="ru-RU" alt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ru-RU" alt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ru-RU" altLang="ru-RU" sz="2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путь</a:t>
            </a:r>
            <a:endParaRPr lang="ru-RU" sz="20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Р.п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врем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</a:t>
            </a:r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пут</a:t>
            </a:r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</a:p>
          <a:p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Д.п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врем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</a:t>
            </a:r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пут</a:t>
            </a:r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В.п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altLang="ru-RU" sz="2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время            </a:t>
            </a:r>
            <a:r>
              <a:rPr lang="ru-RU" altLang="ru-RU" sz="2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путь</a:t>
            </a:r>
            <a:endParaRPr lang="ru-RU" sz="20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Т.п.   врем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</a:t>
            </a:r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пут</a:t>
            </a:r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ём</a:t>
            </a:r>
          </a:p>
          <a:p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П.п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о врем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</a:t>
            </a:r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о пут</a:t>
            </a:r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2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462</a:t>
            </a:r>
            <a:endParaRPr lang="ru-RU" sz="2400" dirty="0"/>
          </a:p>
        </p:txBody>
      </p:sp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39700" y="516662"/>
            <a:ext cx="5562600" cy="584775"/>
          </a:xfrm>
        </p:spPr>
        <p:txBody>
          <a:bodyPr/>
          <a:lstStyle/>
          <a:p>
            <a:r>
              <a:rPr lang="ru-RU" sz="1800" i="0" dirty="0" smtClean="0">
                <a:solidFill>
                  <a:srgbClr val="FF0000"/>
                </a:solidFill>
              </a:rPr>
              <a:t>     </a:t>
            </a:r>
            <a:r>
              <a:rPr lang="ru-RU" sz="1900" i="0" dirty="0" smtClean="0">
                <a:solidFill>
                  <a:srgbClr val="FF0000"/>
                </a:solidFill>
              </a:rPr>
              <a:t>Спишите, раскрывая скобки и ставя имена существительные в нужном </a:t>
            </a:r>
            <a:r>
              <a:rPr lang="ru-RU" sz="1900" i="0" smtClean="0">
                <a:solidFill>
                  <a:srgbClr val="FF0000"/>
                </a:solidFill>
              </a:rPr>
              <a:t>падеже.</a:t>
            </a:r>
            <a:endParaRPr lang="ru-RU" sz="1900" i="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9700" y="1012825"/>
            <a:ext cx="5410200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1. Татьяна трепетала при одном (имя) барыни. 2. Всякая работа трудна до (время), пока её не любишь.</a:t>
            </a:r>
            <a:r>
              <a:rPr lang="ru-RU" sz="19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Миллионы (семя) летят с дерева, и только немногие из них прорастают. 4. Он освободил ногу из (стремя) и слез с лошади. 5. Ехать ближним (путь) через </a:t>
            </a:r>
            <a:r>
              <a:rPr lang="ru-RU" sz="19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Кистенёвский</a:t>
            </a:r>
            <a:r>
              <a:rPr lang="ru-RU" sz="19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лес я не осмелился. 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76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462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39700" y="631825"/>
            <a:ext cx="5410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Татьяна трепетала при одном </a:t>
            </a:r>
            <a:r>
              <a:rPr lang="ru-RU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имени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барыни. 2. Всякая работа трудна до </a:t>
            </a:r>
            <a:r>
              <a:rPr lang="ru-RU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времени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пока её не любишь.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Миллионы </a:t>
            </a:r>
            <a:r>
              <a:rPr lang="ru-RU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семян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летят с дерева, и только немногие из них прорастают. 4. Он освободил ногу из </a:t>
            </a:r>
            <a:r>
              <a:rPr lang="ru-RU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стремени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слез с лошади. 5. Ехать ближним </a:t>
            </a:r>
            <a:r>
              <a:rPr lang="ru-RU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путём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через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Кистенёвский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лес я не осмелился. </a:t>
            </a:r>
            <a:endParaRPr lang="ru-RU" sz="20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7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463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520700" y="708025"/>
            <a:ext cx="541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Прочитайте </a:t>
            </a:r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слова, определите род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0700" y="1089025"/>
            <a:ext cx="487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Столовая, больной, учащийся, парикмахерская, парадное.</a:t>
            </a:r>
            <a:endParaRPr lang="ru-RU" sz="20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4500" y="1851025"/>
            <a:ext cx="50530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Можно ли изменить род данных слов?</a:t>
            </a:r>
          </a:p>
          <a:p>
            <a:pPr marL="285750" indent="-285750">
              <a:buFont typeface="Arial" charset="0"/>
              <a:buChar char="•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Можно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 утверждать, что эти слова относятся к одному из трёх склонений существительных?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4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463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15900" y="708025"/>
            <a:ext cx="52816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Столовая (ж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р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больной (м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р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.), учащийся (м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р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парикмахерская (ж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р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.), парадное (ср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р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.).</a:t>
            </a:r>
            <a:endParaRPr lang="ru-RU" sz="20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2100" y="1966694"/>
            <a:ext cx="50530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Нельзя изменить  род данных слов!</a:t>
            </a:r>
          </a:p>
          <a:p>
            <a:endParaRPr lang="ru-RU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71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15900" y="240169"/>
            <a:ext cx="5410200" cy="212365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kern="0" dirty="0" smtClean="0">
                <a:solidFill>
                  <a:srgbClr val="FF0000"/>
                </a:solidFill>
                <a:latin typeface="Arial"/>
                <a:cs typeface="Arial"/>
              </a:rPr>
              <a:t>     </a:t>
            </a:r>
            <a:r>
              <a:rPr lang="ru-RU" sz="2200" kern="0" dirty="0" smtClean="0">
                <a:solidFill>
                  <a:srgbClr val="C00000"/>
                </a:solidFill>
                <a:latin typeface="Arial"/>
                <a:cs typeface="Arial"/>
              </a:rPr>
              <a:t>Не </a:t>
            </a:r>
            <a:r>
              <a:rPr lang="ru-RU" sz="2200" kern="0" dirty="0">
                <a:solidFill>
                  <a:srgbClr val="C00000"/>
                </a:solidFill>
                <a:latin typeface="Arial"/>
                <a:cs typeface="Arial"/>
              </a:rPr>
              <a:t>относятся ни к одному  из типов склонений существительные, образовавшиеся  из прилагательных и других частей речи, </a:t>
            </a:r>
            <a:r>
              <a:rPr lang="ru-RU" sz="2200" kern="0" dirty="0">
                <a:solidFill>
                  <a:srgbClr val="1F497D">
                    <a:lumMod val="50000"/>
                  </a:srgbClr>
                </a:solidFill>
                <a:latin typeface="Arial"/>
                <a:cs typeface="Arial"/>
              </a:rPr>
              <a:t>например: большая столовая, вкусное мороженое, дисциплинированный учащийся.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96816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Повторение пройденного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«Узнай меня»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39700" y="555625"/>
            <a:ext cx="5626100" cy="2689225"/>
          </a:xfrm>
          <a:prstGeom prst="rect">
            <a:avLst/>
          </a:prstGeom>
        </p:spPr>
        <p:txBody>
          <a:bodyPr lIns="51481" tIns="25740" rIns="51481" bIns="25740">
            <a:normAutofit/>
          </a:bodyPr>
          <a:lstStyle/>
          <a:p>
            <a:r>
              <a:rPr lang="ru-RU" sz="1900" i="0" dirty="0" smtClean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ru-RU" sz="1900" dirty="0"/>
              <a:t>Что называется именем существительным? </a:t>
            </a:r>
          </a:p>
          <a:p>
            <a:r>
              <a:rPr lang="ru-RU" sz="1900" i="0" dirty="0" smtClean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ru-RU" sz="1900" dirty="0"/>
              <a:t>Что </a:t>
            </a:r>
            <a:r>
              <a:rPr lang="ru-RU" sz="1900" dirty="0" smtClean="0"/>
              <a:t>обозначают имена существительные? </a:t>
            </a:r>
            <a:endParaRPr lang="ru-RU" sz="1900" i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900" i="0" dirty="0" smtClean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ru-RU" sz="1900" dirty="0" smtClean="0"/>
              <a:t>Какие существительные называются  </a:t>
            </a:r>
          </a:p>
          <a:p>
            <a:r>
              <a:rPr lang="ru-RU" sz="1900" dirty="0"/>
              <a:t> </a:t>
            </a:r>
            <a:r>
              <a:rPr lang="ru-RU" sz="1900" dirty="0" smtClean="0"/>
              <a:t>   нарицательными, а какие собственными? </a:t>
            </a:r>
            <a:endParaRPr lang="ru-RU" sz="1900" dirty="0"/>
          </a:p>
          <a:p>
            <a:r>
              <a:rPr lang="ru-RU" sz="1900" i="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1900" i="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900" dirty="0"/>
              <a:t>Какие существительные называются </a:t>
            </a:r>
            <a:endParaRPr lang="ru-RU" sz="1900" dirty="0" smtClean="0"/>
          </a:p>
          <a:p>
            <a:r>
              <a:rPr lang="ru-RU" sz="1900" dirty="0"/>
              <a:t> </a:t>
            </a:r>
            <a:r>
              <a:rPr lang="ru-RU" sz="1900" dirty="0" smtClean="0"/>
              <a:t>   одушевлёнными, </a:t>
            </a:r>
            <a:r>
              <a:rPr lang="ru-RU" sz="1900" dirty="0"/>
              <a:t>а какие </a:t>
            </a:r>
            <a:r>
              <a:rPr lang="ru-RU" sz="1900" dirty="0" smtClean="0"/>
              <a:t>неодушевлёнными</a:t>
            </a:r>
            <a:r>
              <a:rPr lang="ru-RU" sz="1900" dirty="0"/>
              <a:t>? </a:t>
            </a:r>
            <a:endParaRPr lang="ru-RU" sz="1900" i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1900" i="0" dirty="0" smtClean="0">
                <a:latin typeface="Arial" panose="020B0604020202020204" pitchFamily="34" charset="0"/>
                <a:cs typeface="Arial" panose="020B0604020202020204" pitchFamily="34" charset="0"/>
              </a:rPr>
              <a:t>5) Как определить род имён существительных?</a:t>
            </a:r>
            <a:endParaRPr lang="ru-RU" sz="1900" i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ru-RU" sz="1800" i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800" b="1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00739" y="102424"/>
            <a:ext cx="516432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ru-RU" kern="0" smtClean="0"/>
              <a:t>ОТВЕТЬТЕ НА ВОПРОСЫ.</a:t>
            </a:r>
            <a:endParaRPr lang="ru-RU" kern="0" dirty="0"/>
          </a:p>
        </p:txBody>
      </p:sp>
    </p:spTree>
    <p:extLst>
      <p:ext uri="{BB962C8B-B14F-4D97-AF65-F5344CB8AC3E}">
        <p14:creationId xmlns:p14="http://schemas.microsoft.com/office/powerpoint/2010/main" val="271682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77108"/>
          </a:xfrm>
        </p:spPr>
        <p:txBody>
          <a:bodyPr/>
          <a:lstStyle/>
          <a:p>
            <a:pPr algn="ctr"/>
            <a:r>
              <a:rPr lang="ru-RU" sz="2400" dirty="0"/>
              <a:t>СЕГОДНЯ НА УРОКЕ: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06500" y="759183"/>
            <a:ext cx="4559300" cy="369312"/>
          </a:xfrm>
          <a:prstGeom prst="rect">
            <a:avLst/>
          </a:prstGeom>
        </p:spPr>
        <p:txBody>
          <a:bodyPr wrap="square" lIns="91419" tIns="45710" rIns="91419" bIns="45710">
            <a:spAutoFit/>
          </a:bodyPr>
          <a:lstStyle/>
          <a:p>
            <a:pPr marL="651510" indent="-51435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58900" y="588903"/>
            <a:ext cx="4495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* Мы </a:t>
            </a:r>
            <a:r>
              <a:rPr lang="ru-RU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узнаем о разносклоняемых существительных;</a:t>
            </a:r>
          </a:p>
          <a:p>
            <a:pPr>
              <a:defRPr/>
            </a:pPr>
            <a:r>
              <a:rPr lang="ru-RU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* Научимся </a:t>
            </a:r>
            <a:r>
              <a:rPr lang="ru-RU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склонять </a:t>
            </a:r>
            <a:r>
              <a:rPr lang="ru-RU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существительные на </a:t>
            </a:r>
            <a:r>
              <a:rPr lang="ru-RU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–МЯ и </a:t>
            </a:r>
            <a:endParaRPr lang="ru-RU" b="1" dirty="0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>
              <a:defRPr/>
            </a:pPr>
            <a:r>
              <a:rPr lang="ru-RU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обосновывать выбор гласных в окончаниях этих </a:t>
            </a:r>
            <a:r>
              <a:rPr lang="ru-RU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существительных.</a:t>
            </a:r>
            <a:endParaRPr lang="ru-RU" b="1" dirty="0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329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Повторение пройденного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«Узнай меня»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39700" y="634846"/>
            <a:ext cx="5626100" cy="2610004"/>
          </a:xfrm>
          <a:prstGeom prst="rect">
            <a:avLst/>
          </a:prstGeom>
        </p:spPr>
        <p:txBody>
          <a:bodyPr lIns="51481" tIns="25740" rIns="51481" bIns="25740">
            <a:normAutofit/>
          </a:bodyPr>
          <a:lstStyle/>
          <a:p>
            <a:r>
              <a:rPr lang="ru-RU" sz="1800" b="1" i="0" dirty="0" smtClean="0">
                <a:solidFill>
                  <a:schemeClr val="tx1"/>
                </a:solidFill>
              </a:rPr>
              <a:t>6</a:t>
            </a:r>
            <a:r>
              <a:rPr lang="ru-RU" sz="1800" b="1" i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800" dirty="0" smtClean="0">
                <a:solidFill>
                  <a:schemeClr val="tx1"/>
                </a:solidFill>
              </a:rPr>
              <a:t>По </a:t>
            </a:r>
            <a:r>
              <a:rPr lang="ru-RU" sz="1800" dirty="0" smtClean="0"/>
              <a:t>какому  грамматическому признаку </a:t>
            </a:r>
          </a:p>
          <a:p>
            <a:r>
              <a:rPr lang="ru-RU" sz="1800" dirty="0" smtClean="0"/>
              <a:t>делятся существительные на три склонения? </a:t>
            </a:r>
            <a:endParaRPr lang="ru-RU" sz="1800" dirty="0"/>
          </a:p>
          <a:p>
            <a:r>
              <a:rPr lang="ru-RU" sz="1800" b="1" i="0" dirty="0" smtClean="0">
                <a:latin typeface="Arial" panose="020B0604020202020204" pitchFamily="34" charset="0"/>
                <a:cs typeface="Arial" panose="020B0604020202020204" pitchFamily="34" charset="0"/>
              </a:rPr>
              <a:t>7) </a:t>
            </a:r>
            <a:r>
              <a:rPr lang="ru-RU" sz="1800" dirty="0" smtClean="0"/>
              <a:t>Какие существительные называются разносклоняемыми? Почему?</a:t>
            </a:r>
            <a:endParaRPr lang="ru-RU" sz="1800" b="1" i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b="1" i="0" dirty="0" smtClean="0">
                <a:latin typeface="Arial" panose="020B0604020202020204" pitchFamily="34" charset="0"/>
                <a:cs typeface="Arial" panose="020B0604020202020204" pitchFamily="34" charset="0"/>
              </a:rPr>
              <a:t>8) </a:t>
            </a:r>
            <a:r>
              <a:rPr lang="ru-RU" sz="1800" dirty="0" smtClean="0"/>
              <a:t>Какие имена существительные называются несклоняемыми? </a:t>
            </a:r>
            <a:endParaRPr lang="ru-RU" sz="1800" dirty="0"/>
          </a:p>
          <a:p>
            <a:r>
              <a:rPr lang="ru-RU" sz="1800" b="1" i="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sz="1800" b="1" i="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800" dirty="0" smtClean="0"/>
              <a:t>Как определить число </a:t>
            </a:r>
            <a:r>
              <a:rPr lang="ru-RU" sz="1800" dirty="0" smtClean="0"/>
              <a:t>имени существительного</a:t>
            </a:r>
            <a:r>
              <a:rPr lang="ru-RU" sz="1800" dirty="0" smtClean="0"/>
              <a:t>? </a:t>
            </a:r>
            <a:endParaRPr lang="ru-RU" sz="1800" b="1" i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ru-RU" sz="1900" i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ru-RU" sz="2300" b="1" i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900" b="1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00739" y="102424"/>
            <a:ext cx="516432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ru-RU" kern="0" dirty="0" smtClean="0"/>
              <a:t>ОТВЕТЬТЕ НА ВОПРОСЫ.</a:t>
            </a:r>
            <a:endParaRPr lang="ru-RU" kern="0" dirty="0"/>
          </a:p>
        </p:txBody>
      </p:sp>
    </p:spTree>
    <p:extLst>
      <p:ext uri="{BB962C8B-B14F-4D97-AF65-F5344CB8AC3E}">
        <p14:creationId xmlns:p14="http://schemas.microsoft.com/office/powerpoint/2010/main" val="28307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957765" y="123184"/>
            <a:ext cx="3735154" cy="605981"/>
          </a:xfrm>
          <a:prstGeom prst="rect">
            <a:avLst/>
          </a:prstGeom>
          <a:noFill/>
        </p:spPr>
        <p:txBody>
          <a:bodyPr wrap="none" lIns="51481" tIns="25740" rIns="51481" bIns="25740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Постоянные морфологические </a:t>
            </a:r>
          </a:p>
          <a:p>
            <a:pPr algn="ctr">
              <a:defRPr/>
            </a:pP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признаки существительного</a:t>
            </a:r>
          </a:p>
        </p:txBody>
      </p:sp>
      <p:sp>
        <p:nvSpPr>
          <p:cNvPr id="13" name="Овал 12"/>
          <p:cNvSpPr/>
          <p:nvPr/>
        </p:nvSpPr>
        <p:spPr>
          <a:xfrm>
            <a:off x="1656667" y="702300"/>
            <a:ext cx="2134147" cy="40936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r>
              <a:rPr lang="ru-RU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азряды</a:t>
            </a:r>
            <a:endParaRPr lang="ru-RU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044700" y="1349768"/>
            <a:ext cx="1524000" cy="85177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Конкретные</a:t>
            </a:r>
          </a:p>
          <a:p>
            <a:pPr algn="ctr">
              <a:defRPr/>
            </a:pP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Отвлеченные</a:t>
            </a:r>
          </a:p>
          <a:p>
            <a:pPr algn="ctr">
              <a:defRPr/>
            </a:pP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Вещественные</a:t>
            </a:r>
          </a:p>
          <a:p>
            <a:pPr algn="ctr">
              <a:defRPr/>
            </a:pP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собирательные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58159" y="1213815"/>
            <a:ext cx="1634645" cy="3748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Одушевленные</a:t>
            </a:r>
          </a:p>
          <a:p>
            <a:pPr algn="ctr">
              <a:defRPr/>
            </a:pP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Неодушевленные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926951" y="1213815"/>
            <a:ext cx="1634644" cy="3748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Собственные</a:t>
            </a:r>
          </a:p>
          <a:p>
            <a:pPr algn="ctr">
              <a:defRPr/>
            </a:pPr>
            <a:r>
              <a:rPr lang="ru-RU" sz="11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Нарицательные </a:t>
            </a:r>
          </a:p>
        </p:txBody>
      </p:sp>
      <p:sp>
        <p:nvSpPr>
          <p:cNvPr id="19" name="Овал 18"/>
          <p:cNvSpPr/>
          <p:nvPr/>
        </p:nvSpPr>
        <p:spPr>
          <a:xfrm>
            <a:off x="113114" y="2338245"/>
            <a:ext cx="2292306" cy="408611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Склонение</a:t>
            </a:r>
          </a:p>
        </p:txBody>
      </p:sp>
      <p:sp>
        <p:nvSpPr>
          <p:cNvPr id="21" name="Овал 20"/>
          <p:cNvSpPr/>
          <p:nvPr/>
        </p:nvSpPr>
        <p:spPr>
          <a:xfrm>
            <a:off x="3337357" y="2338245"/>
            <a:ext cx="2292306" cy="408611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Род</a:t>
            </a:r>
          </a:p>
        </p:txBody>
      </p:sp>
      <p:cxnSp>
        <p:nvCxnSpPr>
          <p:cNvPr id="5" name="Прямая со стрелкой 4"/>
          <p:cNvCxnSpPr>
            <a:stCxn id="13" idx="3"/>
          </p:cNvCxnSpPr>
          <p:nvPr/>
        </p:nvCxnSpPr>
        <p:spPr>
          <a:xfrm flipH="1">
            <a:off x="1259267" y="1051712"/>
            <a:ext cx="709939" cy="1621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>
            <a:stCxn id="13" idx="5"/>
          </p:cNvCxnSpPr>
          <p:nvPr/>
        </p:nvCxnSpPr>
        <p:spPr>
          <a:xfrm>
            <a:off x="3478275" y="1051712"/>
            <a:ext cx="928625" cy="1621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>
            <a:off x="1656668" y="1132763"/>
            <a:ext cx="464232" cy="12054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3427885" y="1092237"/>
            <a:ext cx="902815" cy="1246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2979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animBg="1"/>
      <p:bldP spid="16" grpId="0" animBg="1"/>
      <p:bldP spid="1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112118" y="54832"/>
            <a:ext cx="3541563" cy="30645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Разряды по значению</a:t>
            </a:r>
          </a:p>
        </p:txBody>
      </p:sp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71856"/>
              </p:ext>
            </p:extLst>
          </p:nvPr>
        </p:nvGraphicFramePr>
        <p:xfrm>
          <a:off x="113115" y="464194"/>
          <a:ext cx="5539572" cy="23499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53003"/>
                <a:gridCol w="2179503"/>
                <a:gridCol w="1907066"/>
              </a:tblGrid>
              <a:tr h="21632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Разряд 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60" marR="57660" marT="21632" marB="216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Значение 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60" marR="57660" marT="21632" marB="216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Примеры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60" marR="57660" marT="21632" marB="21632"/>
                </a:tc>
              </a:tr>
              <a:tr h="38938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Конкретные 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60" marR="57660" marT="21632" marB="216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Называют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конкретные предметы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60" marR="57660" marT="21632" marB="216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Стол, озеро, книга, друг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60" marR="57660" marT="21632" marB="21632"/>
                </a:tc>
              </a:tr>
              <a:tr h="38938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Отвлеченные 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60" marR="57660" marT="21632" marB="216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Свойства, качества, чувства, состояния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60" marR="57660" marT="21632" marB="216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Лень, грусть, доброта, красота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60" marR="57660" marT="21632" marB="21632"/>
                </a:tc>
              </a:tr>
              <a:tr h="38938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Вещественные 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60" marR="57660" marT="21632" marB="216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Называют вещества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60" marR="57660" marT="21632" marB="216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Мука, чернила, соль, вода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60" marR="57660" marT="21632" marB="21632"/>
                </a:tc>
              </a:tr>
              <a:tr h="56244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Собирательные 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60" marR="57660" marT="21632" marB="216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Называют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совокупность предметов как одно целое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60" marR="57660" marT="21632" marB="2163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Детвора, листва, студенчество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60" marR="57660" marT="21632" marB="2163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8205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5765800" cy="33750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021027" y="157736"/>
            <a:ext cx="3541563" cy="30645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ОДУШЕВЛЕННОСТЬ</a:t>
            </a:r>
            <a:endParaRPr lang="ru-RU" sz="1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068" y="600147"/>
            <a:ext cx="2678695" cy="30645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одушевленные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82900" y="600147"/>
            <a:ext cx="2769787" cy="30645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неодушевленные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8068" y="1561014"/>
            <a:ext cx="2678695" cy="44241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Мн.ч. </a:t>
            </a:r>
          </a:p>
          <a:p>
            <a:pPr algn="ctr">
              <a:defRPr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Р=В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82900" y="1561014"/>
            <a:ext cx="2769787" cy="44241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Мн.ч.</a:t>
            </a:r>
          </a:p>
          <a:p>
            <a:pPr algn="ctr">
              <a:defRPr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И=В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8068" y="2320605"/>
            <a:ext cx="2678695" cy="7496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r>
              <a:rPr lang="ru-RU" sz="1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Р.п</a:t>
            </a:r>
            <a:r>
              <a:rPr lang="ru-RU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. Азизова</a:t>
            </a:r>
            <a:endParaRPr lang="ru-RU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ru-RU" sz="1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В.п</a:t>
            </a:r>
            <a:r>
              <a:rPr lang="ru-RU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. Азизова </a:t>
            </a:r>
            <a:endParaRPr lang="ru-RU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82900" y="2320605"/>
            <a:ext cx="2769787" cy="7496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r>
              <a:rPr lang="ru-RU" sz="1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И.п</a:t>
            </a:r>
            <a:r>
              <a:rPr lang="ru-RU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Тетрадь</a:t>
            </a:r>
          </a:p>
          <a:p>
            <a:pPr algn="ctr">
              <a:defRPr/>
            </a:pPr>
            <a:r>
              <a:rPr lang="ru-RU" sz="1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В.п</a:t>
            </a:r>
            <a:r>
              <a:rPr lang="ru-RU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. Тетрадь</a:t>
            </a:r>
            <a:r>
              <a:rPr lang="ru-RU" sz="1600" b="1" i="1" dirty="0" smtClean="0">
                <a:latin typeface="Bookman Old Style" pitchFamily="18" charset="0"/>
              </a:rPr>
              <a:t>  </a:t>
            </a:r>
            <a:endParaRPr lang="ru-RU" sz="1600" b="1" i="1" dirty="0">
              <a:latin typeface="Bookman Old Style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885078" y="975086"/>
            <a:ext cx="998911" cy="494939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3791001" y="975086"/>
            <a:ext cx="908101" cy="494939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266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68068" y="191537"/>
            <a:ext cx="2678695" cy="30645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Собственные </a:t>
            </a:r>
            <a:endParaRPr lang="ru-RU" sz="1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82900" y="191537"/>
            <a:ext cx="2769787" cy="30645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Нарицательные</a:t>
            </a:r>
            <a:endParaRPr lang="ru-RU" sz="1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068" y="1165225"/>
            <a:ext cx="2678695" cy="68201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r>
              <a:rPr lang="ru-RU" sz="1600" b="1" dirty="0">
                <a:latin typeface="Bookman Old Style" pitchFamily="18" charset="0"/>
              </a:rPr>
              <a:t>Названия единичных предметов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82900" y="1165225"/>
            <a:ext cx="2769787" cy="68201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r>
              <a:rPr lang="ru-RU" sz="1600" b="1" dirty="0">
                <a:latin typeface="Bookman Old Style" pitchFamily="18" charset="0"/>
              </a:rPr>
              <a:t>Названия однородных предметов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8068" y="2155825"/>
            <a:ext cx="2678695" cy="7496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r>
              <a:rPr lang="ru-RU" sz="1600" b="1" i="1" dirty="0" smtClean="0">
                <a:latin typeface="Bookman Old Style" pitchFamily="18" charset="0"/>
              </a:rPr>
              <a:t>Чирчик</a:t>
            </a:r>
            <a:endParaRPr lang="ru-RU" sz="1600" b="1" i="1" dirty="0">
              <a:latin typeface="Bookman Old Style" pitchFamily="18" charset="0"/>
            </a:endParaRPr>
          </a:p>
          <a:p>
            <a:pPr algn="ctr">
              <a:defRPr/>
            </a:pPr>
            <a:r>
              <a:rPr lang="ru-RU" sz="1600" b="1" i="1" dirty="0" smtClean="0">
                <a:latin typeface="Bookman Old Style" pitchFamily="18" charset="0"/>
              </a:rPr>
              <a:t>Ташкент </a:t>
            </a:r>
            <a:endParaRPr lang="ru-RU" sz="1600" b="1" i="1" dirty="0">
              <a:latin typeface="Bookman Old Style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82900" y="2168205"/>
            <a:ext cx="2769787" cy="7496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r>
              <a:rPr lang="ru-RU" sz="1600" b="1" i="1" dirty="0">
                <a:latin typeface="Bookman Old Style" pitchFamily="18" charset="0"/>
              </a:rPr>
              <a:t>Река</a:t>
            </a:r>
          </a:p>
          <a:p>
            <a:pPr algn="ctr">
              <a:defRPr/>
            </a:pPr>
            <a:r>
              <a:rPr lang="ru-RU" sz="1600" b="1" i="1" dirty="0">
                <a:latin typeface="Bookman Old Style" pitchFamily="18" charset="0"/>
              </a:rPr>
              <a:t>Город</a:t>
            </a:r>
          </a:p>
        </p:txBody>
      </p:sp>
      <p:sp>
        <p:nvSpPr>
          <p:cNvPr id="9" name="Стрелка вниз 8"/>
          <p:cNvSpPr/>
          <p:nvPr/>
        </p:nvSpPr>
        <p:spPr>
          <a:xfrm>
            <a:off x="885078" y="566241"/>
            <a:ext cx="998911" cy="522784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3836406" y="566241"/>
            <a:ext cx="908101" cy="522784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3841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42" name="Rectangle 33"/>
          <p:cNvSpPr>
            <a:spLocks noGrp="1" noChangeArrowheads="1"/>
          </p:cNvSpPr>
          <p:nvPr>
            <p:ph type="title"/>
          </p:nvPr>
        </p:nvSpPr>
        <p:spPr>
          <a:xfrm>
            <a:off x="0" y="129944"/>
            <a:ext cx="5626100" cy="292388"/>
          </a:xfrm>
        </p:spPr>
        <p:txBody>
          <a:bodyPr/>
          <a:lstStyle/>
          <a:p>
            <a:pPr algn="ctr"/>
            <a:r>
              <a:rPr lang="en-US" altLang="ru-RU" sz="1900" dirty="0" smtClean="0">
                <a:solidFill>
                  <a:srgbClr val="C00000"/>
                </a:solidFill>
              </a:rPr>
              <a:t>СКЛОНЕНИ</a:t>
            </a:r>
            <a:r>
              <a:rPr lang="ru-RU" altLang="ru-RU" sz="1900" dirty="0" smtClean="0">
                <a:solidFill>
                  <a:srgbClr val="C00000"/>
                </a:solidFill>
              </a:rPr>
              <a:t>Е</a:t>
            </a:r>
            <a:r>
              <a:rPr lang="en-US" altLang="ru-RU" sz="1900" dirty="0" smtClean="0">
                <a:solidFill>
                  <a:srgbClr val="C00000"/>
                </a:solidFill>
              </a:rPr>
              <a:t> ИМЕН СУЩЕСТВИТЕЛЬНЫХ</a:t>
            </a:r>
            <a:endParaRPr lang="ru-RU" altLang="ru-RU" sz="1900" dirty="0">
              <a:solidFill>
                <a:srgbClr val="C00000"/>
              </a:solidFill>
            </a:endParaRPr>
          </a:p>
        </p:txBody>
      </p:sp>
      <p:graphicFrame>
        <p:nvGraphicFramePr>
          <p:cNvPr id="53298" name="Group 5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2342219"/>
              </p:ext>
            </p:extLst>
          </p:nvPr>
        </p:nvGraphicFramePr>
        <p:xfrm>
          <a:off x="245797" y="555625"/>
          <a:ext cx="5304103" cy="2568081"/>
        </p:xfrm>
        <a:graphic>
          <a:graphicData uri="http://schemas.openxmlformats.org/drawingml/2006/table">
            <a:tbl>
              <a:tblPr/>
              <a:tblGrid>
                <a:gridCol w="1116174"/>
                <a:gridCol w="1336164"/>
                <a:gridCol w="1122254"/>
                <a:gridCol w="1729511"/>
              </a:tblGrid>
              <a:tr h="24373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СКЛОНЕНИЯ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7658" marR="57658" marT="21631" marB="216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РОД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7658" marR="57658" marT="21631" marB="216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ОКОНЧАНИЯ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7658" marR="57658" marT="21631" marB="216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ПРИМЕРЫ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7658" marR="57658" marT="21631" marB="216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714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1-склонение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7658" marR="57658" marT="21631" marB="216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М.</a:t>
                      </a: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Ж.</a:t>
                      </a: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Общ. р.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7658" marR="57658" marT="21631" marB="216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-а</a:t>
                      </a: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-я</a:t>
                      </a:r>
                    </a:p>
                  </a:txBody>
                  <a:tcPr marL="57658" marR="57658" marT="21631" marB="216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стран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6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а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6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д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яд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6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я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6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задир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6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а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60000"/>
                        </a:solidFill>
                        <a:effectLst/>
                        <a:latin typeface="Arial" charset="0"/>
                      </a:endParaRPr>
                    </a:p>
                  </a:txBody>
                  <a:tcPr marL="57658" marR="57658" marT="21631" marB="216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5FF"/>
                    </a:solidFill>
                  </a:tcPr>
                </a:tc>
              </a:tr>
              <a:tr h="83607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2-склонение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7658" marR="57658" marT="21631" marB="216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D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М.</a:t>
                      </a: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С.</a:t>
                      </a: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р.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57658" marR="57658" marT="21631" marB="216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D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-е</a:t>
                      </a: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-о</a:t>
                      </a:r>
                    </a:p>
                  </a:txBody>
                  <a:tcPr marL="57658" marR="57658" marT="21631" marB="216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D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Дом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огонь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окн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6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пол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6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е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60000"/>
                        </a:solidFill>
                        <a:effectLst/>
                        <a:latin typeface="Arial" charset="0"/>
                      </a:endParaRPr>
                    </a:p>
                  </a:txBody>
                  <a:tcPr marL="57658" marR="57658" marT="21631" marB="216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DCE"/>
                    </a:solidFill>
                  </a:tcPr>
                </a:tc>
              </a:tr>
              <a:tr h="49462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3-склонение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7658" marR="57658" marT="21631" marB="216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6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   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Ж.</a:t>
                      </a: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7658" marR="57658" marT="21631" marB="216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6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-ь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marL="57658" marR="57658" marT="21631" marB="216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6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ночь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степь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57658" marR="57658" marT="21631" marB="216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E6FE"/>
                    </a:solidFill>
                  </a:tcPr>
                </a:tc>
              </a:tr>
            </a:tbl>
          </a:graphicData>
        </a:graphic>
      </p:graphicFrame>
      <p:sp>
        <p:nvSpPr>
          <p:cNvPr id="10273" name="Rectangle 42"/>
          <p:cNvSpPr>
            <a:spLocks noChangeArrowheads="1"/>
          </p:cNvSpPr>
          <p:nvPr/>
        </p:nvSpPr>
        <p:spPr bwMode="auto">
          <a:xfrm>
            <a:off x="2824650" y="1660524"/>
            <a:ext cx="210650" cy="190501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1481" tIns="25740" rIns="51481" bIns="2574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5" name="Rectangle 42"/>
          <p:cNvSpPr>
            <a:spLocks noChangeArrowheads="1"/>
          </p:cNvSpPr>
          <p:nvPr/>
        </p:nvSpPr>
        <p:spPr bwMode="auto">
          <a:xfrm>
            <a:off x="4330700" y="1677188"/>
            <a:ext cx="210650" cy="17383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1481" tIns="25740" rIns="51481" bIns="2574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6719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 txBox="1">
            <a:spLocks/>
          </p:cNvSpPr>
          <p:nvPr/>
        </p:nvSpPr>
        <p:spPr>
          <a:xfrm>
            <a:off x="295297" y="89384"/>
            <a:ext cx="5189220" cy="408611"/>
          </a:xfrm>
          <a:prstGeom prst="rect">
            <a:avLst/>
          </a:prstGeom>
        </p:spPr>
        <p:txBody>
          <a:bodyPr lIns="51481" tIns="25740" rIns="51481" bIns="25740">
            <a:norm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Разносклоняемые существительные</a:t>
            </a: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521525" y="839004"/>
            <a:ext cx="1952964" cy="61291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51481" tIns="25740" rIns="51481" bIns="25740">
            <a:norm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Окончания </a:t>
            </a:r>
          </a:p>
          <a:p>
            <a:pPr algn="ctr">
              <a:defRPr/>
            </a:pP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 и 3 склонения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91311" y="804453"/>
            <a:ext cx="1952965" cy="6474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51481" tIns="25740" rIns="51481" bIns="25740">
            <a:normAutofit fontScale="85000" lnSpcReduction="20000"/>
          </a:bodyPr>
          <a:lstStyle/>
          <a:p>
            <a:pPr algn="ctr">
              <a:defRPr/>
            </a:pP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Суффикс –</a:t>
            </a: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ен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- в косвенных падежах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1702713" y="429643"/>
            <a:ext cx="1089096" cy="37481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3014032" y="429642"/>
            <a:ext cx="1049055" cy="34101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3319" name="Рисунок 12" descr="001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8100" y="2055664"/>
            <a:ext cx="1762266" cy="991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9271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 txBox="1">
            <a:spLocks/>
          </p:cNvSpPr>
          <p:nvPr/>
        </p:nvSpPr>
        <p:spPr>
          <a:xfrm>
            <a:off x="295297" y="89384"/>
            <a:ext cx="5189220" cy="408611"/>
          </a:xfrm>
          <a:prstGeom prst="rect">
            <a:avLst/>
          </a:prstGeom>
        </p:spPr>
        <p:txBody>
          <a:bodyPr lIns="51481" tIns="25740" rIns="51481" bIns="25740">
            <a:norm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Род существительных</a:t>
            </a: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291121" y="566347"/>
            <a:ext cx="1952965" cy="30645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51481" tIns="25740" rIns="51481" bIns="25740">
            <a:normAutofit lnSpcReduction="10000"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мужской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883895" y="1009509"/>
            <a:ext cx="1952965" cy="30645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51481" tIns="25740" rIns="51481" bIns="25740">
            <a:normAutofit lnSpcReduction="10000"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средний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473494" y="566347"/>
            <a:ext cx="1952965" cy="30645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51481" tIns="25740" rIns="51481" bIns="25740">
            <a:normAutofit lnSpcReduction="10000"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женский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2247261" y="429642"/>
            <a:ext cx="499502" cy="23885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837855" y="429642"/>
            <a:ext cx="499502" cy="20505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791809" y="464194"/>
            <a:ext cx="0" cy="4769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7" name="Заголовок 1"/>
          <p:cNvSpPr txBox="1">
            <a:spLocks/>
          </p:cNvSpPr>
          <p:nvPr/>
        </p:nvSpPr>
        <p:spPr>
          <a:xfrm>
            <a:off x="1054100" y="1520273"/>
            <a:ext cx="3607212" cy="1089879"/>
          </a:xfrm>
          <a:prstGeom prst="rect">
            <a:avLst/>
          </a:prstGeom>
        </p:spPr>
        <p:txBody>
          <a:bodyPr lIns="51481" tIns="25740" rIns="51481" bIns="25740">
            <a:normAutofit fontScale="25000" lnSpcReduction="20000"/>
          </a:bodyPr>
          <a:lstStyle/>
          <a:p>
            <a:pPr algn="ctr">
              <a:defRPr/>
            </a:pPr>
            <a:r>
              <a:rPr lang="ru-RU" sz="6200" b="1" u="sng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Существительные общего рода:</a:t>
            </a:r>
          </a:p>
          <a:p>
            <a:pPr algn="ctr">
              <a:defRPr/>
            </a:pPr>
            <a:endParaRPr lang="ru-RU" sz="6200" b="1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defRPr/>
            </a:pPr>
            <a:r>
              <a:rPr lang="ru-RU" sz="62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Ябеда</a:t>
            </a:r>
            <a:endParaRPr lang="ru-RU" sz="62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defRPr/>
            </a:pPr>
            <a:r>
              <a:rPr lang="ru-RU" sz="6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З</a:t>
            </a:r>
            <a:r>
              <a:rPr lang="ru-RU" sz="62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адира</a:t>
            </a:r>
            <a:endParaRPr lang="ru-RU" sz="62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defRPr/>
            </a:pPr>
            <a:r>
              <a:rPr lang="ru-RU" sz="6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Забияка</a:t>
            </a:r>
          </a:p>
          <a:p>
            <a:pPr algn="ctr">
              <a:lnSpc>
                <a:spcPct val="120000"/>
              </a:lnSpc>
              <a:defRPr/>
            </a:pPr>
            <a:r>
              <a:rPr lang="ru-RU" sz="6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Плакса</a:t>
            </a:r>
          </a:p>
          <a:p>
            <a:pPr algn="ctr">
              <a:lnSpc>
                <a:spcPct val="120000"/>
              </a:lnSpc>
              <a:defRPr/>
            </a:pPr>
            <a:r>
              <a:rPr lang="ru-RU" sz="6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Сластена</a:t>
            </a:r>
          </a:p>
          <a:p>
            <a:pPr algn="ctr">
              <a:defRPr/>
            </a:pPr>
            <a:endParaRPr lang="ru-RU" b="1" u="sng" dirty="0">
              <a:solidFill>
                <a:srgbClr val="C00000"/>
              </a:solidFill>
              <a:latin typeface="Bookman Old Style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55301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5778500" cy="32448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500" y="102424"/>
            <a:ext cx="5702300" cy="292388"/>
          </a:xfrm>
        </p:spPr>
        <p:txBody>
          <a:bodyPr/>
          <a:lstStyle/>
          <a:p>
            <a:pPr algn="ctr"/>
            <a:r>
              <a:rPr lang="ru-RU" sz="1900" dirty="0" smtClean="0">
                <a:solidFill>
                  <a:schemeClr val="accent2">
                    <a:lumMod val="50000"/>
                  </a:schemeClr>
                </a:solidFill>
              </a:rPr>
              <a:t>ПОРЯДОК МОРФОЛОГИЧЕСКОГО РАЗБОРА</a:t>
            </a:r>
            <a:endParaRPr lang="ru-RU" sz="19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403225"/>
            <a:ext cx="5562600" cy="2769989"/>
          </a:xfrm>
        </p:spPr>
        <p:txBody>
          <a:bodyPr/>
          <a:lstStyle/>
          <a:p>
            <a:r>
              <a:rPr lang="ru-RU" i="0" dirty="0" smtClean="0"/>
              <a:t> </a:t>
            </a:r>
            <a:r>
              <a:rPr lang="en-US" sz="1800" i="0" dirty="0" smtClean="0"/>
              <a:t>I</a:t>
            </a:r>
            <a:r>
              <a:rPr lang="ru-RU" sz="1800" i="0" dirty="0" smtClean="0"/>
              <a:t>.   Часть речи. Общее значение.</a:t>
            </a:r>
          </a:p>
          <a:p>
            <a:r>
              <a:rPr lang="en-US" sz="1800" i="0" dirty="0" smtClean="0"/>
              <a:t> II. </a:t>
            </a:r>
            <a:r>
              <a:rPr lang="ru-RU" sz="1800" i="0" dirty="0" smtClean="0"/>
              <a:t> Морфологические признаки:</a:t>
            </a:r>
          </a:p>
          <a:p>
            <a:r>
              <a:rPr lang="ru-RU" sz="1800" i="0" dirty="0"/>
              <a:t> </a:t>
            </a:r>
            <a:r>
              <a:rPr lang="ru-RU" sz="1800" i="0" dirty="0" smtClean="0"/>
              <a:t>     - начальная форма (И</a:t>
            </a:r>
            <a:r>
              <a:rPr lang="ru-RU" sz="1800" i="0" dirty="0" smtClean="0"/>
              <a:t>. п</a:t>
            </a:r>
            <a:r>
              <a:rPr lang="ru-RU" sz="1800" i="0" dirty="0" smtClean="0"/>
              <a:t>., ед</a:t>
            </a:r>
            <a:r>
              <a:rPr lang="ru-RU" sz="1800" i="0" dirty="0" smtClean="0"/>
              <a:t>. ч</a:t>
            </a:r>
            <a:r>
              <a:rPr lang="ru-RU" sz="1800" i="0" dirty="0" smtClean="0"/>
              <a:t>.);</a:t>
            </a:r>
          </a:p>
          <a:p>
            <a:r>
              <a:rPr lang="ru-RU" sz="1800" i="0" dirty="0"/>
              <a:t> </a:t>
            </a:r>
            <a:r>
              <a:rPr lang="ru-RU" sz="1800" i="0" dirty="0" smtClean="0"/>
              <a:t>     - собственное или нарицательное;</a:t>
            </a:r>
          </a:p>
          <a:p>
            <a:r>
              <a:rPr lang="ru-RU" sz="1800" i="0" dirty="0"/>
              <a:t> </a:t>
            </a:r>
            <a:r>
              <a:rPr lang="ru-RU" sz="1800" i="0" dirty="0" smtClean="0"/>
              <a:t>     - одушевлённое или неодушевлённое;</a:t>
            </a:r>
          </a:p>
          <a:p>
            <a:r>
              <a:rPr lang="ru-RU" sz="1800" i="0" dirty="0"/>
              <a:t> </a:t>
            </a:r>
            <a:r>
              <a:rPr lang="ru-RU" sz="1800" i="0" dirty="0" smtClean="0"/>
              <a:t>     - род;</a:t>
            </a:r>
          </a:p>
          <a:p>
            <a:r>
              <a:rPr lang="ru-RU" sz="1800" i="0" dirty="0"/>
              <a:t> </a:t>
            </a:r>
            <a:r>
              <a:rPr lang="ru-RU" sz="1800" i="0" dirty="0" smtClean="0"/>
              <a:t>     - склонение;</a:t>
            </a:r>
          </a:p>
          <a:p>
            <a:r>
              <a:rPr lang="ru-RU" sz="1800" i="0" dirty="0"/>
              <a:t> </a:t>
            </a:r>
            <a:r>
              <a:rPr lang="ru-RU" sz="1800" i="0" dirty="0" smtClean="0"/>
              <a:t>     - употреблено в форме …, числа, … падежа.</a:t>
            </a:r>
          </a:p>
          <a:p>
            <a:r>
              <a:rPr lang="en-US" sz="1800" i="0" dirty="0" smtClean="0"/>
              <a:t>III.</a:t>
            </a:r>
            <a:r>
              <a:rPr lang="ru-RU" sz="1800" i="0" dirty="0" smtClean="0"/>
              <a:t> Синтаксическая роль. Каким членом </a:t>
            </a:r>
          </a:p>
          <a:p>
            <a:r>
              <a:rPr lang="ru-RU" sz="1800" i="0" dirty="0"/>
              <a:t> </a:t>
            </a:r>
            <a:r>
              <a:rPr lang="ru-RU" sz="1800" i="0" dirty="0" smtClean="0"/>
              <a:t>    предложения является. </a:t>
            </a:r>
            <a:endParaRPr lang="ru-RU" sz="1800" i="0" dirty="0"/>
          </a:p>
        </p:txBody>
      </p:sp>
    </p:spTree>
    <p:extLst>
      <p:ext uri="{BB962C8B-B14F-4D97-AF65-F5344CB8AC3E}">
        <p14:creationId xmlns:p14="http://schemas.microsoft.com/office/powerpoint/2010/main" val="427582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492500" y="936625"/>
            <a:ext cx="2057400" cy="21336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39700" y="936625"/>
            <a:ext cx="3200400" cy="2209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215444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/>
          <a:lstStyle/>
          <a:p>
            <a:pPr algn="ctr"/>
            <a:r>
              <a:rPr lang="ru-RU" i="0" dirty="0" smtClean="0"/>
              <a:t>Хорошее знание </a:t>
            </a:r>
            <a:r>
              <a:rPr lang="ru-RU" i="0" dirty="0" smtClean="0">
                <a:solidFill>
                  <a:srgbClr val="FF0000"/>
                </a:solidFill>
              </a:rPr>
              <a:t>языка³</a:t>
            </a:r>
            <a:r>
              <a:rPr lang="ru-RU" i="0" dirty="0" smtClean="0"/>
              <a:t> - основа формирования культуры речи.</a:t>
            </a:r>
            <a:endParaRPr lang="ru-RU" i="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ОБРАЗЕЦ РАЗБОРА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39700" y="899656"/>
            <a:ext cx="3124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Устный </a:t>
            </a:r>
          </a:p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Существительное </a:t>
            </a:r>
            <a:r>
              <a:rPr lang="ru-RU" sz="14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языка</a:t>
            </a:r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Обозначает предмет, отвечает на вопрос </a:t>
            </a:r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чего?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Начальная форма – язык; нарицательное; неодушевлённое; мужской род; 2 склонение; употреблено в форме единственного числа родительного падежа; в предложении является дополнением.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44900" y="1084262"/>
            <a:ext cx="18288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Письменный</a:t>
            </a:r>
          </a:p>
          <a:p>
            <a:r>
              <a:rPr lang="ru-RU" sz="14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Языка</a:t>
            </a:r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язык,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нариц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неодушев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., муж. род.,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скл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., ед. ч., род. п.,  дополнение.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87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5765800" cy="32448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Прочитайте текст.  Заполните таблицу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1" y="2730182"/>
            <a:ext cx="5410200" cy="492443"/>
          </a:xfrm>
        </p:spPr>
        <p:txBody>
          <a:bodyPr/>
          <a:lstStyle/>
          <a:p>
            <a:r>
              <a:rPr lang="ru-RU" sz="1600" dirty="0" smtClean="0">
                <a:solidFill>
                  <a:srgbClr val="C00000"/>
                </a:solidFill>
              </a:rPr>
              <a:t>     Просклоняйте одно существительное из первого </a:t>
            </a:r>
          </a:p>
          <a:p>
            <a:r>
              <a:rPr lang="ru-RU" sz="1600" dirty="0" smtClean="0">
                <a:solidFill>
                  <a:srgbClr val="C00000"/>
                </a:solidFill>
              </a:rPr>
              <a:t>и одно из второго. Сравните окончания.</a:t>
            </a:r>
            <a:endParaRPr lang="ru-RU" sz="1600" dirty="0">
              <a:solidFill>
                <a:srgbClr val="C0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141751"/>
              </p:ext>
            </p:extLst>
          </p:nvPr>
        </p:nvGraphicFramePr>
        <p:xfrm>
          <a:off x="596900" y="403225"/>
          <a:ext cx="4495800" cy="615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0999"/>
                <a:gridCol w="2124801"/>
              </a:tblGrid>
              <a:tr h="33277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Средний род –о,-е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Средний род  на –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мя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82854">
                <a:tc>
                  <a:txBody>
                    <a:bodyPr/>
                    <a:lstStyle/>
                    <a:p>
                      <a:endParaRPr lang="ru-RU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0800" y="936625"/>
            <a:ext cx="55753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   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Когда солнце поднялось над пустыней, подошло время проверить наших питомцев. Чабан, поставив ногу в стремя, быстро сел на коня. Незаметное в лучах солнца пламя костра быстро залили водой, засыпали песком. Ахмад сказал, что самому большому щенку надо дать кличку. Мы двинулись в путь и остановились только тогда, когда увидели знамя кочевого племени.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3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0" y="555625"/>
            <a:ext cx="5410200" cy="492443"/>
          </a:xfrm>
        </p:spPr>
        <p:txBody>
          <a:bodyPr/>
          <a:lstStyle/>
          <a:p>
            <a:r>
              <a:rPr lang="ru-RU" sz="1600" i="0" dirty="0" smtClean="0">
                <a:solidFill>
                  <a:srgbClr val="FF0000"/>
                </a:solidFill>
              </a:rPr>
              <a:t>     Прочитайте предложения, найдите имена существительные, сделайте разбор по образцу.</a:t>
            </a:r>
            <a:endParaRPr lang="ru-RU" sz="1600" i="0" dirty="0">
              <a:solidFill>
                <a:srgbClr val="FF0000"/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473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39700" y="1089025"/>
            <a:ext cx="5486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Самый большой в мире остров – это Гренландия. Высочайшая гора мира – Джомолунгма, которая возвышается на границе между Тибетом и Непалом. Учёные спорят, какую реку назвать самой длинной – Нил или Амазонку.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Самой короткой речкой является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Роу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, приток Миссури. Её длина – шестьдесят один метр</a:t>
            </a:r>
            <a:r>
              <a:rPr lang="ru-RU" dirty="0" smtClean="0">
                <a:latin typeface="Calibri"/>
                <a:cs typeface="Arial" panose="020B0604020202020204" pitchFamily="34" charset="0"/>
              </a:rPr>
              <a:t>⁴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50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УПРАЖНЕНИЕ 473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39700" y="479425"/>
            <a:ext cx="5486400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Самый большой в </a:t>
            </a:r>
            <a:r>
              <a:rPr lang="ru-RU" sz="1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мире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остров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– это </a:t>
            </a:r>
            <a:r>
              <a:rPr lang="ru-RU" sz="1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Гренландия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. Высочайшая </a:t>
            </a:r>
            <a:r>
              <a:rPr lang="ru-RU" sz="1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гора мира 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Джомолунгма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, которая возвышается на </a:t>
            </a:r>
            <a:r>
              <a:rPr lang="ru-RU" sz="1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границе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между </a:t>
            </a:r>
            <a:r>
              <a:rPr lang="ru-RU" sz="1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Тибетом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Непалом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Учёные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спорят, какую </a:t>
            </a:r>
            <a:r>
              <a:rPr lang="ru-RU" sz="1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назвать самой длинной – </a:t>
            </a:r>
            <a:r>
              <a:rPr lang="ru-RU" sz="1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Нил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или </a:t>
            </a:r>
            <a:r>
              <a:rPr lang="ru-RU" sz="1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Амазонку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   Самой короткой </a:t>
            </a:r>
            <a:r>
              <a:rPr lang="ru-RU" sz="1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речкой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является </a:t>
            </a:r>
            <a:r>
              <a:rPr lang="ru-RU" sz="19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Роу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приток Миссури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. Её </a:t>
            </a:r>
            <a:r>
              <a:rPr lang="ru-RU" sz="1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длина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– шестьдесят один </a:t>
            </a:r>
            <a:r>
              <a:rPr lang="ru-RU" sz="19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метр</a:t>
            </a:r>
            <a:r>
              <a:rPr lang="ru-RU" sz="1900" dirty="0" smtClean="0">
                <a:latin typeface="Calibri"/>
                <a:cs typeface="Arial" panose="020B0604020202020204" pitchFamily="34" charset="0"/>
              </a:rPr>
              <a:t>⁴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68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0" y="631825"/>
            <a:ext cx="5333999" cy="2985433"/>
          </a:xfrm>
        </p:spPr>
        <p:txBody>
          <a:bodyPr/>
          <a:lstStyle/>
          <a:p>
            <a:r>
              <a:rPr lang="ru-RU" sz="2000" i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мире³</a:t>
            </a:r>
            <a:r>
              <a:rPr lang="ru-RU" sz="2000" i="0" dirty="0" smtClean="0">
                <a:latin typeface="Arial" panose="020B0604020202020204" pitchFamily="34" charset="0"/>
                <a:cs typeface="Arial" panose="020B0604020202020204" pitchFamily="34" charset="0"/>
              </a:rPr>
              <a:t>– мир, </a:t>
            </a:r>
            <a:r>
              <a:rPr lang="ru-RU" sz="2000" i="0" dirty="0" err="1">
                <a:latin typeface="Arial" panose="020B0604020202020204" pitchFamily="34" charset="0"/>
                <a:cs typeface="Arial" panose="020B0604020202020204" pitchFamily="34" charset="0"/>
              </a:rPr>
              <a:t>нариц</a:t>
            </a:r>
            <a:r>
              <a:rPr lang="ru-RU" sz="2000" i="0" dirty="0"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ru-RU" sz="2000" i="0" dirty="0" err="1">
                <a:latin typeface="Arial" panose="020B0604020202020204" pitchFamily="34" charset="0"/>
                <a:cs typeface="Arial" panose="020B0604020202020204" pitchFamily="34" charset="0"/>
              </a:rPr>
              <a:t>неодушев</a:t>
            </a:r>
            <a:r>
              <a:rPr lang="ru-RU" sz="2000" i="0" dirty="0">
                <a:latin typeface="Arial" panose="020B0604020202020204" pitchFamily="34" charset="0"/>
                <a:cs typeface="Arial" panose="020B0604020202020204" pitchFamily="34" charset="0"/>
              </a:rPr>
              <a:t>., муж. род., 2 </a:t>
            </a:r>
            <a:r>
              <a:rPr lang="ru-RU" sz="2000" i="0" dirty="0" err="1">
                <a:latin typeface="Arial" panose="020B0604020202020204" pitchFamily="34" charset="0"/>
                <a:cs typeface="Arial" panose="020B0604020202020204" pitchFamily="34" charset="0"/>
              </a:rPr>
              <a:t>скл</a:t>
            </a:r>
            <a:r>
              <a:rPr lang="ru-RU" sz="2000" i="0" dirty="0">
                <a:latin typeface="Arial" panose="020B0604020202020204" pitchFamily="34" charset="0"/>
                <a:cs typeface="Arial" panose="020B0604020202020204" pitchFamily="34" charset="0"/>
              </a:rPr>
              <a:t>., ед. ч., </a:t>
            </a:r>
            <a:r>
              <a:rPr lang="ru-RU" sz="2000" i="0" dirty="0" smtClean="0">
                <a:latin typeface="Arial" panose="020B0604020202020204" pitchFamily="34" charset="0"/>
                <a:cs typeface="Arial" panose="020B0604020202020204" pitchFamily="34" charset="0"/>
              </a:rPr>
              <a:t>П. </a:t>
            </a:r>
            <a:r>
              <a:rPr lang="ru-RU" sz="2000" i="0" dirty="0">
                <a:latin typeface="Arial" panose="020B0604020202020204" pitchFamily="34" charset="0"/>
                <a:cs typeface="Arial" panose="020B0604020202020204" pitchFamily="34" charset="0"/>
              </a:rPr>
              <a:t>п.,  </a:t>
            </a:r>
            <a:r>
              <a:rPr lang="ru-RU" sz="2000" i="0" dirty="0" smtClean="0">
                <a:latin typeface="Arial" panose="020B0604020202020204" pitchFamily="34" charset="0"/>
                <a:cs typeface="Arial" panose="020B0604020202020204" pitchFamily="34" charset="0"/>
              </a:rPr>
              <a:t>обстоятельство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ru-RU" sz="2000" i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Гренландия³</a:t>
            </a:r>
            <a:r>
              <a:rPr lang="ru-RU" sz="2000" i="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2000" i="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Гренландия</a:t>
            </a:r>
            <a:r>
              <a:rPr lang="ru-RU" sz="2000" i="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0" dirty="0" smtClean="0">
                <a:latin typeface="Arial" panose="020B0604020202020204" pitchFamily="34" charset="0"/>
                <a:cs typeface="Arial" panose="020B0604020202020204" pitchFamily="34" charset="0"/>
              </a:rPr>
              <a:t>, собств., </a:t>
            </a:r>
            <a:r>
              <a:rPr lang="ru-RU" sz="2000" i="0" dirty="0" err="1">
                <a:latin typeface="Arial" panose="020B0604020202020204" pitchFamily="34" charset="0"/>
                <a:cs typeface="Arial" panose="020B0604020202020204" pitchFamily="34" charset="0"/>
              </a:rPr>
              <a:t>неодушев</a:t>
            </a:r>
            <a:r>
              <a:rPr lang="ru-RU" sz="2000" i="0" dirty="0"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ru-RU" sz="2000" i="0" dirty="0" smtClean="0">
                <a:latin typeface="Arial" panose="020B0604020202020204" pitchFamily="34" charset="0"/>
                <a:cs typeface="Arial" panose="020B0604020202020204" pitchFamily="34" charset="0"/>
              </a:rPr>
              <a:t>ж</a:t>
            </a:r>
            <a:r>
              <a:rPr lang="ru-RU" sz="2000" i="0" dirty="0">
                <a:latin typeface="Arial" panose="020B0604020202020204" pitchFamily="34" charset="0"/>
                <a:cs typeface="Arial" panose="020B0604020202020204" pitchFamily="34" charset="0"/>
              </a:rPr>
              <a:t>. род., </a:t>
            </a:r>
            <a:r>
              <a:rPr lang="ru-RU" sz="2000" i="0" dirty="0" smtClean="0">
                <a:latin typeface="Arial" panose="020B0604020202020204" pitchFamily="34" charset="0"/>
                <a:cs typeface="Arial" panose="020B0604020202020204" pitchFamily="34" charset="0"/>
              </a:rPr>
              <a:t>1скл</a:t>
            </a:r>
            <a:r>
              <a:rPr lang="ru-RU" sz="2000" i="0" dirty="0">
                <a:latin typeface="Arial" panose="020B0604020202020204" pitchFamily="34" charset="0"/>
                <a:cs typeface="Arial" panose="020B0604020202020204" pitchFamily="34" charset="0"/>
              </a:rPr>
              <a:t>., ед. ч., </a:t>
            </a:r>
            <a:r>
              <a:rPr lang="ru-RU" sz="2000" i="0" dirty="0" smtClean="0">
                <a:latin typeface="Arial" panose="020B0604020202020204" pitchFamily="34" charset="0"/>
                <a:cs typeface="Arial" panose="020B0604020202020204" pitchFamily="34" charset="0"/>
              </a:rPr>
              <a:t>И. </a:t>
            </a:r>
            <a:r>
              <a:rPr lang="ru-RU" sz="2000" i="0" dirty="0">
                <a:latin typeface="Arial" panose="020B0604020202020204" pitchFamily="34" charset="0"/>
                <a:cs typeface="Arial" panose="020B0604020202020204" pitchFamily="34" charset="0"/>
              </a:rPr>
              <a:t>п.,  </a:t>
            </a:r>
            <a:r>
              <a:rPr lang="ru-RU" sz="2000" i="0" dirty="0" smtClean="0">
                <a:latin typeface="Arial" panose="020B0604020202020204" pitchFamily="34" charset="0"/>
                <a:cs typeface="Arial" panose="020B0604020202020204" pitchFamily="34" charset="0"/>
              </a:rPr>
              <a:t>подлежащее. </a:t>
            </a:r>
            <a:endParaRPr lang="ru-RU" sz="20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i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метр³</a:t>
            </a:r>
            <a:r>
              <a:rPr lang="ru-RU" sz="2000" i="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i="0" dirty="0" smtClean="0">
                <a:latin typeface="Arial" panose="020B0604020202020204" pitchFamily="34" charset="0"/>
                <a:cs typeface="Arial" panose="020B0604020202020204" pitchFamily="34" charset="0"/>
              </a:rPr>
              <a:t>метр</a:t>
            </a:r>
            <a:r>
              <a:rPr lang="ru-RU" sz="2000" i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i="0" dirty="0" err="1">
                <a:latin typeface="Arial" panose="020B0604020202020204" pitchFamily="34" charset="0"/>
                <a:cs typeface="Arial" panose="020B0604020202020204" pitchFamily="34" charset="0"/>
              </a:rPr>
              <a:t>нариц</a:t>
            </a:r>
            <a:r>
              <a:rPr lang="ru-RU" sz="2000" i="0" dirty="0"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ru-RU" sz="2000" i="0" dirty="0" err="1">
                <a:latin typeface="Arial" panose="020B0604020202020204" pitchFamily="34" charset="0"/>
                <a:cs typeface="Arial" panose="020B0604020202020204" pitchFamily="34" charset="0"/>
              </a:rPr>
              <a:t>неодушев</a:t>
            </a:r>
            <a:r>
              <a:rPr lang="ru-RU" sz="2000" i="0" dirty="0">
                <a:latin typeface="Arial" panose="020B0604020202020204" pitchFamily="34" charset="0"/>
                <a:cs typeface="Arial" panose="020B0604020202020204" pitchFamily="34" charset="0"/>
              </a:rPr>
              <a:t>., муж. род., 2 </a:t>
            </a:r>
            <a:r>
              <a:rPr lang="ru-RU" sz="2000" i="0" dirty="0" err="1">
                <a:latin typeface="Arial" panose="020B0604020202020204" pitchFamily="34" charset="0"/>
                <a:cs typeface="Arial" panose="020B0604020202020204" pitchFamily="34" charset="0"/>
              </a:rPr>
              <a:t>скл</a:t>
            </a:r>
            <a:r>
              <a:rPr lang="ru-RU" sz="2000" i="0" dirty="0">
                <a:latin typeface="Arial" panose="020B0604020202020204" pitchFamily="34" charset="0"/>
                <a:cs typeface="Arial" panose="020B0604020202020204" pitchFamily="34" charset="0"/>
              </a:rPr>
              <a:t>., ед. ч., </a:t>
            </a:r>
            <a:r>
              <a:rPr lang="ru-RU" sz="2000" i="0" dirty="0" smtClean="0">
                <a:latin typeface="Arial" panose="020B0604020202020204" pitchFamily="34" charset="0"/>
                <a:cs typeface="Arial" panose="020B0604020202020204" pitchFamily="34" charset="0"/>
              </a:rPr>
              <a:t>И. </a:t>
            </a:r>
            <a:r>
              <a:rPr lang="ru-RU" sz="2000" i="0" dirty="0">
                <a:latin typeface="Arial" panose="020B0604020202020204" pitchFamily="34" charset="0"/>
                <a:cs typeface="Arial" panose="020B0604020202020204" pitchFamily="34" charset="0"/>
              </a:rPr>
              <a:t>п.,  </a:t>
            </a:r>
            <a:r>
              <a:rPr lang="ru-RU" sz="2000" i="0" dirty="0" smtClean="0">
                <a:latin typeface="Arial" panose="020B0604020202020204" pitchFamily="34" charset="0"/>
                <a:cs typeface="Arial" panose="020B0604020202020204" pitchFamily="34" charset="0"/>
              </a:rPr>
              <a:t>сказуемое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i="0" u="wavy" dirty="0" smtClean="0">
                <a:solidFill>
                  <a:schemeClr val="tx2">
                    <a:lumMod val="50000"/>
                  </a:schemeClr>
                </a:solidFill>
              </a:rPr>
              <a:t>Её</a:t>
            </a:r>
            <a:r>
              <a:rPr lang="ru-RU" sz="2000" i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0" u="sng" dirty="0">
                <a:solidFill>
                  <a:schemeClr val="tx2">
                    <a:lumMod val="50000"/>
                  </a:schemeClr>
                </a:solidFill>
              </a:rPr>
              <a:t>длина</a:t>
            </a:r>
            <a:r>
              <a:rPr lang="ru-RU" sz="2000" i="0" dirty="0">
                <a:solidFill>
                  <a:schemeClr val="tx2">
                    <a:lumMod val="50000"/>
                  </a:schemeClr>
                </a:solidFill>
              </a:rPr>
              <a:t> – </a:t>
            </a:r>
            <a:r>
              <a:rPr lang="ru-RU" sz="2000" i="0" u="dbl" dirty="0">
                <a:solidFill>
                  <a:schemeClr val="tx2">
                    <a:lumMod val="50000"/>
                  </a:schemeClr>
                </a:solidFill>
              </a:rPr>
              <a:t>шестьдесят один метр</a:t>
            </a:r>
            <a:r>
              <a:rPr lang="ru-RU" sz="2000" i="0" dirty="0">
                <a:solidFill>
                  <a:schemeClr val="tx2">
                    <a:lumMod val="50000"/>
                  </a:schemeClr>
                </a:solidFill>
              </a:rPr>
              <a:t>⁴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. </a:t>
            </a:r>
            <a:endParaRPr lang="ru-RU" sz="2000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723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thumbs.dreamstime.com/b/%D1%83%D1%87%D0%B8%D1%82%D0%B5-%D1%8C-%D1%83%D0%BA%D0%B0%D0%B7%D1%8B%D0%B2%D0%B0%D1%8F-%D0%BD%D0%B0-chalckboard-76559089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5000"/>
                    </a14:imgEffect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0175"/>
            <a:ext cx="5765799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7900" y="309404"/>
            <a:ext cx="5410200" cy="246221"/>
          </a:xfrm>
        </p:spPr>
        <p:txBody>
          <a:bodyPr/>
          <a:lstStyle/>
          <a:p>
            <a:pPr algn="ctr"/>
            <a:r>
              <a:rPr lang="ru-RU" sz="1600" dirty="0"/>
              <a:t>САМОСТОЯТЕЛЬНАЯ РАБОТА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20900" y="713740"/>
            <a:ext cx="3200400" cy="1231106"/>
          </a:xfrm>
        </p:spPr>
        <p:txBody>
          <a:bodyPr/>
          <a:lstStyle/>
          <a:p>
            <a:pPr algn="ctr"/>
            <a:r>
              <a:rPr lang="ru-RU" sz="1600" b="1" i="0" dirty="0"/>
              <a:t> </a:t>
            </a:r>
            <a:r>
              <a:rPr lang="ru-RU" sz="1600" b="1" i="0" dirty="0">
                <a:solidFill>
                  <a:schemeClr val="bg1"/>
                </a:solidFill>
              </a:rPr>
              <a:t>§ </a:t>
            </a:r>
            <a:r>
              <a:rPr lang="ru-RU" sz="1600" b="1" i="0" dirty="0" smtClean="0">
                <a:solidFill>
                  <a:schemeClr val="bg1"/>
                </a:solidFill>
              </a:rPr>
              <a:t>76</a:t>
            </a:r>
            <a:r>
              <a:rPr lang="ru-RU" sz="1600" b="1" i="0" dirty="0" smtClean="0">
                <a:solidFill>
                  <a:schemeClr val="bg1"/>
                </a:solidFill>
              </a:rPr>
              <a:t>, 78.</a:t>
            </a:r>
            <a:endParaRPr lang="ru-RU" sz="1600" b="1" i="0" dirty="0">
              <a:solidFill>
                <a:schemeClr val="bg1"/>
              </a:solidFill>
            </a:endParaRPr>
          </a:p>
          <a:p>
            <a:pPr algn="ctr"/>
            <a:r>
              <a:rPr lang="ru-RU" sz="1600" b="1" i="0" dirty="0">
                <a:solidFill>
                  <a:schemeClr val="bg1"/>
                </a:solidFill>
              </a:rPr>
              <a:t>ВЫПОЛНИТЬ </a:t>
            </a:r>
            <a:endParaRPr lang="ru-RU" sz="1600" b="1" i="0" dirty="0" smtClean="0">
              <a:solidFill>
                <a:schemeClr val="bg1"/>
              </a:solidFill>
            </a:endParaRPr>
          </a:p>
          <a:p>
            <a:pPr algn="ctr"/>
            <a:r>
              <a:rPr lang="ru-RU" sz="1600" b="1" i="0" dirty="0" smtClean="0">
                <a:solidFill>
                  <a:schemeClr val="bg1"/>
                </a:solidFill>
              </a:rPr>
              <a:t>УПРАЖНЕНИЯ 464 (</a:t>
            </a:r>
            <a:r>
              <a:rPr lang="ru-RU" sz="1600" b="1" i="0" dirty="0" smtClean="0">
                <a:solidFill>
                  <a:schemeClr val="bg1"/>
                </a:solidFill>
              </a:rPr>
              <a:t>стр. </a:t>
            </a:r>
            <a:r>
              <a:rPr lang="ru-RU" sz="1600" b="1" i="0" dirty="0" smtClean="0">
                <a:solidFill>
                  <a:schemeClr val="bg1"/>
                </a:solidFill>
              </a:rPr>
              <a:t>202) и 474 </a:t>
            </a:r>
            <a:r>
              <a:rPr lang="ru-RU" sz="1600" b="1" i="0" dirty="0">
                <a:solidFill>
                  <a:schemeClr val="bg1"/>
                </a:solidFill>
              </a:rPr>
              <a:t>(</a:t>
            </a:r>
            <a:r>
              <a:rPr lang="ru-RU" sz="1600" b="1" i="0" dirty="0" smtClean="0">
                <a:solidFill>
                  <a:schemeClr val="bg1"/>
                </a:solidFill>
              </a:rPr>
              <a:t>стр. </a:t>
            </a:r>
            <a:r>
              <a:rPr lang="ru-RU" sz="1600" b="1" i="0" dirty="0" smtClean="0">
                <a:solidFill>
                  <a:schemeClr val="bg1"/>
                </a:solidFill>
              </a:rPr>
              <a:t>207</a:t>
            </a:r>
            <a:r>
              <a:rPr lang="ru-RU" sz="1600" b="1" i="0" dirty="0" smtClean="0">
                <a:solidFill>
                  <a:schemeClr val="bg1"/>
                </a:solidFill>
              </a:rPr>
              <a:t>). </a:t>
            </a:r>
            <a:endParaRPr lang="ru-RU" sz="1600" b="1" i="0" dirty="0" smtClean="0">
              <a:solidFill>
                <a:schemeClr val="bg1"/>
              </a:solidFill>
            </a:endParaRPr>
          </a:p>
          <a:p>
            <a:pPr algn="ctr"/>
            <a:r>
              <a:rPr lang="ru-RU" sz="1600" b="1" i="0" dirty="0" smtClean="0">
                <a:solidFill>
                  <a:schemeClr val="bg1"/>
                </a:solidFill>
              </a:rPr>
              <a:t> </a:t>
            </a:r>
            <a:endParaRPr lang="ru-RU" sz="1600" b="1" i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06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878" y="1"/>
            <a:ext cx="5765800" cy="32448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1" y="2730182"/>
            <a:ext cx="5410200" cy="246221"/>
          </a:xfrm>
        </p:spPr>
        <p:txBody>
          <a:bodyPr/>
          <a:lstStyle/>
          <a:p>
            <a:r>
              <a:rPr lang="ru-RU" sz="1600" dirty="0" smtClean="0">
                <a:solidFill>
                  <a:srgbClr val="C00000"/>
                </a:solidFill>
              </a:rPr>
              <a:t>     </a:t>
            </a:r>
            <a:endParaRPr lang="ru-RU" sz="1600" dirty="0">
              <a:solidFill>
                <a:srgbClr val="C0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298733"/>
              </p:ext>
            </p:extLst>
          </p:nvPr>
        </p:nvGraphicFramePr>
        <p:xfrm>
          <a:off x="292100" y="250825"/>
          <a:ext cx="5257800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2743200"/>
              </a:tblGrid>
              <a:tr h="45720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Средний род –о,-е 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Средний род  на –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мя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8285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солнце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Время, стремя, пламя,</a:t>
                      </a:r>
                      <a:r>
                        <a:rPr lang="ru-RU" sz="16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знамя, племени.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720725" y="1392099"/>
            <a:ext cx="437197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err="1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И.п</a:t>
            </a:r>
            <a:r>
              <a:rPr lang="ru-RU" dirty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altLang="ru-RU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солнц</a:t>
            </a:r>
            <a:r>
              <a:rPr lang="ru-RU" altLang="ru-RU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altLang="ru-RU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ru-RU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</a:t>
            </a:r>
            <a:r>
              <a:rPr lang="ru-RU" altLang="ru-RU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рем</a:t>
            </a:r>
            <a:r>
              <a:rPr lang="ru-RU" altLang="ru-RU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endParaRPr lang="ru-RU" dirty="0">
              <a:solidFill>
                <a:srgbClr val="1F497D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dirty="0" err="1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Р.п</a:t>
            </a:r>
            <a:r>
              <a:rPr lang="ru-RU" dirty="0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солнц</a:t>
            </a:r>
            <a:r>
              <a:rPr lang="ru-RU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dirty="0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с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тремен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dirty="0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</a:p>
          <a:p>
            <a:pPr lvl="0"/>
            <a:r>
              <a:rPr lang="ru-RU" dirty="0" err="1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Д.п</a:t>
            </a:r>
            <a:r>
              <a:rPr lang="ru-RU" dirty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солнц</a:t>
            </a:r>
            <a:r>
              <a:rPr lang="ru-RU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dirty="0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стрем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endParaRPr lang="ru-RU" dirty="0">
              <a:solidFill>
                <a:srgbClr val="1F497D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dirty="0" err="1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В.п</a:t>
            </a:r>
            <a:r>
              <a:rPr lang="ru-RU" dirty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altLang="ru-RU" dirty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солнц</a:t>
            </a:r>
            <a:r>
              <a:rPr lang="ru-RU" altLang="ru-RU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altLang="ru-RU" dirty="0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стрем</a:t>
            </a:r>
            <a:r>
              <a:rPr lang="ru-RU" alt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 </a:t>
            </a:r>
            <a:r>
              <a:rPr lang="ru-RU" altLang="ru-RU" dirty="0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endParaRPr lang="ru-RU" dirty="0">
              <a:solidFill>
                <a:srgbClr val="1F497D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Т.п. </a:t>
            </a:r>
            <a:r>
              <a:rPr lang="ru-RU" dirty="0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солнц</a:t>
            </a:r>
            <a:r>
              <a:rPr lang="ru-RU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</a:t>
            </a:r>
            <a:r>
              <a:rPr lang="ru-RU" dirty="0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стрем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</a:t>
            </a:r>
            <a:r>
              <a:rPr lang="ru-RU" dirty="0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</a:p>
          <a:p>
            <a:pPr lvl="0"/>
            <a:r>
              <a:rPr lang="ru-RU" dirty="0" err="1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П.п</a:t>
            </a:r>
            <a:r>
              <a:rPr lang="ru-RU" dirty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ru-RU" dirty="0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 солнц</a:t>
            </a:r>
            <a:r>
              <a:rPr lang="ru-RU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dirty="0" smtClean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о </a:t>
            </a:r>
            <a:r>
              <a:rPr lang="ru-RU" dirty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тремен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dirty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8273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53231"/>
              </p:ext>
            </p:extLst>
          </p:nvPr>
        </p:nvGraphicFramePr>
        <p:xfrm>
          <a:off x="288290" y="108162"/>
          <a:ext cx="5285316" cy="18748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7305"/>
                <a:gridCol w="1057063"/>
                <a:gridCol w="1057063"/>
                <a:gridCol w="1873885"/>
              </a:tblGrid>
              <a:tr h="312468">
                <a:tc rowSpan="2">
                  <a:txBody>
                    <a:bodyPr/>
                    <a:lstStyle/>
                    <a:p>
                      <a:pPr algn="ctr"/>
                      <a:endParaRPr lang="ru-RU" sz="1100" dirty="0" smtClean="0"/>
                    </a:p>
                    <a:p>
                      <a:pPr algn="ctr"/>
                      <a:r>
                        <a:rPr lang="ru-RU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Падеж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58" marR="57658" marT="21632" marB="21632"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Склонение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58" marR="57658" marT="21632" marB="21632"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rgbClr val="FF9933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ru-RU" sz="11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Разносклоняемые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58" marR="57658" marT="21632" marB="21632">
                    <a:solidFill>
                      <a:srgbClr val="FFFF66"/>
                    </a:solidFill>
                  </a:tcPr>
                </a:tc>
              </a:tr>
              <a:tr h="312467">
                <a:tc vMerge="1">
                  <a:txBody>
                    <a:bodyPr/>
                    <a:lstStyle/>
                    <a:p>
                      <a:endParaRPr lang="ru-RU" dirty="0">
                        <a:solidFill>
                          <a:srgbClr val="FF9933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2-е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58" marR="57658" marT="21632" marB="21632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3-е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58" marR="57658" marT="21632" marB="21632">
                    <a:solidFill>
                      <a:srgbClr val="FFFF66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rgbClr val="FF9933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2467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Р.п.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58" marR="57658" marT="21632" marB="21632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поля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58" marR="57658" marT="21632" marB="21632"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степ</a:t>
                      </a:r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</a:t>
                      </a:r>
                      <a:endParaRPr lang="ru-RU" sz="11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58" marR="57658" marT="21632" marB="21632"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племен</a:t>
                      </a:r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</a:t>
                      </a:r>
                      <a:endParaRPr lang="ru-RU" sz="11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58" marR="57658" marT="21632" marB="21632">
                    <a:solidFill>
                      <a:srgbClr val="66FF99"/>
                    </a:solidFill>
                  </a:tcPr>
                </a:tc>
              </a:tr>
              <a:tr h="312467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Д.п.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58" marR="57658" marT="21632" marB="21632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полю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58" marR="57658" marT="21632" marB="21632"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степ</a:t>
                      </a:r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</a:t>
                      </a:r>
                      <a:endParaRPr lang="ru-RU" sz="11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58" marR="57658" marT="21632" marB="21632"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племен</a:t>
                      </a:r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</a:t>
                      </a:r>
                      <a:endParaRPr lang="ru-RU" sz="11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58" marR="57658" marT="21632" marB="21632">
                    <a:solidFill>
                      <a:srgbClr val="66FF99"/>
                    </a:solidFill>
                  </a:tcPr>
                </a:tc>
              </a:tr>
              <a:tr h="312467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Т.п.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58" marR="57658" marT="21632" marB="21632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пол</a:t>
                      </a:r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ем</a:t>
                      </a:r>
                      <a:endParaRPr lang="ru-RU" sz="11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58" marR="57658" marT="21632" marB="21632"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степью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58" marR="57658" marT="21632" marB="21632"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племен</a:t>
                      </a:r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ем</a:t>
                      </a:r>
                      <a:endParaRPr lang="ru-RU" sz="11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58" marR="57658" marT="21632" marB="21632">
                    <a:solidFill>
                      <a:srgbClr val="66FF99"/>
                    </a:solidFill>
                  </a:tcPr>
                </a:tc>
              </a:tr>
              <a:tr h="312467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П.п.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58" marR="57658" marT="21632" marB="21632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 поле 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58" marR="57658" marT="21632" marB="21632"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 степ</a:t>
                      </a:r>
                      <a:r>
                        <a:rPr lang="ru-RU" sz="11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</a:t>
                      </a:r>
                      <a:endParaRPr lang="ru-RU" sz="11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58" marR="57658" marT="21632" marB="21632"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 племен</a:t>
                      </a:r>
                      <a:r>
                        <a:rPr lang="ru-RU" sz="1100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</a:t>
                      </a:r>
                      <a:endParaRPr lang="ru-RU" sz="11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658" marR="57658" marT="21632" marB="21632">
                    <a:solidFill>
                      <a:srgbClr val="66FF99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8290" y="2271395"/>
            <a:ext cx="5237268" cy="482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1400" dirty="0"/>
              <a:t>Как вы думаете, почему существительные на –</a:t>
            </a:r>
            <a:r>
              <a:rPr lang="ru-RU" altLang="ru-RU" sz="1400" dirty="0" err="1">
                <a:solidFill>
                  <a:srgbClr val="FF0000"/>
                </a:solidFill>
              </a:rPr>
              <a:t>мя</a:t>
            </a:r>
            <a:r>
              <a:rPr lang="ru-RU" altLang="ru-RU" sz="1400" dirty="0"/>
              <a:t> и слово </a:t>
            </a:r>
            <a:r>
              <a:rPr lang="ru-RU" altLang="ru-RU" sz="1400" dirty="0">
                <a:solidFill>
                  <a:srgbClr val="FF0000"/>
                </a:solidFill>
              </a:rPr>
              <a:t>путь</a:t>
            </a:r>
            <a:r>
              <a:rPr lang="ru-RU" altLang="ru-RU" sz="1400" dirty="0"/>
              <a:t> получили название разносклоняемые?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32435" y="2812204"/>
            <a:ext cx="3943737" cy="26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1400"/>
              <a:t>Сравните свой вывод с текстом определения.</a:t>
            </a:r>
          </a:p>
        </p:txBody>
      </p:sp>
      <p:sp>
        <p:nvSpPr>
          <p:cNvPr id="6" name="Скругленная прямоугольная выноска 5"/>
          <p:cNvSpPr>
            <a:spLocks noChangeArrowheads="1"/>
          </p:cNvSpPr>
          <p:nvPr/>
        </p:nvSpPr>
        <p:spPr bwMode="auto">
          <a:xfrm>
            <a:off x="196638" y="2136916"/>
            <a:ext cx="5429462" cy="1009509"/>
          </a:xfrm>
          <a:prstGeom prst="wedgeRoundRectCallout">
            <a:avLst>
              <a:gd name="adj1" fmla="val -47694"/>
              <a:gd name="adj2" fmla="val -46278"/>
              <a:gd name="adj3" fmla="val 16667"/>
            </a:avLst>
          </a:prstGeom>
          <a:solidFill>
            <a:srgbClr val="FF99FF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lIns="51481" tIns="25740" rIns="51481" bIns="25740" anchor="ctr"/>
          <a:lstStyle/>
          <a:p>
            <a:pPr algn="ctr">
              <a:defRPr/>
            </a:pPr>
            <a:r>
              <a:rPr lang="ru-RU" sz="1400" dirty="0"/>
              <a:t>Имена существительные на –мя и путь называются </a:t>
            </a:r>
            <a:r>
              <a:rPr lang="ru-RU" sz="1600" i="1" dirty="0">
                <a:solidFill>
                  <a:srgbClr val="FF0000"/>
                </a:solidFill>
              </a:rPr>
              <a:t>разносклоняемыми</a:t>
            </a:r>
            <a:r>
              <a:rPr lang="ru-RU" sz="1400" dirty="0"/>
              <a:t>. Они имеют окончания разных склонений: в Р.п., Д.п. и П.п. – </a:t>
            </a:r>
            <a:r>
              <a:rPr lang="ru-RU" dirty="0">
                <a:solidFill>
                  <a:srgbClr val="FF0000"/>
                </a:solidFill>
              </a:rPr>
              <a:t>и</a:t>
            </a:r>
            <a:r>
              <a:rPr lang="ru-RU" sz="1400" dirty="0"/>
              <a:t>, как существительные   3-го склонения, в Т.п. – </a:t>
            </a:r>
            <a:r>
              <a:rPr lang="ru-RU" dirty="0">
                <a:solidFill>
                  <a:srgbClr val="FF0000"/>
                </a:solidFill>
              </a:rPr>
              <a:t>ем</a:t>
            </a:r>
            <a:r>
              <a:rPr lang="ru-RU" sz="1400" dirty="0"/>
              <a:t>, как существительные            2-го склонения.</a:t>
            </a:r>
          </a:p>
        </p:txBody>
      </p:sp>
    </p:spTree>
    <p:extLst>
      <p:ext uri="{BB962C8B-B14F-4D97-AF65-F5344CB8AC3E}">
        <p14:creationId xmlns:p14="http://schemas.microsoft.com/office/powerpoint/2010/main" val="2855773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500" y="102424"/>
            <a:ext cx="5702300" cy="292388"/>
          </a:xfrm>
        </p:spPr>
        <p:txBody>
          <a:bodyPr/>
          <a:lstStyle/>
          <a:p>
            <a:pPr algn="ctr"/>
            <a:r>
              <a:rPr lang="ru-RU" sz="1900" dirty="0" smtClean="0"/>
              <a:t>РАЗНОСКЛОНЯЕМЫЕ СУЩЕСТВИТЕЛЬНЫЕ</a:t>
            </a:r>
            <a:endParaRPr lang="ru-RU" sz="19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9700" y="936625"/>
            <a:ext cx="5486400" cy="1447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39700" y="1012825"/>
            <a:ext cx="541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Разносклоняемые существительные на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мя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косвенных падежах, кроме винительного, имеют суффикс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например: знам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и, им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ем, стрем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70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290" name="TextBox 2"/>
          <p:cNvSpPr txBox="1">
            <a:spLocks noChangeArrowheads="1"/>
          </p:cNvSpPr>
          <p:nvPr/>
        </p:nvSpPr>
        <p:spPr bwMode="auto">
          <a:xfrm>
            <a:off x="192193" y="144215"/>
            <a:ext cx="5429462" cy="66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2000" dirty="0">
                <a:solidFill>
                  <a:srgbClr val="FF0000"/>
                </a:solidFill>
              </a:rPr>
              <a:t>Запомните! </a:t>
            </a:r>
          </a:p>
          <a:p>
            <a:pPr algn="ctr" eaLnBrk="1" hangingPunct="1"/>
            <a:r>
              <a:rPr lang="ru-RU" altLang="ru-RU" dirty="0">
                <a:solidFill>
                  <a:srgbClr val="FF0000"/>
                </a:solidFill>
              </a:rPr>
              <a:t> </a:t>
            </a:r>
            <a:r>
              <a:rPr lang="ru-RU" altLang="ru-RU" sz="2000" dirty="0">
                <a:solidFill>
                  <a:srgbClr val="FF0000"/>
                </a:solidFill>
              </a:rPr>
              <a:t>Разносклоняемые существительные.</a:t>
            </a:r>
          </a:p>
        </p:txBody>
      </p:sp>
      <p:pic>
        <p:nvPicPr>
          <p:cNvPr id="4" name="Picture 2" descr="Картинка 94 из 164038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" y="899094"/>
            <a:ext cx="909955" cy="72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Выноска-облако 4"/>
          <p:cNvSpPr>
            <a:spLocks noChangeArrowheads="1"/>
          </p:cNvSpPr>
          <p:nvPr/>
        </p:nvSpPr>
        <p:spPr bwMode="auto">
          <a:xfrm>
            <a:off x="1441450" y="829239"/>
            <a:ext cx="4180205" cy="1045563"/>
          </a:xfrm>
          <a:prstGeom prst="cloudCallout">
            <a:avLst>
              <a:gd name="adj1" fmla="val -51042"/>
              <a:gd name="adj2" fmla="val 39153"/>
            </a:avLst>
          </a:prstGeom>
          <a:solidFill>
            <a:schemeClr val="bg1"/>
          </a:solidFill>
          <a:ln w="25400" algn="ctr">
            <a:solidFill>
              <a:srgbClr val="89A4A7"/>
            </a:solidFill>
            <a:round/>
            <a:headEnd/>
            <a:tailEnd/>
          </a:ln>
        </p:spPr>
        <p:txBody>
          <a:bodyPr lIns="51481" tIns="25740" rIns="51481" bIns="2574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1400" b="1" dirty="0"/>
              <a:t>Племя, время, семя, бремя, вымя, имя, стремя, темя, знамя, пламя, путь.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441450" y="1802695"/>
            <a:ext cx="4324350" cy="482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1400" dirty="0"/>
              <a:t>Сколько получилось разносклоняемых имен существительных?</a:t>
            </a: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480483" y="2271395"/>
            <a:ext cx="3316817" cy="570230"/>
          </a:xfrm>
          <a:prstGeom prst="wedgeRoundRectCallout">
            <a:avLst>
              <a:gd name="adj1" fmla="val -44520"/>
              <a:gd name="adj2" fmla="val 94739"/>
              <a:gd name="adj3" fmla="val 16667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существительных среднего рода 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– </a:t>
            </a:r>
            <a:r>
              <a:rPr lang="ru-RU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мя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слово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путь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2295" name="Picture 3" descr="C:\Users\Администратор\Desktop\22_328_100_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2157" y="2303416"/>
            <a:ext cx="1036743" cy="833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4834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6" grpId="0" build="p"/>
      <p:bldP spid="8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b="1" dirty="0" smtClean="0">
                <a:solidFill>
                  <a:srgbClr val="FF0000"/>
                </a:solidFill>
              </a:rPr>
              <a:t>Вставь  существительные  на  -МЯ</a:t>
            </a:r>
            <a:endParaRPr lang="ru-RU" altLang="ru-RU" dirty="0" smtClean="0">
              <a:solidFill>
                <a:srgbClr val="FF0000"/>
              </a:solidFill>
            </a:endParaRPr>
          </a:p>
        </p:txBody>
      </p:sp>
      <p:sp>
        <p:nvSpPr>
          <p:cNvPr id="14339" name="Прямоугольник 2"/>
          <p:cNvSpPr>
            <a:spLocks noChangeArrowheads="1"/>
          </p:cNvSpPr>
          <p:nvPr/>
        </p:nvSpPr>
        <p:spPr bwMode="auto">
          <a:xfrm>
            <a:off x="384387" y="479425"/>
            <a:ext cx="5317913" cy="2267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dirty="0"/>
              <a:t>В стародавнее древнее</a:t>
            </a:r>
            <a:r>
              <a:rPr lang="ru-RU" altLang="ru-RU" dirty="0" smtClean="0"/>
              <a:t>_________</a:t>
            </a:r>
            <a:endParaRPr lang="ru-RU" altLang="ru-RU" dirty="0"/>
          </a:p>
          <a:p>
            <a:pPr eaLnBrk="1" hangingPunct="1">
              <a:buFont typeface="Arial" charset="0"/>
              <a:buNone/>
            </a:pPr>
            <a:r>
              <a:rPr lang="ru-RU" altLang="ru-RU" dirty="0"/>
              <a:t>В шалашах без окон и дверей</a:t>
            </a:r>
          </a:p>
          <a:p>
            <a:pPr eaLnBrk="1" hangingPunct="1">
              <a:buFont typeface="Arial" charset="0"/>
              <a:buNone/>
            </a:pPr>
            <a:r>
              <a:rPr lang="ru-RU" altLang="ru-RU" dirty="0"/>
              <a:t>Жило-было лохматое__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_____</a:t>
            </a:r>
            <a:r>
              <a:rPr lang="ru-RU" altLang="ru-RU" dirty="0"/>
              <a:t>___</a:t>
            </a:r>
          </a:p>
          <a:p>
            <a:pPr eaLnBrk="1" hangingPunct="1">
              <a:buFont typeface="Arial" charset="0"/>
              <a:buNone/>
            </a:pPr>
            <a:r>
              <a:rPr lang="ru-RU" altLang="ru-RU" dirty="0"/>
              <a:t>Первобытных людей-дикарей.</a:t>
            </a:r>
          </a:p>
          <a:p>
            <a:pPr eaLnBrk="1" hangingPunct="1">
              <a:buFont typeface="Arial" charset="0"/>
              <a:buNone/>
            </a:pPr>
            <a:r>
              <a:rPr lang="ru-RU" altLang="ru-RU" dirty="0"/>
              <a:t>Они не знали, для чего корове __________,</a:t>
            </a:r>
          </a:p>
          <a:p>
            <a:pPr eaLnBrk="1" hangingPunct="1">
              <a:buFont typeface="Arial" charset="0"/>
              <a:buNone/>
            </a:pPr>
            <a:r>
              <a:rPr lang="ru-RU" altLang="ru-RU" dirty="0"/>
              <a:t>Как написать свою фамилию и __________,</a:t>
            </a:r>
          </a:p>
          <a:p>
            <a:pPr eaLnBrk="1" hangingPunct="1">
              <a:buFont typeface="Arial" charset="0"/>
              <a:buNone/>
            </a:pPr>
            <a:r>
              <a:rPr lang="ru-RU" altLang="ru-RU" dirty="0"/>
              <a:t>Зачем на лошадь надевать седло и__________ -</a:t>
            </a:r>
          </a:p>
          <a:p>
            <a:pPr eaLnBrk="1" hangingPunct="1">
              <a:buFont typeface="Arial" charset="0"/>
              <a:buNone/>
            </a:pPr>
            <a:r>
              <a:rPr lang="ru-RU" altLang="ru-RU" dirty="0"/>
              <a:t>Необразованное было это____________ </a:t>
            </a:r>
            <a:r>
              <a:rPr lang="ru-RU" altLang="ru-RU" dirty="0" smtClean="0"/>
              <a:t>.</a:t>
            </a:r>
            <a:endParaRPr lang="ru-RU" alt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87700" y="403225"/>
            <a:ext cx="8997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alt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время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86725" y="976094"/>
            <a:ext cx="8242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altLang="ru-RU" b="1" dirty="0">
                <a:solidFill>
                  <a:srgbClr val="C00000"/>
                </a:solidFill>
              </a:rPr>
              <a:t>племя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873500" y="1437759"/>
            <a:ext cx="8306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вымя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73499" y="1807091"/>
            <a:ext cx="69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имя</a:t>
            </a:r>
            <a:endParaRPr lang="ru-RU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8838" y="2126695"/>
            <a:ext cx="1063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стремя</a:t>
            </a:r>
            <a:r>
              <a:rPr lang="ru-RU" altLang="ru-RU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98825" y="2333586"/>
            <a:ext cx="8242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dirty="0">
                <a:solidFill>
                  <a:srgbClr val="C00000"/>
                </a:solidFill>
              </a:rPr>
              <a:t>племя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6872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b="1" dirty="0" smtClean="0">
                <a:solidFill>
                  <a:srgbClr val="FF0000"/>
                </a:solidFill>
              </a:rPr>
              <a:t>Вставь  существительные  на  -МЯ</a:t>
            </a:r>
            <a:endParaRPr lang="ru-RU" altLang="ru-RU" dirty="0" smtClean="0">
              <a:solidFill>
                <a:srgbClr val="FF0000"/>
              </a:solidFill>
            </a:endParaRPr>
          </a:p>
        </p:txBody>
      </p:sp>
      <p:sp>
        <p:nvSpPr>
          <p:cNvPr id="14339" name="Прямоугольник 2"/>
          <p:cNvSpPr>
            <a:spLocks noChangeArrowheads="1"/>
          </p:cNvSpPr>
          <p:nvPr/>
        </p:nvSpPr>
        <p:spPr bwMode="auto">
          <a:xfrm>
            <a:off x="384387" y="403225"/>
            <a:ext cx="5317913" cy="2544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Arial" charset="0"/>
              <a:buNone/>
            </a:pPr>
            <a:r>
              <a:rPr lang="ru-RU" altLang="ru-RU" dirty="0" smtClean="0"/>
              <a:t>Трудно </a:t>
            </a:r>
            <a:r>
              <a:rPr lang="ru-RU" altLang="ru-RU" dirty="0"/>
              <a:t>было им жить в эти годы,</a:t>
            </a:r>
          </a:p>
          <a:p>
            <a:pPr eaLnBrk="1" hangingPunct="1">
              <a:buFont typeface="Arial" charset="0"/>
              <a:buNone/>
            </a:pPr>
            <a:r>
              <a:rPr lang="ru-RU" altLang="ru-RU" dirty="0"/>
              <a:t>Угнетало их </a:t>
            </a:r>
            <a:r>
              <a:rPr lang="ru-RU" altLang="ru-RU" dirty="0" smtClean="0"/>
              <a:t>___________ </a:t>
            </a:r>
            <a:r>
              <a:rPr lang="ru-RU" altLang="ru-RU" dirty="0"/>
              <a:t>забот.</a:t>
            </a:r>
          </a:p>
          <a:p>
            <a:pPr eaLnBrk="1" hangingPunct="1">
              <a:buFont typeface="Arial" charset="0"/>
              <a:buNone/>
            </a:pPr>
            <a:r>
              <a:rPr lang="ru-RU" altLang="ru-RU" dirty="0"/>
              <a:t>И страдали они от погоды</a:t>
            </a:r>
          </a:p>
          <a:p>
            <a:pPr eaLnBrk="1" hangingPunct="1">
              <a:buFont typeface="Arial" charset="0"/>
              <a:buNone/>
            </a:pPr>
            <a:r>
              <a:rPr lang="ru-RU" altLang="ru-RU" dirty="0"/>
              <a:t>Без плащей, без зонтов и без бот.</a:t>
            </a:r>
          </a:p>
          <a:p>
            <a:pPr eaLnBrk="1" hangingPunct="1">
              <a:buFont typeface="Arial" charset="0"/>
              <a:buNone/>
            </a:pPr>
            <a:r>
              <a:rPr lang="ru-RU" altLang="ru-RU" dirty="0"/>
              <a:t>Никто не знал, как развевает ветер </a:t>
            </a:r>
            <a:r>
              <a:rPr lang="ru-RU" altLang="ru-RU" dirty="0" smtClean="0"/>
              <a:t>__________ </a:t>
            </a:r>
            <a:r>
              <a:rPr lang="ru-RU" altLang="ru-RU" dirty="0"/>
              <a:t>,</a:t>
            </a:r>
          </a:p>
          <a:p>
            <a:pPr eaLnBrk="1" hangingPunct="1">
              <a:buFont typeface="Arial" charset="0"/>
              <a:buNone/>
            </a:pPr>
            <a:r>
              <a:rPr lang="ru-RU" altLang="ru-RU" dirty="0"/>
              <a:t>Что кислород всегда поддерживает __________</a:t>
            </a:r>
          </a:p>
          <a:p>
            <a:pPr eaLnBrk="1" hangingPunct="1">
              <a:buFont typeface="Arial" charset="0"/>
              <a:buNone/>
            </a:pPr>
            <a:r>
              <a:rPr lang="ru-RU" altLang="ru-RU" dirty="0"/>
              <a:t>Не думали они над тем, </a:t>
            </a:r>
          </a:p>
          <a:p>
            <a:pPr eaLnBrk="1" hangingPunct="1">
              <a:buFont typeface="Arial" charset="0"/>
              <a:buNone/>
            </a:pPr>
            <a:r>
              <a:rPr lang="ru-RU" altLang="ru-RU" dirty="0"/>
              <a:t>Как  в булку превратить простое __________,</a:t>
            </a:r>
          </a:p>
          <a:p>
            <a:pPr eaLnBrk="1" hangingPunct="1">
              <a:buFont typeface="Arial" charset="0"/>
              <a:buNone/>
            </a:pPr>
            <a:r>
              <a:rPr lang="ru-RU" altLang="ru-RU" dirty="0"/>
              <a:t>С утра до вечера они чесали _______________.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721100" y="2578866"/>
            <a:ext cx="99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b="1" dirty="0">
                <a:solidFill>
                  <a:srgbClr val="C00000"/>
                </a:solidFill>
              </a:rPr>
              <a:t>темя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180464" y="2209534"/>
            <a:ext cx="6751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dirty="0">
                <a:solidFill>
                  <a:srgbClr val="C00000"/>
                </a:solidFill>
              </a:rPr>
              <a:t>семя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299567" y="1698625"/>
            <a:ext cx="8242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dirty="0">
                <a:solidFill>
                  <a:srgbClr val="C00000"/>
                </a:solidFill>
              </a:rPr>
              <a:t>пламя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85204" y="1437759"/>
            <a:ext cx="8034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dirty="0">
                <a:solidFill>
                  <a:srgbClr val="C00000"/>
                </a:solidFill>
              </a:rPr>
              <a:t>знамя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057097" y="631825"/>
            <a:ext cx="8258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dirty="0">
                <a:solidFill>
                  <a:srgbClr val="C00000"/>
                </a:solidFill>
              </a:rPr>
              <a:t>бремя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0389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7796</TotalTime>
  <Words>1494</Words>
  <Application>Microsoft Office PowerPoint</Application>
  <PresentationFormat>Произвольный</PresentationFormat>
  <Paragraphs>278</Paragraphs>
  <Slides>33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9" baseType="lpstr">
      <vt:lpstr>Arial</vt:lpstr>
      <vt:lpstr>Bookman Old Style</vt:lpstr>
      <vt:lpstr>Calibri</vt:lpstr>
      <vt:lpstr>Georgia</vt:lpstr>
      <vt:lpstr>Times New Roman</vt:lpstr>
      <vt:lpstr>Office Theme</vt:lpstr>
      <vt:lpstr>Презентация PowerPoint</vt:lpstr>
      <vt:lpstr>СЕГОДНЯ НА УРОКЕ:  </vt:lpstr>
      <vt:lpstr>Прочитайте текст.  Заполните таблицу</vt:lpstr>
      <vt:lpstr>Презентация PowerPoint</vt:lpstr>
      <vt:lpstr>Презентация PowerPoint</vt:lpstr>
      <vt:lpstr>РАЗНОСКЛОНЯЕМЫЕ СУЩЕСТВИТЕЛЬНЫЕ</vt:lpstr>
      <vt:lpstr>Презентация PowerPoint</vt:lpstr>
      <vt:lpstr>Вставь  существительные  на  -МЯ</vt:lpstr>
      <vt:lpstr>Вставь  существительные  на  -МЯ</vt:lpstr>
      <vt:lpstr>Подберите к словам синонимы на –МЯ.  Запишите следующую группу разносклоняемых существительных. </vt:lpstr>
      <vt:lpstr>Подберите к словам синонимы на –МЯ.  Запишите следующую группу разносклоняемых существительных</vt:lpstr>
      <vt:lpstr>Подберите к словам синонимы.  Запишите следующую группу разносклоняемых существительных.</vt:lpstr>
      <vt:lpstr>УПРАЖНЕНИЕ 461</vt:lpstr>
      <vt:lpstr>УПРАЖНЕНИЕ 462</vt:lpstr>
      <vt:lpstr>УПРАЖНЕНИЕ 462</vt:lpstr>
      <vt:lpstr>УПРАЖНЕНИЕ 463</vt:lpstr>
      <vt:lpstr>УПРАЖНЕНИЕ 463</vt:lpstr>
      <vt:lpstr>Презентация PowerPoint</vt:lpstr>
      <vt:lpstr>Повторение пройденного «Узнай меня»</vt:lpstr>
      <vt:lpstr>Повторение пройденного «Узнай меня»</vt:lpstr>
      <vt:lpstr>Презентация PowerPoint</vt:lpstr>
      <vt:lpstr>Презентация PowerPoint</vt:lpstr>
      <vt:lpstr>Презентация PowerPoint</vt:lpstr>
      <vt:lpstr>Презентация PowerPoint</vt:lpstr>
      <vt:lpstr>СКЛОНЕНИЕ ИМЕН СУЩЕСТВИТЕЛЬНЫХ</vt:lpstr>
      <vt:lpstr>Презентация PowerPoint</vt:lpstr>
      <vt:lpstr>Презентация PowerPoint</vt:lpstr>
      <vt:lpstr>ПОРЯДОК МОРФОЛОГИЧЕСКОГО РАЗБОРА</vt:lpstr>
      <vt:lpstr>ОБРАЗЕЦ РАЗБОРА</vt:lpstr>
      <vt:lpstr>УПРАЖНЕНИЕ 473</vt:lpstr>
      <vt:lpstr>УПРАЖНЕНИЕ 473</vt:lpstr>
      <vt:lpstr>Презентация PowerPoint</vt:lpstr>
      <vt:lpstr>САМОСТОЯТЕЛЬНАЯ РАБОТА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Литература </dc:title>
  <cp:lastModifiedBy>ТСБ-1</cp:lastModifiedBy>
  <cp:revision>837</cp:revision>
  <dcterms:created xsi:type="dcterms:W3CDTF">2020-04-13T08:05:16Z</dcterms:created>
  <dcterms:modified xsi:type="dcterms:W3CDTF">2021-02-19T12:40:55Z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