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9" r:id="rId2"/>
    <p:sldId id="390" r:id="rId3"/>
    <p:sldId id="541" r:id="rId4"/>
    <p:sldId id="543" r:id="rId5"/>
    <p:sldId id="555" r:id="rId6"/>
    <p:sldId id="542" r:id="rId7"/>
    <p:sldId id="552" r:id="rId8"/>
    <p:sldId id="553" r:id="rId9"/>
    <p:sldId id="554" r:id="rId10"/>
    <p:sldId id="556" r:id="rId11"/>
    <p:sldId id="557" r:id="rId12"/>
    <p:sldId id="558" r:id="rId13"/>
    <p:sldId id="533" r:id="rId14"/>
    <p:sldId id="514" r:id="rId15"/>
    <p:sldId id="540" r:id="rId16"/>
    <p:sldId id="536" r:id="rId17"/>
    <p:sldId id="539" r:id="rId18"/>
    <p:sldId id="538" r:id="rId19"/>
    <p:sldId id="548" r:id="rId20"/>
    <p:sldId id="549" r:id="rId21"/>
    <p:sldId id="560" r:id="rId22"/>
    <p:sldId id="561" r:id="rId23"/>
    <p:sldId id="562" r:id="rId24"/>
    <p:sldId id="563" r:id="rId25"/>
    <p:sldId id="564" r:id="rId26"/>
    <p:sldId id="565" r:id="rId27"/>
    <p:sldId id="566" r:id="rId28"/>
    <p:sldId id="550" r:id="rId29"/>
    <p:sldId id="544" r:id="rId30"/>
    <p:sldId id="545" r:id="rId31"/>
    <p:sldId id="551" r:id="rId32"/>
    <p:sldId id="546" r:id="rId33"/>
    <p:sldId id="294" r:id="rId34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60000"/>
    <a:srgbClr val="000000"/>
    <a:srgbClr val="CCCCFF"/>
    <a:srgbClr val="CCECFF"/>
    <a:srgbClr val="5ACD3F"/>
    <a:srgbClr val="CC99FF"/>
    <a:srgbClr val="FFCC66"/>
    <a:srgbClr val="66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58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E86CB-A5A8-455A-8E62-1E0A55415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8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5B9B-CFB2-466C-8EEA-D93F63A4B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87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88290" y="757132"/>
            <a:ext cx="5189220" cy="21544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234E7-3F5A-404D-8AA7-4EF7801A1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66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mou140.chel-edu.ru/images/54322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69189" y="1420897"/>
            <a:ext cx="281970" cy="11429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0700" y="1257340"/>
            <a:ext cx="3739726" cy="1785084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Разносклоняемые имена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Морфологический разбор </a:t>
            </a: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имён существительных.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98" y="1420897"/>
            <a:ext cx="1348497" cy="133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407" y="174625"/>
            <a:ext cx="5097174" cy="4327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>Подберите </a:t>
            </a:r>
            <a:r>
              <a:rPr lang="ru-RU" sz="1800" dirty="0">
                <a:solidFill>
                  <a:srgbClr val="C00000"/>
                </a:solidFill>
              </a:rPr>
              <a:t>к словам синонимы на –МЯ.</a:t>
            </a:r>
            <a:br>
              <a:rPr lang="ru-RU" sz="1800" dirty="0">
                <a:solidFill>
                  <a:srgbClr val="C00000"/>
                </a:solidFill>
              </a:rPr>
            </a:br>
            <a:r>
              <a:rPr lang="ru-RU" sz="1800" dirty="0">
                <a:solidFill>
                  <a:srgbClr val="C00000"/>
                </a:solidFill>
              </a:rPr>
              <a:t> Запишите следующую группу разносклоняемых </a:t>
            </a:r>
            <a:r>
              <a:rPr lang="ru-RU" sz="1800" dirty="0" smtClean="0">
                <a:solidFill>
                  <a:srgbClr val="C00000"/>
                </a:solidFill>
              </a:rPr>
              <a:t>существительных.</a:t>
            </a:r>
            <a:r>
              <a:rPr lang="ru-RU" sz="1800" dirty="0">
                <a:solidFill>
                  <a:srgbClr val="C00000"/>
                </a:solidFill>
              </a:rPr>
              <a:t/>
            </a:r>
            <a:br>
              <a:rPr lang="ru-RU" sz="1800" dirty="0">
                <a:solidFill>
                  <a:srgbClr val="C00000"/>
                </a:solidFill>
              </a:rPr>
            </a:b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04002" y="906946"/>
            <a:ext cx="5273508" cy="2218442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>
              <a:buNone/>
            </a:pPr>
            <a:r>
              <a:rPr lang="ru-RU" sz="2300" dirty="0"/>
              <a:t>  Зерно –                          Огонь –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endParaRPr lang="ru-RU" dirty="0"/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  <a:buNone/>
            </a:pPr>
            <a:endParaRPr lang="ru-RU" dirty="0" smtClean="0"/>
          </a:p>
          <a:p>
            <a:pPr>
              <a:lnSpc>
                <a:spcPct val="120000"/>
              </a:lnSpc>
              <a:buNone/>
            </a:pPr>
            <a:r>
              <a:rPr lang="ru-RU" sz="2300" dirty="0"/>
              <a:t>                 Семя </a:t>
            </a:r>
            <a:r>
              <a:rPr lang="ru-RU" dirty="0" smtClean="0"/>
              <a:t>                                  </a:t>
            </a:r>
            <a:r>
              <a:rPr lang="ru-RU" sz="2300" dirty="0"/>
              <a:t>Пламя</a:t>
            </a:r>
          </a:p>
          <a:p>
            <a:pPr>
              <a:lnSpc>
                <a:spcPct val="120000"/>
              </a:lnSpc>
              <a:buNone/>
            </a:pPr>
            <a:endParaRPr lang="ru-RU" dirty="0" smtClean="0"/>
          </a:p>
          <a:p>
            <a:pPr>
              <a:lnSpc>
                <a:spcPct val="120000"/>
              </a:lnSpc>
              <a:buNone/>
            </a:pPr>
            <a:endParaRPr lang="ru-RU" dirty="0"/>
          </a:p>
          <a:p>
            <a:pPr>
              <a:lnSpc>
                <a:spcPct val="120000"/>
              </a:lnSpc>
              <a:buNone/>
            </a:pPr>
            <a:endParaRPr lang="ru-RU" dirty="0"/>
          </a:p>
        </p:txBody>
      </p:sp>
      <p:pic>
        <p:nvPicPr>
          <p:cNvPr id="6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22727"/>
          <a:stretch>
            <a:fillRect/>
          </a:stretch>
        </p:blipFill>
        <p:spPr>
          <a:xfrm>
            <a:off x="3861739" y="1399382"/>
            <a:ext cx="1212412" cy="832643"/>
          </a:xfrm>
          <a:prstGeom prst="rect">
            <a:avLst/>
          </a:prstGeom>
        </p:spPr>
      </p:pic>
      <p:pic>
        <p:nvPicPr>
          <p:cNvPr id="7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0" b="13090"/>
          <a:stretch>
            <a:fillRect/>
          </a:stretch>
        </p:blipFill>
        <p:spPr>
          <a:xfrm>
            <a:off x="954274" y="1366414"/>
            <a:ext cx="1256715" cy="86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3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640719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Подберите </a:t>
            </a:r>
            <a:r>
              <a:rPr lang="ru-RU" sz="1600" dirty="0">
                <a:solidFill>
                  <a:srgbClr val="C00000"/>
                </a:solidFill>
              </a:rPr>
              <a:t>к словам синонимы на –МЯ.</a:t>
            </a: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1600" dirty="0">
                <a:solidFill>
                  <a:srgbClr val="C00000"/>
                </a:solidFill>
              </a:rPr>
              <a:t> Запишите следующую группу разносклоняемых </a:t>
            </a:r>
            <a:r>
              <a:rPr lang="ru-RU" sz="1600" dirty="0" smtClean="0">
                <a:solidFill>
                  <a:srgbClr val="C00000"/>
                </a:solidFill>
              </a:rPr>
              <a:t>существительных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04002" y="906945"/>
            <a:ext cx="5273508" cy="2248650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>
              <a:buNone/>
            </a:pPr>
            <a:r>
              <a:rPr lang="ru-RU" sz="2300" dirty="0"/>
              <a:t>Упор для ног –                Макушка –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endParaRPr lang="ru-RU" dirty="0"/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  <a:buNone/>
            </a:pPr>
            <a:endParaRPr lang="ru-RU" dirty="0" smtClean="0"/>
          </a:p>
          <a:p>
            <a:pPr>
              <a:lnSpc>
                <a:spcPct val="120000"/>
              </a:lnSpc>
              <a:buNone/>
            </a:pPr>
            <a:r>
              <a:rPr lang="ru-RU" sz="2300" dirty="0"/>
              <a:t>           Стремя  </a:t>
            </a:r>
            <a:r>
              <a:rPr lang="ru-RU" sz="2300" dirty="0" smtClean="0"/>
              <a:t>                            </a:t>
            </a:r>
            <a:r>
              <a:rPr lang="ru-RU" sz="2300" dirty="0"/>
              <a:t>Темя</a:t>
            </a:r>
          </a:p>
        </p:txBody>
      </p:sp>
      <p:pic>
        <p:nvPicPr>
          <p:cNvPr id="77826" name="Picture 2" descr="http://lib.store.yahoo.net/lib/thesaddleshop/rigg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27" y="1349861"/>
            <a:ext cx="1156473" cy="874292"/>
          </a:xfrm>
          <a:prstGeom prst="rect">
            <a:avLst/>
          </a:prstGeom>
          <a:noFill/>
        </p:spPr>
      </p:pic>
      <p:pic>
        <p:nvPicPr>
          <p:cNvPr id="77830" name="Picture 6" descr="http://stilfs.ru/image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1100" y="1325957"/>
            <a:ext cx="1341242" cy="998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139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57395"/>
            <a:ext cx="5189220" cy="579198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Подберите </a:t>
            </a:r>
            <a:r>
              <a:rPr lang="ru-RU" sz="1600" dirty="0">
                <a:solidFill>
                  <a:srgbClr val="C00000"/>
                </a:solidFill>
              </a:rPr>
              <a:t>к словам синонимы.</a:t>
            </a: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1600" dirty="0">
                <a:solidFill>
                  <a:srgbClr val="C00000"/>
                </a:solidFill>
              </a:rPr>
              <a:t> Запишите следующую группу разносклоняемых </a:t>
            </a:r>
            <a:r>
              <a:rPr lang="ru-RU" sz="1600" dirty="0" smtClean="0">
                <a:solidFill>
                  <a:srgbClr val="C00000"/>
                </a:solidFill>
              </a:rPr>
              <a:t>существительных.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04002" y="872875"/>
            <a:ext cx="5273508" cy="2248650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>
              <a:buNone/>
            </a:pPr>
            <a:r>
              <a:rPr lang="ru-RU" sz="2300" dirty="0"/>
              <a:t> 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Ноша –                         Дорога – </a:t>
            </a:r>
          </a:p>
          <a:p>
            <a:pPr>
              <a:lnSpc>
                <a:spcPct val="120000"/>
              </a:lnSpc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            Бремя                              Путь               </a:t>
            </a:r>
          </a:p>
        </p:txBody>
      </p:sp>
      <p:pic>
        <p:nvPicPr>
          <p:cNvPr id="78852" name="Picture 4" descr="http://karamelka.info/wp-content/uploads/2016/03/tyazoliy_portf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301" y="1353504"/>
            <a:ext cx="1316308" cy="962133"/>
          </a:xfrm>
          <a:prstGeom prst="rect">
            <a:avLst/>
          </a:prstGeom>
          <a:noFill/>
        </p:spPr>
      </p:pic>
      <p:pic>
        <p:nvPicPr>
          <p:cNvPr id="78854" name="Picture 6" descr="http://f3.mylove.ru/v0E0d91Cq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7372" y="1349861"/>
            <a:ext cx="1347945" cy="910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933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461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79425"/>
            <a:ext cx="5626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Просклоняйте слова </a:t>
            </a:r>
            <a:r>
              <a:rPr lang="ru-RU" alt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путь,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выделите окончания и суффиксы, если они есть. 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900" y="1131233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врем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пут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врем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пут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время           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Т.п.   врем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пут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ём</a:t>
            </a:r>
          </a:p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о врем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 пут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462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584775"/>
          </a:xfrm>
        </p:spPr>
        <p:txBody>
          <a:bodyPr/>
          <a:lstStyle/>
          <a:p>
            <a:r>
              <a:rPr lang="ru-RU" sz="1800" i="0" dirty="0" smtClean="0">
                <a:solidFill>
                  <a:srgbClr val="FF0000"/>
                </a:solidFill>
              </a:rPr>
              <a:t>     </a:t>
            </a:r>
            <a:r>
              <a:rPr lang="ru-RU" sz="1900" i="0" dirty="0" smtClean="0">
                <a:solidFill>
                  <a:srgbClr val="FF0000"/>
                </a:solidFill>
              </a:rPr>
              <a:t>Спишите, раскрывая скобки и ставя имена существительные в нужном </a:t>
            </a:r>
            <a:r>
              <a:rPr lang="ru-RU" sz="1900" i="0" smtClean="0">
                <a:solidFill>
                  <a:srgbClr val="FF0000"/>
                </a:solidFill>
              </a:rPr>
              <a:t>падеже.</a:t>
            </a:r>
            <a:endParaRPr lang="ru-RU" sz="19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012825"/>
            <a:ext cx="54102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Татьяна трепетала при одном (имя) барыни. 2. Всякая работа трудна до (время), пока её не любишь.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Миллионы (семя) летят с дерева, и только немногие из них прорастают. 4. Он освободил ногу из (стремя) и слез с лошади. 5. Ехать ближним (путь) через </a:t>
            </a:r>
            <a:r>
              <a:rPr lang="ru-RU" sz="19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Кистенёвский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лес я не осмелился.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6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631825"/>
            <a:ext cx="5410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Татьяна трепетала при одном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барыни. 2. Всякая работа трудна до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пока её не любишь.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Миллионы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семян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летят с дерева, и только немногие из них прорастают. 4. Он освободил ногу из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стремени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слез с лошади. 5. Ехать ближним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путём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через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Кистенёвский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лес я не осмелился.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7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463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20700" y="708025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слова, определите род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700" y="1089025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Столовая, больной, учащийся, парикмахерская, парадное.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500" y="1851025"/>
            <a:ext cx="5053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ли изменить род данных слов?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утверждать, что эти слова относятся к одному из трёх склонений существительных?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463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281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Столовая (ж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больной (м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учащийся (м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парикмахерская (ж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парадное (ср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100" y="1966694"/>
            <a:ext cx="5053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 изменить  род данных слов!</a:t>
            </a:r>
          </a:p>
          <a:p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71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240169"/>
            <a:ext cx="5410200" cy="21236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     </a:t>
            </a:r>
            <a:r>
              <a:rPr lang="ru-RU" sz="2200" kern="0" dirty="0" smtClean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lang="ru-RU" sz="2200" kern="0" dirty="0">
                <a:solidFill>
                  <a:srgbClr val="C00000"/>
                </a:solidFill>
                <a:latin typeface="Arial"/>
                <a:cs typeface="Arial"/>
              </a:rPr>
              <a:t>относятся ни к одному  из типов склонений существительные, образовавшиеся  из прилагательных и других частей речи, </a:t>
            </a:r>
            <a:r>
              <a:rPr lang="ru-RU" sz="2200" kern="0" dirty="0">
                <a:solidFill>
                  <a:srgbClr val="1F497D">
                    <a:lumMod val="50000"/>
                  </a:srgbClr>
                </a:solidFill>
                <a:latin typeface="Arial"/>
                <a:cs typeface="Arial"/>
              </a:rPr>
              <a:t>например: большая столовая, вкусное мороженое, дисциплинированный учащийся.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96816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Повторение пройденного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«Узнай меня»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55625"/>
            <a:ext cx="5626100" cy="2689225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900" dirty="0"/>
              <a:t>Что называется именем существительным? </a:t>
            </a:r>
          </a:p>
          <a:p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900" dirty="0"/>
              <a:t>Что </a:t>
            </a:r>
            <a:r>
              <a:rPr lang="ru-RU" sz="1900" dirty="0" smtClean="0"/>
              <a:t>обозначают имена существительные? </a:t>
            </a:r>
            <a:endParaRPr lang="ru-RU" sz="19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1900" dirty="0" smtClean="0"/>
              <a:t>Какие существительные называются  </a:t>
            </a:r>
          </a:p>
          <a:p>
            <a:r>
              <a:rPr lang="ru-RU" sz="1900" dirty="0"/>
              <a:t> </a:t>
            </a:r>
            <a:r>
              <a:rPr lang="ru-RU" sz="1900" dirty="0" smtClean="0"/>
              <a:t>   нарицательными, а какие собственными? </a:t>
            </a:r>
            <a:endParaRPr lang="ru-RU" sz="1900" dirty="0"/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900" dirty="0"/>
              <a:t>Какие существительные называются </a:t>
            </a:r>
            <a:endParaRPr lang="ru-RU" sz="1900" dirty="0" smtClean="0"/>
          </a:p>
          <a:p>
            <a:r>
              <a:rPr lang="ru-RU" sz="1900" dirty="0"/>
              <a:t> </a:t>
            </a:r>
            <a:r>
              <a:rPr lang="ru-RU" sz="1900" dirty="0" smtClean="0"/>
              <a:t>   одушевлёнными, </a:t>
            </a:r>
            <a:r>
              <a:rPr lang="ru-RU" sz="1900" dirty="0"/>
              <a:t>а какие </a:t>
            </a:r>
            <a:r>
              <a:rPr lang="ru-RU" sz="1900" dirty="0" smtClean="0"/>
              <a:t>неодушевлёнными</a:t>
            </a:r>
            <a:r>
              <a:rPr lang="ru-RU" sz="1900" dirty="0"/>
              <a:t>? </a:t>
            </a:r>
            <a:endParaRPr lang="ru-RU" sz="1900" i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900" i="0" dirty="0" smtClean="0">
                <a:latin typeface="Arial" panose="020B0604020202020204" pitchFamily="34" charset="0"/>
                <a:cs typeface="Arial" panose="020B0604020202020204" pitchFamily="34" charset="0"/>
              </a:rPr>
              <a:t>5) Как определить род имён существительных?</a:t>
            </a:r>
            <a:endParaRPr lang="ru-RU" sz="1900" i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0739" y="102424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kern="0" smtClean="0"/>
              <a:t>ОТВЕТЬТЕ НА ВОПРОСЫ.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271682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6500" y="759183"/>
            <a:ext cx="4559300" cy="36931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marL="65151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8900" y="588903"/>
            <a:ext cx="4495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* Мы </a:t>
            </a: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узнаем о разносклоняемых существительных;</a:t>
            </a:r>
          </a:p>
          <a:p>
            <a:pPr>
              <a:defRPr/>
            </a:pP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* Научимся </a:t>
            </a: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склонять </a:t>
            </a:r>
            <a:r>
              <a:rPr lang="ru-RU" b="1" dirty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существительные на </a:t>
            </a: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–МЯ и </a:t>
            </a:r>
            <a:endParaRPr lang="ru-RU" b="1" dirty="0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обосновывать выбор гласных в окончаниях этих </a:t>
            </a:r>
            <a:r>
              <a:rPr lang="ru-RU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существительных.</a:t>
            </a:r>
            <a:endParaRPr lang="ru-RU" b="1" dirty="0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Повторение пройденного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«Узнай меня»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4846"/>
            <a:ext cx="5626100" cy="2610004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r>
              <a:rPr lang="ru-RU" sz="1800" b="1" i="0" dirty="0" smtClean="0">
                <a:solidFill>
                  <a:schemeClr val="tx1"/>
                </a:solidFill>
              </a:rPr>
              <a:t>6</a:t>
            </a:r>
            <a:r>
              <a:rPr lang="ru-RU" sz="18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800" dirty="0" smtClean="0">
                <a:solidFill>
                  <a:schemeClr val="tx1"/>
                </a:solidFill>
              </a:rPr>
              <a:t>По </a:t>
            </a:r>
            <a:r>
              <a:rPr lang="ru-RU" sz="1800" dirty="0" smtClean="0"/>
              <a:t>какому  грамматическому признаку </a:t>
            </a:r>
          </a:p>
          <a:p>
            <a:r>
              <a:rPr lang="ru-RU" sz="1800" dirty="0" smtClean="0"/>
              <a:t>делятся существительные на три склонения? </a:t>
            </a:r>
            <a:endParaRPr lang="ru-RU" sz="1800" dirty="0"/>
          </a:p>
          <a:p>
            <a:r>
              <a:rPr 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sz="1800" dirty="0" smtClean="0"/>
              <a:t>Какие существительные называются разносклоняемыми? Почему?</a:t>
            </a:r>
            <a:endParaRPr lang="ru-RU" sz="18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ru-RU" sz="1800" dirty="0" smtClean="0"/>
              <a:t>Какие имена существительные называются несклоняемыми? </a:t>
            </a:r>
            <a:endParaRPr lang="ru-RU" sz="1800" dirty="0"/>
          </a:p>
          <a:p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8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800" dirty="0" smtClean="0"/>
              <a:t>Как определить число </a:t>
            </a:r>
            <a:r>
              <a:rPr lang="ru-RU" sz="1800" dirty="0" smtClean="0"/>
              <a:t>имени существительного</a:t>
            </a:r>
            <a:r>
              <a:rPr lang="ru-RU" sz="1800" dirty="0" smtClean="0"/>
              <a:t>? </a:t>
            </a:r>
            <a:endParaRPr lang="ru-RU" sz="1800" b="1" i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1900" i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3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0739" y="102424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kern="0" dirty="0" smtClean="0"/>
              <a:t>ОТВЕТЬТЕ НА ВОПРОСЫ.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28307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57765" y="123184"/>
            <a:ext cx="3735154" cy="605981"/>
          </a:xfrm>
          <a:prstGeom prst="rect">
            <a:avLst/>
          </a:prstGeom>
          <a:noFill/>
        </p:spPr>
        <p:txBody>
          <a:bodyPr wrap="none" lIns="51481" tIns="25740" rIns="51481" bIns="2574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Постоянные морфологические </a:t>
            </a:r>
          </a:p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существительного</a:t>
            </a:r>
          </a:p>
        </p:txBody>
      </p:sp>
      <p:sp>
        <p:nvSpPr>
          <p:cNvPr id="13" name="Овал 12"/>
          <p:cNvSpPr/>
          <p:nvPr/>
        </p:nvSpPr>
        <p:spPr>
          <a:xfrm>
            <a:off x="1656667" y="702300"/>
            <a:ext cx="2134147" cy="40936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азряды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44700" y="1349768"/>
            <a:ext cx="1524000" cy="8517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Конкретные</a:t>
            </a:r>
          </a:p>
          <a:p>
            <a:pPr algn="ctr"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Отвлеченные</a:t>
            </a:r>
          </a:p>
          <a:p>
            <a:pPr algn="ctr"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Вещественные</a:t>
            </a:r>
          </a:p>
          <a:p>
            <a:pPr algn="ctr"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собирательные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58159" y="1213815"/>
            <a:ext cx="1634645" cy="3748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Одушевленные</a:t>
            </a:r>
          </a:p>
          <a:p>
            <a:pPr algn="ctr">
              <a:defRPr/>
            </a:pP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Неодушевленные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26951" y="1213815"/>
            <a:ext cx="1634644" cy="3748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</a:t>
            </a:r>
          </a:p>
          <a:p>
            <a:pPr algn="ctr">
              <a:defRPr/>
            </a:pP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Нарицательные </a:t>
            </a:r>
          </a:p>
        </p:txBody>
      </p:sp>
      <p:sp>
        <p:nvSpPr>
          <p:cNvPr id="19" name="Овал 18"/>
          <p:cNvSpPr/>
          <p:nvPr/>
        </p:nvSpPr>
        <p:spPr>
          <a:xfrm>
            <a:off x="113114" y="2338245"/>
            <a:ext cx="2292306" cy="40861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Склонение</a:t>
            </a:r>
          </a:p>
        </p:txBody>
      </p:sp>
      <p:sp>
        <p:nvSpPr>
          <p:cNvPr id="21" name="Овал 20"/>
          <p:cNvSpPr/>
          <p:nvPr/>
        </p:nvSpPr>
        <p:spPr>
          <a:xfrm>
            <a:off x="3337357" y="2338245"/>
            <a:ext cx="2292306" cy="40861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</a:t>
            </a:r>
          </a:p>
        </p:txBody>
      </p:sp>
      <p:cxnSp>
        <p:nvCxnSpPr>
          <p:cNvPr id="5" name="Прямая со стрелкой 4"/>
          <p:cNvCxnSpPr>
            <a:stCxn id="13" idx="3"/>
          </p:cNvCxnSpPr>
          <p:nvPr/>
        </p:nvCxnSpPr>
        <p:spPr>
          <a:xfrm flipH="1">
            <a:off x="1259267" y="1051712"/>
            <a:ext cx="709939" cy="1621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3" idx="5"/>
          </p:cNvCxnSpPr>
          <p:nvPr/>
        </p:nvCxnSpPr>
        <p:spPr>
          <a:xfrm>
            <a:off x="3478275" y="1051712"/>
            <a:ext cx="928625" cy="1621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656668" y="1132763"/>
            <a:ext cx="464232" cy="12054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427885" y="1092237"/>
            <a:ext cx="902815" cy="1246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97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12118" y="54832"/>
            <a:ext cx="3541563" cy="3064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Разряды по значению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71856"/>
              </p:ext>
            </p:extLst>
          </p:nvPr>
        </p:nvGraphicFramePr>
        <p:xfrm>
          <a:off x="113115" y="464194"/>
          <a:ext cx="5539572" cy="2349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53003"/>
                <a:gridCol w="2179503"/>
                <a:gridCol w="1907066"/>
              </a:tblGrid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Разряд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Примеры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</a:tr>
              <a:tr h="38938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Конкретные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Называют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конкретные предметы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Стол, озеро, книга, друг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</a:tr>
              <a:tr h="38938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Отвлеченные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Свойства, качества, чувства, состояния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Лень, грусть, доброта, красота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</a:tr>
              <a:tr h="38938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Вещественные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Называют вещества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Мука, чернила, соль, вода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</a:tr>
              <a:tr h="5624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Собирательные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Называют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совокупность предметов как одно целое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Детвора, листва, студенчество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60" marR="57660" marT="21632" marB="2163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20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5765800" cy="33750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21027" y="157736"/>
            <a:ext cx="3541563" cy="3064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ОДУШЕВЛЕННОСТЬ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068" y="600147"/>
            <a:ext cx="2678695" cy="3064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одушевленные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82900" y="600147"/>
            <a:ext cx="2769787" cy="3064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неодушевленные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068" y="1561014"/>
            <a:ext cx="2678695" cy="4424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Мн.ч. </a:t>
            </a:r>
          </a:p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Р=В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82900" y="1561014"/>
            <a:ext cx="2769787" cy="4424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Мн.ч.</a:t>
            </a:r>
          </a:p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И=В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068" y="2320605"/>
            <a:ext cx="2678695" cy="7496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Азизова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Азизова 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82900" y="2320605"/>
            <a:ext cx="2769787" cy="7496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Тетрадь</a:t>
            </a:r>
          </a:p>
          <a:p>
            <a:pPr algn="ctr">
              <a:defRPr/>
            </a:pPr>
            <a:r>
              <a:rPr lang="ru-RU" sz="1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 Тетрадь</a:t>
            </a:r>
            <a:r>
              <a:rPr lang="ru-RU" sz="1600" b="1" i="1" dirty="0" smtClean="0">
                <a:latin typeface="Bookman Old Style" pitchFamily="18" charset="0"/>
              </a:rPr>
              <a:t>  </a:t>
            </a:r>
            <a:endParaRPr lang="ru-RU" sz="1600" b="1" i="1" dirty="0">
              <a:latin typeface="Bookman Old Style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885078" y="975086"/>
            <a:ext cx="998911" cy="494939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791001" y="975086"/>
            <a:ext cx="908101" cy="494939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6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068" y="191537"/>
            <a:ext cx="2678695" cy="3064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 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2900" y="191537"/>
            <a:ext cx="2769787" cy="3064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Нарицательные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068" y="1165225"/>
            <a:ext cx="2678695" cy="6820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latin typeface="Bookman Old Style" pitchFamily="18" charset="0"/>
              </a:rPr>
              <a:t>Названия единичных предметов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82900" y="1165225"/>
            <a:ext cx="2769787" cy="6820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latin typeface="Bookman Old Style" pitchFamily="18" charset="0"/>
              </a:rPr>
              <a:t>Названия однородных предметов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068" y="2155825"/>
            <a:ext cx="2678695" cy="7496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i="1" dirty="0" smtClean="0">
                <a:latin typeface="Bookman Old Style" pitchFamily="18" charset="0"/>
              </a:rPr>
              <a:t>Чирчик</a:t>
            </a:r>
            <a:endParaRPr lang="ru-RU" sz="1600" b="1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sz="1600" b="1" i="1" dirty="0" smtClean="0">
                <a:latin typeface="Bookman Old Style" pitchFamily="18" charset="0"/>
              </a:rPr>
              <a:t>Ташкент </a:t>
            </a:r>
            <a:endParaRPr lang="ru-RU" sz="1600" b="1" i="1" dirty="0"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82900" y="2168205"/>
            <a:ext cx="2769787" cy="7496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i="1" dirty="0">
                <a:latin typeface="Bookman Old Style" pitchFamily="18" charset="0"/>
              </a:rPr>
              <a:t>Река</a:t>
            </a:r>
          </a:p>
          <a:p>
            <a:pPr algn="ctr">
              <a:defRPr/>
            </a:pPr>
            <a:r>
              <a:rPr lang="ru-RU" sz="1600" b="1" i="1" dirty="0">
                <a:latin typeface="Bookman Old Style" pitchFamily="18" charset="0"/>
              </a:rPr>
              <a:t>Город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885078" y="566241"/>
            <a:ext cx="998911" cy="522784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836406" y="566241"/>
            <a:ext cx="908101" cy="52278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84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2" name="Rectangle 33"/>
          <p:cNvSpPr>
            <a:spLocks noGrp="1" noChangeArrowheads="1"/>
          </p:cNvSpPr>
          <p:nvPr>
            <p:ph type="title"/>
          </p:nvPr>
        </p:nvSpPr>
        <p:spPr>
          <a:xfrm>
            <a:off x="0" y="129944"/>
            <a:ext cx="5626100" cy="292388"/>
          </a:xfrm>
        </p:spPr>
        <p:txBody>
          <a:bodyPr/>
          <a:lstStyle/>
          <a:p>
            <a:pPr algn="ctr"/>
            <a:r>
              <a:rPr lang="en-US" altLang="ru-RU" sz="1900" dirty="0" smtClean="0">
                <a:solidFill>
                  <a:srgbClr val="C00000"/>
                </a:solidFill>
              </a:rPr>
              <a:t>СКЛОНЕНИ</a:t>
            </a:r>
            <a:r>
              <a:rPr lang="ru-RU" altLang="ru-RU" sz="1900" dirty="0" smtClean="0">
                <a:solidFill>
                  <a:srgbClr val="C00000"/>
                </a:solidFill>
              </a:rPr>
              <a:t>Е</a:t>
            </a:r>
            <a:r>
              <a:rPr lang="en-US" altLang="ru-RU" sz="1900" dirty="0" smtClean="0">
                <a:solidFill>
                  <a:srgbClr val="C00000"/>
                </a:solidFill>
              </a:rPr>
              <a:t> ИМЕН СУЩЕСТВИТЕЛЬНЫХ</a:t>
            </a:r>
            <a:endParaRPr lang="ru-RU" altLang="ru-RU" sz="1900" dirty="0">
              <a:solidFill>
                <a:srgbClr val="C00000"/>
              </a:solidFill>
            </a:endParaRPr>
          </a:p>
        </p:txBody>
      </p:sp>
      <p:graphicFrame>
        <p:nvGraphicFramePr>
          <p:cNvPr id="53298" name="Group 5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342219"/>
              </p:ext>
            </p:extLst>
          </p:nvPr>
        </p:nvGraphicFramePr>
        <p:xfrm>
          <a:off x="245797" y="555625"/>
          <a:ext cx="5304103" cy="2568081"/>
        </p:xfrm>
        <a:graphic>
          <a:graphicData uri="http://schemas.openxmlformats.org/drawingml/2006/table">
            <a:tbl>
              <a:tblPr/>
              <a:tblGrid>
                <a:gridCol w="1116174"/>
                <a:gridCol w="1336164"/>
                <a:gridCol w="1122254"/>
                <a:gridCol w="1729511"/>
              </a:tblGrid>
              <a:tr h="2437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СКЛОНЕНИЯ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РОД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ОКОНЧАНИЯ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ПРИМЕРЫ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1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Общ.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-а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-я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стран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яд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задир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</a:tr>
              <a:tr h="8360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С.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-е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-о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огонь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окн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пол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</a:tr>
              <a:tr h="4946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-ь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ночь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степь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</a:tr>
            </a:tbl>
          </a:graphicData>
        </a:graphic>
      </p:graphicFrame>
      <p:sp>
        <p:nvSpPr>
          <p:cNvPr id="10273" name="Rectangle 42"/>
          <p:cNvSpPr>
            <a:spLocks noChangeArrowheads="1"/>
          </p:cNvSpPr>
          <p:nvPr/>
        </p:nvSpPr>
        <p:spPr bwMode="auto">
          <a:xfrm>
            <a:off x="2824650" y="1660524"/>
            <a:ext cx="210650" cy="19050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42"/>
          <p:cNvSpPr>
            <a:spLocks noChangeArrowheads="1"/>
          </p:cNvSpPr>
          <p:nvPr/>
        </p:nvSpPr>
        <p:spPr bwMode="auto">
          <a:xfrm>
            <a:off x="4330700" y="1677188"/>
            <a:ext cx="210650" cy="1738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719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95297" y="89384"/>
            <a:ext cx="5189220" cy="408611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Разносклоняемые существительные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21525" y="839004"/>
            <a:ext cx="1952964" cy="6129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1481" tIns="25740" rIns="51481" bIns="25740">
            <a:norm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Окончания </a:t>
            </a:r>
          </a:p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 и 3 склонения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91311" y="804453"/>
            <a:ext cx="1952965" cy="6474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1481" tIns="25740" rIns="51481" bIns="25740">
            <a:normAutofit fontScale="85000" lnSpcReduction="20000"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Суффикс –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ен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в косвенных падежах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702713" y="429643"/>
            <a:ext cx="1089096" cy="3748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014032" y="429642"/>
            <a:ext cx="1049055" cy="3410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319" name="Рисунок 12" descr="0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2055664"/>
            <a:ext cx="1762266" cy="99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27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95297" y="89384"/>
            <a:ext cx="5189220" cy="408611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Род существительных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91121" y="566347"/>
            <a:ext cx="1952965" cy="3064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1481" tIns="25740" rIns="51481" bIns="25740">
            <a:normAutofit lnSpcReduction="10000"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мужской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83895" y="1009509"/>
            <a:ext cx="1952965" cy="3064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1481" tIns="25740" rIns="51481" bIns="25740">
            <a:normAutofit lnSpcReduction="10000"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средний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73494" y="566347"/>
            <a:ext cx="1952965" cy="3064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1481" tIns="25740" rIns="51481" bIns="25740">
            <a:normAutofit lnSpcReduction="10000"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женский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247261" y="429642"/>
            <a:ext cx="499502" cy="2388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837855" y="429642"/>
            <a:ext cx="499502" cy="2050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91809" y="464194"/>
            <a:ext cx="0" cy="4769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Заголовок 1"/>
          <p:cNvSpPr txBox="1">
            <a:spLocks/>
          </p:cNvSpPr>
          <p:nvPr/>
        </p:nvSpPr>
        <p:spPr>
          <a:xfrm>
            <a:off x="1054100" y="1520273"/>
            <a:ext cx="3607212" cy="1089879"/>
          </a:xfrm>
          <a:prstGeom prst="rect">
            <a:avLst/>
          </a:prstGeom>
        </p:spPr>
        <p:txBody>
          <a:bodyPr lIns="51481" tIns="25740" rIns="51481" bIns="25740">
            <a:normAutofit fontScale="25000" lnSpcReduction="20000"/>
          </a:bodyPr>
          <a:lstStyle/>
          <a:p>
            <a:pPr algn="ctr">
              <a:defRPr/>
            </a:pPr>
            <a:r>
              <a:rPr lang="ru-RU" sz="62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Существительные общего рода:</a:t>
            </a:r>
          </a:p>
          <a:p>
            <a:pPr algn="ctr">
              <a:defRPr/>
            </a:pPr>
            <a:endParaRPr lang="ru-RU" sz="62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6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Ябеда</a:t>
            </a:r>
            <a:endParaRPr lang="ru-RU" sz="6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6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</a:t>
            </a:r>
            <a:r>
              <a:rPr lang="ru-RU" sz="6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адира</a:t>
            </a:r>
            <a:endParaRPr lang="ru-RU" sz="6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6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Забияка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6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Плакса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6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Сластена</a:t>
            </a:r>
          </a:p>
          <a:p>
            <a:pPr algn="ctr">
              <a:defRPr/>
            </a:pPr>
            <a:endParaRPr lang="ru-RU" b="1" u="sng" dirty="0">
              <a:solidFill>
                <a:srgbClr val="C00000"/>
              </a:solidFill>
              <a:latin typeface="Bookman Old Style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530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785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292388"/>
          </a:xfrm>
        </p:spPr>
        <p:txBody>
          <a:bodyPr/>
          <a:lstStyle/>
          <a:p>
            <a:pPr algn="ctr"/>
            <a:r>
              <a:rPr lang="ru-RU" sz="1900" dirty="0" smtClean="0">
                <a:solidFill>
                  <a:schemeClr val="accent2">
                    <a:lumMod val="50000"/>
                  </a:schemeClr>
                </a:solidFill>
              </a:rPr>
              <a:t>ПОРЯДОК МОРФОЛОГИЧЕСКОГО РАЗБОРА</a:t>
            </a:r>
            <a:endParaRPr lang="ru-RU" sz="19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03225"/>
            <a:ext cx="5562600" cy="2769989"/>
          </a:xfrm>
        </p:spPr>
        <p:txBody>
          <a:bodyPr/>
          <a:lstStyle/>
          <a:p>
            <a:r>
              <a:rPr lang="ru-RU" i="0" dirty="0" smtClean="0"/>
              <a:t> </a:t>
            </a:r>
            <a:r>
              <a:rPr lang="en-US" sz="1800" i="0" dirty="0" smtClean="0"/>
              <a:t>I</a:t>
            </a:r>
            <a:r>
              <a:rPr lang="ru-RU" sz="1800" i="0" dirty="0" smtClean="0"/>
              <a:t>.   Часть речи. Общее значение.</a:t>
            </a:r>
          </a:p>
          <a:p>
            <a:r>
              <a:rPr lang="en-US" sz="1800" i="0" dirty="0" smtClean="0"/>
              <a:t> II. </a:t>
            </a:r>
            <a:r>
              <a:rPr lang="ru-RU" sz="1800" i="0" dirty="0" smtClean="0"/>
              <a:t> Морфологические признаки: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 - начальная форма (И</a:t>
            </a:r>
            <a:r>
              <a:rPr lang="ru-RU" sz="1800" i="0" dirty="0" smtClean="0"/>
              <a:t>. п</a:t>
            </a:r>
            <a:r>
              <a:rPr lang="ru-RU" sz="1800" i="0" dirty="0" smtClean="0"/>
              <a:t>., ед</a:t>
            </a:r>
            <a:r>
              <a:rPr lang="ru-RU" sz="1800" i="0" dirty="0" smtClean="0"/>
              <a:t>. ч</a:t>
            </a:r>
            <a:r>
              <a:rPr lang="ru-RU" sz="1800" i="0" dirty="0" smtClean="0"/>
              <a:t>.);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 - собственное или нарицательное;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 - одушевлённое или неодушевлённое;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 - род;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 - склонение;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 - употреблено в форме …, числа, … падежа.</a:t>
            </a:r>
          </a:p>
          <a:p>
            <a:r>
              <a:rPr lang="en-US" sz="1800" i="0" dirty="0" smtClean="0"/>
              <a:t>III.</a:t>
            </a:r>
            <a:r>
              <a:rPr lang="ru-RU" sz="1800" i="0" dirty="0" smtClean="0"/>
              <a:t> Синтаксическая роль. Каким членом 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предложения является. 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42758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92500" y="936625"/>
            <a:ext cx="2057400" cy="2133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936625"/>
            <a:ext cx="3200400" cy="2209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1544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ru-RU" i="0" dirty="0" smtClean="0"/>
              <a:t>Хорошее знание </a:t>
            </a:r>
            <a:r>
              <a:rPr lang="ru-RU" i="0" dirty="0" smtClean="0">
                <a:solidFill>
                  <a:srgbClr val="FF0000"/>
                </a:solidFill>
              </a:rPr>
              <a:t>языка³</a:t>
            </a:r>
            <a:r>
              <a:rPr lang="ru-RU" i="0" dirty="0" smtClean="0"/>
              <a:t> - основа формирования культуры речи.</a:t>
            </a:r>
            <a:endParaRPr lang="ru-RU" i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ОБРАЗЕЦ РАЗБОРА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9700" y="899656"/>
            <a:ext cx="3124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Устный 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Существительное </a:t>
            </a:r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Обозначает предмет, отвечает на вопрос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чего?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Начальная форма – язык; нарицательное; неодушевлённое; мужской род; 2 склонение; употреблено в форме единственного числа родительного падежа; в предложении является дополнением.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4900" y="1084262"/>
            <a:ext cx="18288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Письменный</a:t>
            </a:r>
          </a:p>
          <a:p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язык,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нариц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неодушев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., муж. род.,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скл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., ед. ч., род. п.,  дополнение.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7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Прочитайте текст.  Заполните таблицу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2730182"/>
            <a:ext cx="5410200" cy="492443"/>
          </a:xfrm>
        </p:spPr>
        <p:txBody>
          <a:bodyPr/>
          <a:lstStyle/>
          <a:p>
            <a:r>
              <a:rPr lang="ru-RU" sz="1600" dirty="0" smtClean="0">
                <a:solidFill>
                  <a:srgbClr val="C00000"/>
                </a:solidFill>
              </a:rPr>
              <a:t>     Просклоняйте одно существительное из первого 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и одно из второго. Сравните окончания.</a:t>
            </a:r>
            <a:endParaRPr lang="ru-RU" sz="1600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141751"/>
              </p:ext>
            </p:extLst>
          </p:nvPr>
        </p:nvGraphicFramePr>
        <p:xfrm>
          <a:off x="596900" y="403225"/>
          <a:ext cx="4495800" cy="615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0999"/>
                <a:gridCol w="2124801"/>
              </a:tblGrid>
              <a:tr h="33277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род –о,-е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род  на –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2854">
                <a:tc>
                  <a:txBody>
                    <a:bodyPr/>
                    <a:lstStyle/>
                    <a:p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800" y="936625"/>
            <a:ext cx="55753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солнце поднялось над пустыней, подошло время проверить наших питомцев. Чабан, поставив ногу в стремя, быстро сел на коня. Незаметное в лучах солнца пламя костра быстро залили водой, засыпали песком. Ахмад сказал, что самому большому щенку надо дать кличку. Мы двинулись в путь и остановились только тогда, когда увидели знамя кочевого племени.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3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49244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Прочитайте предложения, найдите имена существительные, сделайте разбор по образцу.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473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9700" y="1089025"/>
            <a:ext cx="5486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Самый большой в мире остров – это Гренландия. Высочайшая гора мира – Джомолунгма, которая возвышается на границе между Тибетом и Непалом. Учёные спорят, какую реку назвать самой длинной – Нил или Амазонку.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Самой короткой речкой является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приток Миссури. Её длина – шестьдесят один метр</a:t>
            </a:r>
            <a:r>
              <a:rPr lang="ru-RU" dirty="0" smtClean="0">
                <a:latin typeface="Calibri"/>
                <a:cs typeface="Arial" panose="020B0604020202020204" pitchFamily="34" charset="0"/>
              </a:rPr>
              <a:t>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473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9700" y="479425"/>
            <a:ext cx="548640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Самый большой в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мире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остров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Гренландия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Высочайшая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 мира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Джомолунгма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которая возвышается на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границе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между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Тибетом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Непалом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Учёные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спорят, какую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реку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назвать самой длинной –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Нил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Амазонку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   Самой короткой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речкой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является </a:t>
            </a:r>
            <a:r>
              <a:rPr lang="ru-RU" sz="19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Роу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приток Миссури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Её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– шестьдесят один </a:t>
            </a:r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</a:t>
            </a:r>
            <a:r>
              <a:rPr lang="ru-RU" sz="1900" dirty="0" smtClean="0">
                <a:latin typeface="Calibri"/>
                <a:cs typeface="Arial" panose="020B0604020202020204" pitchFamily="34" charset="0"/>
              </a:rPr>
              <a:t>⁴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6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3999" cy="2985433"/>
          </a:xfrm>
        </p:spPr>
        <p:txBody>
          <a:bodyPr/>
          <a:lstStyle/>
          <a:p>
            <a:r>
              <a:rPr lang="ru-RU" sz="2000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мире³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– мир, </a:t>
            </a:r>
            <a:r>
              <a:rPr lang="ru-RU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нариц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неодушев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муж. род., 2 </a:t>
            </a:r>
            <a:r>
              <a:rPr lang="ru-RU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скл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ед. ч.,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п., 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обстоятельство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Гренландия³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Гренландия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, собств., </a:t>
            </a:r>
            <a:r>
              <a:rPr lang="ru-RU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неодушев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 род.,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1скл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ед. ч.,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И.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п., 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подлежащее. </a:t>
            </a:r>
            <a:endParaRPr lang="ru-RU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метр³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метр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нариц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неодушев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муж. род., 2 </a:t>
            </a:r>
            <a:r>
              <a:rPr lang="ru-RU" sz="2000" i="0" dirty="0" err="1">
                <a:latin typeface="Arial" panose="020B0604020202020204" pitchFamily="34" charset="0"/>
                <a:cs typeface="Arial" panose="020B0604020202020204" pitchFamily="34" charset="0"/>
              </a:rPr>
              <a:t>скл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., ед. ч.,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И.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п., 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сказуемое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0" u="wavy" dirty="0" smtClean="0">
                <a:solidFill>
                  <a:schemeClr val="tx2">
                    <a:lumMod val="50000"/>
                  </a:schemeClr>
                </a:solidFill>
              </a:rPr>
              <a:t>Её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u="sng" dirty="0">
                <a:solidFill>
                  <a:schemeClr val="tx2">
                    <a:lumMod val="50000"/>
                  </a:schemeClr>
                </a:solidFill>
              </a:rPr>
              <a:t>длина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ru-RU" sz="2000" i="0" u="dbl" dirty="0">
                <a:solidFill>
                  <a:schemeClr val="tx2">
                    <a:lumMod val="50000"/>
                  </a:schemeClr>
                </a:solidFill>
              </a:rPr>
              <a:t>шестьдесят один метр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⁴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23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1231106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76</a:t>
            </a:r>
            <a:r>
              <a:rPr lang="ru-RU" sz="1600" b="1" i="0" dirty="0" smtClean="0">
                <a:solidFill>
                  <a:schemeClr val="bg1"/>
                </a:solidFill>
              </a:rPr>
              <a:t>, 78.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УПРАЖНЕНИЯ 464 (</a:t>
            </a:r>
            <a:r>
              <a:rPr lang="ru-RU" sz="1600" b="1" i="0" dirty="0" smtClean="0">
                <a:solidFill>
                  <a:schemeClr val="bg1"/>
                </a:solidFill>
              </a:rPr>
              <a:t>стр. </a:t>
            </a:r>
            <a:r>
              <a:rPr lang="ru-RU" sz="1600" b="1" i="0" dirty="0" smtClean="0">
                <a:solidFill>
                  <a:schemeClr val="bg1"/>
                </a:solidFill>
              </a:rPr>
              <a:t>202) и 474 </a:t>
            </a:r>
            <a:r>
              <a:rPr lang="ru-RU" sz="1600" b="1" i="0" dirty="0">
                <a:solidFill>
                  <a:schemeClr val="bg1"/>
                </a:solidFill>
              </a:rPr>
              <a:t>(</a:t>
            </a:r>
            <a:r>
              <a:rPr lang="ru-RU" sz="1600" b="1" i="0" dirty="0" smtClean="0">
                <a:solidFill>
                  <a:schemeClr val="bg1"/>
                </a:solidFill>
              </a:rPr>
              <a:t>стр. </a:t>
            </a:r>
            <a:r>
              <a:rPr lang="ru-RU" sz="1600" b="1" i="0" dirty="0" smtClean="0">
                <a:solidFill>
                  <a:schemeClr val="bg1"/>
                </a:solidFill>
              </a:rPr>
              <a:t>207</a:t>
            </a:r>
            <a:r>
              <a:rPr lang="ru-RU" sz="1600" b="1" i="0" dirty="0" smtClean="0">
                <a:solidFill>
                  <a:schemeClr val="bg1"/>
                </a:solidFill>
              </a:rPr>
              <a:t>).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78" y="1"/>
            <a:ext cx="5765800" cy="32448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2730182"/>
            <a:ext cx="5410200" cy="246221"/>
          </a:xfrm>
        </p:spPr>
        <p:txBody>
          <a:bodyPr/>
          <a:lstStyle/>
          <a:p>
            <a:r>
              <a:rPr lang="ru-RU" sz="1600" dirty="0" smtClean="0">
                <a:solidFill>
                  <a:srgbClr val="C00000"/>
                </a:solidFill>
              </a:rPr>
              <a:t>     </a:t>
            </a:r>
            <a:endParaRPr lang="ru-RU" sz="1600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298733"/>
              </p:ext>
            </p:extLst>
          </p:nvPr>
        </p:nvGraphicFramePr>
        <p:xfrm>
          <a:off x="292100" y="250825"/>
          <a:ext cx="52578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743200"/>
              </a:tblGrid>
              <a:tr h="4572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род –о,-е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род  на –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285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солнце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Время, стремя, пламя,</a:t>
                      </a:r>
                      <a:r>
                        <a:rPr lang="ru-RU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знамя, племени.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20725" y="1392099"/>
            <a:ext cx="43719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</a:t>
            </a:r>
            <a:r>
              <a:rPr lang="ru-RU" altLang="ru-RU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altLang="ru-RU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</a:t>
            </a:r>
            <a:r>
              <a:rPr lang="ru-RU" altLang="ru-RU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lang="ru-RU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 err="1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солнц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с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тремен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lvl="0"/>
            <a:r>
              <a:rPr lang="ru-RU" dirty="0" err="1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солнц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стрем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солнц</a:t>
            </a:r>
            <a:r>
              <a:rPr lang="ru-RU" alt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стрем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alt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Т.п. 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солнц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стрем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lvl="0"/>
            <a:r>
              <a:rPr lang="ru-RU" dirty="0" err="1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солнц</a:t>
            </a:r>
            <a:r>
              <a:rPr lang="ru-RU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о 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тремен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273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3231"/>
              </p:ext>
            </p:extLst>
          </p:nvPr>
        </p:nvGraphicFramePr>
        <p:xfrm>
          <a:off x="288290" y="108162"/>
          <a:ext cx="5285316" cy="18748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7305"/>
                <a:gridCol w="1057063"/>
                <a:gridCol w="1057063"/>
                <a:gridCol w="1873885"/>
              </a:tblGrid>
              <a:tr h="312468">
                <a:tc rowSpan="2"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Падеж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Склонение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FF9933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Разносклоняемые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</a:tr>
              <a:tr h="312467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rgbClr val="FF993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2-е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3-е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FF9933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2467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Р.п.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поля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степ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племен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</a:tr>
              <a:tr h="312467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Д.п.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полю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степ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племен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</a:tr>
              <a:tr h="312467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Т.п.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степью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племен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</a:tr>
              <a:tr h="312467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П.п.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поле 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степ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племен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>
                    <a:solidFill>
                      <a:srgbClr val="66FF99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8290" y="2271395"/>
            <a:ext cx="5237268" cy="48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400" dirty="0"/>
              <a:t>Как вы думаете, почему существительные на –</a:t>
            </a:r>
            <a:r>
              <a:rPr lang="ru-RU" altLang="ru-RU" sz="1400" dirty="0" err="1">
                <a:solidFill>
                  <a:srgbClr val="FF0000"/>
                </a:solidFill>
              </a:rPr>
              <a:t>мя</a:t>
            </a:r>
            <a:r>
              <a:rPr lang="ru-RU" altLang="ru-RU" sz="1400" dirty="0"/>
              <a:t> и слово </a:t>
            </a:r>
            <a:r>
              <a:rPr lang="ru-RU" altLang="ru-RU" sz="1400" dirty="0">
                <a:solidFill>
                  <a:srgbClr val="FF0000"/>
                </a:solidFill>
              </a:rPr>
              <a:t>путь</a:t>
            </a:r>
            <a:r>
              <a:rPr lang="ru-RU" altLang="ru-RU" sz="1400" dirty="0"/>
              <a:t> получили название разносклоняемые?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32435" y="2812204"/>
            <a:ext cx="3943737" cy="2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400"/>
              <a:t>Сравните свой вывод с текстом определения.</a:t>
            </a:r>
          </a:p>
        </p:txBody>
      </p:sp>
      <p:sp>
        <p:nvSpPr>
          <p:cNvPr id="6" name="Скругленная прямоугольная выноска 5"/>
          <p:cNvSpPr>
            <a:spLocks noChangeArrowheads="1"/>
          </p:cNvSpPr>
          <p:nvPr/>
        </p:nvSpPr>
        <p:spPr bwMode="auto">
          <a:xfrm>
            <a:off x="196638" y="2136916"/>
            <a:ext cx="5429462" cy="1009509"/>
          </a:xfrm>
          <a:prstGeom prst="wedgeRoundRectCallout">
            <a:avLst>
              <a:gd name="adj1" fmla="val -47694"/>
              <a:gd name="adj2" fmla="val -46278"/>
              <a:gd name="adj3" fmla="val 16667"/>
            </a:avLst>
          </a:prstGeom>
          <a:solidFill>
            <a:srgbClr val="FF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dirty="0"/>
              <a:t>Имена существительные на –мя и путь называются </a:t>
            </a:r>
            <a:r>
              <a:rPr lang="ru-RU" sz="1600" i="1" dirty="0">
                <a:solidFill>
                  <a:srgbClr val="FF0000"/>
                </a:solidFill>
              </a:rPr>
              <a:t>разносклоняемыми</a:t>
            </a:r>
            <a:r>
              <a:rPr lang="ru-RU" sz="1400" dirty="0"/>
              <a:t>. Они имеют окончания разных склонений: в Р.п., Д.п. и П.п. – </a:t>
            </a:r>
            <a:r>
              <a:rPr lang="ru-RU" dirty="0">
                <a:solidFill>
                  <a:srgbClr val="FF0000"/>
                </a:solidFill>
              </a:rPr>
              <a:t>и</a:t>
            </a:r>
            <a:r>
              <a:rPr lang="ru-RU" sz="1400" dirty="0"/>
              <a:t>, как существительные   3-го склонения, в Т.п. – </a:t>
            </a:r>
            <a:r>
              <a:rPr lang="ru-RU" dirty="0">
                <a:solidFill>
                  <a:srgbClr val="FF0000"/>
                </a:solidFill>
              </a:rPr>
              <a:t>ем</a:t>
            </a:r>
            <a:r>
              <a:rPr lang="ru-RU" sz="1400" dirty="0"/>
              <a:t>, как существительные            2-го склонения.</a:t>
            </a:r>
          </a:p>
        </p:txBody>
      </p:sp>
    </p:spTree>
    <p:extLst>
      <p:ext uri="{BB962C8B-B14F-4D97-AF65-F5344CB8AC3E}">
        <p14:creationId xmlns:p14="http://schemas.microsoft.com/office/powerpoint/2010/main" val="285577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292388"/>
          </a:xfrm>
        </p:spPr>
        <p:txBody>
          <a:bodyPr/>
          <a:lstStyle/>
          <a:p>
            <a:pPr algn="ctr"/>
            <a:r>
              <a:rPr lang="ru-RU" sz="1900" dirty="0" smtClean="0"/>
              <a:t>РАЗНОСКЛОНЯЕМЫЕ СУЩЕСТВИТЕЛЬНЫЕ</a:t>
            </a:r>
            <a:endParaRPr lang="ru-RU" sz="1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936625"/>
            <a:ext cx="5486400" cy="1447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9700" y="1012825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Разносклоняемые существительные на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косвенных падежах, кроме винительного, имеют суффикс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например: знам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им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ем, стрем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70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192193" y="144215"/>
            <a:ext cx="5429462" cy="66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rgbClr val="FF0000"/>
                </a:solidFill>
              </a:rPr>
              <a:t>Запомните! </a:t>
            </a:r>
          </a:p>
          <a:p>
            <a:pPr algn="ctr" eaLnBrk="1" hangingPunct="1"/>
            <a:r>
              <a:rPr lang="ru-RU" altLang="ru-RU" dirty="0">
                <a:solidFill>
                  <a:srgbClr val="FF0000"/>
                </a:solidFill>
              </a:rPr>
              <a:t> </a:t>
            </a:r>
            <a:r>
              <a:rPr lang="ru-RU" altLang="ru-RU" sz="2000" dirty="0">
                <a:solidFill>
                  <a:srgbClr val="FF0000"/>
                </a:solidFill>
              </a:rPr>
              <a:t>Разносклоняемые существительные.</a:t>
            </a:r>
          </a:p>
        </p:txBody>
      </p:sp>
      <p:pic>
        <p:nvPicPr>
          <p:cNvPr id="4" name="Picture 2" descr="Картинка 94 из 16403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899094"/>
            <a:ext cx="909955" cy="72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Выноска-облако 4"/>
          <p:cNvSpPr>
            <a:spLocks noChangeArrowheads="1"/>
          </p:cNvSpPr>
          <p:nvPr/>
        </p:nvSpPr>
        <p:spPr bwMode="auto">
          <a:xfrm>
            <a:off x="1441450" y="829239"/>
            <a:ext cx="4180205" cy="1045563"/>
          </a:xfrm>
          <a:prstGeom prst="cloudCallout">
            <a:avLst>
              <a:gd name="adj1" fmla="val -51042"/>
              <a:gd name="adj2" fmla="val 39153"/>
            </a:avLst>
          </a:prstGeom>
          <a:solidFill>
            <a:schemeClr val="bg1"/>
          </a:solidFill>
          <a:ln w="25400" algn="ctr">
            <a:solidFill>
              <a:srgbClr val="89A4A7"/>
            </a:solidFill>
            <a:round/>
            <a:headEnd/>
            <a:tailEnd/>
          </a:ln>
        </p:spPr>
        <p:txBody>
          <a:bodyPr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/>
              <a:t>Племя, время, семя, бремя, вымя, имя, стремя, темя, знамя, пламя, путь.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41450" y="1802695"/>
            <a:ext cx="4324350" cy="48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dirty="0"/>
              <a:t>Сколько получилось разносклоняемых имен существительных?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80483" y="2271395"/>
            <a:ext cx="3316817" cy="570230"/>
          </a:xfrm>
          <a:prstGeom prst="wedgeRoundRectCallout">
            <a:avLst>
              <a:gd name="adj1" fmla="val -44520"/>
              <a:gd name="adj2" fmla="val 9473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 среднего рода 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–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слово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295" name="Picture 3" descr="C:\Users\Администратор\Desktop\22_328_100_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157" y="2303416"/>
            <a:ext cx="1036743" cy="83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83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/>
      <p:bldP spid="8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 smtClean="0">
                <a:solidFill>
                  <a:srgbClr val="FF0000"/>
                </a:solidFill>
              </a:rPr>
              <a:t>Вставь  существительные  на  -МЯ</a:t>
            </a:r>
            <a:endParaRPr lang="ru-RU" altLang="ru-RU" dirty="0" smtClean="0">
              <a:solidFill>
                <a:srgbClr val="FF0000"/>
              </a:solidFill>
            </a:endParaRP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384387" y="479425"/>
            <a:ext cx="5317913" cy="226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/>
              <a:t>В стародавнее древнее</a:t>
            </a:r>
            <a:r>
              <a:rPr lang="ru-RU" altLang="ru-RU" dirty="0" smtClean="0"/>
              <a:t>_________</a:t>
            </a:r>
            <a:endParaRPr lang="ru-RU" altLang="ru-RU" dirty="0"/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В шалашах без окон и дверей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Жило-было лохматое__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_____</a:t>
            </a:r>
            <a:r>
              <a:rPr lang="ru-RU" altLang="ru-RU" dirty="0"/>
              <a:t>___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Первобытных людей-дикарей.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Они не знали, для чего корове __________,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Как написать свою фамилию и __________,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Зачем на лошадь надевать седло и__________ -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Необразованное было это____________ </a:t>
            </a:r>
            <a:r>
              <a:rPr lang="ru-RU" altLang="ru-RU" dirty="0" smtClean="0"/>
              <a:t>.</a:t>
            </a:r>
            <a:endParaRPr lang="ru-RU" alt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87700" y="403225"/>
            <a:ext cx="899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86725" y="976094"/>
            <a:ext cx="824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b="1" dirty="0">
                <a:solidFill>
                  <a:srgbClr val="C00000"/>
                </a:solidFill>
              </a:rPr>
              <a:t>племя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73500" y="1437759"/>
            <a:ext cx="830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вымя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3499" y="1807091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8838" y="2126695"/>
            <a:ext cx="1063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стремя</a:t>
            </a:r>
            <a:r>
              <a:rPr lang="ru-RU" alt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98825" y="2333586"/>
            <a:ext cx="824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племя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687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 smtClean="0">
                <a:solidFill>
                  <a:srgbClr val="FF0000"/>
                </a:solidFill>
              </a:rPr>
              <a:t>Вставь  существительные  на  -МЯ</a:t>
            </a:r>
            <a:endParaRPr lang="ru-RU" altLang="ru-RU" dirty="0" smtClean="0">
              <a:solidFill>
                <a:srgbClr val="FF0000"/>
              </a:solidFill>
            </a:endParaRP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384387" y="403225"/>
            <a:ext cx="5317913" cy="254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ru-RU" altLang="ru-RU" dirty="0" smtClean="0"/>
              <a:t>Трудно </a:t>
            </a:r>
            <a:r>
              <a:rPr lang="ru-RU" altLang="ru-RU" dirty="0"/>
              <a:t>было им жить в эти годы,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Угнетало их </a:t>
            </a:r>
            <a:r>
              <a:rPr lang="ru-RU" altLang="ru-RU" dirty="0" smtClean="0"/>
              <a:t>___________ </a:t>
            </a:r>
            <a:r>
              <a:rPr lang="ru-RU" altLang="ru-RU" dirty="0"/>
              <a:t>забот.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И страдали они от погоды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Без плащей, без зонтов и без бот.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Никто не знал, как развевает ветер </a:t>
            </a:r>
            <a:r>
              <a:rPr lang="ru-RU" altLang="ru-RU" dirty="0" smtClean="0"/>
              <a:t>__________ </a:t>
            </a:r>
            <a:r>
              <a:rPr lang="ru-RU" altLang="ru-RU" dirty="0"/>
              <a:t>,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Что кислород всегда поддерживает __________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Не думали они над тем, 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Как  в булку превратить простое __________,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С утра до вечера они чесали _______________.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21100" y="2578866"/>
            <a:ext cx="99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темя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80464" y="2209534"/>
            <a:ext cx="675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семя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99567" y="1698625"/>
            <a:ext cx="824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пламя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204" y="1437759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знамя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7097" y="631825"/>
            <a:ext cx="825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бремя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38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7796</TotalTime>
  <Words>1494</Words>
  <Application>Microsoft Office PowerPoint</Application>
  <PresentationFormat>Произвольный</PresentationFormat>
  <Paragraphs>278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Bookman Old Style</vt:lpstr>
      <vt:lpstr>Calibri</vt:lpstr>
      <vt:lpstr>Georgia</vt:lpstr>
      <vt:lpstr>Times New Roman</vt:lpstr>
      <vt:lpstr>Office Theme</vt:lpstr>
      <vt:lpstr>Презентация PowerPoint</vt:lpstr>
      <vt:lpstr>СЕГОДНЯ НА УРОКЕ:  </vt:lpstr>
      <vt:lpstr>Прочитайте текст.  Заполните таблицу</vt:lpstr>
      <vt:lpstr>Презентация PowerPoint</vt:lpstr>
      <vt:lpstr>Презентация PowerPoint</vt:lpstr>
      <vt:lpstr>РАЗНОСКЛОНЯЕМЫЕ СУЩЕСТВИТЕЛЬНЫЕ</vt:lpstr>
      <vt:lpstr>Презентация PowerPoint</vt:lpstr>
      <vt:lpstr>Вставь  существительные  на  -МЯ</vt:lpstr>
      <vt:lpstr>Вставь  существительные  на  -МЯ</vt:lpstr>
      <vt:lpstr>Подберите к словам синонимы на –МЯ.  Запишите следующую группу разносклоняемых существительных. </vt:lpstr>
      <vt:lpstr>Подберите к словам синонимы на –МЯ.  Запишите следующую группу разносклоняемых существительных</vt:lpstr>
      <vt:lpstr>Подберите к словам синонимы.  Запишите следующую группу разносклоняемых существительных.</vt:lpstr>
      <vt:lpstr>УПРАЖНЕНИЕ 461</vt:lpstr>
      <vt:lpstr>УПРАЖНЕНИЕ 462</vt:lpstr>
      <vt:lpstr>УПРАЖНЕНИЕ 462</vt:lpstr>
      <vt:lpstr>УПРАЖНЕНИЕ 463</vt:lpstr>
      <vt:lpstr>УПРАЖНЕНИЕ 463</vt:lpstr>
      <vt:lpstr>Презентация PowerPoint</vt:lpstr>
      <vt:lpstr>Повторение пройденного «Узнай меня»</vt:lpstr>
      <vt:lpstr>Повторение пройденного «Узнай меня»</vt:lpstr>
      <vt:lpstr>Презентация PowerPoint</vt:lpstr>
      <vt:lpstr>Презентация PowerPoint</vt:lpstr>
      <vt:lpstr>Презентация PowerPoint</vt:lpstr>
      <vt:lpstr>Презентация PowerPoint</vt:lpstr>
      <vt:lpstr>СКЛОНЕНИЕ ИМЕН СУЩЕСТВИТЕЛЬНЫХ</vt:lpstr>
      <vt:lpstr>Презентация PowerPoint</vt:lpstr>
      <vt:lpstr>Презентация PowerPoint</vt:lpstr>
      <vt:lpstr>ПОРЯДОК МОРФОЛОГИЧЕСКОГО РАЗБОРА</vt:lpstr>
      <vt:lpstr>ОБРАЗЕЦ РАЗБОРА</vt:lpstr>
      <vt:lpstr>УПРАЖНЕНИЕ 473</vt:lpstr>
      <vt:lpstr>УПРАЖНЕНИЕ 473</vt:lpstr>
      <vt:lpstr>Презентация PowerPoint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837</cp:revision>
  <dcterms:created xsi:type="dcterms:W3CDTF">2020-04-13T08:05:16Z</dcterms:created>
  <dcterms:modified xsi:type="dcterms:W3CDTF">2021-02-19T12:40:55Z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