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9" r:id="rId2"/>
    <p:sldId id="390" r:id="rId3"/>
    <p:sldId id="560" r:id="rId4"/>
    <p:sldId id="561" r:id="rId5"/>
    <p:sldId id="562" r:id="rId6"/>
    <p:sldId id="563" r:id="rId7"/>
    <p:sldId id="564" r:id="rId8"/>
    <p:sldId id="565" r:id="rId9"/>
    <p:sldId id="570" r:id="rId10"/>
    <p:sldId id="566" r:id="rId11"/>
    <p:sldId id="567" r:id="rId12"/>
    <p:sldId id="568" r:id="rId13"/>
    <p:sldId id="569" r:id="rId14"/>
    <p:sldId id="541" r:id="rId15"/>
    <p:sldId id="558" r:id="rId16"/>
    <p:sldId id="557" r:id="rId17"/>
    <p:sldId id="542" r:id="rId18"/>
    <p:sldId id="533" r:id="rId19"/>
    <p:sldId id="543" r:id="rId20"/>
    <p:sldId id="545" r:id="rId21"/>
    <p:sldId id="546" r:id="rId22"/>
    <p:sldId id="514" r:id="rId23"/>
    <p:sldId id="547" r:id="rId24"/>
    <p:sldId id="548" r:id="rId25"/>
    <p:sldId id="549" r:id="rId26"/>
    <p:sldId id="550" r:id="rId27"/>
    <p:sldId id="538" r:id="rId28"/>
    <p:sldId id="551" r:id="rId29"/>
    <p:sldId id="553" r:id="rId30"/>
    <p:sldId id="554" r:id="rId31"/>
    <p:sldId id="559" r:id="rId32"/>
    <p:sldId id="552" r:id="rId33"/>
    <p:sldId id="556" r:id="rId34"/>
    <p:sldId id="555" r:id="rId35"/>
    <p:sldId id="294" r:id="rId36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60000"/>
    <a:srgbClr val="000000"/>
    <a:srgbClr val="CCCCFF"/>
    <a:srgbClr val="CCECFF"/>
    <a:srgbClr val="5ACD3F"/>
    <a:srgbClr val="CC99FF"/>
    <a:srgbClr val="FFCC66"/>
    <a:srgbClr val="66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4DD98-A41F-495C-B07A-95D7C7D34070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244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Slade1k\&#1056;&#1072;&#1073;&#1086;&#1095;&#1080;&#1081;%20&#1089;&#1090;&#1086;&#1083;\&#1057;&#1082;&#1072;&#1079;&#1086;&#1095;&#1085;&#1099;&#1081;%20&#1079;&#1086;&#1086;&#1087;&#1072;&#1088;&#1082;%20-%20&#1085;&#1077;&#1089;&#1082;&#1083;&#1086;&#1085;&#1103;&#1077;&#1084;&#1099;&#1081;%20&#1089;&#1091;&#1097;&#1077;&#1089;&#1090;&#1074;&#1080;&#1090;&#1077;&#1083;&#1100;&#1085;&#1099;&#1077;%20(+++)\14%20-%20The%20Little%20Waves.mp3" TargetMode="Externa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3" Type="http://schemas.openxmlformats.org/officeDocument/2006/relationships/image" Target="../media/image47.gif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gif"/><Relationship Id="rId5" Type="http://schemas.openxmlformats.org/officeDocument/2006/relationships/image" Target="../media/image49.gif"/><Relationship Id="rId10" Type="http://schemas.openxmlformats.org/officeDocument/2006/relationships/image" Target="../media/image35.gif"/><Relationship Id="rId4" Type="http://schemas.openxmlformats.org/officeDocument/2006/relationships/image" Target="../media/image48.gif"/><Relationship Id="rId9" Type="http://schemas.openxmlformats.org/officeDocument/2006/relationships/image" Target="../media/image5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5.jpe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Slade1k\&#1056;&#1072;&#1073;&#1086;&#1095;&#1080;&#1081;%20&#1089;&#1090;&#1086;&#1083;\&#1057;&#1082;&#1072;&#1079;&#1086;&#1095;&#1085;&#1099;&#1081;%20&#1079;&#1086;&#1086;&#1087;&#1072;&#1088;&#1082;%20-%20&#1085;&#1077;&#1089;&#1082;&#1083;&#1086;&#1085;&#1103;&#1077;&#1084;&#1099;&#1081;%20&#1089;&#1091;&#1097;&#1077;&#1089;&#1090;&#1074;&#1080;&#1090;&#1077;&#1083;&#1100;&#1085;&#1099;&#1077;%20(+++)\02%20-%20All%20The%20Birds%20Are%20Here%20Again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10" Type="http://schemas.openxmlformats.org/officeDocument/2006/relationships/image" Target="../media/image11.gif"/><Relationship Id="rId4" Type="http://schemas.microsoft.com/office/2007/relationships/hdphoto" Target="../media/hdphoto1.wdp"/><Relationship Id="rId9" Type="http://schemas.openxmlformats.org/officeDocument/2006/relationships/image" Target="../media/image10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jpeg"/><Relationship Id="rId7" Type="http://schemas.openxmlformats.org/officeDocument/2006/relationships/image" Target="../media/image33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56;&#1053;&#1057;\whizzkids_-_digi_digi_radio_edit_2009.mp3" TargetMode="Externa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10" Type="http://schemas.openxmlformats.org/officeDocument/2006/relationships/image" Target="../media/image36.png"/><Relationship Id="rId4" Type="http://schemas.microsoft.com/office/2007/relationships/hdphoto" Target="../media/hdphoto2.wdp"/><Relationship Id="rId9" Type="http://schemas.openxmlformats.org/officeDocument/2006/relationships/image" Target="../media/image3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9308" y="1462965"/>
            <a:ext cx="281970" cy="11429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4837" y="1257340"/>
            <a:ext cx="2833864" cy="1554251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Несклоняемые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имена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существительные. </a:t>
            </a:r>
          </a:p>
          <a:p>
            <a:pPr algn="ctr"/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Род несклоняемых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имён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существительных. </a:t>
            </a:r>
            <a:endParaRPr lang="ru-RU" sz="19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 descr="1924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21100" y="1257340"/>
            <a:ext cx="1085866" cy="678666"/>
          </a:xfrm>
          <a:prstGeom prst="rect">
            <a:avLst/>
          </a:prstGeom>
        </p:spPr>
      </p:pic>
      <p:pic>
        <p:nvPicPr>
          <p:cNvPr id="25" name="Рисунок 24" descr="666183a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790" y="2085951"/>
            <a:ext cx="1341641" cy="76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min\Рабочий стол\несклоняемый существительные\Зверята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"/>
            <a:ext cx="5765800" cy="324486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936" y="7101"/>
            <a:ext cx="5765800" cy="328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Около старого пня мирно беседовали, </a:t>
            </a:r>
          </a:p>
        </p:txBody>
      </p:sp>
      <p:pic>
        <p:nvPicPr>
          <p:cNvPr id="6" name="Picture 3" descr="G:\Новы картинки\141205.jp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279" y="979728"/>
            <a:ext cx="454050" cy="13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4. Рисунки\Анимационные картины\новые анимашки\Чай-кофе анимашки\k7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79" y="1383932"/>
            <a:ext cx="558494" cy="38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4. Рисунки\Анимационные картины\новые анимашки\Чай-кофе анимашки\Drink-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0229">
            <a:off x="3855250" y="1347806"/>
            <a:ext cx="318320" cy="33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4. Рисунки\Анимационные картины\новые анимашки\Чай-кофе анимашки\k30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02" y="1179509"/>
            <a:ext cx="466634" cy="35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8" y="2748123"/>
            <a:ext cx="5765800" cy="6059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81" tIns="25740" rIns="51481" bIns="25740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</a:rPr>
              <a:t>пили горячий кофе и  ели сладкое суфле огромный гризли, кот и заяц.</a:t>
            </a:r>
          </a:p>
        </p:txBody>
      </p:sp>
    </p:spTree>
    <p:extLst>
      <p:ext uri="{BB962C8B-B14F-4D97-AF65-F5344CB8AC3E}">
        <p14:creationId xmlns:p14="http://schemas.microsoft.com/office/powerpoint/2010/main" val="300576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Slade1k\Мои документы\Мои рисунки\БЕГЕМО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25"/>
            <a:ext cx="5765800" cy="327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:\4. Рисунки\Анимационные картины\новые анимашки\Животные-анимашки\0d79b9ffc4ff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72" y="502064"/>
            <a:ext cx="2241554" cy="168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4. Рисунки\Анимационные картины\Анимашки-картинки\AG00142_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98" y="1758707"/>
            <a:ext cx="576388" cy="54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787" y="21114"/>
            <a:ext cx="5652608" cy="79064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на пригорке бегемот делал зарядку и утешал </a:t>
            </a:r>
            <a:r>
              <a:rPr lang="ru-RU" sz="1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муравьишку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Муравей разбил бабушкино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пенсне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поэтому не свяжет ему на зиму новое кашне. 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644538"/>
            <a:ext cx="5765800" cy="60598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Муравей горько плакал, </a:t>
            </a:r>
          </a:p>
          <a:p>
            <a:pPr algn="ctr"/>
            <a:r>
              <a:rPr lang="ru-RU" b="1" dirty="0">
                <a:solidFill>
                  <a:prstClr val="black"/>
                </a:solidFill>
              </a:rPr>
              <a:t>и бегемотик решил исполнить ему весёлое соло. </a:t>
            </a:r>
          </a:p>
        </p:txBody>
      </p:sp>
      <p:pic>
        <p:nvPicPr>
          <p:cNvPr id="7" name="Picture 2" descr="D:\4. Рисунки\Анимационные картины\Анимашки-картинки\AG00130_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3181">
            <a:off x="3597311" y="2188224"/>
            <a:ext cx="193790" cy="22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6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несклоняемый существительные\pic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5178" y="-33801"/>
            <a:ext cx="5960978" cy="3278651"/>
          </a:xfrm>
          <a:prstGeom prst="rect">
            <a:avLst/>
          </a:prstGeom>
          <a:noFill/>
        </p:spPr>
      </p:pic>
      <p:pic>
        <p:nvPicPr>
          <p:cNvPr id="7" name="14 - The Little Wave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643" y="2860324"/>
            <a:ext cx="192193" cy="144216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0"/>
            <a:ext cx="5652608" cy="708025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 был удивлен всем увиденным и услышанным, 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решил этим  поделиться с розовым фламинго. 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птицы не слушали его: они собирались спать. </a:t>
            </a:r>
          </a:p>
        </p:txBody>
      </p:sp>
    </p:spTree>
    <p:extLst>
      <p:ext uri="{BB962C8B-B14F-4D97-AF65-F5344CB8AC3E}">
        <p14:creationId xmlns:p14="http://schemas.microsoft.com/office/powerpoint/2010/main" val="103379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C:\Documents and Settings\Admin\Рабочий стол\несклоняемый существительные\kangaroo_playing_digeridoo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9722" y="214979"/>
            <a:ext cx="3803395" cy="28148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/>
          <p:cNvSpPr txBox="1"/>
          <p:nvPr/>
        </p:nvSpPr>
        <p:spPr>
          <a:xfrm>
            <a:off x="113192" y="130820"/>
            <a:ext cx="2043227" cy="3068193"/>
          </a:xfrm>
          <a:prstGeom prst="rect">
            <a:avLst/>
          </a:prstGeom>
          <a:solidFill>
            <a:schemeClr val="bg1"/>
          </a:solidFill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1400" b="1" dirty="0">
                <a:ln>
                  <a:solidFill>
                    <a:sysClr val="windowText" lastClr="000000"/>
                  </a:solidFill>
                </a:ln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потом вдруг стало светло. </a:t>
            </a:r>
          </a:p>
          <a:p>
            <a:pPr algn="ctr"/>
            <a:r>
              <a:rPr lang="ru-RU" sz="1400" b="1" dirty="0">
                <a:ln>
                  <a:solidFill>
                    <a:sysClr val="windowText" lastClr="000000"/>
                  </a:solidFill>
                </a:ln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Рома увидел   рыжего кенгуру. </a:t>
            </a:r>
          </a:p>
          <a:p>
            <a:pPr algn="ctr"/>
            <a:r>
              <a:rPr lang="ru-RU" sz="1400" b="1" dirty="0">
                <a:ln>
                  <a:solidFill>
                    <a:sysClr val="windowText" lastClr="000000"/>
                  </a:solidFill>
                </a:ln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Кенгуру играл </a:t>
            </a:r>
          </a:p>
          <a:p>
            <a:pPr algn="ctr"/>
            <a:r>
              <a:rPr lang="ru-RU" sz="1400" b="1" dirty="0">
                <a:ln>
                  <a:solidFill>
                    <a:sysClr val="windowText" lastClr="000000"/>
                  </a:solidFill>
                </a:ln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флейте.</a:t>
            </a:r>
          </a:p>
          <a:p>
            <a:pPr algn="ctr"/>
            <a:r>
              <a:rPr lang="ru-RU" sz="1400" b="1" dirty="0">
                <a:ln>
                  <a:solidFill>
                    <a:sysClr val="windowText" lastClr="000000"/>
                  </a:solidFill>
                </a:ln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звуки флейты стали очень громкими, Рома открыл глаза. Оказалось, что звуки лились из радио, а Рома всё это видел во сне!</a:t>
            </a:r>
          </a:p>
        </p:txBody>
      </p:sp>
      <p:pic>
        <p:nvPicPr>
          <p:cNvPr id="4" name="Picture 2" descr="G:\Новы картинки\801L051ayF-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571" y="2120594"/>
            <a:ext cx="1770476" cy="88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G:\Новы картинки\46328027_2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0326">
            <a:off x="4820947" y="2013422"/>
            <a:ext cx="606610" cy="3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Новы картинки\54171498_325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04" y="770664"/>
            <a:ext cx="810816" cy="91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Новы картинки\espace10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786" y="0"/>
            <a:ext cx="984991" cy="77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рисунки\980oik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710" y="164495"/>
            <a:ext cx="600604" cy="45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G:\рисунки\animal156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428193"/>
            <a:ext cx="432435" cy="3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Documents and Settings\Slade1k\Рабочий стол\Новое\Анимац. фигуры и картины\d8b17bf708f00f705ab26dbe97a6f84c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2" y="975087"/>
            <a:ext cx="1081088" cy="33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62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525627"/>
            <a:ext cx="5562599" cy="553998"/>
          </a:xfrm>
        </p:spPr>
        <p:txBody>
          <a:bodyPr/>
          <a:lstStyle/>
          <a:p>
            <a:r>
              <a:rPr lang="ru-RU" sz="1800" dirty="0" smtClean="0">
                <a:solidFill>
                  <a:srgbClr val="C00000"/>
                </a:solidFill>
              </a:rPr>
              <a:t>     Образуйте форму родительного падежа  единственного числа имён существительных.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98425"/>
            <a:ext cx="5410200" cy="12311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algn="l"/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Мальчик, зоопарк, цветок, птица, колибри, нектар, </a:t>
            </a:r>
          </a:p>
          <a:p>
            <a:pPr lvl="0"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дерево, эскимо, шимпанзе, звук, какаду, скрипка, </a:t>
            </a:r>
          </a:p>
          <a:p>
            <a:pPr lvl="0"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пианино,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кофе, суфле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, пони, гризли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кот, заяц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бегемот, </a:t>
            </a:r>
          </a:p>
          <a:p>
            <a:pPr lvl="0"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пенсне, кашне, соло, фламинго, кенгуру, радио, сон.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9700" y="2155825"/>
            <a:ext cx="541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Колибри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эскимо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шимпанзе,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какаду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пианино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кофе, суфле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пони, гризли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кашне, соло, фламинго, кенгуру,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радио.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923330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имена существительные называют несклоняемыми?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84225"/>
            <a:ext cx="5257800" cy="2154436"/>
          </a:xfrm>
        </p:spPr>
        <p:txBody>
          <a:bodyPr/>
          <a:lstStyle/>
          <a:p>
            <a:r>
              <a:rPr lang="ru-RU" alt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Несклоняемые </a:t>
            </a:r>
            <a:r>
              <a:rPr lang="ru-RU" altLang="ru-RU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- это группа неизменяемых заимствованных слов. В неё входят как имена собственные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(Навои,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Сочи, Тбилиси), так и нарицательные (фрау, маэстро, меню, какаду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Несклоняемые </a:t>
            </a:r>
            <a:r>
              <a:rPr lang="ru-RU" alt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не имеют формальных признаков рода - окончаний.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1450" y="936625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53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4500" y="408702"/>
            <a:ext cx="50162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62865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Сложносокращенные слова –              существительные несклоняемые</a:t>
            </a:r>
          </a:p>
          <a:p>
            <a:pPr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МГУ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(университет) –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(организация) –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ТЮЗ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(театр) –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ВВЦ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(выставочный центр) –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(Род определяется по ключевому слову)</a:t>
            </a:r>
          </a:p>
        </p:txBody>
      </p:sp>
      <p:pic>
        <p:nvPicPr>
          <p:cNvPr id="6" name="Рисунок 5" descr="mgu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00" y="1089025"/>
            <a:ext cx="1511044" cy="99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5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95375"/>
            <a:ext cx="5486400" cy="1938992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sz="1800" b="1" i="0" dirty="0" smtClean="0">
                <a:solidFill>
                  <a:srgbClr val="FF0000"/>
                </a:solidFill>
              </a:rPr>
              <a:t>     Имена  существительные, которые не  </a:t>
            </a:r>
          </a:p>
          <a:p>
            <a:r>
              <a:rPr lang="ru-RU" sz="1800" b="1" i="0" dirty="0">
                <a:solidFill>
                  <a:srgbClr val="FF0000"/>
                </a:solidFill>
              </a:rPr>
              <a:t> </a:t>
            </a:r>
            <a:r>
              <a:rPr lang="ru-RU" sz="1800" b="1" i="0" dirty="0" smtClean="0">
                <a:solidFill>
                  <a:srgbClr val="FF0000"/>
                </a:solidFill>
              </a:rPr>
              <a:t>изменяются по падежам, называются </a:t>
            </a:r>
          </a:p>
          <a:p>
            <a:r>
              <a:rPr lang="ru-RU" sz="1800" b="1" i="0" dirty="0">
                <a:solidFill>
                  <a:srgbClr val="FF0000"/>
                </a:solidFill>
              </a:rPr>
              <a:t> </a:t>
            </a:r>
            <a:r>
              <a:rPr lang="ru-RU" sz="1800" b="1" i="0" dirty="0" smtClean="0">
                <a:solidFill>
                  <a:srgbClr val="FF0000"/>
                </a:solidFill>
              </a:rPr>
              <a:t>несклоняемыми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например: какао, какаду.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К несклоняемым относятся некоторые </a:t>
            </a:r>
          </a:p>
          <a:p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нерусские одушевлённые и неодушевлённые </a:t>
            </a:r>
          </a:p>
          <a:p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нарицательные и собственные имена </a:t>
            </a:r>
          </a:p>
          <a:p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существительные.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3500" y="102424"/>
            <a:ext cx="570230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1900" kern="0" smtClean="0"/>
              <a:t>НЕСКЛОНЯЕМЫЕ СУЩЕСТВИТЕЛЬНЫЕ</a:t>
            </a:r>
            <a:endParaRPr lang="ru-RU" sz="1900" kern="0" dirty="0"/>
          </a:p>
        </p:txBody>
      </p:sp>
    </p:spTree>
    <p:extLst>
      <p:ext uri="{BB962C8B-B14F-4D97-AF65-F5344CB8AC3E}">
        <p14:creationId xmlns:p14="http://schemas.microsoft.com/office/powerpoint/2010/main" val="4430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465 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73472"/>
            <a:ext cx="5626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Прочитайте, найдите несклоняемые имена существительные, объясните их значение.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900" y="936625"/>
            <a:ext cx="57658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Новая линия метро связала центр города с отдалённым ж…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лым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массивом. 2. На первом этаже нового высотного здания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жено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кафе. 3. В зоопарке мы катались на маленьком пони, видели большого серого кенгуру, п…любовались²  ярким оп...рением п…пугая ара и самой маленькой птицы колибри. 4. В б…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таническом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саду нам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уд…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вительное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алоэ, которое было около двух метров в высоту. 5. Конферансье вёл концерт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…красно. 6. Ж…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конкурса долго обсуждало итоги.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465 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8900" y="479425"/>
            <a:ext cx="5765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Новая линия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связала центр города с отдалённым ж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лым массивом. 2. На первом этаже нового высотного здания распол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жено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3. В зоопарке мы катались на маленьком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видели большого серого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кенгуру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любовались²  ярким оп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рением п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пугая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самой маленькой птицы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колибри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4. В б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таническом саду нам пок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зали уд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вительное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алоэ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которое было около двух метров в высоту. 5.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Конферансье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вёл концерт пр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красно. 6.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Жюри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конкурса долго обсуждало итоги.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3" y="2714067"/>
            <a:ext cx="1646767" cy="43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72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6500" y="759183"/>
            <a:ext cx="4559300" cy="400089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marL="651510" indent="-51435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s://encrypted-tbn0.gstatic.com/images?q=tbn:ANd9GcQCfmSwjBEotzWeWlY0aHqlU5NOXdX9LVIfnhBUbCaRW-80wa-L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47683" y="854971"/>
            <a:ext cx="990592" cy="9610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670050" y="753209"/>
            <a:ext cx="38798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Род несклоняемых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имен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существительных.  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Род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существительных-аббревиатур.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Склонение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фамилий.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9700" y="1774825"/>
            <a:ext cx="5410200" cy="1295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1774825"/>
            <a:ext cx="5333999" cy="1107996"/>
          </a:xfrm>
        </p:spPr>
        <p:txBody>
          <a:bodyPr/>
          <a:lstStyle/>
          <a:p>
            <a:r>
              <a:rPr lang="ru-RU" sz="1800" i="0" dirty="0" smtClean="0"/>
              <a:t>     К </a:t>
            </a:r>
            <a:r>
              <a:rPr lang="ru-RU" sz="1800" b="1" i="0" dirty="0" smtClean="0"/>
              <a:t>несклоняемым именам </a:t>
            </a:r>
            <a:r>
              <a:rPr lang="ru-RU" sz="1800" i="0" dirty="0" smtClean="0"/>
              <a:t>существительным относятся </a:t>
            </a:r>
            <a:r>
              <a:rPr lang="ru-RU" sz="1800" i="0" dirty="0" smtClean="0">
                <a:solidFill>
                  <a:srgbClr val="FF0000"/>
                </a:solidFill>
              </a:rPr>
              <a:t>некоторые нерусские имена и фамилии людей</a:t>
            </a:r>
            <a:r>
              <a:rPr lang="ru-RU" sz="1800" i="0" dirty="0" smtClean="0"/>
              <a:t>, например: </a:t>
            </a:r>
            <a:r>
              <a:rPr lang="ru-RU" sz="1800" dirty="0" smtClean="0"/>
              <a:t>поэт </a:t>
            </a:r>
            <a:r>
              <a:rPr lang="ru-RU" sz="1800" dirty="0"/>
              <a:t>Навои, композитор Верди, поэт Гейне, писатель </a:t>
            </a:r>
            <a:r>
              <a:rPr lang="ru-RU" sz="1800" dirty="0" smtClean="0"/>
              <a:t>Айни</a:t>
            </a:r>
            <a:r>
              <a:rPr lang="ru-RU" sz="1800" i="0" dirty="0" smtClean="0"/>
              <a:t>.</a:t>
            </a:r>
            <a:endParaRPr lang="ru-RU" sz="1800" i="0" dirty="0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1900" kern="0" smtClean="0"/>
              <a:t>НЕСКЛОНЯЕМЫЕ СУЩЕСТВИТЕЛЬНЫЕ</a:t>
            </a:r>
            <a:endParaRPr lang="ru-RU" sz="1900" kern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631825"/>
            <a:ext cx="54102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несклоняемым именам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существительным относятся некоторые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географические названия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например: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остров Капри, город Сочи.</a:t>
            </a:r>
          </a:p>
        </p:txBody>
      </p:sp>
    </p:spTree>
    <p:extLst>
      <p:ext uri="{BB962C8B-B14F-4D97-AF65-F5344CB8AC3E}">
        <p14:creationId xmlns:p14="http://schemas.microsoft.com/office/powerpoint/2010/main" val="3765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900" y="631825"/>
            <a:ext cx="5334000" cy="243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181600" cy="1938992"/>
          </a:xfrm>
        </p:spPr>
        <p:txBody>
          <a:bodyPr/>
          <a:lstStyle/>
          <a:p>
            <a:r>
              <a:rPr lang="ru-RU" i="0" dirty="0" smtClean="0">
                <a:solidFill>
                  <a:srgbClr val="FF0000"/>
                </a:solidFill>
              </a:rPr>
              <a:t>     </a:t>
            </a:r>
            <a:r>
              <a:rPr lang="ru-RU" sz="1800" i="0" dirty="0" smtClean="0">
                <a:solidFill>
                  <a:srgbClr val="FF0000"/>
                </a:solidFill>
              </a:rPr>
              <a:t>Род </a:t>
            </a:r>
            <a:r>
              <a:rPr lang="ru-RU" sz="1800" i="0" dirty="0" smtClean="0"/>
              <a:t>несклоняемых географических названий определяется </a:t>
            </a:r>
            <a:r>
              <a:rPr lang="ru-RU" sz="1800" i="0" dirty="0" smtClean="0">
                <a:solidFill>
                  <a:srgbClr val="FF0000"/>
                </a:solidFill>
              </a:rPr>
              <a:t>родом тех нарицательных существительных, которыми эти названия могут быть заменены </a:t>
            </a:r>
            <a:r>
              <a:rPr lang="ru-RU" sz="1800" i="0" dirty="0" smtClean="0"/>
              <a:t>(гора, река, вершина, остров, город и т. д.), например: </a:t>
            </a:r>
            <a:r>
              <a:rPr lang="ru-RU" sz="1800" dirty="0" smtClean="0"/>
              <a:t>незамерзающее Онтарио (озеро), красивый Баку (город).</a:t>
            </a:r>
            <a:endParaRPr lang="ru-RU" sz="1800" dirty="0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sz="1900" kern="0" smtClean="0"/>
              <a:t>НЕСКЛОНЯЕМЫЕ СУЩЕСТВИТЕЛЬНЫЕ</a:t>
            </a:r>
            <a:endParaRPr lang="ru-RU" sz="1900" kern="0" dirty="0"/>
          </a:p>
        </p:txBody>
      </p:sp>
    </p:spTree>
    <p:extLst>
      <p:ext uri="{BB962C8B-B14F-4D97-AF65-F5344CB8AC3E}">
        <p14:creationId xmlns:p14="http://schemas.microsoft.com/office/powerpoint/2010/main" val="345528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466  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877163"/>
          </a:xfrm>
        </p:spPr>
        <p:txBody>
          <a:bodyPr/>
          <a:lstStyle/>
          <a:p>
            <a:r>
              <a:rPr lang="ru-RU" sz="1800" i="0" dirty="0" smtClean="0">
                <a:solidFill>
                  <a:srgbClr val="FF0000"/>
                </a:solidFill>
              </a:rPr>
              <a:t>     </a:t>
            </a:r>
            <a:r>
              <a:rPr lang="ru-RU" sz="1900" i="0" dirty="0" smtClean="0">
                <a:solidFill>
                  <a:srgbClr val="FF0000"/>
                </a:solidFill>
              </a:rPr>
              <a:t>Определите род несклоняемых имён существительных, допишите окончания прилагательных.</a:t>
            </a:r>
            <a:endParaRPr lang="ru-RU" sz="19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464578"/>
            <a:ext cx="5410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Кракатау (вулкан), холмист… Корфу (остров),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величайш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Миссисипи (река),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Рица (озеро),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многолюдн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Карачи (город), быстр… Или (река).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6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466 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84225"/>
            <a:ext cx="5410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Кракатау (вулкан – м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холмист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Корфу (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остров -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величайш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Миссисипи (река – ж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прекрасн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Рица (озеро – ср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многолюдн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Карачи (город – м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быстр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(река – ж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5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92100" y="516662"/>
            <a:ext cx="5257800" cy="584775"/>
          </a:xfrm>
        </p:spPr>
        <p:txBody>
          <a:bodyPr/>
          <a:lstStyle/>
          <a:p>
            <a:r>
              <a:rPr lang="ru-RU" sz="1800" i="0" dirty="0" smtClean="0">
                <a:solidFill>
                  <a:srgbClr val="FF0000"/>
                </a:solidFill>
              </a:rPr>
              <a:t>     </a:t>
            </a:r>
            <a:r>
              <a:rPr lang="ru-RU" sz="1900" i="0" dirty="0" smtClean="0">
                <a:solidFill>
                  <a:srgbClr val="FF0000"/>
                </a:solidFill>
              </a:rPr>
              <a:t>Прочитайте имена существительные и  заполните таблицу.</a:t>
            </a:r>
            <a:endParaRPr lang="ru-RU" sz="19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464578"/>
            <a:ext cx="54102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Такси, кино, ара, колибри, пони, шоссе, пальто, киви, кашне, кафе, метро, кенгуру, конферансье, мисс, фрау, марабу, пенсне, пари, Гёте, Байрон, Кармен, Элизабет, Токио, Дели.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540727"/>
              </p:ext>
            </p:extLst>
          </p:nvPr>
        </p:nvGraphicFramePr>
        <p:xfrm>
          <a:off x="427566" y="1099185"/>
          <a:ext cx="4665134" cy="3708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332567"/>
                <a:gridCol w="233256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неодушевлённые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одушевлённые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48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425818"/>
              </p:ext>
            </p:extLst>
          </p:nvPr>
        </p:nvGraphicFramePr>
        <p:xfrm>
          <a:off x="427566" y="708025"/>
          <a:ext cx="5046134" cy="21082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23067"/>
                <a:gridCol w="252306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неодушевлённые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одушевлённые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Такси, кино, шоссе, пальто, киви,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кашне, кафе, метро, пенсне, пари, Токио, Дели.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Ара, колибри, пони, киви, кенгуру, конферансье, мисс, фрау, марабу, Гёте, Байрон, Кармен, Элизабет.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81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9700" y="174625"/>
            <a:ext cx="5486400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Род несклоняемых существительных определяется следующим образом: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род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неодушевлённые существительные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например: хобби (увлечение), ралли (соревнование), киви (плод). 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Исключение: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кофе, пенальти являются существительными мужского рода; существительные авеню (улица), салями (колбаса), кольраби (капуста) и некоторые другие являются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существительными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женского рода.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11974981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178" y="287161"/>
            <a:ext cx="762000" cy="53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7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5900" y="174625"/>
            <a:ext cx="5334000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Мужской род – все одушевлённые существительные, в том числе и слова, обозначающие лиц мужского пола, например: гризли (медведь), какаду (попугай), киви (птица), рефери (спортивный судья), маэстро (наставник, учитель).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6.-flamingo[1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03" y="1951067"/>
            <a:ext cx="1009724" cy="901760"/>
          </a:xfrm>
          <a:prstGeom prst="rect">
            <a:avLst/>
          </a:prstGeom>
        </p:spPr>
      </p:pic>
      <p:pic>
        <p:nvPicPr>
          <p:cNvPr id="7" name="Picture 28" descr="http://animashky.ru/flist/objiv/31/21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7939" y="2025672"/>
            <a:ext cx="1093100" cy="730091"/>
          </a:xfrm>
          <a:prstGeom prst="rect">
            <a:avLst/>
          </a:prstGeom>
          <a:noFill/>
        </p:spPr>
      </p:pic>
      <p:pic>
        <p:nvPicPr>
          <p:cNvPr id="2050" name="Picture 2" descr="https://img2.ntv.ru/home/news/20140706/rwavshn_v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949508"/>
            <a:ext cx="1326179" cy="88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6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5900" y="174625"/>
            <a:ext cx="5410200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Женский род –  существительные, обозначающие лиц женского пола, а также самок животных, например: красивая леди, заботливая фрау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Хансен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/>
              <a:t>                                                                    иваси</a:t>
            </a:r>
            <a:r>
              <a:rPr lang="ru-RU" dirty="0"/>
              <a:t> («рыба», </a:t>
            </a:r>
            <a:r>
              <a:rPr lang="ru-RU" dirty="0" smtClean="0"/>
              <a:t>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«</a:t>
            </a:r>
            <a:r>
              <a:rPr lang="ru-RU" dirty="0"/>
              <a:t>сельдь»)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цеце</a:t>
            </a:r>
            <a:r>
              <a:rPr lang="ru-RU" dirty="0"/>
              <a:t> («муха</a:t>
            </a:r>
            <a:r>
              <a:rPr lang="ru-RU" dirty="0" smtClean="0"/>
              <a:t>»)</a:t>
            </a:r>
          </a:p>
          <a:p>
            <a:endParaRPr lang="ru-RU" dirty="0"/>
          </a:p>
        </p:txBody>
      </p:sp>
      <p:pic>
        <p:nvPicPr>
          <p:cNvPr id="4" name="Рисунок 3" descr="image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623" y="1393825"/>
            <a:ext cx="759486" cy="585748"/>
          </a:xfrm>
          <a:prstGeom prst="rect">
            <a:avLst/>
          </a:prstGeom>
        </p:spPr>
      </p:pic>
      <p:pic>
        <p:nvPicPr>
          <p:cNvPr id="6" name="Рисунок 5" descr="Muha_ce_ce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900" y="1895485"/>
            <a:ext cx="881062" cy="585748"/>
          </a:xfrm>
          <a:prstGeom prst="rect">
            <a:avLst/>
          </a:prstGeom>
        </p:spPr>
      </p:pic>
      <p:pic>
        <p:nvPicPr>
          <p:cNvPr id="3074" name="Picture 2" descr="https://avatars.mds.yandex.net/get-zen_doc/1108048/pub_5c34cf86e5e73b00aad09eb5_5c34d2384bb55f00aa45cd86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498015"/>
            <a:ext cx="1249018" cy="138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21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469 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584775"/>
          </a:xfrm>
        </p:spPr>
        <p:txBody>
          <a:bodyPr/>
          <a:lstStyle/>
          <a:p>
            <a:r>
              <a:rPr lang="ru-RU" sz="1800" i="0" dirty="0" smtClean="0">
                <a:solidFill>
                  <a:srgbClr val="FF0000"/>
                </a:solidFill>
              </a:rPr>
              <a:t>     </a:t>
            </a:r>
            <a:r>
              <a:rPr lang="ru-RU" sz="1900" i="0" dirty="0" smtClean="0">
                <a:solidFill>
                  <a:srgbClr val="FF0000"/>
                </a:solidFill>
              </a:rPr>
              <a:t>Определите род имён существительных, допишите окончания прилагательных.</a:t>
            </a:r>
            <a:endParaRPr lang="ru-RU" sz="19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089025"/>
            <a:ext cx="5410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Быстр… такси, горяч… какао,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бесмысленн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…² пари, нов… шоссе,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пенсне, приветлив… миссис, знаменит… Буратино, красив…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Турсуной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криклив… жако, вязан… кашне, нов… пальто, юн…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фрейлен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розов… фламинго,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решающ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пенальти.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8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несклоняемый существительные\9f3f3c807db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5000" b="5000"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несклоняемый существительные\46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9542" y="1077298"/>
            <a:ext cx="612534" cy="953297"/>
          </a:xfrm>
          <a:prstGeom prst="rect">
            <a:avLst/>
          </a:prstGeom>
          <a:noFill/>
        </p:spPr>
      </p:pic>
      <p:pic>
        <p:nvPicPr>
          <p:cNvPr id="8" name="02 - All The Birds Are Here Agai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49408" y="3019313"/>
            <a:ext cx="192193" cy="144216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58598" y="157395"/>
            <a:ext cx="1861606" cy="1297119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Однажды мальчик </a:t>
            </a:r>
          </a:p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 очутился в сказочном зоопарке.</a:t>
            </a:r>
          </a:p>
        </p:txBody>
      </p:sp>
      <p:pic>
        <p:nvPicPr>
          <p:cNvPr id="2052" name="Picture 4" descr="G:\Новы картинки\82878066_geparduy1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923" y="1860918"/>
            <a:ext cx="1441450" cy="144215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Новы картинки\post911174900918kv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204" y="2240612"/>
            <a:ext cx="1014264" cy="90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Новы картинки\26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257" y="395889"/>
            <a:ext cx="780785" cy="46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4. Рисунки\Анимационные картины\Анимашки-картинки\AG00130_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2898">
            <a:off x="3008608" y="2947178"/>
            <a:ext cx="258260" cy="16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3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7"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2755900"/>
            <a:ext cx="15716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469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479425"/>
            <a:ext cx="57023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Быстр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такси (ср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горяч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какао (ср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бесмысленн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пари (ср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шоссе (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пенсне (ср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приветлив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миссис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знаменит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Буратино (м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красив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Турсуной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(ж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криклив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жако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вязан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кашне (ср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пальто (ср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фрейлен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розов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фламинго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решающ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пенальти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3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9700" y="403225"/>
            <a:ext cx="5486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Иноязычные фамилии, оканчивающиеся на согласную букву и обозначающие лиц мужского пола, склоняются, например: мистера Джонсона, мистера Кима.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Такие же существительные,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обозначающие лиц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женского пола, не склоняются, например: с миссис Джонсон, о миссис Ким.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Иноязычные фамилии, оканчивающиеся на гласную букву, не склоняются, например: с мистером Ли, о мадам Долли.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17828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тех, кто хочет знать больше!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6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5410200" cy="73866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С помощью толкового словаря определите значение слов, составьте словосочетания и запишите их.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4973" y="11378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470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936625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Аншлаг, шорты, лоджия, дрожжи, регби, жалюзи, бра, пончо, безе, колье, пенальти.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1571050"/>
            <a:ext cx="5562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Аншла́г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-а,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м. Объявление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театре, кино и т. п. о том, что все билеты проданы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Пройти с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аншлагом.</a:t>
            </a:r>
          </a:p>
          <a:p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Шо́рты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шорт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 мн. Брюки выше колен. 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Короткие шорты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Ло'джия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и, ж.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Открытая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галерея на колоннах вдоль стены здания.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5895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626100" cy="2215991"/>
          </a:xfrm>
        </p:spPr>
        <p:txBody>
          <a:bodyPr/>
          <a:lstStyle/>
          <a:p>
            <a:r>
              <a:rPr lang="ru-RU" sz="1600" b="1" i="0" dirty="0" err="1" smtClean="0">
                <a:solidFill>
                  <a:srgbClr val="C00000"/>
                </a:solidFill>
              </a:rPr>
              <a:t>Дро'жжи</a:t>
            </a:r>
            <a:r>
              <a:rPr lang="ru-RU" sz="1600" i="0" dirty="0"/>
              <a:t> -</a:t>
            </a:r>
            <a:r>
              <a:rPr lang="ru-RU" sz="1600" i="0" dirty="0" smtClean="0"/>
              <a:t> </a:t>
            </a:r>
            <a:r>
              <a:rPr lang="ru-RU" sz="1600" dirty="0" smtClean="0"/>
              <a:t>ед</a:t>
            </a:r>
            <a:r>
              <a:rPr lang="ru-RU" sz="1600" dirty="0"/>
              <a:t>.</a:t>
            </a:r>
            <a:r>
              <a:rPr lang="ru-RU" sz="1600" i="0" dirty="0"/>
              <a:t> </a:t>
            </a:r>
            <a:r>
              <a:rPr lang="ru-RU" sz="1600" i="0" dirty="0" smtClean="0"/>
              <a:t>Вещество</a:t>
            </a:r>
            <a:r>
              <a:rPr lang="ru-RU" sz="1600" i="0" dirty="0"/>
              <a:t>, вызывающее брожение и состоящее из микроскопических грибков. </a:t>
            </a:r>
            <a:r>
              <a:rPr lang="ru-RU" sz="1600" b="1" i="0" dirty="0">
                <a:solidFill>
                  <a:srgbClr val="C00000"/>
                </a:solidFill>
              </a:rPr>
              <a:t>Пивные </a:t>
            </a:r>
            <a:r>
              <a:rPr lang="ru-RU" sz="1600" b="1" i="0" dirty="0" smtClean="0">
                <a:solidFill>
                  <a:srgbClr val="C00000"/>
                </a:solidFill>
              </a:rPr>
              <a:t>дрожжи</a:t>
            </a:r>
            <a:r>
              <a:rPr lang="ru-RU" sz="1600" dirty="0" smtClean="0">
                <a:solidFill>
                  <a:srgbClr val="C00000"/>
                </a:solidFill>
              </a:rPr>
              <a:t>.  </a:t>
            </a:r>
          </a:p>
          <a:p>
            <a:r>
              <a:rPr lang="ru-RU" sz="1600" b="1" i="0" dirty="0" err="1" smtClean="0">
                <a:solidFill>
                  <a:srgbClr val="C00000"/>
                </a:solidFill>
              </a:rPr>
              <a:t>Ре'гби</a:t>
            </a:r>
            <a:r>
              <a:rPr lang="ru-RU" sz="1600" b="1" i="0" dirty="0" smtClean="0">
                <a:solidFill>
                  <a:srgbClr val="C00000"/>
                </a:solidFill>
              </a:rPr>
              <a:t> </a:t>
            </a:r>
            <a:r>
              <a:rPr lang="ru-RU" sz="1600" i="0" dirty="0" smtClean="0"/>
              <a:t>- Разновидность </a:t>
            </a:r>
            <a:r>
              <a:rPr lang="ru-RU" sz="1600" i="0" dirty="0"/>
              <a:t>футбола, в </a:t>
            </a:r>
            <a:r>
              <a:rPr lang="ru-RU" sz="1600" i="0" dirty="0" smtClean="0"/>
              <a:t>которой </a:t>
            </a:r>
            <a:r>
              <a:rPr lang="ru-RU" sz="1600" i="0" dirty="0"/>
              <a:t>игроки имеют право брать мяч в руки</a:t>
            </a:r>
            <a:r>
              <a:rPr lang="ru-RU" sz="1600" i="0" dirty="0" smtClean="0"/>
              <a:t>. </a:t>
            </a:r>
            <a:r>
              <a:rPr lang="ru-RU" sz="1600" b="1" i="0" dirty="0" smtClean="0">
                <a:solidFill>
                  <a:srgbClr val="C00000"/>
                </a:solidFill>
              </a:rPr>
              <a:t>Играть в регби.</a:t>
            </a:r>
          </a:p>
          <a:p>
            <a:r>
              <a:rPr lang="ru-RU" sz="1600" b="1" i="0" dirty="0" smtClean="0">
                <a:solidFill>
                  <a:srgbClr val="C00000"/>
                </a:solidFill>
              </a:rPr>
              <a:t>Жалюзи‘</a:t>
            </a:r>
            <a:r>
              <a:rPr lang="ru-RU" sz="1600" i="0" dirty="0" smtClean="0">
                <a:solidFill>
                  <a:srgbClr val="C00000"/>
                </a:solidFill>
              </a:rPr>
              <a:t>-</a:t>
            </a:r>
            <a:r>
              <a:rPr lang="ru-RU" sz="1600" i="0" dirty="0"/>
              <a:t> </a:t>
            </a:r>
            <a:r>
              <a:rPr lang="ru-RU" sz="1600" dirty="0"/>
              <a:t>нескл., ср.</a:t>
            </a:r>
            <a:r>
              <a:rPr lang="ru-RU" sz="1600" i="0" dirty="0"/>
              <a:t>  Оконные шторы из деревянных пластинок, скрепленных шнурами</a:t>
            </a:r>
            <a:r>
              <a:rPr lang="ru-RU" sz="1600" i="0" dirty="0" smtClean="0"/>
              <a:t>. </a:t>
            </a:r>
            <a:r>
              <a:rPr lang="ru-RU" sz="1600" b="1" i="0" dirty="0" smtClean="0">
                <a:solidFill>
                  <a:srgbClr val="C00000"/>
                </a:solidFill>
              </a:rPr>
              <a:t>Раскрытое жалюзи.</a:t>
            </a:r>
          </a:p>
          <a:p>
            <a:r>
              <a:rPr lang="ru-RU" sz="1600" b="1" i="0" dirty="0" smtClean="0">
                <a:solidFill>
                  <a:srgbClr val="C00000"/>
                </a:solidFill>
              </a:rPr>
              <a:t>Бра</a:t>
            </a:r>
            <a:r>
              <a:rPr lang="ru-RU" sz="1600" i="0" dirty="0" smtClean="0">
                <a:solidFill>
                  <a:srgbClr val="C00000"/>
                </a:solidFill>
              </a:rPr>
              <a:t>,-</a:t>
            </a:r>
            <a:r>
              <a:rPr lang="ru-RU" sz="1600" i="0" dirty="0"/>
              <a:t> </a:t>
            </a:r>
            <a:r>
              <a:rPr lang="ru-RU" sz="1600" dirty="0"/>
              <a:t>нескл., ср.</a:t>
            </a:r>
            <a:r>
              <a:rPr lang="ru-RU" sz="1600" i="0" dirty="0"/>
              <a:t> </a:t>
            </a:r>
            <a:r>
              <a:rPr lang="ru-RU" sz="1600" i="0" dirty="0" smtClean="0"/>
              <a:t>Стенной подсвечник. </a:t>
            </a:r>
            <a:r>
              <a:rPr lang="ru-RU" sz="1600" b="1" i="0" dirty="0" smtClean="0">
                <a:solidFill>
                  <a:srgbClr val="C00000"/>
                </a:solidFill>
              </a:rPr>
              <a:t>Настенное</a:t>
            </a:r>
            <a:r>
              <a:rPr lang="ru-RU" sz="1600" b="1" i="0" dirty="0">
                <a:solidFill>
                  <a:srgbClr val="C00000"/>
                </a:solidFill>
              </a:rPr>
              <a:t> </a:t>
            </a:r>
            <a:r>
              <a:rPr lang="ru-RU" sz="1600" b="1" i="0" dirty="0" smtClean="0">
                <a:solidFill>
                  <a:srgbClr val="C00000"/>
                </a:solidFill>
              </a:rPr>
              <a:t>бра.</a:t>
            </a:r>
            <a:endParaRPr lang="ru-RU" sz="1600" b="1" i="0" dirty="0" smtClean="0">
              <a:solidFill>
                <a:srgbClr val="C00000"/>
              </a:solidFill>
            </a:endParaRPr>
          </a:p>
          <a:p>
            <a:endParaRPr lang="ru-RU" sz="160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4973" y="11378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470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744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626100" cy="2462213"/>
          </a:xfrm>
        </p:spPr>
        <p:txBody>
          <a:bodyPr/>
          <a:lstStyle/>
          <a:p>
            <a:r>
              <a:rPr lang="ru-RU" sz="1600" b="1" i="0" dirty="0" err="1" smtClean="0">
                <a:solidFill>
                  <a:srgbClr val="C00000"/>
                </a:solidFill>
              </a:rPr>
              <a:t>По́нчо</a:t>
            </a:r>
            <a:r>
              <a:rPr lang="ru-RU" sz="1600" i="0" dirty="0" smtClean="0"/>
              <a:t>,</a:t>
            </a:r>
            <a:r>
              <a:rPr lang="ru-RU" sz="1600" i="0" dirty="0"/>
              <a:t> </a:t>
            </a:r>
            <a:r>
              <a:rPr lang="ru-RU" sz="1600" dirty="0"/>
              <a:t>нескл., </a:t>
            </a:r>
            <a:r>
              <a:rPr lang="ru-RU" sz="1600" dirty="0" smtClean="0"/>
              <a:t>ср. </a:t>
            </a:r>
            <a:r>
              <a:rPr lang="ru-RU" sz="1600" i="0" dirty="0" smtClean="0"/>
              <a:t>Плащ </a:t>
            </a:r>
            <a:r>
              <a:rPr lang="ru-RU" sz="1600" i="0" dirty="0"/>
              <a:t>из прямоугольного куска ткани с отверстием в середине для </a:t>
            </a:r>
            <a:r>
              <a:rPr lang="ru-RU" sz="1600" i="0" dirty="0" smtClean="0"/>
              <a:t>головы. </a:t>
            </a:r>
            <a:r>
              <a:rPr lang="ru-RU" sz="1600" i="0" dirty="0" smtClean="0">
                <a:solidFill>
                  <a:srgbClr val="C00000"/>
                </a:solidFill>
              </a:rPr>
              <a:t>Тёплое пончо.</a:t>
            </a:r>
          </a:p>
          <a:p>
            <a:r>
              <a:rPr lang="ru-RU" sz="1600" b="1" i="0" dirty="0" smtClean="0">
                <a:solidFill>
                  <a:srgbClr val="C00000"/>
                </a:solidFill>
              </a:rPr>
              <a:t>Безе́</a:t>
            </a:r>
            <a:r>
              <a:rPr lang="ru-RU" sz="1600" i="0" dirty="0" smtClean="0">
                <a:solidFill>
                  <a:srgbClr val="C00000"/>
                </a:solidFill>
              </a:rPr>
              <a:t>,</a:t>
            </a:r>
            <a:r>
              <a:rPr lang="ru-RU" sz="1600" i="0" dirty="0"/>
              <a:t> </a:t>
            </a:r>
            <a:r>
              <a:rPr lang="ru-RU" sz="1600" dirty="0"/>
              <a:t>нескл., ср.</a:t>
            </a:r>
            <a:r>
              <a:rPr lang="ru-RU" sz="1600" i="0" dirty="0"/>
              <a:t> Легкое, воздушное пирожное из взбитых яичных белков</a:t>
            </a:r>
            <a:r>
              <a:rPr lang="ru-RU" sz="1600" i="0" dirty="0" smtClean="0"/>
              <a:t>.</a:t>
            </a:r>
            <a:r>
              <a:rPr lang="ru-RU" sz="1600" b="1" i="0" cap="all" dirty="0"/>
              <a:t> </a:t>
            </a:r>
            <a:r>
              <a:rPr lang="ru-RU" sz="1600" b="1" i="0" dirty="0" smtClean="0">
                <a:solidFill>
                  <a:srgbClr val="C00000"/>
                </a:solidFill>
              </a:rPr>
              <a:t>Вкусное безе.</a:t>
            </a:r>
          </a:p>
          <a:p>
            <a:r>
              <a:rPr lang="ru-RU" sz="1600" b="1" i="0" dirty="0" smtClean="0">
                <a:solidFill>
                  <a:srgbClr val="C00000"/>
                </a:solidFill>
              </a:rPr>
              <a:t>Колье́</a:t>
            </a:r>
            <a:r>
              <a:rPr lang="ru-RU" sz="1600" i="0" dirty="0" smtClean="0"/>
              <a:t>,</a:t>
            </a:r>
            <a:r>
              <a:rPr lang="ru-RU" sz="1600" i="0" dirty="0"/>
              <a:t> </a:t>
            </a:r>
            <a:r>
              <a:rPr lang="ru-RU" sz="1600" dirty="0"/>
              <a:t>нескл., ср.</a:t>
            </a:r>
            <a:r>
              <a:rPr lang="ru-RU" sz="1600" i="0" dirty="0"/>
              <a:t> Ожерелье из драгоценных камней, жемчуга и т. п</a:t>
            </a:r>
            <a:r>
              <a:rPr lang="ru-RU" sz="1600" i="0" dirty="0" smtClean="0"/>
              <a:t>. </a:t>
            </a:r>
            <a:r>
              <a:rPr lang="ru-RU" sz="1600" b="1" i="0" dirty="0" smtClean="0">
                <a:solidFill>
                  <a:srgbClr val="C00000"/>
                </a:solidFill>
              </a:rPr>
              <a:t>Жемчужное ожерелье</a:t>
            </a:r>
            <a:r>
              <a:rPr lang="ru-RU" sz="1600" i="0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1600" b="1" i="0" dirty="0" err="1" smtClean="0">
                <a:solidFill>
                  <a:srgbClr val="C00000"/>
                </a:solidFill>
              </a:rPr>
              <a:t>Пена́льти</a:t>
            </a:r>
            <a:r>
              <a:rPr lang="ru-RU" sz="1600" b="1" i="0" dirty="0" smtClean="0">
                <a:solidFill>
                  <a:srgbClr val="C00000"/>
                </a:solidFill>
              </a:rPr>
              <a:t> </a:t>
            </a:r>
            <a:r>
              <a:rPr lang="ru-RU" sz="1600" i="0" dirty="0" smtClean="0"/>
              <a:t>- </a:t>
            </a:r>
            <a:r>
              <a:rPr lang="ru-RU" sz="1600" dirty="0" smtClean="0"/>
              <a:t>нескл</a:t>
            </a:r>
            <a:r>
              <a:rPr lang="ru-RU" sz="1600" dirty="0"/>
              <a:t>., </a:t>
            </a:r>
            <a:r>
              <a:rPr lang="ru-RU" sz="1600" dirty="0" smtClean="0"/>
              <a:t>м. </a:t>
            </a:r>
            <a:r>
              <a:rPr lang="ru-RU" sz="1600" i="0" dirty="0" smtClean="0"/>
              <a:t>Штрафной </a:t>
            </a:r>
            <a:r>
              <a:rPr lang="ru-RU" sz="1600" i="0" dirty="0"/>
              <a:t>удар с небольшого </a:t>
            </a:r>
            <a:r>
              <a:rPr lang="ru-RU" sz="1600" i="0" dirty="0" smtClean="0"/>
              <a:t>расстояния </a:t>
            </a:r>
            <a:r>
              <a:rPr lang="ru-RU" sz="1600" i="0" dirty="0"/>
              <a:t>по воротам в футболе, хоккее</a:t>
            </a:r>
            <a:r>
              <a:rPr lang="ru-RU" sz="1600" i="0" dirty="0" smtClean="0"/>
              <a:t>.</a:t>
            </a:r>
            <a:r>
              <a:rPr lang="ru-RU" sz="1600" b="1" i="0" dirty="0" smtClean="0">
                <a:solidFill>
                  <a:srgbClr val="C00000"/>
                </a:solidFill>
              </a:rPr>
              <a:t> Удачный пенальти.</a:t>
            </a:r>
            <a:endParaRPr lang="ru-RU" sz="1600" b="1" i="0" dirty="0">
              <a:solidFill>
                <a:srgbClr val="C00000"/>
              </a:solidFill>
            </a:endParaRPr>
          </a:p>
          <a:p>
            <a:endParaRPr lang="ru-RU" sz="160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4973" y="11378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470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4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738664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77.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УПРАЖНЕНИЕ </a:t>
            </a:r>
            <a:r>
              <a:rPr lang="ru-RU" sz="1600" b="1" i="0" dirty="0" smtClean="0">
                <a:solidFill>
                  <a:schemeClr val="bg1"/>
                </a:solidFill>
              </a:rPr>
              <a:t>471 (стр. </a:t>
            </a:r>
            <a:r>
              <a:rPr lang="ru-RU" sz="1600" b="1" i="0" smtClean="0">
                <a:solidFill>
                  <a:schemeClr val="bg1"/>
                </a:solidFill>
              </a:rPr>
              <a:t>206</a:t>
            </a:r>
            <a:r>
              <a:rPr lang="ru-RU" sz="1600" b="1" i="0" smtClean="0">
                <a:solidFill>
                  <a:schemeClr val="bg1"/>
                </a:solidFill>
              </a:rPr>
              <a:t>).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несклоняемый существительные\40059116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0060"/>
            <a:ext cx="5765800" cy="33249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60345" y="101391"/>
            <a:ext cx="5045110" cy="267426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1400" b="1" dirty="0">
                <a:solidFill>
                  <a:srgbClr val="FFFF00"/>
                </a:solidFill>
              </a:rPr>
              <a:t> </a:t>
            </a:r>
            <a:endParaRPr lang="ru-RU" sz="1600" b="1" u="sng" dirty="0">
              <a:solidFill>
                <a:srgbClr val="FFFF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74256" y="123032"/>
            <a:ext cx="3066696" cy="980053"/>
          </a:xfrm>
          <a:prstGeom prst="round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4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 цветов летали крошечные птички колибри. Одна колибри собирала ароматный нектар.</a:t>
            </a:r>
            <a:endParaRPr lang="ru-RU" sz="1600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408" y="2384425"/>
            <a:ext cx="2481092" cy="738553"/>
          </a:xfrm>
          <a:prstGeom prst="round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4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Увидев мальчика, колибри прощебетала, что у входа продают вкусное эскимо.</a:t>
            </a:r>
            <a:endParaRPr lang="ru-RU" sz="1600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D:\4. Рисунки\Анимационные картины\Анимашки\0_1be4c_75626a7c_XL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432" y="1452073"/>
            <a:ext cx="1123141" cy="76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4. Рисунки\Анимационные картины\Анимашки-картинки\AG00130_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3181">
            <a:off x="4016663" y="1114489"/>
            <a:ext cx="193790" cy="22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33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Анимированные картинки для творческих работ\defaul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pic>
        <p:nvPicPr>
          <p:cNvPr id="3" name="Picture 3" descr="C:\Documents and Settings\Admin\Рабочий стол\несклоняемый существительные\4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6029" y="1250617"/>
            <a:ext cx="1036049" cy="1358517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Рабочий стол\несклоняемый существительные\51178657_cartoon_gorill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88311" y="1419620"/>
            <a:ext cx="1734440" cy="1356529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2043220" y="138116"/>
            <a:ext cx="3722580" cy="1179509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Удобно устроившись среди деревьев, Рома поглощал эскимо. Но вдруг из-за дерева появился разъярённый шимпанзе и потребовал поделиться с ним.</a:t>
            </a:r>
          </a:p>
        </p:txBody>
      </p:sp>
    </p:spTree>
    <p:extLst>
      <p:ext uri="{BB962C8B-B14F-4D97-AF65-F5344CB8AC3E}">
        <p14:creationId xmlns:p14="http://schemas.microsoft.com/office/powerpoint/2010/main" val="262477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Анимированные картинки для творческих работ\defaul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</p:spPr>
      </p:pic>
      <p:pic>
        <p:nvPicPr>
          <p:cNvPr id="3" name="Picture 3" descr="C:\Documents and Settings\Admin\Рабочий стол\несклоняемый существительные\4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6029" y="1250617"/>
            <a:ext cx="1036049" cy="1358517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2730500" y="89255"/>
            <a:ext cx="2883840" cy="804734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 вкусное эскимо, </a:t>
            </a:r>
          </a:p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довольный шимпанзе </a:t>
            </a:r>
          </a:p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бросился прочь.</a:t>
            </a:r>
          </a:p>
        </p:txBody>
      </p:sp>
      <p:pic>
        <p:nvPicPr>
          <p:cNvPr id="1026" name="Picture 2" descr="D:\4. Рисунки\1. Автофигуры\7. Еда\eda3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2064">
            <a:off x="4115628" y="2265064"/>
            <a:ext cx="270404" cy="60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Новы картинки\monkeys12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32" y="1396400"/>
            <a:ext cx="1973287" cy="116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40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4. Рисунки\Анимационные картины\Анимашки-мульты\Копия kartina2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291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8" descr="http://animashky.ru/flist/objiv/31/21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9659" y="958327"/>
            <a:ext cx="1093100" cy="730091"/>
          </a:xfrm>
          <a:prstGeom prst="rect">
            <a:avLst/>
          </a:prstGeom>
          <a:noFill/>
        </p:spPr>
      </p:pic>
      <p:pic>
        <p:nvPicPr>
          <p:cNvPr id="5" name="Picture 6" descr="http://animashky.ru/flist/objiv/31/26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9355" y="1997200"/>
            <a:ext cx="1030305" cy="566945"/>
          </a:xfrm>
          <a:prstGeom prst="rect">
            <a:avLst/>
          </a:prstGeom>
          <a:noFill/>
        </p:spPr>
      </p:pic>
      <p:pic>
        <p:nvPicPr>
          <p:cNvPr id="6" name="Picture 34" descr="http://animashky.ru/flist/objiv/31/25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6951" y="1631702"/>
            <a:ext cx="780785" cy="64897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-12700" y="2689225"/>
            <a:ext cx="5774631" cy="555625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4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 Рома услышал резкие звуки. Это один крикливый какаду доказывал другим, что у него голос громче. </a:t>
            </a:r>
          </a:p>
        </p:txBody>
      </p:sp>
      <p:pic>
        <p:nvPicPr>
          <p:cNvPr id="8" name="Picture 2" descr="http://animashky.ru/flist/objiv/31/25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47774" y="1331216"/>
            <a:ext cx="654659" cy="648970"/>
          </a:xfrm>
          <a:prstGeom prst="rect">
            <a:avLst/>
          </a:prstGeom>
          <a:noFill/>
        </p:spPr>
      </p:pic>
      <p:pic>
        <p:nvPicPr>
          <p:cNvPr id="5122" name="Picture 2" descr="C:\Documents and Settings\Slade1k\Рабочий стол\Новое\Анимац. фигуры и картины\a3cc3ec71fc7caeef952e894dd34f23b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631" y="56980"/>
            <a:ext cx="1366375" cy="9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7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Slade1k\Мои документы\Мои рисунки\Рисунок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" t="5249" r="3236" b="7290"/>
          <a:stretch/>
        </p:blipFill>
        <p:spPr bwMode="auto">
          <a:xfrm>
            <a:off x="22383" y="0"/>
            <a:ext cx="5744368" cy="325780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Новы картинки\espace1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26" y="0"/>
            <a:ext cx="984991" cy="77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Новы картинки\animacionnye-kartinki-55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356" y="1957838"/>
            <a:ext cx="686344" cy="80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-облако 4"/>
          <p:cNvSpPr/>
          <p:nvPr/>
        </p:nvSpPr>
        <p:spPr>
          <a:xfrm flipH="1">
            <a:off x="431027" y="191466"/>
            <a:ext cx="1770797" cy="885832"/>
          </a:xfrm>
          <a:prstGeom prst="cloudCallout">
            <a:avLst>
              <a:gd name="adj1" fmla="val -73741"/>
              <a:gd name="adj2" fmla="val 6455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Picture 2" descr="G:\Новы картинки\0_4d2f8_f25d4453_S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13" y="361818"/>
            <a:ext cx="744749" cy="58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12700" y="2613025"/>
            <a:ext cx="5779451" cy="6983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14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путешественник увидел в траве грустного кузнечика, игравшего на скрипке. Кузнечик грустил,  потому что ему надоела  скрипка  -  он мечтал играть на маленьком пианино.</a:t>
            </a:r>
          </a:p>
        </p:txBody>
      </p:sp>
      <p:pic>
        <p:nvPicPr>
          <p:cNvPr id="2" name="Picture 2" descr="D:\4. Рисунки\Анимационные картины\Анимашки-картинки\AG00142_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221" y="1807835"/>
            <a:ext cx="576388" cy="54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19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dmin\Рабочий стол\Притчи\11\11evening_sma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812851" cy="3244850"/>
          </a:xfrm>
          <a:prstGeom prst="rect">
            <a:avLst/>
          </a:prstGeom>
          <a:noFill/>
        </p:spPr>
      </p:pic>
      <p:pic>
        <p:nvPicPr>
          <p:cNvPr id="3" name="Picture 3" descr="C:\Documents and Settings\Admin\Рабочий стол\несклоняемый существительные\000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6619" y="370126"/>
            <a:ext cx="1180531" cy="1512727"/>
          </a:xfrm>
          <a:prstGeom prst="rect">
            <a:avLst/>
          </a:prstGeom>
          <a:noFill/>
        </p:spPr>
      </p:pic>
      <p:pic>
        <p:nvPicPr>
          <p:cNvPr id="7" name="Picture 6" descr="G:\Новы картинки\480895387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3361">
            <a:off x="5320195" y="2895885"/>
            <a:ext cx="404548" cy="22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983163" y="157396"/>
            <a:ext cx="1637961" cy="1638811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рядом, </a:t>
            </a:r>
          </a:p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цветочной поляне, </a:t>
            </a:r>
          </a:p>
          <a:p>
            <a:pPr algn="ctr"/>
            <a:r>
              <a:rPr lang="ru-RU" sz="1600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музыку танцевал забавный пони. </a:t>
            </a:r>
          </a:p>
        </p:txBody>
      </p:sp>
      <p:pic>
        <p:nvPicPr>
          <p:cNvPr id="2051" name="Picture 3" descr="G:\рисунки\animal125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46874">
            <a:off x="1288575" y="2558703"/>
            <a:ext cx="544861" cy="46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:\рисунки\animal127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1083">
            <a:off x="3268009" y="1862320"/>
            <a:ext cx="493709" cy="3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Slade1k\Рабочий стол\Новое\Анимац. фигуры и картины\d8b17bf708f00f705ab26dbe97a6f84c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634" y="89255"/>
            <a:ext cx="1081088" cy="33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whizzkids_-_digi_digi_radio_edit_200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2786804" y="1550317"/>
            <a:ext cx="192193" cy="1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2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8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7848</TotalTime>
  <Words>1471</Words>
  <Application>Microsoft Office PowerPoint</Application>
  <PresentationFormat>Произвольный</PresentationFormat>
  <Paragraphs>131</Paragraphs>
  <Slides>35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Office Theme</vt:lpstr>
      <vt:lpstr>Презентация PowerPoint</vt:lpstr>
      <vt:lpstr>СЕГОДНЯ НА УРОКЕ: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Образуйте форму родительного падежа  единственного числа имён существительных.</vt:lpstr>
      <vt:lpstr>Какие имена существительные называют несклоняемыми? </vt:lpstr>
      <vt:lpstr>Презентация PowerPoint</vt:lpstr>
      <vt:lpstr>Презентация PowerPoint</vt:lpstr>
      <vt:lpstr>УПРАЖНЕНИЕ 465  </vt:lpstr>
      <vt:lpstr>УПРАЖНЕНИЕ 465  </vt:lpstr>
      <vt:lpstr>НЕСКЛОНЯЕМЫЕ СУЩЕСТВИТЕЛЬНЫЕ</vt:lpstr>
      <vt:lpstr>НЕСКЛОНЯЕМЫЕ СУЩЕСТВИТЕЛЬНЫЕ</vt:lpstr>
      <vt:lpstr>УПРАЖНЕНИЕ 466  </vt:lpstr>
      <vt:lpstr>УПРАЖНЕНИЕ 466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469 </vt:lpstr>
      <vt:lpstr>УПРАЖНЕНИЕ 469 </vt:lpstr>
      <vt:lpstr>Презентация PowerPoint</vt:lpstr>
      <vt:lpstr>УПРАЖНЕНИЕ 470 </vt:lpstr>
      <vt:lpstr>УПРАЖНЕНИЕ 470 </vt:lpstr>
      <vt:lpstr>УПРАЖНЕНИЕ 470 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857</cp:revision>
  <dcterms:created xsi:type="dcterms:W3CDTF">2020-04-13T08:05:16Z</dcterms:created>
  <dcterms:modified xsi:type="dcterms:W3CDTF">2021-02-19T13:11:54Z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