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9" r:id="rId2"/>
    <p:sldId id="390" r:id="rId3"/>
    <p:sldId id="560" r:id="rId4"/>
    <p:sldId id="561" r:id="rId5"/>
    <p:sldId id="562" r:id="rId6"/>
    <p:sldId id="563" r:id="rId7"/>
    <p:sldId id="564" r:id="rId8"/>
    <p:sldId id="565" r:id="rId9"/>
    <p:sldId id="570" r:id="rId10"/>
    <p:sldId id="566" r:id="rId11"/>
    <p:sldId id="567" r:id="rId12"/>
    <p:sldId id="568" r:id="rId13"/>
    <p:sldId id="569" r:id="rId14"/>
    <p:sldId id="541" r:id="rId15"/>
    <p:sldId id="558" r:id="rId16"/>
    <p:sldId id="557" r:id="rId17"/>
    <p:sldId id="542" r:id="rId18"/>
    <p:sldId id="533" r:id="rId19"/>
    <p:sldId id="543" r:id="rId20"/>
    <p:sldId id="545" r:id="rId21"/>
    <p:sldId id="546" r:id="rId22"/>
    <p:sldId id="514" r:id="rId23"/>
    <p:sldId id="547" r:id="rId24"/>
    <p:sldId id="548" r:id="rId25"/>
    <p:sldId id="549" r:id="rId26"/>
    <p:sldId id="550" r:id="rId27"/>
    <p:sldId id="538" r:id="rId28"/>
    <p:sldId id="551" r:id="rId29"/>
    <p:sldId id="553" r:id="rId30"/>
    <p:sldId id="554" r:id="rId31"/>
    <p:sldId id="559" r:id="rId32"/>
    <p:sldId id="552" r:id="rId33"/>
    <p:sldId id="556" r:id="rId34"/>
    <p:sldId id="555" r:id="rId35"/>
    <p:sldId id="294" r:id="rId36"/>
  </p:sldIdLst>
  <p:sldSz cx="5765800" cy="3244850"/>
  <p:notesSz cx="5765800" cy="3244850"/>
  <p:defaultTextStyle>
    <a:defPPr>
      <a:defRPr lang="ru-RU"/>
    </a:defPPr>
    <a:lvl1pPr marL="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60000"/>
    <a:srgbClr val="000000"/>
    <a:srgbClr val="CCCCFF"/>
    <a:srgbClr val="CCECFF"/>
    <a:srgbClr val="5ACD3F"/>
    <a:srgbClr val="CC99FF"/>
    <a:srgbClr val="FFCC66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72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19.02.2021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4DD98-A41F-495C-B07A-95D7C7D3407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4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8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6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Slade1k\&#1056;&#1072;&#1073;&#1086;&#1095;&#1080;&#1081;%20&#1089;&#1090;&#1086;&#1083;\&#1057;&#1082;&#1072;&#1079;&#1086;&#1095;&#1085;&#1099;&#1081;%20&#1079;&#1086;&#1086;&#1087;&#1072;&#1088;&#1082;%20-%20&#1085;&#1077;&#1089;&#1082;&#1083;&#1086;&#1085;&#1103;&#1077;&#1084;&#1099;&#1081;%20&#1089;&#1091;&#1097;&#1077;&#1089;&#1090;&#1074;&#1080;&#1090;&#1077;&#1083;&#1100;&#1085;&#1099;&#1077;%20(+++)\14%20-%20The%20Little%20Waves.mp3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7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10" Type="http://schemas.openxmlformats.org/officeDocument/2006/relationships/image" Target="../media/image35.gif"/><Relationship Id="rId4" Type="http://schemas.openxmlformats.org/officeDocument/2006/relationships/image" Target="../media/image48.gif"/><Relationship Id="rId9" Type="http://schemas.openxmlformats.org/officeDocument/2006/relationships/image" Target="../media/image5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Slade1k\&#1056;&#1072;&#1073;&#1086;&#1095;&#1080;&#1081;%20&#1089;&#1090;&#1086;&#1083;\&#1057;&#1082;&#1072;&#1079;&#1086;&#1095;&#1085;&#1099;&#1081;%20&#1079;&#1086;&#1086;&#1087;&#1072;&#1088;&#1082;%20-%20&#1085;&#1077;&#1089;&#1082;&#1083;&#1086;&#1085;&#1103;&#1077;&#1084;&#1099;&#1081;%20&#1089;&#1091;&#1097;&#1077;&#1089;&#1090;&#1074;&#1080;&#1090;&#1077;&#1083;&#1100;&#1085;&#1099;&#1077;%20(+++)\02%20-%20All%20The%20Birds%20Are%20Here%20Again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microsoft.com/office/2007/relationships/hdphoto" Target="../media/hdphoto1.wdp"/><Relationship Id="rId9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0.jpeg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6;&#1053;&#1057;\whizzkids_-_digi_digi_radio_edit_2009.mp3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10" Type="http://schemas.openxmlformats.org/officeDocument/2006/relationships/image" Target="../media/image36.png"/><Relationship Id="rId4" Type="http://schemas.microsoft.com/office/2007/relationships/hdphoto" Target="../media/hdphoto2.wdp"/><Relationship Id="rId9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1553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59308" y="1462965"/>
            <a:ext cx="281970" cy="114299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297"/>
          </a:xfrm>
          <a:prstGeom prst="rect">
            <a:avLst/>
          </a:prstGeom>
        </p:spPr>
        <p:txBody>
          <a:bodyPr vert="horz" wrap="square" lIns="0" tIns="15811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708611" y="555625"/>
            <a:ext cx="596382" cy="227575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6" y="223266"/>
            <a:ext cx="3584083" cy="537935"/>
          </a:xfrm>
          <a:prstGeom prst="rect">
            <a:avLst/>
          </a:prstGeom>
        </p:spPr>
        <p:txBody>
          <a:bodyPr vert="horz" wrap="square" lIns="0" tIns="1457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67" defTabSz="912215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712649" y="360784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410189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410189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4837" y="1257340"/>
            <a:ext cx="2833864" cy="1554251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Несклоняемые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имена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существительные. </a:t>
            </a:r>
          </a:p>
          <a:p>
            <a:pPr algn="ctr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Род несклоняемых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имён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существительных. </a:t>
            </a:r>
            <a:endParaRPr lang="ru-RU" sz="19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192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1100" y="1257340"/>
            <a:ext cx="1085866" cy="678666"/>
          </a:xfrm>
          <a:prstGeom prst="rect">
            <a:avLst/>
          </a:prstGeom>
        </p:spPr>
      </p:pic>
      <p:pic>
        <p:nvPicPr>
          <p:cNvPr id="25" name="Рисунок 24" descr="666183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790" y="2085951"/>
            <a:ext cx="1341641" cy="7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несклоняемый существительные\Зверята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"/>
            <a:ext cx="5765800" cy="32448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936" y="7101"/>
            <a:ext cx="5765800" cy="3289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81" tIns="25740" rIns="51481" bIns="25740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Около старого пня мирно беседовали, </a:t>
            </a:r>
          </a:p>
        </p:txBody>
      </p:sp>
      <p:pic>
        <p:nvPicPr>
          <p:cNvPr id="6" name="Picture 3" descr="G:\Новы картинки\141205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79" y="979728"/>
            <a:ext cx="454050" cy="1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4. Рисунки\Анимационные картины\новые анимашки\Чай-кофе анимашки\k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79" y="1383932"/>
            <a:ext cx="558494" cy="3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4. Рисунки\Анимационные картины\новые анимашки\Чай-кофе анимашки\Drink-0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0229">
            <a:off x="3855250" y="1347806"/>
            <a:ext cx="318320" cy="33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4. Рисунки\Анимационные картины\новые анимашки\Чай-кофе анимашки\k30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02" y="1179509"/>
            <a:ext cx="466634" cy="3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8" y="2748123"/>
            <a:ext cx="5765800" cy="605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81" tIns="25740" rIns="51481" bIns="25740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</a:rPr>
              <a:t>пили горячий кофе и  ели сладкое суфле огромный гризли, кот и заяц.</a:t>
            </a:r>
          </a:p>
        </p:txBody>
      </p:sp>
    </p:spTree>
    <p:extLst>
      <p:ext uri="{BB962C8B-B14F-4D97-AF65-F5344CB8AC3E}">
        <p14:creationId xmlns:p14="http://schemas.microsoft.com/office/powerpoint/2010/main" val="30057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lade1k\Мои документы\Мои рисунки\БЕГЕМО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25"/>
            <a:ext cx="5765800" cy="327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4. Рисунки\Анимационные картины\новые анимашки\Животные-анимашки\0d79b9ffc4f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72" y="502064"/>
            <a:ext cx="2241554" cy="168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4. Рисунки\Анимационные картины\Анимашки-картинки\AG00142_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98" y="1758707"/>
            <a:ext cx="576388" cy="5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787" y="21114"/>
            <a:ext cx="5652608" cy="790646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 пригорке бегемот делал зарядку и утешал </a:t>
            </a:r>
            <a:r>
              <a:rPr lang="ru-RU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муравьишку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Муравей разбил бабушкино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пенсне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 поэтому не свяжет ему на зиму новое кашне. 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644538"/>
            <a:ext cx="5765800" cy="605981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Муравей горько плакал, 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и бегемотик решил исполнить ему весёлое соло. </a:t>
            </a:r>
          </a:p>
        </p:txBody>
      </p:sp>
      <p:pic>
        <p:nvPicPr>
          <p:cNvPr id="7" name="Picture 2" descr="D:\4. Рисунки\Анимационные картины\Анимашки-картинки\AG00130_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3181">
            <a:off x="3597311" y="2188224"/>
            <a:ext cx="193790" cy="2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6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есклоняемый существительные\pic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178" y="-33801"/>
            <a:ext cx="5960978" cy="3278651"/>
          </a:xfrm>
          <a:prstGeom prst="rect">
            <a:avLst/>
          </a:prstGeom>
          <a:noFill/>
        </p:spPr>
      </p:pic>
      <p:pic>
        <p:nvPicPr>
          <p:cNvPr id="7" name="14 - The Little Wav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43" y="2860324"/>
            <a:ext cx="192193" cy="14421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0"/>
            <a:ext cx="5652608" cy="708025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 был удивлен всем увиденным и услышанным,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решил этим  поделиться с розовым фламинго.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птицы не слушали его: они собирались спать. </a:t>
            </a:r>
          </a:p>
        </p:txBody>
      </p:sp>
    </p:spTree>
    <p:extLst>
      <p:ext uri="{BB962C8B-B14F-4D97-AF65-F5344CB8AC3E}">
        <p14:creationId xmlns:p14="http://schemas.microsoft.com/office/powerpoint/2010/main" val="103379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Documents and Settings\Admin\Рабочий стол\несклоняемый существительные\kangaroo_playing_digerido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722" y="214979"/>
            <a:ext cx="3803395" cy="2814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113192" y="130820"/>
            <a:ext cx="2043227" cy="3068193"/>
          </a:xfrm>
          <a:prstGeom prst="rect">
            <a:avLst/>
          </a:prstGeom>
          <a:solidFill>
            <a:schemeClr val="bg1"/>
          </a:solidFill>
        </p:spPr>
        <p:txBody>
          <a:bodyPr wrap="square" lIns="51481" tIns="25740" rIns="51481" bIns="25740" rtlCol="0">
            <a:spAutoFit/>
          </a:bodyPr>
          <a:lstStyle/>
          <a:p>
            <a:pPr algn="ctr"/>
            <a:r>
              <a:rPr lang="ru-RU" sz="1400" b="1" dirty="0">
                <a:ln>
                  <a:solidFill>
                    <a:sysClr val="windowText" lastClr="000000"/>
                  </a:solidFill>
                </a:ln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потом вдруг стало светло. </a:t>
            </a:r>
          </a:p>
          <a:p>
            <a:pPr algn="ctr"/>
            <a:r>
              <a:rPr lang="ru-RU" sz="1400" b="1" dirty="0">
                <a:ln>
                  <a:solidFill>
                    <a:sysClr val="windowText" lastClr="000000"/>
                  </a:solidFill>
                </a:ln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Рома увидел   рыжего кенгуру. </a:t>
            </a:r>
          </a:p>
          <a:p>
            <a:pPr algn="ctr"/>
            <a:r>
              <a:rPr lang="ru-RU" sz="1400" b="1" dirty="0">
                <a:ln>
                  <a:solidFill>
                    <a:sysClr val="windowText" lastClr="000000"/>
                  </a:solidFill>
                </a:ln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Кенгуру играл </a:t>
            </a:r>
          </a:p>
          <a:p>
            <a:pPr algn="ctr"/>
            <a:r>
              <a:rPr lang="ru-RU" sz="1400" b="1" dirty="0">
                <a:ln>
                  <a:solidFill>
                    <a:sysClr val="windowText" lastClr="000000"/>
                  </a:solidFill>
                </a:ln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флейте.</a:t>
            </a:r>
          </a:p>
          <a:p>
            <a:pPr algn="ctr"/>
            <a:r>
              <a:rPr lang="ru-RU" sz="1400" b="1" dirty="0">
                <a:ln>
                  <a:solidFill>
                    <a:sysClr val="windowText" lastClr="000000"/>
                  </a:solidFill>
                </a:ln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звуки флейты стали очень громкими, Рома открыл глаза. Оказалось, что звуки лились из радио, а Рома всё это видел во сне!</a:t>
            </a:r>
          </a:p>
        </p:txBody>
      </p:sp>
      <p:pic>
        <p:nvPicPr>
          <p:cNvPr id="4" name="Picture 2" descr="G:\Новы картинки\801L051ayF-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71" y="2120594"/>
            <a:ext cx="1770476" cy="8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G:\Новы картинки\46328027_2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0326">
            <a:off x="4820947" y="2013422"/>
            <a:ext cx="606610" cy="3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Новы картинки\54171498_32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04" y="770664"/>
            <a:ext cx="810816" cy="91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Новы картинки\espace10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86" y="0"/>
            <a:ext cx="984991" cy="77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рисунки\980oik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10" y="164495"/>
            <a:ext cx="600604" cy="4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G:\рисунки\animal156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28193"/>
            <a:ext cx="432435" cy="3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Slade1k\Рабочий стол\Новое\Анимац. фигуры и картины\d8b17bf708f00f705ab26dbe97a6f84c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2" y="975087"/>
            <a:ext cx="1081088" cy="33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525627"/>
            <a:ext cx="5562599" cy="553998"/>
          </a:xfrm>
        </p:spPr>
        <p:txBody>
          <a:bodyPr/>
          <a:lstStyle/>
          <a:p>
            <a:r>
              <a:rPr lang="ru-RU" sz="1800" dirty="0" smtClean="0">
                <a:solidFill>
                  <a:srgbClr val="C00000"/>
                </a:solidFill>
              </a:rPr>
              <a:t>     Образуйте форму родительного падежа  единственного числа имён существительных.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98425"/>
            <a:ext cx="5410200" cy="1231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l"/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Мальчик, зоопарк, цветок, птица, колибри, нектар, </a:t>
            </a:r>
          </a:p>
          <a:p>
            <a:pPr lvl="0" algn="l"/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дерево, эскимо, шимпанзе, звук, какаду, скрипка, </a:t>
            </a:r>
          </a:p>
          <a:p>
            <a:pPr lvl="0" algn="l"/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пианино,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кофе, суфле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, пони, гризли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кот, заяц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бегемот, </a:t>
            </a:r>
          </a:p>
          <a:p>
            <a:pPr lvl="0" algn="l"/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пенсне, кашне, соло, фламинго, кенгуру, радио, сон.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700" y="2155825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Колибри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эскимо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шимпанзе,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какаду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пианино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кофе, суфле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пони, гризли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кашне, соло, фламинго, кенгуру,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923330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имена существительные называют несклоняемыми?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84225"/>
            <a:ext cx="5257800" cy="2154436"/>
          </a:xfrm>
        </p:spPr>
        <p:txBody>
          <a:bodyPr/>
          <a:lstStyle/>
          <a:p>
            <a:r>
              <a:rPr lang="ru-RU" altLang="ru-RU" sz="1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Несклоняемые </a:t>
            </a:r>
            <a:r>
              <a:rPr lang="ru-RU" altLang="ru-RU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существительные </a:t>
            </a: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- это группа неизменяемых заимствованных слов. В неё входят как имена собственные </a:t>
            </a: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(Навои, </a:t>
            </a: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Сочи, Тбилиси), так и нарицательные (фрау, маэстро, меню, какаду</a:t>
            </a: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Несклоняемые </a:t>
            </a: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существительные не имеют формальных признаков рода - окончаний.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1450" y="936625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5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4500" y="408702"/>
            <a:ext cx="50162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Сложносокращенные слова –              существительные несклоняемые</a:t>
            </a:r>
          </a:p>
          <a:p>
            <a:pPr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МГУ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(университет) 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(организация) 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ТЮЗ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(театр) 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ВВЦ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(выставочный центр) 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(Род определяется по ключевому слову)</a:t>
            </a:r>
          </a:p>
        </p:txBody>
      </p:sp>
      <p:pic>
        <p:nvPicPr>
          <p:cNvPr id="6" name="Рисунок 5" descr="mgu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1089025"/>
            <a:ext cx="1511044" cy="9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95375"/>
            <a:ext cx="5486400" cy="193899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ru-RU" sz="1800" b="1" i="0" dirty="0" smtClean="0">
                <a:solidFill>
                  <a:srgbClr val="FF0000"/>
                </a:solidFill>
              </a:rPr>
              <a:t>     Имена  существительные, которые не  </a:t>
            </a:r>
          </a:p>
          <a:p>
            <a:r>
              <a:rPr lang="ru-RU" sz="1800" b="1" i="0" dirty="0">
                <a:solidFill>
                  <a:srgbClr val="FF0000"/>
                </a:solidFill>
              </a:rPr>
              <a:t> </a:t>
            </a:r>
            <a:r>
              <a:rPr lang="ru-RU" sz="1800" b="1" i="0" dirty="0" smtClean="0">
                <a:solidFill>
                  <a:srgbClr val="FF0000"/>
                </a:solidFill>
              </a:rPr>
              <a:t>изменяются по падежам, называются </a:t>
            </a:r>
          </a:p>
          <a:p>
            <a:r>
              <a:rPr lang="ru-RU" sz="1800" b="1" i="0" dirty="0">
                <a:solidFill>
                  <a:srgbClr val="FF0000"/>
                </a:solidFill>
              </a:rPr>
              <a:t> </a:t>
            </a:r>
            <a:r>
              <a:rPr lang="ru-RU" sz="1800" b="1" i="0" dirty="0" smtClean="0">
                <a:solidFill>
                  <a:srgbClr val="FF0000"/>
                </a:solidFill>
              </a:rPr>
              <a:t>несклоняемыми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например: какао, какаду.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К несклоняемым относятся некоторые </a:t>
            </a:r>
          </a:p>
          <a:p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нерусские одушевлённые и неодушевлённые </a:t>
            </a:r>
          </a:p>
          <a:p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нарицательные и собственные имена </a:t>
            </a:r>
          </a:p>
          <a:p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существительные.</a:t>
            </a:r>
            <a:endParaRPr lang="ru-RU" sz="18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500" y="102424"/>
            <a:ext cx="570230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sz="1900" kern="0" smtClean="0"/>
              <a:t>НЕСКЛОНЯЕМЫЕ СУЩЕСТВИТЕЛЬНЫЕ</a:t>
            </a:r>
            <a:endParaRPr lang="ru-RU" sz="1900" kern="0" dirty="0"/>
          </a:p>
        </p:txBody>
      </p:sp>
    </p:spTree>
    <p:extLst>
      <p:ext uri="{BB962C8B-B14F-4D97-AF65-F5344CB8AC3E}">
        <p14:creationId xmlns:p14="http://schemas.microsoft.com/office/powerpoint/2010/main" val="443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465 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473472"/>
            <a:ext cx="56261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Прочитайте, найдите несклоняемые имена существительные, объясните их значение.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" y="936625"/>
            <a:ext cx="5765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Новая линия метро связала центр города с отдалённым ж…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лым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массивом. 2. На первом этаже нового высотного здания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жено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кафе. 3. В зоопарке мы катались на маленьком пони, видели большого серого кенгуру, п…любовались²  ярким оп...рением п…пугая ара и самой маленькой птицы колибри. 4. В б…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таническом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саду нам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уд…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вительное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алоэ, которое было около двух метров в высоту. 5. Конферансье вёл концерт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…красно. 6. Ж…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конкурса долго обсуждало итоги.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465 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8900" y="479425"/>
            <a:ext cx="576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1. Новая линия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связала центр города с отдалённым ж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лым массивом. 2. На первом этаже нового высотного здания распол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жено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В зоопарке мы катались на маленьком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видели большого серого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кенгуру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любовались²  ярким оп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рением п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пугая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самой маленькой птицы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колибри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4. В б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таническом саду нам пок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 уд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вительное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алоэ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которое было около двух метров в высоту. 5.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Конферансье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вёл концерт пр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красно. 6.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Жюри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конкурса долго обсуждало итоги.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2714067"/>
            <a:ext cx="1646767" cy="43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7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6500" y="759183"/>
            <a:ext cx="4559300" cy="400089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marL="651510" indent="-51435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encrypted-tbn0.gstatic.com/images?q=tbn:ANd9GcQCfmSwjBEotzWeWlY0aHqlU5NOXdX9LVIfnhBUbCaRW-80wa-L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7683" y="854971"/>
            <a:ext cx="990592" cy="961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670050" y="753209"/>
            <a:ext cx="3879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Род несклоняемых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существительных. 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Род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существительных-аббревиатур.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Склонение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фамилий.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9700" y="1774825"/>
            <a:ext cx="541020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1774825"/>
            <a:ext cx="5333999" cy="1107996"/>
          </a:xfrm>
        </p:spPr>
        <p:txBody>
          <a:bodyPr/>
          <a:lstStyle/>
          <a:p>
            <a:r>
              <a:rPr lang="ru-RU" sz="1800" i="0" dirty="0" smtClean="0"/>
              <a:t>     К </a:t>
            </a:r>
            <a:r>
              <a:rPr lang="ru-RU" sz="1800" b="1" i="0" dirty="0" smtClean="0"/>
              <a:t>несклоняемым именам </a:t>
            </a:r>
            <a:r>
              <a:rPr lang="ru-RU" sz="1800" i="0" dirty="0" smtClean="0"/>
              <a:t>существительным относятся </a:t>
            </a:r>
            <a:r>
              <a:rPr lang="ru-RU" sz="1800" i="0" dirty="0" smtClean="0">
                <a:solidFill>
                  <a:srgbClr val="FF0000"/>
                </a:solidFill>
              </a:rPr>
              <a:t>некоторые нерусские имена и фамилии людей</a:t>
            </a:r>
            <a:r>
              <a:rPr lang="ru-RU" sz="1800" i="0" dirty="0" smtClean="0"/>
              <a:t>, например: </a:t>
            </a:r>
            <a:r>
              <a:rPr lang="ru-RU" sz="1800" dirty="0" smtClean="0"/>
              <a:t>поэт </a:t>
            </a:r>
            <a:r>
              <a:rPr lang="ru-RU" sz="1800" dirty="0"/>
              <a:t>Навои, композитор Верди, поэт Гейне, писатель </a:t>
            </a:r>
            <a:r>
              <a:rPr lang="ru-RU" sz="1800" dirty="0" smtClean="0"/>
              <a:t>Айни</a:t>
            </a:r>
            <a:r>
              <a:rPr lang="ru-RU" sz="1800" i="0" dirty="0" smtClean="0"/>
              <a:t>.</a:t>
            </a:r>
            <a:endParaRPr lang="ru-RU" sz="1800" i="0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sz="1900" kern="0" smtClean="0"/>
              <a:t>НЕСКЛОНЯЕМЫЕ СУЩЕСТВИТЕЛЬНЫЕ</a:t>
            </a:r>
            <a:endParaRPr lang="ru-RU" sz="1900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631825"/>
            <a:ext cx="54102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К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несклоняемым именам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существительным относятся некоторые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географические названия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например: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остров Капри, город Сочи.</a:t>
            </a:r>
          </a:p>
        </p:txBody>
      </p:sp>
    </p:spTree>
    <p:extLst>
      <p:ext uri="{BB962C8B-B14F-4D97-AF65-F5344CB8AC3E}">
        <p14:creationId xmlns:p14="http://schemas.microsoft.com/office/powerpoint/2010/main" val="3765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900" y="631825"/>
            <a:ext cx="5334000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181600" cy="1938992"/>
          </a:xfrm>
        </p:spPr>
        <p:txBody>
          <a:bodyPr/>
          <a:lstStyle/>
          <a:p>
            <a:r>
              <a:rPr lang="ru-RU" i="0" dirty="0" smtClean="0">
                <a:solidFill>
                  <a:srgbClr val="FF0000"/>
                </a:solidFill>
              </a:rPr>
              <a:t>     </a:t>
            </a:r>
            <a:r>
              <a:rPr lang="ru-RU" sz="1800" i="0" dirty="0" smtClean="0">
                <a:solidFill>
                  <a:srgbClr val="FF0000"/>
                </a:solidFill>
              </a:rPr>
              <a:t>Род </a:t>
            </a:r>
            <a:r>
              <a:rPr lang="ru-RU" sz="1800" i="0" dirty="0" smtClean="0"/>
              <a:t>несклоняемых географических названий определяется </a:t>
            </a:r>
            <a:r>
              <a:rPr lang="ru-RU" sz="1800" i="0" dirty="0" smtClean="0">
                <a:solidFill>
                  <a:srgbClr val="FF0000"/>
                </a:solidFill>
              </a:rPr>
              <a:t>родом тех нарицательных существительных, которыми эти названия могут быть заменены </a:t>
            </a:r>
            <a:r>
              <a:rPr lang="ru-RU" sz="1800" i="0" dirty="0" smtClean="0"/>
              <a:t>(гора, река, вершина, остров, город и т. д.), например: </a:t>
            </a:r>
            <a:r>
              <a:rPr lang="ru-RU" sz="1800" dirty="0" smtClean="0"/>
              <a:t>незамерзающее Онтарио (озеро), красивый Баку (город).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sz="1900" kern="0" smtClean="0"/>
              <a:t>НЕСКЛОНЯЕМЫЕ СУЩЕСТВИТЕЛЬНЫЕ</a:t>
            </a:r>
            <a:endParaRPr lang="ru-RU" sz="1900" kern="0" dirty="0"/>
          </a:p>
        </p:txBody>
      </p:sp>
    </p:spTree>
    <p:extLst>
      <p:ext uri="{BB962C8B-B14F-4D97-AF65-F5344CB8AC3E}">
        <p14:creationId xmlns:p14="http://schemas.microsoft.com/office/powerpoint/2010/main" val="34552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466  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9700" y="516662"/>
            <a:ext cx="5562600" cy="877163"/>
          </a:xfrm>
        </p:spPr>
        <p:txBody>
          <a:bodyPr/>
          <a:lstStyle/>
          <a:p>
            <a:r>
              <a:rPr lang="ru-RU" sz="1800" i="0" dirty="0" smtClean="0">
                <a:solidFill>
                  <a:srgbClr val="FF0000"/>
                </a:solidFill>
              </a:rPr>
              <a:t>     </a:t>
            </a:r>
            <a:r>
              <a:rPr lang="ru-RU" sz="1900" i="0" dirty="0" smtClean="0">
                <a:solidFill>
                  <a:srgbClr val="FF0000"/>
                </a:solidFill>
              </a:rPr>
              <a:t>Определите род несклоняемых имён существительных, допишите окончания прилагательных.</a:t>
            </a:r>
            <a:endParaRPr lang="ru-RU" sz="1900" i="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1464578"/>
            <a:ext cx="5410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Кракатау (вулкан), холмист… Корфу (остров),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величайш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Миссисипи (река),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Рица (озеро),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многолюдн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Карачи (город), быстр… Или (река).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466 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784225"/>
            <a:ext cx="541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Кракатау (вулкан – м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холмист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Корфу (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остров -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величайш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Миссисипи (река – ж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прекрасн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Рица (озеро – ср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многолюдн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Карачи (город – м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быстр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(река – ж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92100" y="516662"/>
            <a:ext cx="5257800" cy="584775"/>
          </a:xfrm>
        </p:spPr>
        <p:txBody>
          <a:bodyPr/>
          <a:lstStyle/>
          <a:p>
            <a:r>
              <a:rPr lang="ru-RU" sz="1800" i="0" dirty="0" smtClean="0">
                <a:solidFill>
                  <a:srgbClr val="FF0000"/>
                </a:solidFill>
              </a:rPr>
              <a:t>     </a:t>
            </a:r>
            <a:r>
              <a:rPr lang="ru-RU" sz="1900" i="0" dirty="0" smtClean="0">
                <a:solidFill>
                  <a:srgbClr val="FF0000"/>
                </a:solidFill>
              </a:rPr>
              <a:t>Прочитайте имена существительные и  заполните таблицу.</a:t>
            </a:r>
            <a:endParaRPr lang="ru-RU" sz="1900" i="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1464578"/>
            <a:ext cx="54102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Такси, кино, ара, колибри, пони, шоссе, пальто, киви, кашне, кафе, метро, кенгуру, конферансье, мисс, фрау, марабу, пенсне, пари, Гёте, Байрон, Кармен, Элизабет, Токио, Дели.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40727"/>
              </p:ext>
            </p:extLst>
          </p:nvPr>
        </p:nvGraphicFramePr>
        <p:xfrm>
          <a:off x="427566" y="1099185"/>
          <a:ext cx="4665134" cy="3708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32567"/>
                <a:gridCol w="233256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неодушевлённые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одушевлённые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4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425818"/>
              </p:ext>
            </p:extLst>
          </p:nvPr>
        </p:nvGraphicFramePr>
        <p:xfrm>
          <a:off x="427566" y="708025"/>
          <a:ext cx="5046134" cy="2108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23067"/>
                <a:gridCol w="252306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неодушевлённые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одушевлённые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Такси, кино, шоссе, пальто, киви,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кашне, кафе, метро, пенсне, пари, Токио, Дели.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Ара, колибри, пони, киви, кенгуру, конферансье, мисс, фрау, марабу, Гёте, Байрон, Кармен, Элизабет.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8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9700" y="174625"/>
            <a:ext cx="548640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Род несклоняемых существительных определяется следующим образом: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1.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род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неодушевлённые существительные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например: хобби (увлечение), ралли (соревнование), киви (плод).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существительные кофе, пенальти являются существительными мужского рода; существительные авеню (улица), салями (колбаса), кольраби (капуста) и некоторые другие являются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существительными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женского рода.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1197498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178" y="287161"/>
            <a:ext cx="762000" cy="53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5900" y="174625"/>
            <a:ext cx="533400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Мужской род – все одушевлённые существительные, в том числе и слова, обозначающие лиц мужского пола, например: гризли (медведь), какаду (попугай), киви (птица), рефери (спортивный судья), маэстро (наставник, учитель).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6.-flamingo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03" y="1951067"/>
            <a:ext cx="1009724" cy="901760"/>
          </a:xfrm>
          <a:prstGeom prst="rect">
            <a:avLst/>
          </a:prstGeom>
        </p:spPr>
      </p:pic>
      <p:pic>
        <p:nvPicPr>
          <p:cNvPr id="7" name="Picture 28" descr="http://animashky.ru/flist/objiv/31/2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7939" y="2025672"/>
            <a:ext cx="1093100" cy="730091"/>
          </a:xfrm>
          <a:prstGeom prst="rect">
            <a:avLst/>
          </a:prstGeom>
          <a:noFill/>
        </p:spPr>
      </p:pic>
      <p:pic>
        <p:nvPicPr>
          <p:cNvPr id="2050" name="Picture 2" descr="https://img2.ntv.ru/home/news/20140706/rwavshn_v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1949508"/>
            <a:ext cx="1326179" cy="8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5900" y="174625"/>
            <a:ext cx="541020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Женский род –  существительные, обозначающие лиц женского пола, а также самок животных, например: красивая леди, заботливая фрау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Хансен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/>
              <a:t>                                                                    иваси</a:t>
            </a:r>
            <a:r>
              <a:rPr lang="ru-RU" dirty="0"/>
              <a:t> («рыба», 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«</a:t>
            </a:r>
            <a:r>
              <a:rPr lang="ru-RU" dirty="0"/>
              <a:t>сельдь»)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цеце</a:t>
            </a:r>
            <a:r>
              <a:rPr lang="ru-RU" dirty="0"/>
              <a:t> («муха</a:t>
            </a:r>
            <a:r>
              <a:rPr lang="ru-RU" dirty="0" smtClean="0"/>
              <a:t>»)</a:t>
            </a:r>
          </a:p>
          <a:p>
            <a:endParaRPr lang="ru-RU" dirty="0"/>
          </a:p>
        </p:txBody>
      </p:sp>
      <p:pic>
        <p:nvPicPr>
          <p:cNvPr id="4" name="Рисунок 3" descr="image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23" y="1393825"/>
            <a:ext cx="759486" cy="585748"/>
          </a:xfrm>
          <a:prstGeom prst="rect">
            <a:avLst/>
          </a:prstGeom>
        </p:spPr>
      </p:pic>
      <p:pic>
        <p:nvPicPr>
          <p:cNvPr id="6" name="Рисунок 5" descr="Muha_ce_ce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1895485"/>
            <a:ext cx="881062" cy="585748"/>
          </a:xfrm>
          <a:prstGeom prst="rect">
            <a:avLst/>
          </a:prstGeom>
        </p:spPr>
      </p:pic>
      <p:pic>
        <p:nvPicPr>
          <p:cNvPr id="3074" name="Picture 2" descr="https://avatars.mds.yandex.net/get-zen_doc/1108048/pub_5c34cf86e5e73b00aad09eb5_5c34d2384bb55f00aa45cd86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98015"/>
            <a:ext cx="1249018" cy="13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469 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9700" y="516662"/>
            <a:ext cx="5562600" cy="584775"/>
          </a:xfrm>
        </p:spPr>
        <p:txBody>
          <a:bodyPr/>
          <a:lstStyle/>
          <a:p>
            <a:r>
              <a:rPr lang="ru-RU" sz="1800" i="0" dirty="0" smtClean="0">
                <a:solidFill>
                  <a:srgbClr val="FF0000"/>
                </a:solidFill>
              </a:rPr>
              <a:t>     </a:t>
            </a:r>
            <a:r>
              <a:rPr lang="ru-RU" sz="1900" i="0" dirty="0" smtClean="0">
                <a:solidFill>
                  <a:srgbClr val="FF0000"/>
                </a:solidFill>
              </a:rPr>
              <a:t>Определите род имён существительных, допишите окончания прилагательных.</a:t>
            </a:r>
            <a:endParaRPr lang="ru-RU" sz="1900" i="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1089025"/>
            <a:ext cx="5410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Быстр… такси, горяч… какао,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бесмысленн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…² пари, нов… шоссе,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пенсне, приветлив… миссис, знаменит… Буратино, красив…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Турсуной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криклив… жако, вязан… кашне, нов… пальто, юн…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фрейлен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розов… фламинго,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решающ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пенальти.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есклоняемый существительные\9f3f3c807d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000" b="5000"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есклоняемый существительные\46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9542" y="1077298"/>
            <a:ext cx="612534" cy="953297"/>
          </a:xfrm>
          <a:prstGeom prst="rect">
            <a:avLst/>
          </a:prstGeom>
          <a:noFill/>
        </p:spPr>
      </p:pic>
      <p:pic>
        <p:nvPicPr>
          <p:cNvPr id="8" name="02 - All The Birds Are Here Aga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49408" y="3019313"/>
            <a:ext cx="192193" cy="14421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8598" y="157395"/>
            <a:ext cx="1861606" cy="1297119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Однажды мальчик </a:t>
            </a:r>
          </a:p>
          <a:p>
            <a:pPr algn="ctr"/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 очутился в сказочном зоопарке.</a:t>
            </a:r>
          </a:p>
        </p:txBody>
      </p:sp>
      <p:pic>
        <p:nvPicPr>
          <p:cNvPr id="2052" name="Picture 4" descr="G:\Новы картинки\82878066_geparduy1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23" y="1860918"/>
            <a:ext cx="1441450" cy="14421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Новы картинки\post911174900918kv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04" y="2240612"/>
            <a:ext cx="1014264" cy="90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Новы картинки\26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57" y="395889"/>
            <a:ext cx="780785" cy="4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4. Рисунки\Анимационные картины\Анимашки-картинки\AG00130_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898">
            <a:off x="3008608" y="2947178"/>
            <a:ext cx="258260" cy="1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755900"/>
            <a:ext cx="15716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469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500" y="479425"/>
            <a:ext cx="57023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Быстр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такси (ср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горяч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какао (ср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бесмысленн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пари (ср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шоссе (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ср. р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пенсне (ср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приветлив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миссис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(ж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знаменит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Буратино (м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Турсуной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(ж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криклив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жако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вязан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кашне (ср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пальто (ср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фрейлен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(ж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розов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фламинго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решающ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пенальти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9700" y="403225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Иноязычные фамилии, оканчивающиеся на согласную букву и обозначающие лиц мужского пола, склоняются, например: мистера Джонсона, мистера Кима.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Такие же существительные,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обозначающие лиц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женского пола, не склоняются, например: с миссис Джонсон, о миссис Ким.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Иноязычные фамилии, оканчивающиеся на гласную букву, не склоняются, например: с мистером Ли, о мадам Долли.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782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тех, кто хочет знать больше!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555625"/>
            <a:ext cx="5410200" cy="738664"/>
          </a:xfrm>
        </p:spPr>
        <p:txBody>
          <a:bodyPr/>
          <a:lstStyle/>
          <a:p>
            <a:r>
              <a:rPr lang="ru-RU" sz="1600" i="0" dirty="0" smtClean="0">
                <a:solidFill>
                  <a:srgbClr val="FF0000"/>
                </a:solidFill>
              </a:rPr>
              <a:t>     С помощью толкового словаря определите значение слов, составьте словосочетания и запишите их.</a:t>
            </a:r>
            <a:endParaRPr lang="ru-RU" sz="1600" i="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973" y="11378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470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936625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Аншлаг, шорты, лоджия, дрожжи, регби, жалюзи, бра, пончо, безе, колье, пенальти.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1571050"/>
            <a:ext cx="556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Аншла́г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-а,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м. Объявление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театре, кино и т. п. о том, что все билеты проданы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Пройти с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аншлагом.</a:t>
            </a:r>
          </a:p>
          <a:p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Шо́рты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шорт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 мн. Брюки выше колен. 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Короткие шорты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Ло'джия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и, ж.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галерея на колоннах вдоль стены здания.</a:t>
            </a: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89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626100" cy="2215991"/>
          </a:xfrm>
        </p:spPr>
        <p:txBody>
          <a:bodyPr/>
          <a:lstStyle/>
          <a:p>
            <a:r>
              <a:rPr lang="ru-RU" sz="1600" b="1" i="0" dirty="0" err="1" smtClean="0">
                <a:solidFill>
                  <a:srgbClr val="C00000"/>
                </a:solidFill>
              </a:rPr>
              <a:t>Дро'жжи</a:t>
            </a:r>
            <a:r>
              <a:rPr lang="ru-RU" sz="1600" i="0" dirty="0"/>
              <a:t> -</a:t>
            </a:r>
            <a:r>
              <a:rPr lang="ru-RU" sz="1600" i="0" dirty="0" smtClean="0"/>
              <a:t> </a:t>
            </a:r>
            <a:r>
              <a:rPr lang="ru-RU" sz="1600" dirty="0" smtClean="0"/>
              <a:t>ед</a:t>
            </a:r>
            <a:r>
              <a:rPr lang="ru-RU" sz="1600" dirty="0"/>
              <a:t>.</a:t>
            </a:r>
            <a:r>
              <a:rPr lang="ru-RU" sz="1600" i="0" dirty="0"/>
              <a:t> </a:t>
            </a:r>
            <a:r>
              <a:rPr lang="ru-RU" sz="1600" i="0" dirty="0" smtClean="0"/>
              <a:t>Вещество</a:t>
            </a:r>
            <a:r>
              <a:rPr lang="ru-RU" sz="1600" i="0" dirty="0"/>
              <a:t>, вызывающее брожение и состоящее из микроскопических грибков. </a:t>
            </a:r>
            <a:r>
              <a:rPr lang="ru-RU" sz="1600" b="1" i="0" dirty="0">
                <a:solidFill>
                  <a:srgbClr val="C00000"/>
                </a:solidFill>
              </a:rPr>
              <a:t>Пивные </a:t>
            </a:r>
            <a:r>
              <a:rPr lang="ru-RU" sz="1600" b="1" i="0" dirty="0" smtClean="0">
                <a:solidFill>
                  <a:srgbClr val="C00000"/>
                </a:solidFill>
              </a:rPr>
              <a:t>дрожжи</a:t>
            </a:r>
            <a:r>
              <a:rPr lang="ru-RU" sz="1600" dirty="0" smtClean="0">
                <a:solidFill>
                  <a:srgbClr val="C00000"/>
                </a:solidFill>
              </a:rPr>
              <a:t>.  </a:t>
            </a:r>
          </a:p>
          <a:p>
            <a:r>
              <a:rPr lang="ru-RU" sz="1600" b="1" i="0" dirty="0" err="1" smtClean="0">
                <a:solidFill>
                  <a:srgbClr val="C00000"/>
                </a:solidFill>
              </a:rPr>
              <a:t>Ре'гби</a:t>
            </a:r>
            <a:r>
              <a:rPr lang="ru-RU" sz="1600" b="1" i="0" dirty="0" smtClean="0">
                <a:solidFill>
                  <a:srgbClr val="C00000"/>
                </a:solidFill>
              </a:rPr>
              <a:t> </a:t>
            </a:r>
            <a:r>
              <a:rPr lang="ru-RU" sz="1600" i="0" dirty="0" smtClean="0"/>
              <a:t>- Разновидность </a:t>
            </a:r>
            <a:r>
              <a:rPr lang="ru-RU" sz="1600" i="0" dirty="0"/>
              <a:t>футбола, в </a:t>
            </a:r>
            <a:r>
              <a:rPr lang="ru-RU" sz="1600" i="0" dirty="0" smtClean="0"/>
              <a:t>которой </a:t>
            </a:r>
            <a:r>
              <a:rPr lang="ru-RU" sz="1600" i="0" dirty="0"/>
              <a:t>игроки имеют право брать мяч в руки</a:t>
            </a:r>
            <a:r>
              <a:rPr lang="ru-RU" sz="1600" i="0" dirty="0" smtClean="0"/>
              <a:t>. </a:t>
            </a:r>
            <a:r>
              <a:rPr lang="ru-RU" sz="1600" b="1" i="0" dirty="0" smtClean="0">
                <a:solidFill>
                  <a:srgbClr val="C00000"/>
                </a:solidFill>
              </a:rPr>
              <a:t>Играть в регби.</a:t>
            </a:r>
          </a:p>
          <a:p>
            <a:r>
              <a:rPr lang="ru-RU" sz="1600" b="1" i="0" dirty="0" smtClean="0">
                <a:solidFill>
                  <a:srgbClr val="C00000"/>
                </a:solidFill>
              </a:rPr>
              <a:t>Жалюзи‘</a:t>
            </a:r>
            <a:r>
              <a:rPr lang="ru-RU" sz="1600" i="0" dirty="0" smtClean="0">
                <a:solidFill>
                  <a:srgbClr val="C00000"/>
                </a:solidFill>
              </a:rPr>
              <a:t>-</a:t>
            </a:r>
            <a:r>
              <a:rPr lang="ru-RU" sz="1600" i="0" dirty="0"/>
              <a:t> </a:t>
            </a:r>
            <a:r>
              <a:rPr lang="ru-RU" sz="1600" dirty="0"/>
              <a:t>нескл., ср.</a:t>
            </a:r>
            <a:r>
              <a:rPr lang="ru-RU" sz="1600" i="0" dirty="0"/>
              <a:t>  Оконные шторы из деревянных пластинок, скрепленных шнурами</a:t>
            </a:r>
            <a:r>
              <a:rPr lang="ru-RU" sz="1600" i="0" dirty="0" smtClean="0"/>
              <a:t>. </a:t>
            </a:r>
            <a:r>
              <a:rPr lang="ru-RU" sz="1600" b="1" i="0" dirty="0" smtClean="0">
                <a:solidFill>
                  <a:srgbClr val="C00000"/>
                </a:solidFill>
              </a:rPr>
              <a:t>Раскрытое жалюзи.</a:t>
            </a:r>
          </a:p>
          <a:p>
            <a:r>
              <a:rPr lang="ru-RU" sz="1600" b="1" i="0" dirty="0" smtClean="0">
                <a:solidFill>
                  <a:srgbClr val="C00000"/>
                </a:solidFill>
              </a:rPr>
              <a:t>Бра</a:t>
            </a:r>
            <a:r>
              <a:rPr lang="ru-RU" sz="1600" i="0" dirty="0" smtClean="0">
                <a:solidFill>
                  <a:srgbClr val="C00000"/>
                </a:solidFill>
              </a:rPr>
              <a:t>,-</a:t>
            </a:r>
            <a:r>
              <a:rPr lang="ru-RU" sz="1600" i="0" dirty="0"/>
              <a:t> </a:t>
            </a:r>
            <a:r>
              <a:rPr lang="ru-RU" sz="1600" dirty="0"/>
              <a:t>нескл., ср.</a:t>
            </a:r>
            <a:r>
              <a:rPr lang="ru-RU" sz="1600" i="0" dirty="0"/>
              <a:t> </a:t>
            </a:r>
            <a:r>
              <a:rPr lang="ru-RU" sz="1600" i="0" dirty="0" smtClean="0"/>
              <a:t>Стенной подсвечник. </a:t>
            </a:r>
            <a:r>
              <a:rPr lang="ru-RU" sz="1600" b="1" i="0" dirty="0" smtClean="0">
                <a:solidFill>
                  <a:srgbClr val="C00000"/>
                </a:solidFill>
              </a:rPr>
              <a:t>Настенное</a:t>
            </a:r>
            <a:r>
              <a:rPr lang="ru-RU" sz="1600" b="1" i="0" dirty="0">
                <a:solidFill>
                  <a:srgbClr val="C00000"/>
                </a:solidFill>
              </a:rPr>
              <a:t> </a:t>
            </a:r>
            <a:r>
              <a:rPr lang="ru-RU" sz="1600" b="1" i="0" dirty="0" smtClean="0">
                <a:solidFill>
                  <a:srgbClr val="C00000"/>
                </a:solidFill>
              </a:rPr>
              <a:t>бра.</a:t>
            </a:r>
            <a:endParaRPr lang="ru-RU" sz="1600" b="1" i="0" dirty="0" smtClean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973" y="11378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470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4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626100" cy="2462213"/>
          </a:xfrm>
        </p:spPr>
        <p:txBody>
          <a:bodyPr/>
          <a:lstStyle/>
          <a:p>
            <a:r>
              <a:rPr lang="ru-RU" sz="1600" b="1" i="0" dirty="0" err="1" smtClean="0">
                <a:solidFill>
                  <a:srgbClr val="C00000"/>
                </a:solidFill>
              </a:rPr>
              <a:t>По́нчо</a:t>
            </a:r>
            <a:r>
              <a:rPr lang="ru-RU" sz="1600" i="0" dirty="0" smtClean="0"/>
              <a:t>,</a:t>
            </a:r>
            <a:r>
              <a:rPr lang="ru-RU" sz="1600" i="0" dirty="0"/>
              <a:t> </a:t>
            </a:r>
            <a:r>
              <a:rPr lang="ru-RU" sz="1600" dirty="0"/>
              <a:t>нескл., </a:t>
            </a:r>
            <a:r>
              <a:rPr lang="ru-RU" sz="1600" dirty="0" smtClean="0"/>
              <a:t>ср. </a:t>
            </a:r>
            <a:r>
              <a:rPr lang="ru-RU" sz="1600" i="0" dirty="0" smtClean="0"/>
              <a:t>Плащ </a:t>
            </a:r>
            <a:r>
              <a:rPr lang="ru-RU" sz="1600" i="0" dirty="0"/>
              <a:t>из прямоугольного куска ткани с отверстием в середине для </a:t>
            </a:r>
            <a:r>
              <a:rPr lang="ru-RU" sz="1600" i="0" dirty="0" smtClean="0"/>
              <a:t>головы. </a:t>
            </a:r>
            <a:r>
              <a:rPr lang="ru-RU" sz="1600" i="0" dirty="0" smtClean="0">
                <a:solidFill>
                  <a:srgbClr val="C00000"/>
                </a:solidFill>
              </a:rPr>
              <a:t>Тёплое пончо.</a:t>
            </a:r>
          </a:p>
          <a:p>
            <a:r>
              <a:rPr lang="ru-RU" sz="1600" b="1" i="0" dirty="0" smtClean="0">
                <a:solidFill>
                  <a:srgbClr val="C00000"/>
                </a:solidFill>
              </a:rPr>
              <a:t>Безе́</a:t>
            </a:r>
            <a:r>
              <a:rPr lang="ru-RU" sz="1600" i="0" dirty="0" smtClean="0">
                <a:solidFill>
                  <a:srgbClr val="C00000"/>
                </a:solidFill>
              </a:rPr>
              <a:t>,</a:t>
            </a:r>
            <a:r>
              <a:rPr lang="ru-RU" sz="1600" i="0" dirty="0"/>
              <a:t> </a:t>
            </a:r>
            <a:r>
              <a:rPr lang="ru-RU" sz="1600" dirty="0"/>
              <a:t>нескл., ср.</a:t>
            </a:r>
            <a:r>
              <a:rPr lang="ru-RU" sz="1600" i="0" dirty="0"/>
              <a:t> Легкое, воздушное пирожное из взбитых яичных белков</a:t>
            </a:r>
            <a:r>
              <a:rPr lang="ru-RU" sz="1600" i="0" dirty="0" smtClean="0"/>
              <a:t>.</a:t>
            </a:r>
            <a:r>
              <a:rPr lang="ru-RU" sz="1600" b="1" i="0" cap="all" dirty="0"/>
              <a:t> </a:t>
            </a:r>
            <a:r>
              <a:rPr lang="ru-RU" sz="1600" b="1" i="0" dirty="0" smtClean="0">
                <a:solidFill>
                  <a:srgbClr val="C00000"/>
                </a:solidFill>
              </a:rPr>
              <a:t>Вкусное безе.</a:t>
            </a:r>
          </a:p>
          <a:p>
            <a:r>
              <a:rPr lang="ru-RU" sz="1600" b="1" i="0" dirty="0" smtClean="0">
                <a:solidFill>
                  <a:srgbClr val="C00000"/>
                </a:solidFill>
              </a:rPr>
              <a:t>Колье́</a:t>
            </a:r>
            <a:r>
              <a:rPr lang="ru-RU" sz="1600" i="0" dirty="0" smtClean="0"/>
              <a:t>,</a:t>
            </a:r>
            <a:r>
              <a:rPr lang="ru-RU" sz="1600" i="0" dirty="0"/>
              <a:t> </a:t>
            </a:r>
            <a:r>
              <a:rPr lang="ru-RU" sz="1600" dirty="0"/>
              <a:t>нескл., ср.</a:t>
            </a:r>
            <a:r>
              <a:rPr lang="ru-RU" sz="1600" i="0" dirty="0"/>
              <a:t> Ожерелье из драгоценных камней, жемчуга и т. п</a:t>
            </a:r>
            <a:r>
              <a:rPr lang="ru-RU" sz="1600" i="0" dirty="0" smtClean="0"/>
              <a:t>. </a:t>
            </a:r>
            <a:r>
              <a:rPr lang="ru-RU" sz="1600" b="1" i="0" dirty="0" smtClean="0">
                <a:solidFill>
                  <a:srgbClr val="C00000"/>
                </a:solidFill>
              </a:rPr>
              <a:t>Жемчужное ожерелье</a:t>
            </a:r>
            <a:r>
              <a:rPr lang="ru-RU" sz="1600" i="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1600" b="1" i="0" dirty="0" err="1" smtClean="0">
                <a:solidFill>
                  <a:srgbClr val="C00000"/>
                </a:solidFill>
              </a:rPr>
              <a:t>Пена́льти</a:t>
            </a:r>
            <a:r>
              <a:rPr lang="ru-RU" sz="1600" b="1" i="0" dirty="0" smtClean="0">
                <a:solidFill>
                  <a:srgbClr val="C00000"/>
                </a:solidFill>
              </a:rPr>
              <a:t> </a:t>
            </a:r>
            <a:r>
              <a:rPr lang="ru-RU" sz="1600" i="0" dirty="0" smtClean="0"/>
              <a:t>- </a:t>
            </a:r>
            <a:r>
              <a:rPr lang="ru-RU" sz="1600" dirty="0" smtClean="0"/>
              <a:t>нескл</a:t>
            </a:r>
            <a:r>
              <a:rPr lang="ru-RU" sz="1600" dirty="0"/>
              <a:t>., </a:t>
            </a:r>
            <a:r>
              <a:rPr lang="ru-RU" sz="1600" dirty="0" smtClean="0"/>
              <a:t>м. </a:t>
            </a:r>
            <a:r>
              <a:rPr lang="ru-RU" sz="1600" i="0" dirty="0" smtClean="0"/>
              <a:t>Штрафной </a:t>
            </a:r>
            <a:r>
              <a:rPr lang="ru-RU" sz="1600" i="0" dirty="0"/>
              <a:t>удар с небольшого </a:t>
            </a:r>
            <a:r>
              <a:rPr lang="ru-RU" sz="1600" i="0" dirty="0" smtClean="0"/>
              <a:t>расстояния </a:t>
            </a:r>
            <a:r>
              <a:rPr lang="ru-RU" sz="1600" i="0" dirty="0"/>
              <a:t>по воротам в футболе, хоккее</a:t>
            </a:r>
            <a:r>
              <a:rPr lang="ru-RU" sz="1600" i="0" dirty="0" smtClean="0"/>
              <a:t>.</a:t>
            </a:r>
            <a:r>
              <a:rPr lang="ru-RU" sz="1600" b="1" i="0" dirty="0" smtClean="0">
                <a:solidFill>
                  <a:srgbClr val="C00000"/>
                </a:solidFill>
              </a:rPr>
              <a:t> Удачный пенальти.</a:t>
            </a:r>
            <a:endParaRPr lang="ru-RU" sz="1600" b="1" i="0" dirty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973" y="11378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470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4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1%83%D1%87%D0%B8%D1%82%D0%B5-%D1%8C-%D1%83%D0%BA%D0%B0%D0%B7%D1%8B%D0%B2%D0%B0%D1%8F-%D0%BD%D0%B0-chalckboard-7655908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175"/>
            <a:ext cx="5765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309404"/>
            <a:ext cx="5410200" cy="246221"/>
          </a:xfrm>
        </p:spPr>
        <p:txBody>
          <a:bodyPr/>
          <a:lstStyle/>
          <a:p>
            <a:pPr algn="ctr"/>
            <a:r>
              <a:rPr lang="ru-RU" sz="1600" dirty="0"/>
              <a:t>САМОСТОЯТЕЛЬНАЯ РАБОТА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0900" y="713740"/>
            <a:ext cx="3200400" cy="738664"/>
          </a:xfrm>
        </p:spPr>
        <p:txBody>
          <a:bodyPr/>
          <a:lstStyle/>
          <a:p>
            <a:pPr algn="ctr"/>
            <a:r>
              <a:rPr lang="ru-RU" sz="1600" b="1" i="0" dirty="0"/>
              <a:t> </a:t>
            </a:r>
            <a:r>
              <a:rPr lang="ru-RU" sz="1600" b="1" i="0" dirty="0">
                <a:solidFill>
                  <a:schemeClr val="bg1"/>
                </a:solidFill>
              </a:rPr>
              <a:t>§ </a:t>
            </a:r>
            <a:r>
              <a:rPr lang="ru-RU" sz="1600" b="1" i="0" dirty="0" smtClean="0">
                <a:solidFill>
                  <a:schemeClr val="bg1"/>
                </a:solidFill>
              </a:rPr>
              <a:t>77.</a:t>
            </a:r>
            <a:endParaRPr lang="ru-RU" sz="1600" b="1" i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ВЫПОЛНИТЬ </a:t>
            </a: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УПРАЖНЕНИЕ </a:t>
            </a:r>
            <a:r>
              <a:rPr lang="ru-RU" sz="1600" b="1" i="0" dirty="0" smtClean="0">
                <a:solidFill>
                  <a:schemeClr val="bg1"/>
                </a:solidFill>
              </a:rPr>
              <a:t>471 (стр. </a:t>
            </a:r>
            <a:r>
              <a:rPr lang="ru-RU" sz="1600" b="1" i="0" smtClean="0">
                <a:solidFill>
                  <a:schemeClr val="bg1"/>
                </a:solidFill>
              </a:rPr>
              <a:t>206</a:t>
            </a:r>
            <a:r>
              <a:rPr lang="ru-RU" sz="1600" b="1" i="0" smtClean="0">
                <a:solidFill>
                  <a:schemeClr val="bg1"/>
                </a:solidFill>
              </a:rPr>
              <a:t>). </a:t>
            </a:r>
            <a:endParaRPr lang="ru-RU" sz="1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есклоняемый существительные\4005911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060"/>
            <a:ext cx="5765800" cy="33249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0345" y="101391"/>
            <a:ext cx="5045110" cy="267426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</a:rPr>
              <a:t> </a:t>
            </a:r>
            <a:endParaRPr lang="ru-RU" sz="1600" b="1" u="sng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4256" y="123032"/>
            <a:ext cx="3066696" cy="98005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цветов летали крошечные птички колибри. Одна колибри собирала ароматный нектар.</a:t>
            </a:r>
            <a:endParaRPr lang="ru-RU" sz="16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408" y="2384425"/>
            <a:ext cx="2481092" cy="73855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Увидев мальчика, колибри прощебетала, что у входа продают вкусное эскимо.</a:t>
            </a:r>
            <a:endParaRPr lang="ru-RU" sz="16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D:\4. Рисунки\Анимационные картины\Анимашки\0_1be4c_75626a7c_X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32" y="1452073"/>
            <a:ext cx="1123141" cy="7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4. Рисунки\Анимационные картины\Анимашки-картинки\AG00130_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3181">
            <a:off x="4016663" y="1114489"/>
            <a:ext cx="193790" cy="2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Анимированные картинки для творческих работ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несклоняемый существительные\4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029" y="1250617"/>
            <a:ext cx="1036049" cy="1358517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несклоняемый существительные\51178657_cartoon_gorill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88311" y="1419620"/>
            <a:ext cx="1734440" cy="1356529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043220" y="138116"/>
            <a:ext cx="3722580" cy="1179509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Удобно устроившись среди деревьев, Рома поглощал эскимо. Но вдруг из-за дерева появился разъярённый шимпанзе и потребовал поделиться с ним.</a:t>
            </a:r>
          </a:p>
        </p:txBody>
      </p:sp>
    </p:spTree>
    <p:extLst>
      <p:ext uri="{BB962C8B-B14F-4D97-AF65-F5344CB8AC3E}">
        <p14:creationId xmlns:p14="http://schemas.microsoft.com/office/powerpoint/2010/main" val="26247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Анимированные картинки для творческих работ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несклоняемый существительные\4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029" y="1250617"/>
            <a:ext cx="1036049" cy="135851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730500" y="89255"/>
            <a:ext cx="2883840" cy="804734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 вкусное эскимо, </a:t>
            </a:r>
          </a:p>
          <a:p>
            <a:pPr algn="ctr"/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довольный шимпанзе </a:t>
            </a:r>
          </a:p>
          <a:p>
            <a:pPr algn="ctr"/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бросился прочь.</a:t>
            </a:r>
          </a:p>
        </p:txBody>
      </p:sp>
      <p:pic>
        <p:nvPicPr>
          <p:cNvPr id="1026" name="Picture 2" descr="D:\4. Рисунки\1. Автофигуры\7. Еда\eda3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2064">
            <a:off x="4115628" y="2265064"/>
            <a:ext cx="270404" cy="6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Новы картинки\monkeys1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32" y="1396400"/>
            <a:ext cx="1973287" cy="11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4. Рисунки\Анимационные картины\Анимашки-мульты\Копия kartina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800" cy="291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8" descr="http://animashky.ru/flist/objiv/31/2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659" y="958327"/>
            <a:ext cx="1093100" cy="730091"/>
          </a:xfrm>
          <a:prstGeom prst="rect">
            <a:avLst/>
          </a:prstGeom>
          <a:noFill/>
        </p:spPr>
      </p:pic>
      <p:pic>
        <p:nvPicPr>
          <p:cNvPr id="5" name="Picture 6" descr="http://animashky.ru/flist/objiv/31/2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355" y="1997200"/>
            <a:ext cx="1030305" cy="566945"/>
          </a:xfrm>
          <a:prstGeom prst="rect">
            <a:avLst/>
          </a:prstGeom>
          <a:noFill/>
        </p:spPr>
      </p:pic>
      <p:pic>
        <p:nvPicPr>
          <p:cNvPr id="6" name="Picture 34" descr="http://animashky.ru/flist/objiv/31/2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6951" y="1631702"/>
            <a:ext cx="780785" cy="64897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-12700" y="2689225"/>
            <a:ext cx="5774631" cy="555625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 Рома услышал резкие звуки. Это один крикливый какаду доказывал другим, что у него голос громче. </a:t>
            </a:r>
          </a:p>
        </p:txBody>
      </p:sp>
      <p:pic>
        <p:nvPicPr>
          <p:cNvPr id="8" name="Picture 2" descr="http://animashky.ru/flist/objiv/31/25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7774" y="1331216"/>
            <a:ext cx="654659" cy="648970"/>
          </a:xfrm>
          <a:prstGeom prst="rect">
            <a:avLst/>
          </a:prstGeom>
          <a:noFill/>
        </p:spPr>
      </p:pic>
      <p:pic>
        <p:nvPicPr>
          <p:cNvPr id="5122" name="Picture 2" descr="C:\Documents and Settings\Slade1k\Рабочий стол\Новое\Анимац. фигуры и картины\a3cc3ec71fc7caeef952e894dd34f23b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31" y="56980"/>
            <a:ext cx="1366375" cy="9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lade1k\Мои документы\Мои рисунки\Рисунок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5249" r="3236" b="7290"/>
          <a:stretch/>
        </p:blipFill>
        <p:spPr bwMode="auto">
          <a:xfrm>
            <a:off x="22383" y="0"/>
            <a:ext cx="5744368" cy="32578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Новы картинки\espace1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26" y="0"/>
            <a:ext cx="984991" cy="77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Новы картинки\animacionnye-kartinki-5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356" y="1957838"/>
            <a:ext cx="686344" cy="8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flipH="1">
            <a:off x="431027" y="191466"/>
            <a:ext cx="1770797" cy="885832"/>
          </a:xfrm>
          <a:prstGeom prst="cloudCallout">
            <a:avLst>
              <a:gd name="adj1" fmla="val -73741"/>
              <a:gd name="adj2" fmla="val 645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G:\Новы картинки\0_4d2f8_f25d4453_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13" y="361818"/>
            <a:ext cx="744749" cy="58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2700" y="2613025"/>
            <a:ext cx="5779451" cy="698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51481" tIns="25740" rIns="51481" bIns="25740" rtlCol="0">
            <a:spAutoFit/>
          </a:bodyPr>
          <a:lstStyle/>
          <a:p>
            <a:pPr algn="ctr"/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путешественник увидел в траве грустного кузнечика, игравшего на скрипке. Кузнечик грустил,  потому что ему надоела  скрипка  -  он мечтал играть на маленьком пианино.</a:t>
            </a:r>
          </a:p>
        </p:txBody>
      </p:sp>
      <p:pic>
        <p:nvPicPr>
          <p:cNvPr id="2" name="Picture 2" descr="D:\4. Рисунки\Анимационные картины\Анимашки-картинки\AG00142_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21" y="1807835"/>
            <a:ext cx="576388" cy="5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Притчи\11\11evening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12851" cy="3244850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несклоняемый существительные\000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6619" y="370126"/>
            <a:ext cx="1180531" cy="1512727"/>
          </a:xfrm>
          <a:prstGeom prst="rect">
            <a:avLst/>
          </a:prstGeom>
          <a:noFill/>
        </p:spPr>
      </p:pic>
      <p:pic>
        <p:nvPicPr>
          <p:cNvPr id="7" name="Picture 6" descr="G:\Новы картинки\48089538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3361">
            <a:off x="5320195" y="2895885"/>
            <a:ext cx="404548" cy="22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83163" y="157396"/>
            <a:ext cx="1637961" cy="1638811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рядом, </a:t>
            </a:r>
          </a:p>
          <a:p>
            <a:pPr algn="ctr"/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цветочной поляне, </a:t>
            </a:r>
          </a:p>
          <a:p>
            <a:pPr algn="ctr"/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музыку танцевал забавный пони. </a:t>
            </a:r>
          </a:p>
        </p:txBody>
      </p:sp>
      <p:pic>
        <p:nvPicPr>
          <p:cNvPr id="2051" name="Picture 3" descr="G:\рисунки\animal12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6874">
            <a:off x="1288575" y="2558703"/>
            <a:ext cx="544861" cy="4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рисунки\animal127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1083">
            <a:off x="3268009" y="1862320"/>
            <a:ext cx="493709" cy="3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Slade1k\Рабочий стол\Новое\Анимац. фигуры и картины\d8b17bf708f00f705ab26dbe97a6f84c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34" y="89255"/>
            <a:ext cx="1081088" cy="33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whizzkids_-_digi_digi_radio_edit_20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786804" y="1550317"/>
            <a:ext cx="192193" cy="1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8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7848</TotalTime>
  <Words>1471</Words>
  <Application>Microsoft Office PowerPoint</Application>
  <PresentationFormat>Произвольный</PresentationFormat>
  <Paragraphs>131</Paragraphs>
  <Slides>35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Презентация PowerPoint</vt:lpstr>
      <vt:lpstr>СЕГОДНЯ НА УРОКЕ: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Образуйте форму родительного падежа  единственного числа имён существительных.</vt:lpstr>
      <vt:lpstr>Какие имена существительные называют несклоняемыми? </vt:lpstr>
      <vt:lpstr>Презентация PowerPoint</vt:lpstr>
      <vt:lpstr>Презентация PowerPoint</vt:lpstr>
      <vt:lpstr>УПРАЖНЕНИЕ 465  </vt:lpstr>
      <vt:lpstr>УПРАЖНЕНИЕ 465  </vt:lpstr>
      <vt:lpstr>НЕСКЛОНЯЕМЫЕ СУЩЕСТВИТЕЛЬНЫЕ</vt:lpstr>
      <vt:lpstr>НЕСКЛОНЯЕМЫЕ СУЩЕСТВИТЕЛЬНЫЕ</vt:lpstr>
      <vt:lpstr>УПРАЖНЕНИЕ 466  </vt:lpstr>
      <vt:lpstr>УПРАЖНЕНИЕ 466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469 </vt:lpstr>
      <vt:lpstr>УПРАЖНЕНИЕ 469 </vt:lpstr>
      <vt:lpstr>Презентация PowerPoint</vt:lpstr>
      <vt:lpstr>УПРАЖНЕНИЕ 470 </vt:lpstr>
      <vt:lpstr>УПРАЖНЕНИЕ 470 </vt:lpstr>
      <vt:lpstr>УПРАЖНЕНИЕ 470 </vt:lpstr>
      <vt:lpstr>САМОСТОЯТЕЛЬНАЯ РАБОТА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ТСБ-1</cp:lastModifiedBy>
  <cp:revision>857</cp:revision>
  <dcterms:created xsi:type="dcterms:W3CDTF">2020-04-13T08:05:16Z</dcterms:created>
  <dcterms:modified xsi:type="dcterms:W3CDTF">2021-02-19T13:11:54Z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