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9" r:id="rId2"/>
    <p:sldId id="390" r:id="rId3"/>
    <p:sldId id="520" r:id="rId4"/>
    <p:sldId id="521" r:id="rId5"/>
    <p:sldId id="500" r:id="rId6"/>
    <p:sldId id="502" r:id="rId7"/>
    <p:sldId id="501" r:id="rId8"/>
    <p:sldId id="512" r:id="rId9"/>
    <p:sldId id="513" r:id="rId10"/>
    <p:sldId id="504" r:id="rId11"/>
    <p:sldId id="498" r:id="rId12"/>
    <p:sldId id="522" r:id="rId13"/>
    <p:sldId id="523" r:id="rId14"/>
    <p:sldId id="526" r:id="rId15"/>
    <p:sldId id="525" r:id="rId16"/>
    <p:sldId id="527" r:id="rId17"/>
    <p:sldId id="524" r:id="rId18"/>
    <p:sldId id="528" r:id="rId19"/>
    <p:sldId id="529" r:id="rId20"/>
    <p:sldId id="507" r:id="rId21"/>
    <p:sldId id="530" r:id="rId22"/>
    <p:sldId id="511" r:id="rId23"/>
    <p:sldId id="534" r:id="rId24"/>
    <p:sldId id="531" r:id="rId25"/>
    <p:sldId id="532" r:id="rId26"/>
    <p:sldId id="535" r:id="rId27"/>
    <p:sldId id="533" r:id="rId28"/>
    <p:sldId id="536" r:id="rId29"/>
    <p:sldId id="516" r:id="rId30"/>
    <p:sldId id="517" r:id="rId31"/>
    <p:sldId id="518" r:id="rId32"/>
    <p:sldId id="294" r:id="rId33"/>
    <p:sldId id="514" r:id="rId34"/>
    <p:sldId id="515" r:id="rId35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000000"/>
    <a:srgbClr val="CCCCFF"/>
    <a:srgbClr val="CCECFF"/>
    <a:srgbClr val="0000FF"/>
    <a:srgbClr val="5ACD3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8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34E7-3F5A-404D-8AA7-4EF7801A1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59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1795" y="1369751"/>
            <a:ext cx="281970" cy="12318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3374" y="1208941"/>
            <a:ext cx="3739726" cy="178508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Склонение имен существительных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II и III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склонения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единственном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множественном числе.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img-fotki.yandex.ru/get/4125/181450557.56/0_a1fbd_5bdc636f_orig.jp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1205386"/>
            <a:ext cx="719166" cy="92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dn2.scratch.mit.edu/get_image/gallery/875136_170x100.pn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53419" y="2165149"/>
            <a:ext cx="821361" cy="76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ЗАПОМНИТЕ 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55625"/>
            <a:ext cx="5410201" cy="2462213"/>
          </a:xfrm>
        </p:spPr>
        <p:txBody>
          <a:bodyPr/>
          <a:lstStyle/>
          <a:p>
            <a:r>
              <a:rPr lang="ru-RU" sz="2000" dirty="0" smtClean="0"/>
              <a:t>      </a:t>
            </a:r>
            <a:r>
              <a:rPr lang="ru-RU" sz="2000" i="0" dirty="0" smtClean="0">
                <a:solidFill>
                  <a:srgbClr val="FF0000"/>
                </a:solidFill>
              </a:rPr>
              <a:t>В русских фамилиях в форме творительного падежа пишется окончание 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–</a:t>
            </a:r>
            <a:r>
              <a:rPr lang="ru-RU" sz="2000" i="0" dirty="0" err="1" smtClean="0">
                <a:solidFill>
                  <a:srgbClr val="FF0000"/>
                </a:solidFill>
              </a:rPr>
              <a:t>ым</a:t>
            </a:r>
            <a:r>
              <a:rPr lang="ru-RU" sz="2000" i="0" dirty="0" smtClean="0">
                <a:solidFill>
                  <a:srgbClr val="FF0000"/>
                </a:solidFill>
              </a:rPr>
              <a:t> (-им).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     В нерусских </a:t>
            </a:r>
            <a:r>
              <a:rPr lang="ru-RU" sz="2000" i="0" dirty="0">
                <a:solidFill>
                  <a:srgbClr val="FF0000"/>
                </a:solidFill>
              </a:rPr>
              <a:t>фамилиях в </a:t>
            </a:r>
            <a:r>
              <a:rPr lang="ru-RU" sz="2000" i="0" dirty="0" smtClean="0">
                <a:solidFill>
                  <a:srgbClr val="FF0000"/>
                </a:solidFill>
              </a:rPr>
              <a:t>творительном падеже </a:t>
            </a:r>
            <a:r>
              <a:rPr lang="ru-RU" sz="2000" i="0" dirty="0">
                <a:solidFill>
                  <a:srgbClr val="FF0000"/>
                </a:solidFill>
              </a:rPr>
              <a:t>пишется окончание </a:t>
            </a:r>
            <a:r>
              <a:rPr lang="ru-RU" sz="2000" i="0" dirty="0" smtClean="0">
                <a:solidFill>
                  <a:srgbClr val="FF0000"/>
                </a:solidFill>
              </a:rPr>
              <a:t>–ом (-ем).</a:t>
            </a:r>
          </a:p>
          <a:p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И.п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. Иванов                Никсон              Буш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Т.п. Иванов</a:t>
            </a:r>
            <a:r>
              <a:rPr lang="ru-RU" sz="2000" i="0" dirty="0" smtClean="0">
                <a:solidFill>
                  <a:srgbClr val="FF0000"/>
                </a:solidFill>
              </a:rPr>
              <a:t>-</a:t>
            </a:r>
            <a:r>
              <a:rPr lang="ru-RU" sz="2000" i="0" dirty="0" err="1" smtClean="0">
                <a:solidFill>
                  <a:srgbClr val="FF0000"/>
                </a:solidFill>
              </a:rPr>
              <a:t>ым</a:t>
            </a:r>
            <a:r>
              <a:rPr lang="ru-RU" sz="2000" i="0" dirty="0" smtClean="0">
                <a:solidFill>
                  <a:srgbClr val="FF0000"/>
                </a:solidFill>
              </a:rPr>
              <a:t>     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Никсон</a:t>
            </a:r>
            <a:r>
              <a:rPr lang="ru-RU" sz="2000" i="0" dirty="0" smtClean="0">
                <a:solidFill>
                  <a:srgbClr val="FF0000"/>
                </a:solidFill>
              </a:rPr>
              <a:t>-ом   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Буш</a:t>
            </a:r>
            <a:r>
              <a:rPr lang="ru-RU" sz="2000" i="0" dirty="0" smtClean="0">
                <a:solidFill>
                  <a:srgbClr val="FF0000"/>
                </a:solidFill>
              </a:rPr>
              <a:t>-ем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444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9425"/>
            <a:ext cx="56261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Запишите мужские фамилии в форме   творительного падежа, выделите окончания. </a:t>
            </a:r>
            <a:endParaRPr lang="ru-RU" sz="19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317625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Пушкин, Лермонтов, Некрасов, Толстой, Чехов, Бунин, Дарвин, Чаплин, Джонсон, Ким, Врубель, Свифт.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444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1012825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Лермонтов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Некрасов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Толст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Чехов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Бунин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Дарвин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Чаплин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Джонсон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Ким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Врубел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Свифт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25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446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9425"/>
            <a:ext cx="56261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Выпишите существительные 2 склонения, образуйте множественное число, просклоняйте, выделите окончания.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241425"/>
            <a:ext cx="5410200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следующее утро мы проснулись дрожа от холода.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окном всё было затянуто молочно-белым туманом. Казалось, что с здание метеостанции висит в воздухе. Операторы занялись сборкой аппаратуры, а механику выпало первое дежурство по кухне. Он пошёл к ручью за водой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(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К.Домбровский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446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784225"/>
            <a:ext cx="5410200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следующее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проснулись дрожа от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холода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окном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было затянуто молочно-белым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туманом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Казалось, что с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здание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метеостанции висит в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занялись сборкой аппаратуры, а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выпало первое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дежурство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кухне. Он пошёл к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ручью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водой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(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К.Домбровский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0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446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479425"/>
            <a:ext cx="570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 – утр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холод – холод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окно – окн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туман –туман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здание – здани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воздух  оператор – оператор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механик – механик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дежурство - дежурств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ручей- ручь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1315899"/>
            <a:ext cx="571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       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         механик </a:t>
            </a:r>
          </a:p>
          <a:p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окно     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88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446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631825"/>
            <a:ext cx="571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окн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окон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оператор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механик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 окн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9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447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9425"/>
            <a:ext cx="56261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Образуйте от данных существительных среднего рода форму множественного числа, запишите полученные пары, выделите окончания.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444962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Дело, гнездо, платье, жилище, здание¹, явление¹, море, окно.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Яблоко, словечко, сердечко, семечко, ушко, донышко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2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447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708025"/>
            <a:ext cx="541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Дело - дел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гнездо - гнезд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платье - плать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жилище - жилищ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здание - здани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¹, явление - явлени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¹, море - мор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окно - окн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Яблоко - яблок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словечко - словечк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сердечко - сердечк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семечко - семечк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ушко - ушк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донышко - донышк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8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369332"/>
          </a:xfrm>
        </p:spPr>
        <p:txBody>
          <a:bodyPr/>
          <a:lstStyle/>
          <a:p>
            <a:pPr algn="ctr"/>
            <a:r>
              <a:rPr lang="ru-RU" sz="2400" b="0" dirty="0" smtClean="0"/>
              <a:t>З</a:t>
            </a:r>
            <a:r>
              <a:rPr lang="vi-VN" sz="2400" b="0" dirty="0" smtClean="0"/>
              <a:t>да́ние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dirty="0"/>
              <a:t>[</a:t>
            </a:r>
            <a:r>
              <a:rPr lang="ru-RU" sz="2400" b="0" dirty="0" err="1"/>
              <a:t>здан’ий’э</a:t>
            </a:r>
            <a:r>
              <a:rPr lang="ru-RU" sz="2400" b="0" dirty="0" smtClean="0"/>
              <a:t>] 3 слога, 1 перенос</a:t>
            </a:r>
            <a:r>
              <a:rPr lang="ru-RU" sz="2400" b="0" dirty="0"/>
              <a:t> 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63389"/>
            <a:ext cx="4893589" cy="2154436"/>
          </a:xfrm>
        </p:spPr>
        <p:txBody>
          <a:bodyPr/>
          <a:lstStyle/>
          <a:p>
            <a:r>
              <a:rPr lang="ru-RU" i="0" dirty="0"/>
              <a:t>з — [з] — </a:t>
            </a:r>
            <a:r>
              <a:rPr lang="ru-RU" i="0" dirty="0" smtClean="0"/>
              <a:t>согласный</a:t>
            </a:r>
            <a:r>
              <a:rPr lang="ru-RU" i="0" dirty="0"/>
              <a:t>, твёрдый</a:t>
            </a:r>
            <a:r>
              <a:rPr lang="ru-RU" i="0" dirty="0" smtClean="0"/>
              <a:t>, </a:t>
            </a:r>
            <a:r>
              <a:rPr lang="ru-RU" i="0" dirty="0"/>
              <a:t>звонкий </a:t>
            </a:r>
            <a:r>
              <a:rPr lang="ru-RU" i="0" dirty="0" smtClean="0"/>
              <a:t>парный</a:t>
            </a:r>
            <a:r>
              <a:rPr lang="ru-RU" i="0" dirty="0"/>
              <a:t> </a:t>
            </a:r>
            <a:br>
              <a:rPr lang="ru-RU" i="0" dirty="0"/>
            </a:br>
            <a:r>
              <a:rPr lang="ru-RU" i="0" dirty="0"/>
              <a:t>д — [д] — </a:t>
            </a:r>
            <a:r>
              <a:rPr lang="ru-RU" i="0" dirty="0" smtClean="0"/>
              <a:t>согласный</a:t>
            </a:r>
            <a:r>
              <a:rPr lang="ru-RU" i="0" dirty="0"/>
              <a:t>, </a:t>
            </a:r>
            <a:r>
              <a:rPr lang="ru-RU" i="0" dirty="0" smtClean="0"/>
              <a:t>твёрдый, </a:t>
            </a:r>
            <a:r>
              <a:rPr lang="ru-RU" i="0" dirty="0"/>
              <a:t>звонкий </a:t>
            </a:r>
            <a:r>
              <a:rPr lang="ru-RU" i="0" dirty="0" smtClean="0"/>
              <a:t>парный</a:t>
            </a:r>
            <a:r>
              <a:rPr lang="ru-RU" i="0" dirty="0"/>
              <a:t/>
            </a:r>
            <a:br>
              <a:rPr lang="ru-RU" i="0" dirty="0"/>
            </a:br>
            <a:r>
              <a:rPr lang="ru-RU" i="0" dirty="0"/>
              <a:t>а — [а] — гласный, ударный</a:t>
            </a:r>
            <a:br>
              <a:rPr lang="ru-RU" i="0" dirty="0"/>
            </a:br>
            <a:r>
              <a:rPr lang="ru-RU" i="0" dirty="0"/>
              <a:t>н — [н’] — </a:t>
            </a:r>
            <a:r>
              <a:rPr lang="ru-RU" i="0" dirty="0" smtClean="0"/>
              <a:t>согласный</a:t>
            </a:r>
            <a:r>
              <a:rPr lang="ru-RU" i="0" dirty="0"/>
              <a:t>, </a:t>
            </a:r>
            <a:r>
              <a:rPr lang="ru-RU" i="0" dirty="0" smtClean="0"/>
              <a:t>мягкий, </a:t>
            </a:r>
            <a:r>
              <a:rPr lang="ru-RU" i="0" dirty="0"/>
              <a:t>звонкий </a:t>
            </a:r>
            <a:r>
              <a:rPr lang="ru-RU" i="0" dirty="0" smtClean="0"/>
              <a:t>непарный</a:t>
            </a:r>
            <a:r>
              <a:rPr lang="ru-RU" i="0" dirty="0"/>
              <a:t> </a:t>
            </a:r>
            <a:r>
              <a:rPr lang="ru-RU" i="0" dirty="0" smtClean="0"/>
              <a:t> </a:t>
            </a:r>
          </a:p>
          <a:p>
            <a:r>
              <a:rPr lang="ru-RU" i="0" dirty="0" smtClean="0"/>
              <a:t>и</a:t>
            </a:r>
            <a:r>
              <a:rPr lang="ru-RU" i="0" dirty="0"/>
              <a:t> — [и] — гласный, безударный</a:t>
            </a:r>
            <a:br>
              <a:rPr lang="ru-RU" i="0" dirty="0"/>
            </a:br>
            <a:r>
              <a:rPr lang="ru-RU" i="0" dirty="0"/>
              <a:t>е — [й’] — </a:t>
            </a:r>
            <a:r>
              <a:rPr lang="ru-RU" i="0" dirty="0" smtClean="0"/>
              <a:t>согласный</a:t>
            </a:r>
            <a:r>
              <a:rPr lang="ru-RU" i="0" dirty="0"/>
              <a:t>, </a:t>
            </a:r>
            <a:r>
              <a:rPr lang="ru-RU" i="0" dirty="0" smtClean="0"/>
              <a:t>мягкий, </a:t>
            </a:r>
            <a:r>
              <a:rPr lang="ru-RU" i="0" dirty="0"/>
              <a:t>звонкий </a:t>
            </a:r>
            <a:r>
              <a:rPr lang="ru-RU" i="0" dirty="0" smtClean="0"/>
              <a:t>непарный</a:t>
            </a:r>
            <a:r>
              <a:rPr lang="ru-RU" i="0" dirty="0"/>
              <a:t/>
            </a:r>
            <a:br>
              <a:rPr lang="ru-RU" i="0" dirty="0"/>
            </a:br>
            <a:r>
              <a:rPr lang="ru-RU" i="0" u="sng" dirty="0"/>
              <a:t>[э] — гласный, безударный</a:t>
            </a:r>
            <a:r>
              <a:rPr lang="ru-RU" i="0" dirty="0"/>
              <a:t/>
            </a:r>
            <a:br>
              <a:rPr lang="ru-RU" i="0" dirty="0"/>
            </a:br>
            <a:endParaRPr lang="ru-RU" i="0" dirty="0"/>
          </a:p>
          <a:p>
            <a:r>
              <a:rPr lang="ru-RU" i="0" dirty="0"/>
              <a:t>В слове 6 букв и 7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75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7188" y="759183"/>
            <a:ext cx="4718612" cy="101564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65151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Научимся определять склонение,</a:t>
            </a:r>
          </a:p>
          <a:p>
            <a:pPr marL="651510" indent="-51435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правильно употреблять падежные</a:t>
            </a:r>
          </a:p>
          <a:p>
            <a:pPr marL="651510" indent="-51435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формы существительных.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8300" y="919471"/>
            <a:ext cx="678888" cy="123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98425"/>
            <a:ext cx="576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     В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именительном падеже множественного числа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существительные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среднего рода имеют окончание </a:t>
            </a:r>
            <a:r>
              <a:rPr lang="ru-RU" kern="0" dirty="0" smtClean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а (-я),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например: поле – </a:t>
            </a:r>
            <a:r>
              <a:rPr lang="ru-RU" kern="0" dirty="0" err="1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пол-</a:t>
            </a:r>
            <a:r>
              <a:rPr lang="ru-RU" kern="0" dirty="0" err="1">
                <a:solidFill>
                  <a:srgbClr val="FF0000"/>
                </a:solidFill>
                <a:latin typeface="Arial"/>
                <a:cs typeface="Arial"/>
              </a:rPr>
              <a:t>я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, окно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- </a:t>
            </a:r>
            <a:r>
              <a:rPr lang="ru-RU" kern="0" dirty="0" err="1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окн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-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.</a:t>
            </a:r>
          </a:p>
          <a:p>
            <a:pPr lvl="0" defTabSz="914400"/>
            <a:endParaRPr lang="ru-RU" kern="0" dirty="0">
              <a:solidFill>
                <a:srgbClr val="1F497D">
                  <a:lumMod val="50000"/>
                </a:srgbClr>
              </a:solidFill>
              <a:latin typeface="Arial"/>
              <a:cs typeface="Arial"/>
            </a:endParaRPr>
          </a:p>
          <a:p>
            <a:pPr lvl="0" defTabSz="914400"/>
            <a:endParaRPr lang="ru-RU" kern="0" dirty="0" smtClean="0">
              <a:solidFill>
                <a:srgbClr val="1F497D">
                  <a:lumMod val="50000"/>
                </a:srgbClr>
              </a:solidFill>
              <a:latin typeface="Arial"/>
              <a:cs typeface="Arial"/>
            </a:endParaRPr>
          </a:p>
          <a:p>
            <a:pPr lvl="0" defTabSz="914400"/>
            <a:endParaRPr lang="ru-RU" kern="0" dirty="0">
              <a:solidFill>
                <a:srgbClr val="1F497D">
                  <a:lumMod val="50000"/>
                </a:srgbClr>
              </a:solidFill>
              <a:latin typeface="Arial"/>
              <a:cs typeface="Arial"/>
            </a:endParaRPr>
          </a:p>
          <a:p>
            <a:pPr lvl="0" defTabSz="914400"/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    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Если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существительное оканчивается на 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–ко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, то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в именительном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падеже множественного числа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будет 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окончание 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–и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, например: ушко – </a:t>
            </a:r>
            <a:r>
              <a:rPr lang="ru-RU" kern="0" dirty="0" err="1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ушк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-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и.</a:t>
            </a:r>
          </a:p>
          <a:p>
            <a:pPr lvl="0" defTabSz="914400"/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    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 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388" y="1012825"/>
            <a:ext cx="601112" cy="70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www.svetokna.ru/images/dvuhkamernye/kv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1012825"/>
            <a:ext cx="914400" cy="7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2613025"/>
            <a:ext cx="685800" cy="51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2613025"/>
            <a:ext cx="685800" cy="5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3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164207"/>
            <a:ext cx="548640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defTabSz="914400"/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Существительные </a:t>
            </a:r>
            <a:r>
              <a:rPr lang="ru-RU" sz="1600" kern="0" dirty="0">
                <a:solidFill>
                  <a:srgbClr val="FF0000"/>
                </a:solidFill>
                <a:latin typeface="Arial"/>
                <a:cs typeface="Arial"/>
              </a:rPr>
              <a:t>среднего рода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в родительном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падеже множественного числа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имеют  </a:t>
            </a:r>
            <a:r>
              <a:rPr lang="ru-RU" sz="1600" kern="0" dirty="0">
                <a:solidFill>
                  <a:srgbClr val="FF0000"/>
                </a:solidFill>
                <a:latin typeface="Arial"/>
                <a:cs typeface="Arial"/>
              </a:rPr>
              <a:t>нулевое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окончание,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а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существительные 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мужского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рода имеют окончание –</a:t>
            </a:r>
            <a:r>
              <a:rPr lang="ru-RU" sz="1600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ов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, (ев), а также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нулевое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окончание.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1317625"/>
            <a:ext cx="44196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Для того чтобы правильно образовать форму Р. п. мн. ч. От существительных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запомните это шутливое объяснение: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длинные чулки пишутся коротко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чулок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короткие носки пишутся длинно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носков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1537309"/>
            <a:ext cx="1219200" cy="110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3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00" y="0"/>
            <a:ext cx="5765800" cy="3289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40" y="22225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ТРЕТЬЕ СКЛОНЕНИЕ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03225"/>
            <a:ext cx="5486399" cy="2769989"/>
          </a:xfrm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800" i="0" dirty="0" smtClean="0"/>
              <a:t>К </a:t>
            </a:r>
            <a:r>
              <a:rPr lang="ru-RU" sz="1800" i="0" dirty="0" smtClean="0">
                <a:solidFill>
                  <a:srgbClr val="FF0000"/>
                </a:solidFill>
              </a:rPr>
              <a:t>третьему склонению </a:t>
            </a:r>
            <a:r>
              <a:rPr lang="ru-RU" sz="1800" i="0" dirty="0" smtClean="0"/>
              <a:t>относятся существительные </a:t>
            </a:r>
            <a:r>
              <a:rPr lang="ru-RU" sz="1800" i="0" dirty="0" smtClean="0">
                <a:solidFill>
                  <a:srgbClr val="FF0000"/>
                </a:solidFill>
              </a:rPr>
              <a:t>женского рода с нулевым окончанием на конце в И. п</a:t>
            </a:r>
            <a:r>
              <a:rPr lang="ru-RU" sz="1800" i="0" dirty="0" smtClean="0"/>
              <a:t>., например: помощь    , мышь    , власть    , кость    .</a:t>
            </a:r>
          </a:p>
          <a:p>
            <a:endParaRPr lang="ru-RU" sz="1800" i="0" dirty="0"/>
          </a:p>
          <a:p>
            <a:endParaRPr lang="ru-RU" sz="1800" i="0" dirty="0" smtClean="0"/>
          </a:p>
          <a:p>
            <a:r>
              <a:rPr lang="ru-RU" sz="1800" i="0" dirty="0"/>
              <a:t> </a:t>
            </a:r>
            <a:r>
              <a:rPr lang="ru-RU" sz="1800" i="0" dirty="0" smtClean="0"/>
              <a:t>    Существительные </a:t>
            </a:r>
            <a:r>
              <a:rPr lang="ru-RU" sz="1800" i="0" dirty="0" smtClean="0">
                <a:solidFill>
                  <a:srgbClr val="FF0000"/>
                </a:solidFill>
              </a:rPr>
              <a:t>3 склонения </a:t>
            </a:r>
            <a:r>
              <a:rPr lang="ru-RU" sz="1800" i="0" dirty="0" smtClean="0"/>
              <a:t>в </a:t>
            </a:r>
            <a:r>
              <a:rPr lang="ru-RU" sz="1800" i="0" dirty="0" smtClean="0">
                <a:solidFill>
                  <a:srgbClr val="FF0000"/>
                </a:solidFill>
              </a:rPr>
              <a:t>родительном, дательном</a:t>
            </a:r>
            <a:r>
              <a:rPr lang="ru-RU" sz="1800" i="0" dirty="0">
                <a:solidFill>
                  <a:srgbClr val="FF0000"/>
                </a:solidFill>
              </a:rPr>
              <a:t> </a:t>
            </a:r>
            <a:r>
              <a:rPr lang="ru-RU" sz="1800" i="0" dirty="0" smtClean="0">
                <a:solidFill>
                  <a:srgbClr val="FF0000"/>
                </a:solidFill>
              </a:rPr>
              <a:t>и предложном падежах единственного числа имеют окончание –и</a:t>
            </a:r>
            <a:r>
              <a:rPr lang="ru-RU" sz="1800" i="0" dirty="0" smtClean="0"/>
              <a:t>, например: степь – без степ-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/>
              <a:t> , к степ-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/>
              <a:t>, по степ-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/>
              <a:t>. 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45100" y="1012825"/>
            <a:ext cx="1524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25500" y="1317625"/>
            <a:ext cx="1524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92300" y="1317625"/>
            <a:ext cx="1524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82900" y="1317625"/>
            <a:ext cx="1524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https://img-fotki.yandex.ru/get/5628/181450557.56/0_a1fb5_bff06e9a_orig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1" y="1165225"/>
            <a:ext cx="67360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upload.wikimedia.org/wikipedia/commons/d/d4/Left_humerus_-_close-up_-_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74407">
            <a:off x="4245511" y="1213331"/>
            <a:ext cx="591617" cy="74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2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174625"/>
            <a:ext cx="5334000" cy="276998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У </a:t>
            </a:r>
            <a:r>
              <a:rPr lang="ru-RU" sz="1800" i="0" dirty="0" smtClean="0">
                <a:solidFill>
                  <a:srgbClr val="FF0000"/>
                </a:solidFill>
              </a:rPr>
              <a:t>неодушевлённых </a:t>
            </a:r>
            <a:r>
              <a:rPr lang="ru-RU" sz="1800" i="0" dirty="0" smtClean="0"/>
              <a:t>существительных 3  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склонения </a:t>
            </a:r>
            <a:r>
              <a:rPr lang="ru-RU" sz="1800" i="0" dirty="0" smtClean="0">
                <a:solidFill>
                  <a:srgbClr val="FF0000"/>
                </a:solidFill>
              </a:rPr>
              <a:t>винительный</a:t>
            </a:r>
            <a:r>
              <a:rPr lang="ru-RU" sz="1800" i="0" dirty="0" smtClean="0"/>
              <a:t> падеж множественного 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числа совпадает с </a:t>
            </a:r>
            <a:r>
              <a:rPr lang="ru-RU" sz="1800" i="0" dirty="0" smtClean="0">
                <a:solidFill>
                  <a:srgbClr val="FF0000"/>
                </a:solidFill>
              </a:rPr>
              <a:t>именительным</a:t>
            </a:r>
            <a:r>
              <a:rPr lang="ru-RU" sz="1800" i="0" dirty="0" smtClean="0"/>
              <a:t>, а у </a:t>
            </a:r>
          </a:p>
          <a:p>
            <a:r>
              <a:rPr lang="ru-RU" sz="1800" i="0" dirty="0">
                <a:solidFill>
                  <a:srgbClr val="FF0000"/>
                </a:solidFill>
              </a:rPr>
              <a:t> </a:t>
            </a:r>
            <a:r>
              <a:rPr lang="ru-RU" sz="1800" i="0" dirty="0" smtClean="0">
                <a:solidFill>
                  <a:srgbClr val="FF0000"/>
                </a:solidFill>
              </a:rPr>
              <a:t>одушевлённых</a:t>
            </a:r>
            <a:r>
              <a:rPr lang="ru-RU" sz="1800" i="0" dirty="0" smtClean="0"/>
              <a:t> – с </a:t>
            </a:r>
            <a:r>
              <a:rPr lang="ru-RU" sz="1800" i="0" dirty="0" smtClean="0">
                <a:solidFill>
                  <a:srgbClr val="FF0000"/>
                </a:solidFill>
              </a:rPr>
              <a:t>родительным</a:t>
            </a:r>
            <a:r>
              <a:rPr lang="ru-RU" sz="1800" i="0" dirty="0" smtClean="0"/>
              <a:t> падежом.</a:t>
            </a:r>
          </a:p>
          <a:p>
            <a:r>
              <a:rPr lang="ru-RU" sz="1800" i="0" dirty="0" smtClean="0"/>
              <a:t>     Существительные </a:t>
            </a:r>
            <a:r>
              <a:rPr lang="ru-RU" sz="1800" i="0" dirty="0"/>
              <a:t>3 склонения </a:t>
            </a:r>
            <a:r>
              <a:rPr lang="ru-RU" sz="1800" dirty="0" smtClean="0">
                <a:solidFill>
                  <a:srgbClr val="FF0000"/>
                </a:solidFill>
              </a:rPr>
              <a:t>дочь и лошадь </a:t>
            </a:r>
          </a:p>
          <a:p>
            <a:r>
              <a:rPr lang="ru-RU" sz="1800" i="0" dirty="0">
                <a:solidFill>
                  <a:srgbClr val="FF0000"/>
                </a:solidFill>
              </a:rPr>
              <a:t> </a:t>
            </a:r>
            <a:r>
              <a:rPr lang="ru-RU" sz="1800" i="0" dirty="0" smtClean="0"/>
              <a:t>в творительном падеже множественного числа 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имеют форму  </a:t>
            </a:r>
            <a:r>
              <a:rPr lang="ru-RU" sz="1800" dirty="0" err="1" smtClean="0">
                <a:solidFill>
                  <a:srgbClr val="FF0000"/>
                </a:solidFill>
              </a:rPr>
              <a:t>дочерьми</a:t>
            </a:r>
            <a:r>
              <a:rPr lang="ru-RU" sz="1800" dirty="0" smtClean="0">
                <a:solidFill>
                  <a:srgbClr val="FF0000"/>
                </a:solidFill>
              </a:rPr>
              <a:t>,  лошадьми</a:t>
            </a:r>
            <a:r>
              <a:rPr lang="ru-RU" sz="1800" i="0" dirty="0" smtClean="0"/>
              <a:t>.</a:t>
            </a:r>
          </a:p>
          <a:p>
            <a:endParaRPr lang="ru-RU" sz="1800" i="0" dirty="0"/>
          </a:p>
          <a:p>
            <a:endParaRPr lang="ru-RU" sz="1800" i="0" dirty="0" smtClean="0"/>
          </a:p>
          <a:p>
            <a:endParaRPr lang="ru-RU" sz="1800" i="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128944"/>
            <a:ext cx="990600" cy="71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s://i.pinimg.com/originals/7a/8a/80/7a8a80ee44d5bf7a074c46ff01950de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2064702"/>
            <a:ext cx="1546225" cy="8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80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631825"/>
            <a:ext cx="5486400" cy="243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№22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333999" cy="2215991"/>
          </a:xfrm>
        </p:spPr>
        <p:txBody>
          <a:bodyPr/>
          <a:lstStyle/>
          <a:p>
            <a:r>
              <a:rPr lang="ru-RU" sz="1600" i="0" dirty="0" smtClean="0"/>
              <a:t>     В </a:t>
            </a:r>
            <a:r>
              <a:rPr lang="ru-RU" sz="1600" i="0" dirty="0" smtClean="0">
                <a:solidFill>
                  <a:srgbClr val="FF0000"/>
                </a:solidFill>
              </a:rPr>
              <a:t>существительных 3 склонения </a:t>
            </a:r>
            <a:r>
              <a:rPr lang="ru-RU" sz="1600" i="0" dirty="0" smtClean="0"/>
              <a:t>в форме именительного падежа единственного числа на конце следует </a:t>
            </a:r>
            <a:r>
              <a:rPr lang="ru-RU" sz="1600" i="0" dirty="0" smtClean="0">
                <a:solidFill>
                  <a:srgbClr val="FF0000"/>
                </a:solidFill>
              </a:rPr>
              <a:t>обязательно писать </a:t>
            </a:r>
            <a:r>
              <a:rPr lang="ru-RU" sz="1600" b="1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/>
              <a:t>, например печь, рожь.</a:t>
            </a:r>
          </a:p>
          <a:p>
            <a:r>
              <a:rPr lang="ru-RU" sz="1600" i="0" dirty="0" smtClean="0"/>
              <a:t>     В </a:t>
            </a:r>
            <a:r>
              <a:rPr lang="ru-RU" sz="1600" i="0" dirty="0">
                <a:solidFill>
                  <a:srgbClr val="FF0000"/>
                </a:solidFill>
              </a:rPr>
              <a:t>существительных </a:t>
            </a:r>
            <a:r>
              <a:rPr lang="ru-RU" sz="1600" i="0" dirty="0" smtClean="0">
                <a:solidFill>
                  <a:srgbClr val="FF0000"/>
                </a:solidFill>
              </a:rPr>
              <a:t> мужского рода 2 склонения </a:t>
            </a:r>
            <a:r>
              <a:rPr lang="ru-RU" sz="1600" i="0" dirty="0" smtClean="0"/>
              <a:t>с основой на шипящий </a:t>
            </a:r>
            <a:r>
              <a:rPr lang="ru-RU" sz="1600" i="0" dirty="0" smtClean="0">
                <a:solidFill>
                  <a:srgbClr val="FF0000"/>
                </a:solidFill>
              </a:rPr>
              <a:t>Ь не пишется</a:t>
            </a:r>
            <a:r>
              <a:rPr lang="ru-RU" sz="1600" i="0" dirty="0" smtClean="0"/>
              <a:t>, например ключ, нож.</a:t>
            </a:r>
          </a:p>
          <a:p>
            <a:r>
              <a:rPr lang="ru-RU" sz="1600" i="0" dirty="0" smtClean="0"/>
              <a:t>     В существительных </a:t>
            </a:r>
            <a:r>
              <a:rPr lang="ru-RU" sz="1600" i="0" dirty="0" smtClean="0">
                <a:solidFill>
                  <a:srgbClr val="FF0000"/>
                </a:solidFill>
              </a:rPr>
              <a:t>женского рода 1 склонения </a:t>
            </a:r>
            <a:r>
              <a:rPr lang="ru-RU" sz="1600" i="0" dirty="0"/>
              <a:t>в форме </a:t>
            </a:r>
            <a:r>
              <a:rPr lang="ru-RU" sz="1600" i="0" dirty="0" smtClean="0"/>
              <a:t>родительного </a:t>
            </a:r>
            <a:r>
              <a:rPr lang="ru-RU" sz="1600" i="0" dirty="0"/>
              <a:t>падежа </a:t>
            </a:r>
            <a:r>
              <a:rPr lang="ru-RU" sz="1600" i="0" dirty="0" smtClean="0"/>
              <a:t>множественного </a:t>
            </a:r>
            <a:r>
              <a:rPr lang="ru-RU" sz="1600" i="0" dirty="0"/>
              <a:t>числа </a:t>
            </a:r>
            <a:r>
              <a:rPr lang="ru-RU" sz="1600" i="0" dirty="0" smtClean="0">
                <a:solidFill>
                  <a:srgbClr val="FF0000"/>
                </a:solidFill>
              </a:rPr>
              <a:t>Ь не пишется</a:t>
            </a:r>
            <a:r>
              <a:rPr lang="ru-RU" sz="1600" i="0" dirty="0" smtClean="0"/>
              <a:t>, например: туч, дач, рощ.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281691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455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58083"/>
            <a:ext cx="56261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Запишите словосочетания, вставьте пропущенные буквы. Выделите орф.№22.</a:t>
            </a:r>
            <a:endParaRPr lang="ru-RU" sz="15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976600"/>
            <a:ext cx="57023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на равнине, постройка дач…, персонаж…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финиш… у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мелоч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в кармане, товарищ… в отпуск…, надеяться на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смерч… в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в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кирпич… для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…к…, нет туч…, среди рощ…, правильная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почувствуешь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фальш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потеряешь вещ…, нянчить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возьмёш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багаж…, ненавидишь лож…, достанешь карандаш…, борщ… хорош…, ёж… колюч.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Используя три любых словосочетания, составьте и запишите предложения.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1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455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708025"/>
            <a:ext cx="5702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равнине, постройка дач, персонаж  повести, финиш у речки, мело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кармане, товарищ в отпуске, надеяться на помо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смерч в пустыне, мы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норке, кирпич для печки, нет туч, среди рощ, правильная ре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почувствуешь фаль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потеряешь ве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нянчить до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возьмёш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багаж, ненавидишь ло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достанешь карандаш, борщ хорош, ёж колюч.</a:t>
            </a:r>
          </a:p>
        </p:txBody>
      </p:sp>
    </p:spTree>
    <p:extLst>
      <p:ext uri="{BB962C8B-B14F-4D97-AF65-F5344CB8AC3E}">
        <p14:creationId xmlns:p14="http://schemas.microsoft.com/office/powerpoint/2010/main" val="17470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458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9425"/>
            <a:ext cx="56261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склонение существительных, заполните таблицу.</a:t>
            </a:r>
          </a:p>
          <a:p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444962"/>
            <a:ext cx="541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Багаж, ветвь, рожь, соловей, ручей, речь, дочь, ключ, мышь, чертёж, грач, юноша, ниточка, пейзаж, клей, музей, ель,  предложение, издание, организация, гербарий, планетарий.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980115"/>
              </p:ext>
            </p:extLst>
          </p:nvPr>
        </p:nvGraphicFramePr>
        <p:xfrm>
          <a:off x="1248833" y="870585"/>
          <a:ext cx="422486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5467"/>
                <a:gridCol w="13716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склонение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склонение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склонение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458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1444962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962769"/>
              </p:ext>
            </p:extLst>
          </p:nvPr>
        </p:nvGraphicFramePr>
        <p:xfrm>
          <a:off x="215900" y="616585"/>
          <a:ext cx="5410200" cy="2133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24000"/>
                <a:gridCol w="2438400"/>
                <a:gridCol w="1447800"/>
              </a:tblGrid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склонение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склонение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склонение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Юноша, ниточка, организация.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Багаж, соловей, ручей, ключ, чертёж, грач, пейзаж, клей, музей, предложение, издание, гербарий, планетарий.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Ветвь, рожь, речь, дочь, мышь, ель.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avatars.mds.yandex.net/get-pdb/1554263/8cac8dfb-1907-4840-8a74-54d789433b79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3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67559" y="0"/>
            <a:ext cx="3830693" cy="882979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Помоги 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выловить рыбу.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Выбирай только существительные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склонения</a:t>
            </a:r>
            <a:r>
              <a:rPr lang="ru-RU" dirty="0">
                <a:solidFill>
                  <a:srgbClr val="FF0000"/>
                </a:solidFill>
              </a:rPr>
              <a:t>!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447642" y="2186652"/>
            <a:ext cx="1686557" cy="332312"/>
            <a:chOff x="3635896" y="4891708"/>
            <a:chExt cx="2674716" cy="961799"/>
          </a:xfrm>
        </p:grpSpPr>
        <p:pic>
          <p:nvPicPr>
            <p:cNvPr id="28678" name="Picture 6" descr="http://img-fotki.yandex.ru/get/6214/163057995.2/0_81134_9137cd69_XL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082" y="4891708"/>
              <a:ext cx="1091530" cy="961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3635896" y="5156291"/>
              <a:ext cx="1583186" cy="518399"/>
            </a:xfrm>
            <a:prstGeom prst="wedgeEllipseCallout">
              <a:avLst>
                <a:gd name="adj1" fmla="val 57192"/>
                <a:gd name="adj2" fmla="val 654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Камбала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374655" y="2064729"/>
            <a:ext cx="1541052" cy="341191"/>
            <a:chOff x="6818102" y="4052388"/>
            <a:chExt cx="2443959" cy="908791"/>
          </a:xfrm>
        </p:grpSpPr>
        <p:pic>
          <p:nvPicPr>
            <p:cNvPr id="12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352316" y="4316714"/>
              <a:ext cx="909745" cy="644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Овальная выноска 16"/>
            <p:cNvSpPr/>
            <p:nvPr/>
          </p:nvSpPr>
          <p:spPr>
            <a:xfrm>
              <a:off x="6818102" y="4052388"/>
              <a:ext cx="1295154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Окунь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70847" y="2219798"/>
            <a:ext cx="1897653" cy="377913"/>
            <a:chOff x="0" y="4809791"/>
            <a:chExt cx="2574288" cy="798721"/>
          </a:xfrm>
        </p:grpSpPr>
        <p:pic>
          <p:nvPicPr>
            <p:cNvPr id="28674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09791"/>
              <a:ext cx="1127497" cy="798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Овальная выноска 12"/>
            <p:cNvSpPr/>
            <p:nvPr/>
          </p:nvSpPr>
          <p:spPr>
            <a:xfrm>
              <a:off x="1346884" y="5090909"/>
              <a:ext cx="1227404" cy="391272"/>
            </a:xfrm>
            <a:prstGeom prst="wedgeEllipseCallout">
              <a:avLst>
                <a:gd name="adj1" fmla="val -77871"/>
                <a:gd name="adj2" fmla="val 8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Сельдь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979192" y="2352808"/>
            <a:ext cx="1823907" cy="367422"/>
            <a:chOff x="6876256" y="4910438"/>
            <a:chExt cx="2296953" cy="1143485"/>
          </a:xfrm>
        </p:grpSpPr>
        <p:pic>
          <p:nvPicPr>
            <p:cNvPr id="14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76256" y="4910438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Овальная выноска 14"/>
            <p:cNvSpPr/>
            <p:nvPr/>
          </p:nvSpPr>
          <p:spPr>
            <a:xfrm>
              <a:off x="7827246" y="5216962"/>
              <a:ext cx="1345963" cy="532329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800" b="1" dirty="0">
                  <a:solidFill>
                    <a:srgbClr val="000000"/>
                  </a:solidFill>
                </a:rPr>
                <a:t>Скумбрия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954253" y="2646815"/>
            <a:ext cx="1868064" cy="472708"/>
            <a:chOff x="6824277" y="5057819"/>
            <a:chExt cx="2514875" cy="1143485"/>
          </a:xfrm>
        </p:grpSpPr>
        <p:pic>
          <p:nvPicPr>
            <p:cNvPr id="26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24277" y="5057819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Овальная выноска 26"/>
            <p:cNvSpPr/>
            <p:nvPr/>
          </p:nvSpPr>
          <p:spPr>
            <a:xfrm>
              <a:off x="7827245" y="5352179"/>
              <a:ext cx="1511907" cy="452220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Ставрида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290921" y="2720230"/>
            <a:ext cx="1749567" cy="319914"/>
            <a:chOff x="6416353" y="4282157"/>
            <a:chExt cx="2774643" cy="1001251"/>
          </a:xfrm>
        </p:grpSpPr>
        <p:pic>
          <p:nvPicPr>
            <p:cNvPr id="29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281251" y="4638942"/>
              <a:ext cx="909745" cy="644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Овальная выноска 29"/>
            <p:cNvSpPr/>
            <p:nvPr/>
          </p:nvSpPr>
          <p:spPr>
            <a:xfrm>
              <a:off x="6416353" y="4282157"/>
              <a:ext cx="1479889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Лосось</a:t>
              </a:r>
            </a:p>
          </p:txBody>
        </p:sp>
      </p:grp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-12700" y="3035037"/>
            <a:ext cx="1034901" cy="18967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Продолжить</a:t>
            </a:r>
            <a:endParaRPr lang="ru-RU" sz="1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7392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2 -0.0044 L 0.00082 -0.16144 C 0.00082 -0.23189 -0.02064 -0.318 -0.03853 -0.318 L -0.07843 -0.318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63" y="-157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1304E-6 -3.91389E-7 L -0.28206 -0.2583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7" y="-129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75 -0.02936 L -0.13622 -0.287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48" y="-129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85673"/>
            <a:ext cx="5486399" cy="2408352"/>
          </a:xfrm>
        </p:spPr>
        <p:txBody>
          <a:bodyPr/>
          <a:lstStyle/>
          <a:p>
            <a:r>
              <a:rPr lang="ru-RU" sz="1950" i="0" dirty="0" smtClean="0"/>
              <a:t>    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Изменение существительных по падежам называется </a:t>
            </a:r>
            <a:r>
              <a:rPr lang="ru-RU" sz="1950" i="0" dirty="0" smtClean="0">
                <a:solidFill>
                  <a:srgbClr val="FF0000"/>
                </a:solidFill>
              </a:rPr>
              <a:t>склонением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9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    Существительные распределяются по </a:t>
            </a:r>
            <a:r>
              <a:rPr lang="ru-RU" sz="1950" i="0" dirty="0" smtClean="0">
                <a:solidFill>
                  <a:srgbClr val="FF0000"/>
                </a:solidFill>
              </a:rPr>
              <a:t>трём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 основным </a:t>
            </a:r>
            <a:r>
              <a:rPr lang="ru-RU" sz="1950" i="0" dirty="0" smtClean="0">
                <a:solidFill>
                  <a:srgbClr val="FF0000"/>
                </a:solidFill>
              </a:rPr>
              <a:t>типам склонения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altLang="ru-RU" sz="1950" i="0" dirty="0"/>
              <a:t> </a:t>
            </a:r>
            <a:r>
              <a:rPr lang="ru-RU" altLang="ru-RU" sz="1950" i="0" dirty="0">
                <a:solidFill>
                  <a:srgbClr val="FF0000"/>
                </a:solidFill>
              </a:rPr>
              <a:t>Тип склонения </a:t>
            </a:r>
            <a:r>
              <a:rPr lang="ru-RU" altLang="ru-RU" sz="1950" i="0" dirty="0"/>
              <a:t>– это то, какую систему окончаний в </a:t>
            </a:r>
            <a:r>
              <a:rPr lang="ru-RU" altLang="ru-RU" sz="1950" i="0" dirty="0" smtClean="0"/>
              <a:t>формах </a:t>
            </a:r>
            <a:r>
              <a:rPr lang="ru-RU" altLang="ru-RU" sz="1950" i="0" dirty="0" err="1" smtClean="0"/>
              <a:t>ед.ч</a:t>
            </a:r>
            <a:r>
              <a:rPr lang="ru-RU" altLang="ru-RU" sz="1950" i="0" dirty="0" smtClean="0"/>
              <a:t>. </a:t>
            </a:r>
            <a:r>
              <a:rPr lang="ru-RU" altLang="ru-RU" sz="1950" i="0" dirty="0"/>
              <a:t>имеет данная группа существительных. </a:t>
            </a:r>
            <a:endParaRPr lang="ru-RU" sz="19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50" i="0" dirty="0">
                <a:solidFill>
                  <a:srgbClr val="FF0000"/>
                </a:solidFill>
              </a:rPr>
              <a:t> </a:t>
            </a:r>
            <a:r>
              <a:rPr lang="ru-RU" sz="1950" i="0" dirty="0" smtClean="0">
                <a:solidFill>
                  <a:srgbClr val="FF0000"/>
                </a:solidFill>
              </a:rPr>
              <a:t>    Тип склонения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определяется по форме </a:t>
            </a:r>
            <a:r>
              <a:rPr lang="ru-RU" sz="1950" i="0" dirty="0" smtClean="0">
                <a:solidFill>
                  <a:srgbClr val="FF0000"/>
                </a:solidFill>
              </a:rPr>
              <a:t>именительного падежа единственного числа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ЧТО ТАКОЕ СКЛОНЕНИЕ?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76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ttps://avatars.mds.yandex.net/get-pdb/1554263/8cac8dfb-1907-4840-8a74-54d789433b79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3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67559" y="0"/>
            <a:ext cx="3830693" cy="882979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Помоги выловить </a:t>
            </a:r>
            <a:r>
              <a:rPr lang="ru-RU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рыбу.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Выбирай только существительные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склонения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292634" y="2314503"/>
            <a:ext cx="1686557" cy="329767"/>
            <a:chOff x="3635896" y="4891708"/>
            <a:chExt cx="2674716" cy="961799"/>
          </a:xfrm>
        </p:grpSpPr>
        <p:pic>
          <p:nvPicPr>
            <p:cNvPr id="28678" name="Picture 6" descr="http://img-fotki.yandex.ru/get/6214/163057995.2/0_81134_9137cd69_XL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082" y="4891708"/>
              <a:ext cx="1091530" cy="961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3635896" y="5156291"/>
              <a:ext cx="1583186" cy="518399"/>
            </a:xfrm>
            <a:prstGeom prst="wedgeEllipseCallout">
              <a:avLst>
                <a:gd name="adj1" fmla="val 57192"/>
                <a:gd name="adj2" fmla="val 654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Окунь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972715" y="2378888"/>
            <a:ext cx="1793085" cy="265382"/>
            <a:chOff x="6418402" y="4052388"/>
            <a:chExt cx="2843659" cy="908791"/>
          </a:xfrm>
        </p:grpSpPr>
        <p:pic>
          <p:nvPicPr>
            <p:cNvPr id="12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352316" y="4316714"/>
              <a:ext cx="909745" cy="644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Овальная выноска 16"/>
            <p:cNvSpPr/>
            <p:nvPr/>
          </p:nvSpPr>
          <p:spPr>
            <a:xfrm>
              <a:off x="6418402" y="4052388"/>
              <a:ext cx="1694854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Камбала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-142180" y="2266357"/>
            <a:ext cx="2039097" cy="377913"/>
            <a:chOff x="0" y="4809791"/>
            <a:chExt cx="2289603" cy="798721"/>
          </a:xfrm>
        </p:grpSpPr>
        <p:pic>
          <p:nvPicPr>
            <p:cNvPr id="28674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09791"/>
              <a:ext cx="1127497" cy="798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Овальная выноска 12"/>
            <p:cNvSpPr/>
            <p:nvPr/>
          </p:nvSpPr>
          <p:spPr>
            <a:xfrm>
              <a:off x="1062199" y="5053403"/>
              <a:ext cx="1227404" cy="391272"/>
            </a:xfrm>
            <a:prstGeom prst="wedgeEllipseCallout">
              <a:avLst>
                <a:gd name="adj1" fmla="val -77871"/>
                <a:gd name="adj2" fmla="val 8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Ставрида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109399" y="1914276"/>
            <a:ext cx="1672501" cy="541038"/>
            <a:chOff x="6876256" y="4910438"/>
            <a:chExt cx="2296953" cy="1143485"/>
          </a:xfrm>
        </p:grpSpPr>
        <p:pic>
          <p:nvPicPr>
            <p:cNvPr id="14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76256" y="4910438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Овальная выноска 14"/>
            <p:cNvSpPr/>
            <p:nvPr/>
          </p:nvSpPr>
          <p:spPr>
            <a:xfrm>
              <a:off x="7827246" y="5216962"/>
              <a:ext cx="1345963" cy="532329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Лосось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821333" y="2644270"/>
            <a:ext cx="1607517" cy="455354"/>
            <a:chOff x="6876256" y="4910438"/>
            <a:chExt cx="2462896" cy="1143485"/>
          </a:xfrm>
        </p:grpSpPr>
        <p:pic>
          <p:nvPicPr>
            <p:cNvPr id="26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76256" y="4910438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Овальная выноска 26"/>
            <p:cNvSpPr/>
            <p:nvPr/>
          </p:nvSpPr>
          <p:spPr>
            <a:xfrm>
              <a:off x="7827245" y="5216963"/>
              <a:ext cx="1511907" cy="452220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Карп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065704" y="2669259"/>
            <a:ext cx="2020778" cy="429993"/>
            <a:chOff x="6057303" y="4052388"/>
            <a:chExt cx="3204758" cy="908791"/>
          </a:xfrm>
        </p:grpSpPr>
        <p:pic>
          <p:nvPicPr>
            <p:cNvPr id="29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352316" y="4316714"/>
              <a:ext cx="909745" cy="644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Овальная выноска 29"/>
            <p:cNvSpPr/>
            <p:nvPr/>
          </p:nvSpPr>
          <p:spPr>
            <a:xfrm>
              <a:off x="6057303" y="4052388"/>
              <a:ext cx="2055953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Скумбрия</a:t>
              </a:r>
            </a:p>
          </p:txBody>
        </p:sp>
      </p:grp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-12700" y="3042891"/>
            <a:ext cx="1143000" cy="2011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родолжить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75432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8.33333E-7 -0.13518 C -8.33333E-7 -0.1956 -0.03489 -0.26944 -0.06389 -0.26944 L -0.1283 -0.26944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4" y="-13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L -0.21597 -0.1208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99" y="-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24844 -0.200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31" y="-10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ttps://avatars.mds.yandex.net/get-pdb/1554263/8cac8dfb-1907-4840-8a74-54d789433b79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53975"/>
            <a:ext cx="5800270" cy="33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67559" y="0"/>
            <a:ext cx="3830693" cy="882979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Помоги выловить </a:t>
            </a:r>
            <a:r>
              <a:rPr lang="ru-RU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рыбу.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Выбирай только существительные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склонения!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292634" y="2327485"/>
            <a:ext cx="1686557" cy="357484"/>
            <a:chOff x="3635896" y="4891708"/>
            <a:chExt cx="2674716" cy="961799"/>
          </a:xfrm>
        </p:grpSpPr>
        <p:pic>
          <p:nvPicPr>
            <p:cNvPr id="28678" name="Picture 6" descr="http://img-fotki.yandex.ru/get/6214/163057995.2/0_81134_9137cd69_XL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082" y="4891708"/>
              <a:ext cx="1091530" cy="961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3635896" y="5156291"/>
              <a:ext cx="1583186" cy="518399"/>
            </a:xfrm>
            <a:prstGeom prst="wedgeEllipseCallout">
              <a:avLst>
                <a:gd name="adj1" fmla="val 57192"/>
                <a:gd name="adj2" fmla="val 654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Окунь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979191" y="2378888"/>
            <a:ext cx="1786609" cy="349003"/>
            <a:chOff x="6418402" y="4052388"/>
            <a:chExt cx="2843659" cy="908791"/>
          </a:xfrm>
        </p:grpSpPr>
        <p:pic>
          <p:nvPicPr>
            <p:cNvPr id="12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352316" y="4316714"/>
              <a:ext cx="909745" cy="644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Овальная выноска 16"/>
            <p:cNvSpPr/>
            <p:nvPr/>
          </p:nvSpPr>
          <p:spPr>
            <a:xfrm>
              <a:off x="6418402" y="4052388"/>
              <a:ext cx="1694854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Камбала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-64600" y="2138529"/>
            <a:ext cx="1879847" cy="377913"/>
            <a:chOff x="0" y="4809791"/>
            <a:chExt cx="2574288" cy="798721"/>
          </a:xfrm>
        </p:grpSpPr>
        <p:pic>
          <p:nvPicPr>
            <p:cNvPr id="28674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09791"/>
              <a:ext cx="1127497" cy="798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Овальная выноска 12"/>
            <p:cNvSpPr/>
            <p:nvPr/>
          </p:nvSpPr>
          <p:spPr>
            <a:xfrm>
              <a:off x="1346884" y="5090909"/>
              <a:ext cx="1227404" cy="391272"/>
            </a:xfrm>
            <a:prstGeom prst="wedgeEllipseCallout">
              <a:avLst>
                <a:gd name="adj1" fmla="val -77871"/>
                <a:gd name="adj2" fmla="val 8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Мойва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078921" y="2010045"/>
            <a:ext cx="1672501" cy="357263"/>
            <a:chOff x="6876256" y="4910438"/>
            <a:chExt cx="2296953" cy="1143485"/>
          </a:xfrm>
        </p:grpSpPr>
        <p:pic>
          <p:nvPicPr>
            <p:cNvPr id="14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76256" y="4910438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Овальная выноска 14"/>
            <p:cNvSpPr/>
            <p:nvPr/>
          </p:nvSpPr>
          <p:spPr>
            <a:xfrm>
              <a:off x="7827246" y="5216962"/>
              <a:ext cx="1345963" cy="532329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Сельдь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27124" y="2612526"/>
            <a:ext cx="1879947" cy="430365"/>
            <a:chOff x="6876256" y="4910438"/>
            <a:chExt cx="2462896" cy="1143485"/>
          </a:xfrm>
        </p:grpSpPr>
        <p:pic>
          <p:nvPicPr>
            <p:cNvPr id="26" name="Picture 4" descr="http://dl9.glitter-graphics.net/pub/1663/1663179ww43l0f4hh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76256" y="4910438"/>
              <a:ext cx="1195178" cy="1143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Овальная выноска 26"/>
            <p:cNvSpPr/>
            <p:nvPr/>
          </p:nvSpPr>
          <p:spPr>
            <a:xfrm>
              <a:off x="7827245" y="5216963"/>
              <a:ext cx="1511907" cy="452220"/>
            </a:xfrm>
            <a:prstGeom prst="wedgeEllipseCallout">
              <a:avLst>
                <a:gd name="adj1" fmla="val -64782"/>
                <a:gd name="adj2" fmla="val 651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Форель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181216" y="2822986"/>
            <a:ext cx="2020778" cy="297266"/>
            <a:chOff x="6057303" y="4052388"/>
            <a:chExt cx="3204758" cy="908791"/>
          </a:xfrm>
        </p:grpSpPr>
        <p:pic>
          <p:nvPicPr>
            <p:cNvPr id="29" name="Picture 2" descr="http://dl7.glitter-graphics.net/pub/1059/1059817mu7fk9q783.gif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62093" flipH="1">
              <a:off x="8352316" y="4316714"/>
              <a:ext cx="909745" cy="644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Овальная выноска 29"/>
            <p:cNvSpPr/>
            <p:nvPr/>
          </p:nvSpPr>
          <p:spPr>
            <a:xfrm>
              <a:off x="6057303" y="4052388"/>
              <a:ext cx="2055953" cy="613702"/>
            </a:xfrm>
            <a:prstGeom prst="wedgeEllipseCallout">
              <a:avLst>
                <a:gd name="adj1" fmla="val 70430"/>
                <a:gd name="adj2" fmla="val 515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b="1" dirty="0">
                  <a:solidFill>
                    <a:srgbClr val="000000"/>
                  </a:solidFill>
                </a:rPr>
                <a:t>Треска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546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1304E-6 1.78082E-6 L -0.30848 -0.1912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38" y="-95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123110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73-74.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УПРАЖНЕНИЯ 451 (</a:t>
            </a:r>
            <a:r>
              <a:rPr lang="ru-RU" sz="1600" b="1" i="0" dirty="0" err="1" smtClean="0">
                <a:solidFill>
                  <a:schemeClr val="bg1"/>
                </a:solidFill>
              </a:rPr>
              <a:t>стр</a:t>
            </a:r>
            <a:r>
              <a:rPr lang="ru-RU" sz="1600" b="1" i="0" dirty="0" smtClean="0">
                <a:solidFill>
                  <a:schemeClr val="bg1"/>
                </a:solidFill>
              </a:rPr>
              <a:t> 197) и </a:t>
            </a:r>
            <a:r>
              <a:rPr lang="ru-RU" sz="1600" b="1" i="0" dirty="0">
                <a:solidFill>
                  <a:schemeClr val="bg1"/>
                </a:solidFill>
              </a:rPr>
              <a:t>460 (</a:t>
            </a:r>
            <a:r>
              <a:rPr lang="ru-RU" sz="1600" b="1" i="0" dirty="0" err="1">
                <a:solidFill>
                  <a:schemeClr val="bg1"/>
                </a:solidFill>
              </a:rPr>
              <a:t>стр</a:t>
            </a:r>
            <a:r>
              <a:rPr lang="ru-RU" sz="1600" b="1" i="0" dirty="0">
                <a:solidFill>
                  <a:schemeClr val="bg1"/>
                </a:solidFill>
              </a:rPr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200)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443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877163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1900" i="0" dirty="0" smtClean="0">
                <a:solidFill>
                  <a:srgbClr val="FF0000"/>
                </a:solidFill>
              </a:rPr>
              <a:t>Составьте словосочетания с подходящим предлогом (на, в, о, об), запишите, вставьте пропущенные буквы, выделите окончания.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317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Ошибка,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…гать, заметка; ошибиться,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…т; высказаться,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дпол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справиться, здоровье, родиться, Узбекистан; выступить, собрание.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*Объясните написание чередующихся гласных в корне.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6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1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Ошибка в изложени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предлагать на заметк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ошибиться в расчёт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высказаться о предположени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справиться о здоровье, родиться в Узбекистан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выступить на собрани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482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3"/>
          <p:cNvSpPr>
            <a:spLocks noGrp="1" noChangeArrowheads="1"/>
          </p:cNvSpPr>
          <p:nvPr>
            <p:ph type="title"/>
          </p:nvPr>
        </p:nvSpPr>
        <p:spPr>
          <a:xfrm>
            <a:off x="0" y="129944"/>
            <a:ext cx="5626100" cy="584775"/>
          </a:xfrm>
        </p:spPr>
        <p:txBody>
          <a:bodyPr/>
          <a:lstStyle/>
          <a:p>
            <a:pPr algn="ctr"/>
            <a:r>
              <a:rPr lang="en-US" altLang="ru-RU" sz="1900" dirty="0" smtClean="0"/>
              <a:t>СКЛОНЕНИ</a:t>
            </a:r>
            <a:r>
              <a:rPr lang="ru-RU" altLang="ru-RU" sz="1900" dirty="0" smtClean="0"/>
              <a:t>Е</a:t>
            </a:r>
            <a:r>
              <a:rPr lang="en-US" altLang="ru-RU" sz="1900" dirty="0" smtClean="0"/>
              <a:t> ИМЕН СУЩЕСТВИТЕЛЬНЫХ</a:t>
            </a:r>
            <a:endParaRPr lang="ru-RU" altLang="ru-RU" sz="1900" dirty="0"/>
          </a:p>
        </p:txBody>
      </p:sp>
      <p:graphicFrame>
        <p:nvGraphicFramePr>
          <p:cNvPr id="53298" name="Group 5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718692"/>
              </p:ext>
            </p:extLst>
          </p:nvPr>
        </p:nvGraphicFramePr>
        <p:xfrm>
          <a:off x="245797" y="639304"/>
          <a:ext cx="5304103" cy="2430921"/>
        </p:xfrm>
        <a:graphic>
          <a:graphicData uri="http://schemas.openxmlformats.org/drawingml/2006/table">
            <a:tbl>
              <a:tblPr/>
              <a:tblGrid>
                <a:gridCol w="1116174"/>
                <a:gridCol w="1336164"/>
                <a:gridCol w="1122254"/>
                <a:gridCol w="1729511"/>
              </a:tblGrid>
              <a:tr h="2437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СКЛОНЕНИЯ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РОД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ОКОНЧАНИЯ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ПРИМЕРЫ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1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Общ.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-а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-я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стран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яд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задир</a:t>
                      </a: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</a:tr>
              <a:tr h="836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С.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-е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огонь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окн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</a:tr>
              <a:tr h="494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-ь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ночь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степь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</a:tr>
            </a:tbl>
          </a:graphicData>
        </a:graphic>
      </p:graphicFrame>
      <p:sp>
        <p:nvSpPr>
          <p:cNvPr id="10273" name="Rectangle 42"/>
          <p:cNvSpPr>
            <a:spLocks noChangeArrowheads="1"/>
          </p:cNvSpPr>
          <p:nvPr/>
        </p:nvSpPr>
        <p:spPr bwMode="auto">
          <a:xfrm>
            <a:off x="2824650" y="1660524"/>
            <a:ext cx="210650" cy="1905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4330700" y="1677188"/>
            <a:ext cx="210650" cy="173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02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10989"/>
            <a:ext cx="5257800" cy="2154436"/>
          </a:xfrm>
        </p:spPr>
        <p:txBody>
          <a:bodyPr/>
          <a:lstStyle/>
          <a:p>
            <a:r>
              <a:rPr lang="ru-RU" sz="2000" dirty="0" smtClean="0"/>
              <a:t>      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Ко </a:t>
            </a:r>
            <a:r>
              <a:rPr lang="ru-RU" sz="2000" b="1" i="0" dirty="0" smtClean="0">
                <a:solidFill>
                  <a:srgbClr val="FF0000"/>
                </a:solidFill>
              </a:rPr>
              <a:t>второму склонению 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относятся существительные: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1. </a:t>
            </a:r>
            <a:r>
              <a:rPr lang="ru-RU" sz="2000" b="1" i="0" dirty="0" smtClean="0">
                <a:solidFill>
                  <a:srgbClr val="FF0000"/>
                </a:solidFill>
              </a:rPr>
              <a:t>Мужского рода с нулевым окончанием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, например; край   , берег   , волк   .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ru-RU" sz="2000" b="1" i="0" dirty="0" smtClean="0">
                <a:solidFill>
                  <a:srgbClr val="FF0000"/>
                </a:solidFill>
              </a:rPr>
              <a:t>Среднего рода с окончанием </a:t>
            </a:r>
            <a:r>
              <a:rPr lang="ru-RU" sz="2000" i="0" dirty="0" smtClean="0">
                <a:solidFill>
                  <a:srgbClr val="FF0000"/>
                </a:solidFill>
              </a:rPr>
              <a:t>–о (-е)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000" i="0" dirty="0" smtClean="0">
                <a:solidFill>
                  <a:srgbClr val="FF0000"/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окн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-о, мор-е, 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здани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-е.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7300" y="1623577"/>
            <a:ext cx="1524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87900" y="1616047"/>
            <a:ext cx="1524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5500" y="1927225"/>
            <a:ext cx="1524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6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87189"/>
            <a:ext cx="5334000" cy="2262158"/>
          </a:xfrm>
        </p:spPr>
        <p:txBody>
          <a:bodyPr/>
          <a:lstStyle/>
          <a:p>
            <a:r>
              <a:rPr lang="ru-RU" sz="2100" dirty="0" smtClean="0"/>
              <a:t>    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Существительные</a:t>
            </a:r>
            <a:r>
              <a:rPr lang="ru-RU" sz="2100" i="0" dirty="0" smtClean="0"/>
              <a:t> </a:t>
            </a:r>
            <a:r>
              <a:rPr lang="ru-RU" sz="2100" i="0" dirty="0" smtClean="0">
                <a:solidFill>
                  <a:srgbClr val="FF0000"/>
                </a:solidFill>
              </a:rPr>
              <a:t>2 склонения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100" i="0" dirty="0" err="1" smtClean="0">
                <a:solidFill>
                  <a:schemeClr val="tx2">
                    <a:lumMod val="50000"/>
                  </a:schemeClr>
                </a:solidFill>
              </a:rPr>
              <a:t>П.п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. имеют окончание </a:t>
            </a:r>
            <a:r>
              <a:rPr lang="ru-RU" sz="2100" i="0" dirty="0" smtClean="0">
                <a:solidFill>
                  <a:srgbClr val="FF0000"/>
                </a:solidFill>
              </a:rPr>
              <a:t>–е</a:t>
            </a:r>
            <a:r>
              <a:rPr lang="ru-RU" sz="2100" i="0" dirty="0" smtClean="0"/>
              <a:t>.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Исключение составляют слова, оканчивающиеся на </a:t>
            </a:r>
            <a:r>
              <a:rPr lang="ru-RU" sz="2100" i="0" dirty="0" smtClean="0">
                <a:solidFill>
                  <a:srgbClr val="FF0000"/>
                </a:solidFill>
              </a:rPr>
              <a:t>–</a:t>
            </a:r>
            <a:r>
              <a:rPr lang="ru-RU" sz="2100" i="0" dirty="0" err="1" smtClean="0">
                <a:solidFill>
                  <a:srgbClr val="FF0000"/>
                </a:solidFill>
              </a:rPr>
              <a:t>ий</a:t>
            </a:r>
            <a:r>
              <a:rPr lang="ru-RU" sz="2100" i="0" dirty="0" smtClean="0"/>
              <a:t>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и</a:t>
            </a:r>
            <a:r>
              <a:rPr lang="ru-RU" sz="2100" i="0" dirty="0" smtClean="0"/>
              <a:t> </a:t>
            </a:r>
            <a:r>
              <a:rPr lang="ru-RU" sz="2100" i="0" dirty="0" smtClean="0">
                <a:solidFill>
                  <a:srgbClr val="FF0000"/>
                </a:solidFill>
              </a:rPr>
              <a:t>–</a:t>
            </a:r>
            <a:r>
              <a:rPr lang="ru-RU" sz="2100" i="0" dirty="0" err="1" smtClean="0">
                <a:solidFill>
                  <a:srgbClr val="FF0000"/>
                </a:solidFill>
              </a:rPr>
              <a:t>ие</a:t>
            </a:r>
            <a:r>
              <a:rPr lang="ru-RU" sz="2100" i="0" dirty="0" smtClean="0"/>
              <a:t>,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например: планетарий, влияние. У таких существительных в </a:t>
            </a:r>
            <a:r>
              <a:rPr lang="ru-RU" sz="2100" i="0" dirty="0" err="1" smtClean="0">
                <a:solidFill>
                  <a:schemeClr val="tx2">
                    <a:lumMod val="50000"/>
                  </a:schemeClr>
                </a:solidFill>
              </a:rPr>
              <a:t>П.п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. пишется окончание </a:t>
            </a:r>
            <a:r>
              <a:rPr lang="ru-RU" sz="2100" i="0" dirty="0" smtClean="0">
                <a:solidFill>
                  <a:srgbClr val="FF0000"/>
                </a:solidFill>
              </a:rPr>
              <a:t>–и</a:t>
            </a:r>
            <a:r>
              <a:rPr lang="ru-RU" sz="2100" i="0" dirty="0" smtClean="0"/>
              <a:t>, </a:t>
            </a:r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например: о планетари</a:t>
            </a:r>
            <a:r>
              <a:rPr lang="ru-RU" sz="2100" i="0" dirty="0" smtClean="0">
                <a:solidFill>
                  <a:srgbClr val="FF0000"/>
                </a:solidFill>
              </a:rPr>
              <a:t>и</a:t>
            </a:r>
            <a:r>
              <a:rPr lang="ru-RU" sz="2100" i="0" dirty="0" smtClean="0"/>
              <a:t>, </a:t>
            </a:r>
          </a:p>
          <a:p>
            <a:r>
              <a:rPr lang="ru-RU" sz="2100" i="0" dirty="0" smtClean="0">
                <a:solidFill>
                  <a:schemeClr val="tx2">
                    <a:lumMod val="50000"/>
                  </a:schemeClr>
                </a:solidFill>
              </a:rPr>
              <a:t>о влияни</a:t>
            </a:r>
            <a:r>
              <a:rPr lang="ru-RU" sz="2100" i="0" dirty="0" smtClean="0">
                <a:solidFill>
                  <a:srgbClr val="FF0000"/>
                </a:solidFill>
              </a:rPr>
              <a:t>и</a:t>
            </a:r>
            <a:r>
              <a:rPr lang="ru-RU" sz="2100" i="0" dirty="0" smtClean="0"/>
              <a:t>.</a:t>
            </a:r>
            <a:endParaRPr lang="ru-RU" sz="2100" i="0" dirty="0"/>
          </a:p>
        </p:txBody>
      </p:sp>
    </p:spTree>
    <p:extLst>
      <p:ext uri="{BB962C8B-B14F-4D97-AF65-F5344CB8AC3E}">
        <p14:creationId xmlns:p14="http://schemas.microsoft.com/office/powerpoint/2010/main" val="27874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Просклоняйте имена существительные дом, гербарий, облако, здание. Выделите окончания.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441</a:t>
            </a:r>
            <a:endParaRPr lang="ru-RU" sz="24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52401" y="1179632"/>
            <a:ext cx="5702299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1800" i="0" kern="0" dirty="0" err="1" smtClean="0">
                <a:solidFill>
                  <a:schemeClr val="tx2">
                    <a:lumMod val="50000"/>
                  </a:schemeClr>
                </a:solidFill>
              </a:rPr>
              <a:t>И.п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.   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дом            гербарий    облако    здание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  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i="0" kern="0" dirty="0" err="1" smtClean="0">
                <a:solidFill>
                  <a:schemeClr val="tx2">
                    <a:lumMod val="50000"/>
                  </a:schemeClr>
                </a:solidFill>
              </a:rPr>
              <a:t>Р.п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.  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дом</a:t>
            </a:r>
            <a:r>
              <a:rPr lang="ru-RU" sz="1800" i="0" dirty="0" smtClean="0">
                <a:solidFill>
                  <a:srgbClr val="FF0000"/>
                </a:solidFill>
              </a:rPr>
              <a:t>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     гербари</a:t>
            </a:r>
            <a:r>
              <a:rPr lang="ru-RU" sz="1800" i="0" dirty="0" smtClean="0">
                <a:solidFill>
                  <a:srgbClr val="FF0000"/>
                </a:solidFill>
              </a:rPr>
              <a:t>я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облак</a:t>
            </a:r>
            <a:r>
              <a:rPr lang="ru-RU" sz="1800" i="0" dirty="0" smtClean="0">
                <a:solidFill>
                  <a:srgbClr val="FF0000"/>
                </a:solidFill>
              </a:rPr>
              <a:t>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здани</a:t>
            </a:r>
            <a:r>
              <a:rPr lang="ru-RU" sz="1800" i="0" dirty="0" smtClean="0">
                <a:solidFill>
                  <a:srgbClr val="FF0000"/>
                </a:solidFill>
              </a:rPr>
              <a:t>я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defTabSz="914400"/>
            <a:r>
              <a:rPr lang="ru-RU" sz="1800" i="0" kern="0" dirty="0" err="1" smtClean="0">
                <a:solidFill>
                  <a:schemeClr val="tx2">
                    <a:lumMod val="50000"/>
                  </a:schemeClr>
                </a:solidFill>
              </a:rPr>
              <a:t>Д.п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.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дом</a:t>
            </a:r>
            <a:r>
              <a:rPr lang="ru-RU" sz="1800" i="0" dirty="0" smtClean="0">
                <a:solidFill>
                  <a:srgbClr val="FF0000"/>
                </a:solidFill>
              </a:rPr>
              <a:t>у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    гербари</a:t>
            </a:r>
            <a:r>
              <a:rPr lang="ru-RU" sz="1800" i="0" dirty="0" smtClean="0">
                <a:solidFill>
                  <a:srgbClr val="FF0000"/>
                </a:solidFill>
              </a:rPr>
              <a:t>ю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облак</a:t>
            </a:r>
            <a:r>
              <a:rPr lang="ru-RU" sz="1800" i="0" dirty="0" smtClean="0">
                <a:solidFill>
                  <a:srgbClr val="FF0000"/>
                </a:solidFill>
              </a:rPr>
              <a:t>у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здани</a:t>
            </a:r>
            <a:r>
              <a:rPr lang="ru-RU" sz="1800" i="0" dirty="0" smtClean="0">
                <a:solidFill>
                  <a:srgbClr val="FF0000"/>
                </a:solidFill>
              </a:rPr>
              <a:t>ю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defTabSz="914400"/>
            <a:r>
              <a:rPr lang="ru-RU" sz="1800" i="0" kern="0" dirty="0" err="1" smtClean="0">
                <a:solidFill>
                  <a:schemeClr val="tx2">
                    <a:lumMod val="50000"/>
                  </a:schemeClr>
                </a:solidFill>
              </a:rPr>
              <a:t>В.п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.   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дом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     гербарий     облако   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здание</a:t>
            </a:r>
            <a:r>
              <a:rPr lang="ru-RU" sz="1800" i="0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Т.п.    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дом</a:t>
            </a:r>
            <a:r>
              <a:rPr lang="ru-RU" sz="1800" i="0" dirty="0" smtClean="0">
                <a:solidFill>
                  <a:srgbClr val="FF0000"/>
                </a:solidFill>
              </a:rPr>
              <a:t>ом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   гербари</a:t>
            </a:r>
            <a:r>
              <a:rPr lang="ru-RU" sz="1800" i="0" dirty="0" smtClean="0">
                <a:solidFill>
                  <a:srgbClr val="FF0000"/>
                </a:solidFill>
              </a:rPr>
              <a:t>ем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облак</a:t>
            </a:r>
            <a:r>
              <a:rPr lang="ru-RU" sz="1800" i="0" dirty="0" smtClean="0">
                <a:solidFill>
                  <a:srgbClr val="FF0000"/>
                </a:solidFill>
              </a:rPr>
              <a:t>ом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здани</a:t>
            </a:r>
            <a:r>
              <a:rPr lang="ru-RU" sz="1800" i="0" dirty="0" smtClean="0">
                <a:solidFill>
                  <a:srgbClr val="FF0000"/>
                </a:solidFill>
              </a:rPr>
              <a:t>ем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i="0" kern="0" dirty="0" err="1" smtClean="0">
                <a:solidFill>
                  <a:schemeClr val="tx2">
                    <a:lumMod val="50000"/>
                  </a:schemeClr>
                </a:solidFill>
              </a:rPr>
              <a:t>П.п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. О(об)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дом</a:t>
            </a:r>
            <a:r>
              <a:rPr lang="ru-RU" sz="1800" i="0" dirty="0" smtClean="0">
                <a:solidFill>
                  <a:srgbClr val="FF0000"/>
                </a:solidFill>
              </a:rPr>
              <a:t>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гербари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облак</a:t>
            </a:r>
            <a:r>
              <a:rPr lang="ru-RU" sz="1800" i="0" dirty="0" smtClean="0">
                <a:solidFill>
                  <a:srgbClr val="FF0000"/>
                </a:solidFill>
              </a:rPr>
              <a:t>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здани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kern="0" dirty="0" smtClean="0">
                <a:solidFill>
                  <a:schemeClr val="tx2">
                    <a:lumMod val="50000"/>
                  </a:schemeClr>
                </a:solidFill>
              </a:rPr>
              <a:t>  </a:t>
            </a:r>
            <a:endParaRPr lang="ru-RU" sz="1800" i="0" kern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442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923330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2000" i="0" dirty="0" smtClean="0">
                <a:solidFill>
                  <a:srgbClr val="FF0000"/>
                </a:solidFill>
              </a:rPr>
              <a:t>Образуйте и запишите словосочетания, выделите окончания, укажите падеж существительного.</a:t>
            </a:r>
            <a:endParaRPr lang="ru-RU" sz="20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622425"/>
            <a:ext cx="533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 о (друг, озеро, гербарий); встретиться с (товарищ, народ, небо, офицер); подойти к (дом, город, учреждение, институт).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5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442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33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 о друг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озер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гербари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встретиться с товарищ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народ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неб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офицер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(Т.п.); подойти к дом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город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учреждени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институт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7471</TotalTime>
  <Words>1526</Words>
  <Application>Microsoft Office PowerPoint</Application>
  <PresentationFormat>Произвольный</PresentationFormat>
  <Paragraphs>185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Office Theme</vt:lpstr>
      <vt:lpstr>Презентация PowerPoint</vt:lpstr>
      <vt:lpstr>СЕГОДНЯ НА УРОКЕ:  </vt:lpstr>
      <vt:lpstr>ЧТО ТАКОЕ СКЛОНЕНИЕ?</vt:lpstr>
      <vt:lpstr>СКЛОНЕНИЕ ИМЕН СУЩЕСТВИТЕЛЬНЫХ</vt:lpstr>
      <vt:lpstr>Презентация PowerPoint</vt:lpstr>
      <vt:lpstr>Презентация PowerPoint</vt:lpstr>
      <vt:lpstr>УПРАЖНЕНИЕ 441</vt:lpstr>
      <vt:lpstr>УПРАЖНЕНИЕ 442</vt:lpstr>
      <vt:lpstr>УПРАЖНЕНИЕ 442</vt:lpstr>
      <vt:lpstr>ЗАПОМНИТЕ !</vt:lpstr>
      <vt:lpstr>УПРАЖНЕНИЕ 444</vt:lpstr>
      <vt:lpstr>УПРАЖНЕНИЕ 444</vt:lpstr>
      <vt:lpstr>УПРАЖНЕНИЕ 446</vt:lpstr>
      <vt:lpstr>УПРАЖНЕНИЕ 446</vt:lpstr>
      <vt:lpstr>УПРАЖНЕНИЕ 446</vt:lpstr>
      <vt:lpstr>УПРАЖНЕНИЕ 446</vt:lpstr>
      <vt:lpstr>УПРАЖНЕНИЕ 447</vt:lpstr>
      <vt:lpstr>УПРАЖНЕНИЕ 447</vt:lpstr>
      <vt:lpstr>Зда́ние [здан’ий’э] 3 слога, 1 перенос </vt:lpstr>
      <vt:lpstr>Презентация PowerPoint</vt:lpstr>
      <vt:lpstr>Презентация PowerPoint</vt:lpstr>
      <vt:lpstr>ТРЕТЬЕ СКЛОНЕНИЕ</vt:lpstr>
      <vt:lpstr>Презентация PowerPoint</vt:lpstr>
      <vt:lpstr>ОРФОГРАММА №22</vt:lpstr>
      <vt:lpstr>УПРАЖНЕНИЕ 455</vt:lpstr>
      <vt:lpstr>УПРАЖНЕНИЕ 455</vt:lpstr>
      <vt:lpstr>УПРАЖНЕНИЕ 458</vt:lpstr>
      <vt:lpstr>УПРАЖНЕНИЕ 458</vt:lpstr>
      <vt:lpstr>Презентация PowerPoint</vt:lpstr>
      <vt:lpstr>Презентация PowerPoint</vt:lpstr>
      <vt:lpstr>Презентация PowerPoint</vt:lpstr>
      <vt:lpstr>САМОСТОЯТЕЛЬНАЯ РАБОТА </vt:lpstr>
      <vt:lpstr>УПРАЖНЕНИЕ 443</vt:lpstr>
      <vt:lpstr>УПРАЖНЕНИЕ 443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788</cp:revision>
  <dcterms:created xsi:type="dcterms:W3CDTF">2020-04-13T08:05:16Z</dcterms:created>
  <dcterms:modified xsi:type="dcterms:W3CDTF">2021-02-15T12:23:04Z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