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9" r:id="rId2"/>
    <p:sldId id="390" r:id="rId3"/>
    <p:sldId id="520" r:id="rId4"/>
    <p:sldId id="521" r:id="rId5"/>
    <p:sldId id="500" r:id="rId6"/>
    <p:sldId id="502" r:id="rId7"/>
    <p:sldId id="501" r:id="rId8"/>
    <p:sldId id="512" r:id="rId9"/>
    <p:sldId id="513" r:id="rId10"/>
    <p:sldId id="504" r:id="rId11"/>
    <p:sldId id="498" r:id="rId12"/>
    <p:sldId id="522" r:id="rId13"/>
    <p:sldId id="523" r:id="rId14"/>
    <p:sldId id="526" r:id="rId15"/>
    <p:sldId id="525" r:id="rId16"/>
    <p:sldId id="527" r:id="rId17"/>
    <p:sldId id="524" r:id="rId18"/>
    <p:sldId id="528" r:id="rId19"/>
    <p:sldId id="529" r:id="rId20"/>
    <p:sldId id="507" r:id="rId21"/>
    <p:sldId id="530" r:id="rId22"/>
    <p:sldId id="511" r:id="rId23"/>
    <p:sldId id="534" r:id="rId24"/>
    <p:sldId id="531" r:id="rId25"/>
    <p:sldId id="532" r:id="rId26"/>
    <p:sldId id="535" r:id="rId27"/>
    <p:sldId id="533" r:id="rId28"/>
    <p:sldId id="536" r:id="rId29"/>
    <p:sldId id="516" r:id="rId30"/>
    <p:sldId id="517" r:id="rId31"/>
    <p:sldId id="518" r:id="rId32"/>
    <p:sldId id="294" r:id="rId33"/>
    <p:sldId id="514" r:id="rId34"/>
    <p:sldId id="515" r:id="rId35"/>
  </p:sldIdLst>
  <p:sldSz cx="5765800" cy="3244850"/>
  <p:notesSz cx="5765800" cy="3244850"/>
  <p:defaultTextStyle>
    <a:defPPr>
      <a:defRPr lang="ru-RU"/>
    </a:defPPr>
    <a:lvl1pPr marL="0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555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119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6678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2238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7799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3360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8919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4476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000000"/>
    <a:srgbClr val="CCCCFF"/>
    <a:srgbClr val="CCECFF"/>
    <a:srgbClr val="0000FF"/>
    <a:srgbClr val="5ACD3F"/>
    <a:srgbClr val="CC99FF"/>
    <a:srgbClr val="FFCC66"/>
    <a:srgbClr val="6600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726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F1FB7-21AC-47CC-B595-2F69D866CB56}" type="datetimeFigureOut">
              <a:rPr lang="ru-RU" smtClean="0"/>
              <a:t>15.02.2021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D94F-03BF-4B07-8397-30E69AD47C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09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555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119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6678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2238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7799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3360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8919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4476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1"/>
            <a:ext cx="4893589" cy="215444"/>
          </a:xfrm>
        </p:spPr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1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3"/>
            <a:ext cx="490093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9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5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22" indent="-71822">
              <a:buFont typeface="Arial" panose="020B0604020202020204" pitchFamily="34" charset="0"/>
              <a:buChar char="•"/>
              <a:defRPr sz="700"/>
            </a:lvl2pPr>
            <a:lvl3pPr marL="143642" indent="-71822">
              <a:defRPr sz="700"/>
            </a:lvl3pPr>
            <a:lvl4pPr marL="251367" indent="-107732">
              <a:defRPr sz="700"/>
            </a:lvl4pPr>
            <a:lvl5pPr marL="359097" indent="-10773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69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22" indent="-71822">
              <a:buFont typeface="Arial" panose="020B0604020202020204" pitchFamily="34" charset="0"/>
              <a:buChar char="•"/>
              <a:defRPr sz="700"/>
            </a:lvl2pPr>
            <a:lvl3pPr marL="143642" indent="-71822">
              <a:defRPr sz="700"/>
            </a:lvl3pPr>
            <a:lvl4pPr marL="251367" indent="-107732">
              <a:defRPr sz="700"/>
            </a:lvl4pPr>
            <a:lvl5pPr marL="359097" indent="-10773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1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22" indent="-71822">
              <a:buFont typeface="Arial" panose="020B0604020202020204" pitchFamily="34" charset="0"/>
              <a:buChar char="•"/>
              <a:defRPr sz="700"/>
            </a:lvl2pPr>
            <a:lvl3pPr marL="143642" indent="-71822">
              <a:defRPr sz="700"/>
            </a:lvl3pPr>
            <a:lvl4pPr marL="251367" indent="-107732">
              <a:defRPr sz="700"/>
            </a:lvl4pPr>
            <a:lvl5pPr marL="359097" indent="-10773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8" y="441678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098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983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0" y="129945"/>
            <a:ext cx="5189220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88290" y="757132"/>
            <a:ext cx="5189220" cy="215444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234E7-3F5A-404D-8AA7-4EF7801A1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59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0"/>
            <a:ext cx="489358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26"/>
            <a:ext cx="18450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26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26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5555">
        <a:defRPr>
          <a:latin typeface="+mn-lt"/>
          <a:ea typeface="+mn-ea"/>
          <a:cs typeface="+mn-cs"/>
        </a:defRPr>
      </a:lvl2pPr>
      <a:lvl3pPr marL="911119">
        <a:defRPr>
          <a:latin typeface="+mn-lt"/>
          <a:ea typeface="+mn-ea"/>
          <a:cs typeface="+mn-cs"/>
        </a:defRPr>
      </a:lvl3pPr>
      <a:lvl4pPr marL="1366678">
        <a:defRPr>
          <a:latin typeface="+mn-lt"/>
          <a:ea typeface="+mn-ea"/>
          <a:cs typeface="+mn-cs"/>
        </a:defRPr>
      </a:lvl4pPr>
      <a:lvl5pPr marL="1822238">
        <a:defRPr>
          <a:latin typeface="+mn-lt"/>
          <a:ea typeface="+mn-ea"/>
          <a:cs typeface="+mn-cs"/>
        </a:defRPr>
      </a:lvl5pPr>
      <a:lvl6pPr marL="2277799">
        <a:defRPr>
          <a:latin typeface="+mn-lt"/>
          <a:ea typeface="+mn-ea"/>
          <a:cs typeface="+mn-cs"/>
        </a:defRPr>
      </a:lvl6pPr>
      <a:lvl7pPr marL="2733360">
        <a:defRPr>
          <a:latin typeface="+mn-lt"/>
          <a:ea typeface="+mn-ea"/>
          <a:cs typeface="+mn-cs"/>
        </a:defRPr>
      </a:lvl7pPr>
      <a:lvl8pPr marL="3188919">
        <a:defRPr>
          <a:latin typeface="+mn-lt"/>
          <a:ea typeface="+mn-ea"/>
          <a:cs typeface="+mn-cs"/>
        </a:defRPr>
      </a:lvl8pPr>
      <a:lvl9pPr marL="364447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5555">
        <a:defRPr>
          <a:latin typeface="+mn-lt"/>
          <a:ea typeface="+mn-ea"/>
          <a:cs typeface="+mn-cs"/>
        </a:defRPr>
      </a:lvl2pPr>
      <a:lvl3pPr marL="911119">
        <a:defRPr>
          <a:latin typeface="+mn-lt"/>
          <a:ea typeface="+mn-ea"/>
          <a:cs typeface="+mn-cs"/>
        </a:defRPr>
      </a:lvl3pPr>
      <a:lvl4pPr marL="1366678">
        <a:defRPr>
          <a:latin typeface="+mn-lt"/>
          <a:ea typeface="+mn-ea"/>
          <a:cs typeface="+mn-cs"/>
        </a:defRPr>
      </a:lvl4pPr>
      <a:lvl5pPr marL="1822238">
        <a:defRPr>
          <a:latin typeface="+mn-lt"/>
          <a:ea typeface="+mn-ea"/>
          <a:cs typeface="+mn-cs"/>
        </a:defRPr>
      </a:lvl5pPr>
      <a:lvl6pPr marL="2277799">
        <a:defRPr>
          <a:latin typeface="+mn-lt"/>
          <a:ea typeface="+mn-ea"/>
          <a:cs typeface="+mn-cs"/>
        </a:defRPr>
      </a:lvl6pPr>
      <a:lvl7pPr marL="2733360">
        <a:defRPr>
          <a:latin typeface="+mn-lt"/>
          <a:ea typeface="+mn-ea"/>
          <a:cs typeface="+mn-cs"/>
        </a:defRPr>
      </a:lvl7pPr>
      <a:lvl8pPr marL="3188919">
        <a:defRPr>
          <a:latin typeface="+mn-lt"/>
          <a:ea typeface="+mn-ea"/>
          <a:cs typeface="+mn-cs"/>
        </a:defRPr>
      </a:lvl8pPr>
      <a:lvl9pPr marL="364447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9" y="1553"/>
            <a:ext cx="5757972" cy="10210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91795" y="1369751"/>
            <a:ext cx="281970" cy="123185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701329" y="228121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701329" y="228121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923461" y="249029"/>
            <a:ext cx="173292" cy="385297"/>
          </a:xfrm>
          <a:prstGeom prst="rect">
            <a:avLst/>
          </a:prstGeom>
        </p:spPr>
        <p:txBody>
          <a:bodyPr vert="horz" wrap="square" lIns="0" tIns="15811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400" b="1" spc="10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4708611" y="555625"/>
            <a:ext cx="596382" cy="227575"/>
          </a:xfrm>
          <a:prstGeom prst="rect">
            <a:avLst/>
          </a:prstGeom>
        </p:spPr>
        <p:txBody>
          <a:bodyPr vert="horz" wrap="square" lIns="0" tIns="12014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lang="ru-RU" sz="1400" b="1" spc="-5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xmlns="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968886" y="223266"/>
            <a:ext cx="3584083" cy="537935"/>
          </a:xfrm>
          <a:prstGeom prst="rect">
            <a:avLst/>
          </a:prstGeom>
        </p:spPr>
        <p:txBody>
          <a:bodyPr vert="horz" wrap="square" lIns="0" tIns="1457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67" defTabSz="912215">
              <a:spcBef>
                <a:spcPts val="114"/>
              </a:spcBef>
              <a:defRPr/>
            </a:pPr>
            <a:r>
              <a:rPr lang="ru-RU" kern="0" spc="-5" dirty="0">
                <a:solidFill>
                  <a:sysClr val="window" lastClr="FFFFFF"/>
                </a:solidFill>
              </a:rPr>
              <a:t> Русский</a:t>
            </a:r>
            <a:r>
              <a:rPr lang="ru-RU" kern="0" spc="-55" dirty="0">
                <a:solidFill>
                  <a:sysClr val="window" lastClr="FFFFFF"/>
                </a:solidFill>
              </a:rPr>
              <a:t> </a:t>
            </a:r>
            <a:r>
              <a:rPr lang="ru-RU" kern="0" spc="10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xmlns="" id="{CBB755C7-D145-4CBF-A0CA-DCC15AF34619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xmlns="" id="{A320EC73-1DA7-41B7-A48C-0FE802E7001D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xmlns="" id="{6F5E0EA3-D2C1-4987-9881-745CA41B84A5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xmlns="" id="{0ABB8709-86F6-46CA-8C30-4777699EAB4C}"/>
              </a:ext>
            </a:extLst>
          </p:cNvPr>
          <p:cNvSpPr/>
          <p:nvPr/>
        </p:nvSpPr>
        <p:spPr>
          <a:xfrm>
            <a:off x="734852" y="318430"/>
            <a:ext cx="65628" cy="65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xmlns="" id="{06354F10-528C-411E-AECE-792AA79C15FD}"/>
              </a:ext>
            </a:extLst>
          </p:cNvPr>
          <p:cNvSpPr/>
          <p:nvPr/>
        </p:nvSpPr>
        <p:spPr>
          <a:xfrm>
            <a:off x="417159" y="653520"/>
            <a:ext cx="48313" cy="48331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xmlns="" id="{ABFF23E1-C735-4C78-94D0-05E248A54E8A}"/>
              </a:ext>
            </a:extLst>
          </p:cNvPr>
          <p:cNvSpPr/>
          <p:nvPr/>
        </p:nvSpPr>
        <p:spPr>
          <a:xfrm>
            <a:off x="446227" y="384363"/>
            <a:ext cx="288608" cy="288714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xmlns="" id="{349ECD76-B28B-45A9-AA8C-8C168BF29136}"/>
              </a:ext>
            </a:extLst>
          </p:cNvPr>
          <p:cNvSpPr/>
          <p:nvPr/>
        </p:nvSpPr>
        <p:spPr>
          <a:xfrm>
            <a:off x="712649" y="360784"/>
            <a:ext cx="45770" cy="45787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xmlns="" id="{895C7C7C-2970-4E77-BAA2-3030D8DC862C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xmlns="" id="{C131B292-257F-4A7B-A11F-1F0B7801BBD2}"/>
              </a:ext>
            </a:extLst>
          </p:cNvPr>
          <p:cNvSpPr/>
          <p:nvPr/>
        </p:nvSpPr>
        <p:spPr>
          <a:xfrm>
            <a:off x="410174" y="368352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xmlns="" id="{A3188B50-45BA-4B67-8828-724D3FB814B6}"/>
              </a:ext>
            </a:extLst>
          </p:cNvPr>
          <p:cNvSpPr/>
          <p:nvPr/>
        </p:nvSpPr>
        <p:spPr>
          <a:xfrm>
            <a:off x="410174" y="360612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xmlns="" id="{6A6888D2-7ACE-4E45-8E8F-5C2603158F99}"/>
              </a:ext>
            </a:extLst>
          </p:cNvPr>
          <p:cNvSpPr/>
          <p:nvPr/>
        </p:nvSpPr>
        <p:spPr>
          <a:xfrm>
            <a:off x="410174" y="414796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xmlns="" id="{02BA5A4F-953F-4F1E-89AF-C36D044FA8D5}"/>
              </a:ext>
            </a:extLst>
          </p:cNvPr>
          <p:cNvSpPr/>
          <p:nvPr/>
        </p:nvSpPr>
        <p:spPr>
          <a:xfrm>
            <a:off x="410174" y="407056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xmlns="" id="{AB643593-D789-40B0-966A-78146405CC2F}"/>
              </a:ext>
            </a:extLst>
          </p:cNvPr>
          <p:cNvSpPr/>
          <p:nvPr/>
        </p:nvSpPr>
        <p:spPr>
          <a:xfrm>
            <a:off x="410189" y="461239"/>
            <a:ext cx="155111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xmlns="" id="{8F53C781-98B4-4F4A-BF71-0E4979E2750B}"/>
              </a:ext>
            </a:extLst>
          </p:cNvPr>
          <p:cNvSpPr/>
          <p:nvPr/>
        </p:nvSpPr>
        <p:spPr>
          <a:xfrm>
            <a:off x="410189" y="453497"/>
            <a:ext cx="155111" cy="15898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3374" y="1208941"/>
            <a:ext cx="3739726" cy="1785084"/>
          </a:xfrm>
          <a:prstGeom prst="rect">
            <a:avLst/>
          </a:prstGeom>
        </p:spPr>
        <p:txBody>
          <a:bodyPr wrap="square" lIns="91419" tIns="45710" rIns="91419" bIns="45710">
            <a:spAutoFit/>
          </a:bodyPr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Склонение имен существительных 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II и III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склонения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 единственном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множественном числе.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https://img-fotki.yandex.ru/get/4125/181450557.56/0_a1fbd_5bdc636f_orig.jp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1205386"/>
            <a:ext cx="719166" cy="92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cdn2.scratch.mit.edu/get_image/gallery/875136_170x100.p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53419" y="2165149"/>
            <a:ext cx="821361" cy="76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3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ЗАПОМНИТЕ 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899" y="555625"/>
            <a:ext cx="5410201" cy="2462213"/>
          </a:xfrm>
        </p:spPr>
        <p:txBody>
          <a:bodyPr/>
          <a:lstStyle/>
          <a:p>
            <a:r>
              <a:rPr lang="ru-RU" sz="2000" dirty="0" smtClean="0"/>
              <a:t>      </a:t>
            </a:r>
            <a:r>
              <a:rPr lang="ru-RU" sz="2000" i="0" dirty="0" smtClean="0">
                <a:solidFill>
                  <a:srgbClr val="FF0000"/>
                </a:solidFill>
              </a:rPr>
              <a:t>В русских фамилиях в форме творительного падежа пишется окончание </a:t>
            </a:r>
          </a:p>
          <a:p>
            <a:r>
              <a:rPr lang="ru-RU" sz="2000" i="0" dirty="0" smtClean="0">
                <a:solidFill>
                  <a:srgbClr val="FF0000"/>
                </a:solidFill>
              </a:rPr>
              <a:t>–</a:t>
            </a:r>
            <a:r>
              <a:rPr lang="ru-RU" sz="2000" i="0" dirty="0" err="1" smtClean="0">
                <a:solidFill>
                  <a:srgbClr val="FF0000"/>
                </a:solidFill>
              </a:rPr>
              <a:t>ым</a:t>
            </a:r>
            <a:r>
              <a:rPr lang="ru-RU" sz="2000" i="0" dirty="0" smtClean="0">
                <a:solidFill>
                  <a:srgbClr val="FF0000"/>
                </a:solidFill>
              </a:rPr>
              <a:t> (-им).</a:t>
            </a:r>
          </a:p>
          <a:p>
            <a:r>
              <a:rPr lang="ru-RU" sz="2000" i="0" dirty="0" smtClean="0">
                <a:solidFill>
                  <a:srgbClr val="FF0000"/>
                </a:solidFill>
              </a:rPr>
              <a:t>     В нерусских </a:t>
            </a:r>
            <a:r>
              <a:rPr lang="ru-RU" sz="2000" i="0" dirty="0">
                <a:solidFill>
                  <a:srgbClr val="FF0000"/>
                </a:solidFill>
              </a:rPr>
              <a:t>фамилиях в </a:t>
            </a:r>
            <a:r>
              <a:rPr lang="ru-RU" sz="2000" i="0" dirty="0" smtClean="0">
                <a:solidFill>
                  <a:srgbClr val="FF0000"/>
                </a:solidFill>
              </a:rPr>
              <a:t>творительном падеже </a:t>
            </a:r>
            <a:r>
              <a:rPr lang="ru-RU" sz="2000" i="0" dirty="0">
                <a:solidFill>
                  <a:srgbClr val="FF0000"/>
                </a:solidFill>
              </a:rPr>
              <a:t>пишется окончание </a:t>
            </a:r>
            <a:r>
              <a:rPr lang="ru-RU" sz="2000" i="0" dirty="0" smtClean="0">
                <a:solidFill>
                  <a:srgbClr val="FF0000"/>
                </a:solidFill>
              </a:rPr>
              <a:t>–ом (-ем).</a:t>
            </a:r>
          </a:p>
          <a:p>
            <a:r>
              <a:rPr lang="ru-RU" sz="2000" i="0" dirty="0" err="1" smtClean="0">
                <a:solidFill>
                  <a:schemeClr val="tx2">
                    <a:lumMod val="50000"/>
                  </a:schemeClr>
                </a:solidFill>
              </a:rPr>
              <a:t>И.п</a:t>
            </a:r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. Иванов                Никсон              Буш</a:t>
            </a:r>
          </a:p>
          <a:p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Т.п. Иванов</a:t>
            </a:r>
            <a:r>
              <a:rPr lang="ru-RU" sz="2000" i="0" dirty="0" smtClean="0">
                <a:solidFill>
                  <a:srgbClr val="FF0000"/>
                </a:solidFill>
              </a:rPr>
              <a:t>-</a:t>
            </a:r>
            <a:r>
              <a:rPr lang="ru-RU" sz="2000" i="0" dirty="0" err="1" smtClean="0">
                <a:solidFill>
                  <a:srgbClr val="FF0000"/>
                </a:solidFill>
              </a:rPr>
              <a:t>ым</a:t>
            </a:r>
            <a:r>
              <a:rPr lang="ru-RU" sz="2000" i="0" dirty="0" smtClean="0">
                <a:solidFill>
                  <a:srgbClr val="FF0000"/>
                </a:solidFill>
              </a:rPr>
              <a:t>          </a:t>
            </a:r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Никсон</a:t>
            </a:r>
            <a:r>
              <a:rPr lang="ru-RU" sz="2000" i="0" dirty="0" smtClean="0">
                <a:solidFill>
                  <a:srgbClr val="FF0000"/>
                </a:solidFill>
              </a:rPr>
              <a:t>-ом        </a:t>
            </a:r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Буш</a:t>
            </a:r>
            <a:r>
              <a:rPr lang="ru-RU" sz="2000" i="0" dirty="0" smtClean="0">
                <a:solidFill>
                  <a:srgbClr val="FF0000"/>
                </a:solidFill>
              </a:rPr>
              <a:t>-ем</a:t>
            </a:r>
            <a:endParaRPr lang="ru-RU" sz="20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000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3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444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9700" y="479425"/>
            <a:ext cx="56261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Запишите мужские фамилии в форме   творительного падежа, выделите окончания. </a:t>
            </a:r>
            <a:endParaRPr lang="ru-RU" sz="19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900" y="1317625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Пушкин, Лермонтов, Некрасов, Толстой, Чехов, Бунин, Дарвин, Чаплин, Джонсон, Ким, Врубель, Свифт.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34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444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15900" y="1012825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Пушкин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ым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Лермонтов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ым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Некрасов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ым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Толст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ым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Чехов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ым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Бунин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ым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Дарвин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Чаплин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Джонсон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Ким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Врубел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Свифт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25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446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9700" y="479425"/>
            <a:ext cx="56261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alt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Прочитайте текст. Выпишите существительные 2 склонения, образуйте множественное число, просклоняйте, выделите окончания. </a:t>
            </a:r>
            <a:endParaRPr lang="ru-RU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900" y="1241425"/>
            <a:ext cx="5410200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На следующее утро мы проснулись дрожа от холода.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окном всё было затянуто молочно-белым туманом. Казалось, что с здание метеостанции висит в воздухе. Операторы занялись сборкой аппаратуры, а механику выпало первое дежурство по кухне. Он пошёл к ручью за водой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                               (</a:t>
            </a:r>
            <a:r>
              <a:rPr lang="ru-RU" sz="17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К.Домбровский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7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19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446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15900" y="784225"/>
            <a:ext cx="5410200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На следующее </a:t>
            </a:r>
            <a:r>
              <a:rPr lang="ru-RU" sz="1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утро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проснулись дрожа от </a:t>
            </a:r>
            <a:r>
              <a:rPr lang="ru-RU" sz="1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холода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окном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было затянуто молочно-белым </a:t>
            </a:r>
            <a:r>
              <a:rPr lang="ru-RU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туманом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Казалось, что с </a:t>
            </a:r>
            <a:r>
              <a:rPr lang="ru-RU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здание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метеостанции висит в </a:t>
            </a:r>
            <a:r>
              <a:rPr lang="ru-RU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воздухе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Операторы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занялись сборкой аппаратуры, а </a:t>
            </a:r>
            <a:r>
              <a:rPr lang="ru-RU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механику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выпало первое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дежурство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кухне. Он пошёл к </a:t>
            </a:r>
            <a:r>
              <a:rPr lang="ru-RU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ручью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водой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                               (</a:t>
            </a:r>
            <a:r>
              <a:rPr lang="ru-RU" sz="17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К.Домбровский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7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0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446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3500" y="479425"/>
            <a:ext cx="5702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Утро – утр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холод – холод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окно – окн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туман –туман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здание – здани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воздух  оператор – оператор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механик – механик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дежурство - дежурств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ручей- ручь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9700" y="1315899"/>
            <a:ext cx="5715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И.п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холод        окн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         механик </a:t>
            </a:r>
          </a:p>
          <a:p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Р.п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холод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окн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оператор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механик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Д.п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холод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окн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оператор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механик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В.п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холод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окно      оператор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механик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Т.п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холод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окн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оператор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механик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П.п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холод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окн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оператор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 механик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88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446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500" y="631825"/>
            <a:ext cx="5715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И.п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холод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окн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механик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Р.п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холод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окон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оператор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механик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Д.п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холод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окн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механик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В.п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холод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окн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механик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Т.п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холод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окн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оператор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механик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П.п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холод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 окн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ах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механик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ах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99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447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9700" y="479425"/>
            <a:ext cx="56261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alt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Образуйте от данных существительных среднего рода форму множественного числа, запишите полученные пары, выделите окончания. </a:t>
            </a:r>
            <a:endParaRPr lang="ru-RU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900" y="1444962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1. Дело, гнездо, платье, жилище, здание¹, явление¹, море, окно.</a:t>
            </a:r>
          </a:p>
          <a:p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2. Яблоко, словечко, сердечко, семечко, ушко, донышко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12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447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15900" y="708025"/>
            <a:ext cx="5410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Дело - дел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гнездо - гнезд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платье - плать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жилище - жилищ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здание - здани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¹, явление - явлени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¹, море - мор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окно - окн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2. Яблоко - яблок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словечко - словечк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сердечко - сердечк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семечко - семечк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ушко - ушк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донышко - донышк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18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02424"/>
            <a:ext cx="5562600" cy="369332"/>
          </a:xfrm>
        </p:spPr>
        <p:txBody>
          <a:bodyPr/>
          <a:lstStyle/>
          <a:p>
            <a:pPr algn="ctr"/>
            <a:r>
              <a:rPr lang="ru-RU" sz="2400" b="0" dirty="0" smtClean="0"/>
              <a:t>З</a:t>
            </a:r>
            <a:r>
              <a:rPr lang="vi-VN" sz="2400" b="0" dirty="0" smtClean="0"/>
              <a:t>да́ние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dirty="0"/>
              <a:t>[</a:t>
            </a:r>
            <a:r>
              <a:rPr lang="ru-RU" sz="2400" b="0" dirty="0" err="1"/>
              <a:t>здан’ий’э</a:t>
            </a:r>
            <a:r>
              <a:rPr lang="ru-RU" sz="2400" b="0" dirty="0" smtClean="0"/>
              <a:t>] 3 слога, 1 перенос</a:t>
            </a:r>
            <a:r>
              <a:rPr lang="ru-RU" sz="2400" b="0" dirty="0"/>
              <a:t> </a:t>
            </a: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763389"/>
            <a:ext cx="4893589" cy="2154436"/>
          </a:xfrm>
        </p:spPr>
        <p:txBody>
          <a:bodyPr/>
          <a:lstStyle/>
          <a:p>
            <a:r>
              <a:rPr lang="ru-RU" i="0" dirty="0"/>
              <a:t>з — [з] — </a:t>
            </a:r>
            <a:r>
              <a:rPr lang="ru-RU" i="0" dirty="0" smtClean="0"/>
              <a:t>согласный</a:t>
            </a:r>
            <a:r>
              <a:rPr lang="ru-RU" i="0" dirty="0"/>
              <a:t>, твёрдый</a:t>
            </a:r>
            <a:r>
              <a:rPr lang="ru-RU" i="0" dirty="0" smtClean="0"/>
              <a:t>, </a:t>
            </a:r>
            <a:r>
              <a:rPr lang="ru-RU" i="0" dirty="0"/>
              <a:t>звонкий </a:t>
            </a:r>
            <a:r>
              <a:rPr lang="ru-RU" i="0" dirty="0" smtClean="0"/>
              <a:t>парный</a:t>
            </a:r>
            <a:r>
              <a:rPr lang="ru-RU" i="0" dirty="0"/>
              <a:t> </a:t>
            </a:r>
            <a:br>
              <a:rPr lang="ru-RU" i="0" dirty="0"/>
            </a:br>
            <a:r>
              <a:rPr lang="ru-RU" i="0" dirty="0"/>
              <a:t>д — [д] — </a:t>
            </a:r>
            <a:r>
              <a:rPr lang="ru-RU" i="0" dirty="0" smtClean="0"/>
              <a:t>согласный</a:t>
            </a:r>
            <a:r>
              <a:rPr lang="ru-RU" i="0" dirty="0"/>
              <a:t>, </a:t>
            </a:r>
            <a:r>
              <a:rPr lang="ru-RU" i="0" dirty="0" smtClean="0"/>
              <a:t>твёрдый, </a:t>
            </a:r>
            <a:r>
              <a:rPr lang="ru-RU" i="0" dirty="0"/>
              <a:t>звонкий </a:t>
            </a:r>
            <a:r>
              <a:rPr lang="ru-RU" i="0" dirty="0" smtClean="0"/>
              <a:t>парный</a:t>
            </a:r>
            <a:r>
              <a:rPr lang="ru-RU" i="0" dirty="0"/>
              <a:t/>
            </a:r>
            <a:br>
              <a:rPr lang="ru-RU" i="0" dirty="0"/>
            </a:br>
            <a:r>
              <a:rPr lang="ru-RU" i="0" dirty="0"/>
              <a:t>а — [а] — гласный, ударный</a:t>
            </a:r>
            <a:br>
              <a:rPr lang="ru-RU" i="0" dirty="0"/>
            </a:br>
            <a:r>
              <a:rPr lang="ru-RU" i="0" dirty="0"/>
              <a:t>н — [н’] — </a:t>
            </a:r>
            <a:r>
              <a:rPr lang="ru-RU" i="0" dirty="0" smtClean="0"/>
              <a:t>согласный</a:t>
            </a:r>
            <a:r>
              <a:rPr lang="ru-RU" i="0" dirty="0"/>
              <a:t>, </a:t>
            </a:r>
            <a:r>
              <a:rPr lang="ru-RU" i="0" dirty="0" smtClean="0"/>
              <a:t>мягкий, </a:t>
            </a:r>
            <a:r>
              <a:rPr lang="ru-RU" i="0" dirty="0"/>
              <a:t>звонкий </a:t>
            </a:r>
            <a:r>
              <a:rPr lang="ru-RU" i="0" dirty="0" smtClean="0"/>
              <a:t>непарный</a:t>
            </a:r>
            <a:r>
              <a:rPr lang="ru-RU" i="0" dirty="0"/>
              <a:t> </a:t>
            </a:r>
            <a:r>
              <a:rPr lang="ru-RU" i="0" dirty="0" smtClean="0"/>
              <a:t> </a:t>
            </a:r>
          </a:p>
          <a:p>
            <a:r>
              <a:rPr lang="ru-RU" i="0" dirty="0" smtClean="0"/>
              <a:t>и</a:t>
            </a:r>
            <a:r>
              <a:rPr lang="ru-RU" i="0" dirty="0"/>
              <a:t> — [и] — гласный, безударный</a:t>
            </a:r>
            <a:br>
              <a:rPr lang="ru-RU" i="0" dirty="0"/>
            </a:br>
            <a:r>
              <a:rPr lang="ru-RU" i="0" dirty="0"/>
              <a:t>е — [й’] — </a:t>
            </a:r>
            <a:r>
              <a:rPr lang="ru-RU" i="0" dirty="0" smtClean="0"/>
              <a:t>согласный</a:t>
            </a:r>
            <a:r>
              <a:rPr lang="ru-RU" i="0" dirty="0"/>
              <a:t>, </a:t>
            </a:r>
            <a:r>
              <a:rPr lang="ru-RU" i="0" dirty="0" smtClean="0"/>
              <a:t>мягкий, </a:t>
            </a:r>
            <a:r>
              <a:rPr lang="ru-RU" i="0" dirty="0"/>
              <a:t>звонкий </a:t>
            </a:r>
            <a:r>
              <a:rPr lang="ru-RU" i="0" dirty="0" smtClean="0"/>
              <a:t>непарный</a:t>
            </a:r>
            <a:r>
              <a:rPr lang="ru-RU" i="0" dirty="0"/>
              <a:t/>
            </a:r>
            <a:br>
              <a:rPr lang="ru-RU" i="0" dirty="0"/>
            </a:br>
            <a:r>
              <a:rPr lang="ru-RU" i="0" u="sng" dirty="0"/>
              <a:t>[э] — гласный, безударный</a:t>
            </a:r>
            <a:r>
              <a:rPr lang="ru-RU" i="0" dirty="0"/>
              <a:t/>
            </a:r>
            <a:br>
              <a:rPr lang="ru-RU" i="0" dirty="0"/>
            </a:br>
            <a:endParaRPr lang="ru-RU" i="0" dirty="0"/>
          </a:p>
          <a:p>
            <a:r>
              <a:rPr lang="ru-RU" i="0" dirty="0"/>
              <a:t>В слове 6 букв и 7 звуков.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7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77108"/>
          </a:xfrm>
        </p:spPr>
        <p:txBody>
          <a:bodyPr/>
          <a:lstStyle/>
          <a:p>
            <a:pPr algn="ctr"/>
            <a:r>
              <a:rPr lang="ru-RU" sz="2400" dirty="0"/>
              <a:t>СЕГОДНЯ НА УРОКЕ: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7188" y="759183"/>
            <a:ext cx="4718612" cy="1015642"/>
          </a:xfrm>
          <a:prstGeom prst="rect">
            <a:avLst/>
          </a:prstGeom>
        </p:spPr>
        <p:txBody>
          <a:bodyPr wrap="square" lIns="91419" tIns="45710" rIns="91419" bIns="45710">
            <a:spAutoFit/>
          </a:bodyPr>
          <a:lstStyle/>
          <a:p>
            <a:pPr marL="65151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Научимся определять склонение,</a:t>
            </a:r>
          </a:p>
          <a:p>
            <a:pPr marL="651510" indent="-51435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правильно употреблять падежные</a:t>
            </a:r>
          </a:p>
          <a:p>
            <a:pPr marL="651510" indent="-51435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формы существительных.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8300" y="919471"/>
            <a:ext cx="678888" cy="123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3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98425"/>
            <a:ext cx="576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kern="0" dirty="0" smtClean="0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     В </a:t>
            </a:r>
            <a:r>
              <a:rPr lang="ru-RU" kern="0" dirty="0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именительном падеже множественного числа </a:t>
            </a:r>
            <a:r>
              <a:rPr lang="ru-RU" kern="0" dirty="0" smtClean="0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существительные </a:t>
            </a:r>
            <a:r>
              <a:rPr lang="ru-RU" kern="0" dirty="0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среднего рода имеют окончание </a:t>
            </a:r>
            <a:r>
              <a:rPr lang="ru-RU" kern="0" dirty="0" smtClean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lang="ru-RU" kern="0" dirty="0">
                <a:solidFill>
                  <a:srgbClr val="FF0000"/>
                </a:solidFill>
                <a:latin typeface="Arial"/>
                <a:cs typeface="Arial"/>
              </a:rPr>
              <a:t>а (-я), </a:t>
            </a:r>
            <a:r>
              <a:rPr lang="ru-RU" kern="0" dirty="0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например: поле – </a:t>
            </a:r>
            <a:r>
              <a:rPr lang="ru-RU" kern="0" dirty="0" err="1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пол-</a:t>
            </a:r>
            <a:r>
              <a:rPr lang="ru-RU" kern="0" dirty="0" err="1">
                <a:solidFill>
                  <a:srgbClr val="FF0000"/>
                </a:solidFill>
                <a:latin typeface="Arial"/>
                <a:cs typeface="Arial"/>
              </a:rPr>
              <a:t>я</a:t>
            </a:r>
            <a:r>
              <a:rPr lang="ru-RU" kern="0" dirty="0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, окно </a:t>
            </a:r>
            <a:r>
              <a:rPr lang="ru-RU" kern="0" dirty="0" smtClean="0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- </a:t>
            </a:r>
            <a:r>
              <a:rPr lang="ru-RU" kern="0" dirty="0" err="1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окн</a:t>
            </a:r>
            <a:r>
              <a:rPr lang="ru-RU" kern="0" dirty="0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-</a:t>
            </a:r>
            <a:r>
              <a:rPr lang="ru-RU" kern="0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lang="ru-RU" kern="0" dirty="0" smtClean="0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.</a:t>
            </a:r>
          </a:p>
          <a:p>
            <a:pPr lvl="0" defTabSz="914400"/>
            <a:endParaRPr lang="ru-RU" kern="0" dirty="0">
              <a:solidFill>
                <a:srgbClr val="1F497D">
                  <a:lumMod val="50000"/>
                </a:srgbClr>
              </a:solidFill>
              <a:latin typeface="Arial"/>
              <a:cs typeface="Arial"/>
            </a:endParaRPr>
          </a:p>
          <a:p>
            <a:pPr lvl="0" defTabSz="914400"/>
            <a:endParaRPr lang="ru-RU" kern="0" dirty="0" smtClean="0">
              <a:solidFill>
                <a:srgbClr val="1F497D">
                  <a:lumMod val="50000"/>
                </a:srgbClr>
              </a:solidFill>
              <a:latin typeface="Arial"/>
              <a:cs typeface="Arial"/>
            </a:endParaRPr>
          </a:p>
          <a:p>
            <a:pPr lvl="0" defTabSz="914400"/>
            <a:endParaRPr lang="ru-RU" kern="0" dirty="0">
              <a:solidFill>
                <a:srgbClr val="1F497D">
                  <a:lumMod val="50000"/>
                </a:srgbClr>
              </a:solidFill>
              <a:latin typeface="Arial"/>
              <a:cs typeface="Arial"/>
            </a:endParaRPr>
          </a:p>
          <a:p>
            <a:pPr lvl="0" defTabSz="914400"/>
            <a:r>
              <a:rPr lang="ru-RU" kern="0" dirty="0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     </a:t>
            </a:r>
            <a:r>
              <a:rPr lang="ru-RU" kern="0" dirty="0" smtClean="0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Если </a:t>
            </a:r>
            <a:r>
              <a:rPr lang="ru-RU" kern="0" dirty="0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существительное оканчивается на </a:t>
            </a:r>
            <a:r>
              <a:rPr lang="ru-RU" kern="0" dirty="0">
                <a:solidFill>
                  <a:srgbClr val="FF0000"/>
                </a:solidFill>
                <a:latin typeface="Arial"/>
                <a:cs typeface="Arial"/>
              </a:rPr>
              <a:t>–ко</a:t>
            </a:r>
            <a:r>
              <a:rPr lang="ru-RU" kern="0" dirty="0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, то </a:t>
            </a:r>
            <a:r>
              <a:rPr lang="ru-RU" kern="0" dirty="0" smtClean="0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в именительном </a:t>
            </a:r>
            <a:r>
              <a:rPr lang="ru-RU" kern="0" dirty="0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падеже множественного числа </a:t>
            </a:r>
            <a:r>
              <a:rPr lang="ru-RU" kern="0" dirty="0" smtClean="0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будет </a:t>
            </a:r>
            <a:r>
              <a:rPr lang="ru-RU" kern="0" dirty="0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окончание </a:t>
            </a:r>
            <a:r>
              <a:rPr lang="ru-RU" kern="0" dirty="0">
                <a:solidFill>
                  <a:srgbClr val="FF0000"/>
                </a:solidFill>
                <a:latin typeface="Arial"/>
                <a:cs typeface="Arial"/>
              </a:rPr>
              <a:t>–и</a:t>
            </a:r>
            <a:r>
              <a:rPr lang="ru-RU" kern="0" dirty="0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, например: ушко – </a:t>
            </a:r>
            <a:r>
              <a:rPr lang="ru-RU" kern="0" dirty="0" err="1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ушк</a:t>
            </a:r>
            <a:r>
              <a:rPr lang="ru-RU" kern="0" dirty="0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-</a:t>
            </a:r>
            <a:r>
              <a:rPr lang="ru-RU" kern="0" dirty="0">
                <a:solidFill>
                  <a:srgbClr val="FF0000"/>
                </a:solidFill>
                <a:latin typeface="Arial"/>
                <a:cs typeface="Arial"/>
              </a:rPr>
              <a:t>и.</a:t>
            </a:r>
          </a:p>
          <a:p>
            <a:pPr lvl="0" defTabSz="914400"/>
            <a:r>
              <a:rPr lang="ru-RU" kern="0" dirty="0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     </a:t>
            </a:r>
            <a:r>
              <a:rPr lang="ru-RU" kern="0" dirty="0" smtClean="0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  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388" y="1012825"/>
            <a:ext cx="601112" cy="701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s://www.svetokna.ru/images/dvuhkamernye/kv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1012825"/>
            <a:ext cx="914400" cy="70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613025"/>
            <a:ext cx="685800" cy="5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2613025"/>
            <a:ext cx="685800" cy="5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31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9700" y="164207"/>
            <a:ext cx="54864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defTabSz="914400"/>
            <a:r>
              <a:rPr lang="ru-RU" sz="1600" kern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       </a:t>
            </a:r>
            <a:r>
              <a:rPr lang="ru-RU" sz="1600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Существительные </a:t>
            </a:r>
            <a:r>
              <a:rPr lang="ru-RU" sz="1600" kern="0" dirty="0">
                <a:solidFill>
                  <a:srgbClr val="FF0000"/>
                </a:solidFill>
                <a:latin typeface="Arial"/>
                <a:cs typeface="Arial"/>
              </a:rPr>
              <a:t>среднего рода </a:t>
            </a:r>
            <a:r>
              <a:rPr lang="ru-RU" sz="1600" kern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в родительном </a:t>
            </a:r>
            <a:r>
              <a:rPr lang="ru-RU" sz="1600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падеже множественного числа </a:t>
            </a:r>
            <a:r>
              <a:rPr lang="ru-RU" sz="1600" kern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600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имеют  </a:t>
            </a:r>
            <a:r>
              <a:rPr lang="ru-RU" sz="1600" kern="0" dirty="0">
                <a:solidFill>
                  <a:srgbClr val="FF0000"/>
                </a:solidFill>
                <a:latin typeface="Arial"/>
                <a:cs typeface="Arial"/>
              </a:rPr>
              <a:t>нулевое </a:t>
            </a:r>
            <a:r>
              <a:rPr lang="ru-RU" sz="1600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окончание, </a:t>
            </a:r>
            <a:r>
              <a:rPr lang="ru-RU" sz="1600" kern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а </a:t>
            </a:r>
            <a:r>
              <a:rPr lang="ru-RU" sz="1600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существительные  </a:t>
            </a:r>
            <a:r>
              <a:rPr lang="ru-RU" sz="1600" kern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мужского </a:t>
            </a:r>
            <a:r>
              <a:rPr lang="ru-RU" sz="1600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рода имеют окончание –</a:t>
            </a:r>
            <a:r>
              <a:rPr lang="ru-RU" sz="1600" kern="0" dirty="0" err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ов</a:t>
            </a:r>
            <a:r>
              <a:rPr lang="ru-RU" sz="1600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, (ев), а также </a:t>
            </a:r>
            <a:r>
              <a:rPr lang="ru-RU" sz="1600" kern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нулевое </a:t>
            </a:r>
            <a:r>
              <a:rPr lang="ru-RU" sz="1600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окончание.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700" y="1317625"/>
            <a:ext cx="441960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Для того чтобы правильно образовать форму Р. п. мн. ч. От существительных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чулки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носки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запомните это шутливое объяснение: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длинные чулки пишутся коротко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чулок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короткие носки пишутся длинно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носков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1537309"/>
            <a:ext cx="1219200" cy="110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31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00" y="0"/>
            <a:ext cx="5765800" cy="3289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40" y="22225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ТРЕТЬЕ СКЛОНЕНИЕ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403225"/>
            <a:ext cx="5486399" cy="2769989"/>
          </a:xfrm>
        </p:spPr>
        <p:txBody>
          <a:bodyPr/>
          <a:lstStyle/>
          <a:p>
            <a:r>
              <a:rPr lang="ru-RU" sz="1600" dirty="0" smtClean="0"/>
              <a:t>     </a:t>
            </a:r>
            <a:r>
              <a:rPr lang="ru-RU" sz="1800" i="0" dirty="0" smtClean="0"/>
              <a:t>К </a:t>
            </a:r>
            <a:r>
              <a:rPr lang="ru-RU" sz="1800" i="0" dirty="0" smtClean="0">
                <a:solidFill>
                  <a:srgbClr val="FF0000"/>
                </a:solidFill>
              </a:rPr>
              <a:t>третьему склонению </a:t>
            </a:r>
            <a:r>
              <a:rPr lang="ru-RU" sz="1800" i="0" dirty="0" smtClean="0"/>
              <a:t>относятся существительные </a:t>
            </a:r>
            <a:r>
              <a:rPr lang="ru-RU" sz="1800" i="0" dirty="0" smtClean="0">
                <a:solidFill>
                  <a:srgbClr val="FF0000"/>
                </a:solidFill>
              </a:rPr>
              <a:t>женского рода с нулевым окончанием на конце в И. п</a:t>
            </a:r>
            <a:r>
              <a:rPr lang="ru-RU" sz="1800" i="0" dirty="0" smtClean="0"/>
              <a:t>., например: помощь    , мышь    , власть    , кость    .</a:t>
            </a:r>
          </a:p>
          <a:p>
            <a:endParaRPr lang="ru-RU" sz="1800" i="0" dirty="0"/>
          </a:p>
          <a:p>
            <a:endParaRPr lang="ru-RU" sz="1800" i="0" dirty="0" smtClean="0"/>
          </a:p>
          <a:p>
            <a:r>
              <a:rPr lang="ru-RU" sz="1800" i="0" dirty="0"/>
              <a:t> </a:t>
            </a:r>
            <a:r>
              <a:rPr lang="ru-RU" sz="1800" i="0" dirty="0" smtClean="0"/>
              <a:t>    Существительные </a:t>
            </a:r>
            <a:r>
              <a:rPr lang="ru-RU" sz="1800" i="0" dirty="0" smtClean="0">
                <a:solidFill>
                  <a:srgbClr val="FF0000"/>
                </a:solidFill>
              </a:rPr>
              <a:t>3 склонения </a:t>
            </a:r>
            <a:r>
              <a:rPr lang="ru-RU" sz="1800" i="0" dirty="0" smtClean="0"/>
              <a:t>в </a:t>
            </a:r>
            <a:r>
              <a:rPr lang="ru-RU" sz="1800" i="0" dirty="0" smtClean="0">
                <a:solidFill>
                  <a:srgbClr val="FF0000"/>
                </a:solidFill>
              </a:rPr>
              <a:t>родительном, дательном</a:t>
            </a:r>
            <a:r>
              <a:rPr lang="ru-RU" sz="1800" i="0" dirty="0">
                <a:solidFill>
                  <a:srgbClr val="FF0000"/>
                </a:solidFill>
              </a:rPr>
              <a:t> </a:t>
            </a:r>
            <a:r>
              <a:rPr lang="ru-RU" sz="1800" i="0" dirty="0" smtClean="0">
                <a:solidFill>
                  <a:srgbClr val="FF0000"/>
                </a:solidFill>
              </a:rPr>
              <a:t>и предложном падежах единственного числа имеют окончание –и</a:t>
            </a:r>
            <a:r>
              <a:rPr lang="ru-RU" sz="1800" i="0" dirty="0" smtClean="0"/>
              <a:t>, например: степь – без степ-</a:t>
            </a:r>
            <a:r>
              <a:rPr lang="ru-RU" sz="1800" i="0" dirty="0" smtClean="0">
                <a:solidFill>
                  <a:srgbClr val="FF0000"/>
                </a:solidFill>
              </a:rPr>
              <a:t>и</a:t>
            </a:r>
            <a:r>
              <a:rPr lang="ru-RU" sz="1800" i="0" dirty="0" smtClean="0"/>
              <a:t> , к степ-</a:t>
            </a:r>
            <a:r>
              <a:rPr lang="ru-RU" sz="1800" i="0" dirty="0" smtClean="0">
                <a:solidFill>
                  <a:srgbClr val="FF0000"/>
                </a:solidFill>
              </a:rPr>
              <a:t>и</a:t>
            </a:r>
            <a:r>
              <a:rPr lang="ru-RU" sz="1800" i="0" dirty="0" smtClean="0"/>
              <a:t>, по степ-</a:t>
            </a:r>
            <a:r>
              <a:rPr lang="ru-RU" sz="1800" i="0" dirty="0" smtClean="0">
                <a:solidFill>
                  <a:srgbClr val="FF0000"/>
                </a:solidFill>
              </a:rPr>
              <a:t>и</a:t>
            </a:r>
            <a:r>
              <a:rPr lang="ru-RU" sz="1800" i="0" dirty="0" smtClean="0"/>
              <a:t>. 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45100" y="1012825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25500" y="1317625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92300" y="1317625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882900" y="1317625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 descr="https://img-fotki.yandex.ru/get/5628/181450557.56/0_a1fb5_bff06e9a_orig.jpg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1" y="1165225"/>
            <a:ext cx="673608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upload.wikimedia.org/wikipedia/commons/d/d4/Left_humerus_-_close-up_-_anim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74407">
            <a:off x="4245511" y="1213331"/>
            <a:ext cx="591617" cy="74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27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174625"/>
            <a:ext cx="5334000" cy="2769989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У </a:t>
            </a:r>
            <a:r>
              <a:rPr lang="ru-RU" sz="1800" i="0" dirty="0" smtClean="0">
                <a:solidFill>
                  <a:srgbClr val="FF0000"/>
                </a:solidFill>
              </a:rPr>
              <a:t>неодушевлённых </a:t>
            </a:r>
            <a:r>
              <a:rPr lang="ru-RU" sz="1800" i="0" dirty="0" smtClean="0"/>
              <a:t>существительных 3  </a:t>
            </a:r>
          </a:p>
          <a:p>
            <a:r>
              <a:rPr lang="ru-RU" sz="1800" i="0" dirty="0"/>
              <a:t> </a:t>
            </a:r>
            <a:r>
              <a:rPr lang="ru-RU" sz="1800" i="0" dirty="0" smtClean="0"/>
              <a:t>склонения </a:t>
            </a:r>
            <a:r>
              <a:rPr lang="ru-RU" sz="1800" i="0" dirty="0" smtClean="0">
                <a:solidFill>
                  <a:srgbClr val="FF0000"/>
                </a:solidFill>
              </a:rPr>
              <a:t>винительный</a:t>
            </a:r>
            <a:r>
              <a:rPr lang="ru-RU" sz="1800" i="0" dirty="0" smtClean="0"/>
              <a:t> падеж множественного </a:t>
            </a:r>
          </a:p>
          <a:p>
            <a:r>
              <a:rPr lang="ru-RU" sz="1800" i="0" dirty="0"/>
              <a:t> </a:t>
            </a:r>
            <a:r>
              <a:rPr lang="ru-RU" sz="1800" i="0" dirty="0" smtClean="0"/>
              <a:t>числа совпадает с </a:t>
            </a:r>
            <a:r>
              <a:rPr lang="ru-RU" sz="1800" i="0" dirty="0" smtClean="0">
                <a:solidFill>
                  <a:srgbClr val="FF0000"/>
                </a:solidFill>
              </a:rPr>
              <a:t>именительным</a:t>
            </a:r>
            <a:r>
              <a:rPr lang="ru-RU" sz="1800" i="0" dirty="0" smtClean="0"/>
              <a:t>, а у </a:t>
            </a:r>
          </a:p>
          <a:p>
            <a:r>
              <a:rPr lang="ru-RU" sz="1800" i="0" dirty="0">
                <a:solidFill>
                  <a:srgbClr val="FF0000"/>
                </a:solidFill>
              </a:rPr>
              <a:t> </a:t>
            </a:r>
            <a:r>
              <a:rPr lang="ru-RU" sz="1800" i="0" dirty="0" smtClean="0">
                <a:solidFill>
                  <a:srgbClr val="FF0000"/>
                </a:solidFill>
              </a:rPr>
              <a:t>одушевлённых</a:t>
            </a:r>
            <a:r>
              <a:rPr lang="ru-RU" sz="1800" i="0" dirty="0" smtClean="0"/>
              <a:t> – с </a:t>
            </a:r>
            <a:r>
              <a:rPr lang="ru-RU" sz="1800" i="0" dirty="0" smtClean="0">
                <a:solidFill>
                  <a:srgbClr val="FF0000"/>
                </a:solidFill>
              </a:rPr>
              <a:t>родительным</a:t>
            </a:r>
            <a:r>
              <a:rPr lang="ru-RU" sz="1800" i="0" dirty="0" smtClean="0"/>
              <a:t> падежом.</a:t>
            </a:r>
          </a:p>
          <a:p>
            <a:r>
              <a:rPr lang="ru-RU" sz="1800" i="0" dirty="0" smtClean="0"/>
              <a:t>     Существительные </a:t>
            </a:r>
            <a:r>
              <a:rPr lang="ru-RU" sz="1800" i="0" dirty="0"/>
              <a:t>3 склонения </a:t>
            </a:r>
            <a:r>
              <a:rPr lang="ru-RU" sz="1800" dirty="0" smtClean="0">
                <a:solidFill>
                  <a:srgbClr val="FF0000"/>
                </a:solidFill>
              </a:rPr>
              <a:t>дочь и лошадь </a:t>
            </a:r>
          </a:p>
          <a:p>
            <a:r>
              <a:rPr lang="ru-RU" sz="1800" i="0" dirty="0">
                <a:solidFill>
                  <a:srgbClr val="FF0000"/>
                </a:solidFill>
              </a:rPr>
              <a:t> </a:t>
            </a:r>
            <a:r>
              <a:rPr lang="ru-RU" sz="1800" i="0" dirty="0" smtClean="0"/>
              <a:t>в творительном падеже множественного числа </a:t>
            </a:r>
          </a:p>
          <a:p>
            <a:r>
              <a:rPr lang="ru-RU" sz="1800" i="0" dirty="0"/>
              <a:t> </a:t>
            </a:r>
            <a:r>
              <a:rPr lang="ru-RU" sz="1800" i="0" dirty="0" smtClean="0"/>
              <a:t>имеют форму  </a:t>
            </a:r>
            <a:r>
              <a:rPr lang="ru-RU" sz="1800" dirty="0" err="1" smtClean="0">
                <a:solidFill>
                  <a:srgbClr val="FF0000"/>
                </a:solidFill>
              </a:rPr>
              <a:t>дочерьми</a:t>
            </a:r>
            <a:r>
              <a:rPr lang="ru-RU" sz="1800" dirty="0" smtClean="0">
                <a:solidFill>
                  <a:srgbClr val="FF0000"/>
                </a:solidFill>
              </a:rPr>
              <a:t>,  лошадьми</a:t>
            </a:r>
            <a:r>
              <a:rPr lang="ru-RU" sz="1800" i="0" dirty="0" smtClean="0"/>
              <a:t>.</a:t>
            </a:r>
          </a:p>
          <a:p>
            <a:endParaRPr lang="ru-RU" sz="1800" i="0" dirty="0"/>
          </a:p>
          <a:p>
            <a:endParaRPr lang="ru-RU" sz="1800" i="0" dirty="0" smtClean="0"/>
          </a:p>
          <a:p>
            <a:endParaRPr lang="ru-RU" sz="1800" i="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2128944"/>
            <a:ext cx="990600" cy="71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https://i.pinimg.com/originals/7a/8a/80/7a8a80ee44d5bf7a074c46ff01950de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2064702"/>
            <a:ext cx="1546225" cy="84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80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700" y="631825"/>
            <a:ext cx="5486400" cy="2438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ОРФОГРАММА №22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708025"/>
            <a:ext cx="5333999" cy="2215991"/>
          </a:xfrm>
        </p:spPr>
        <p:txBody>
          <a:bodyPr/>
          <a:lstStyle/>
          <a:p>
            <a:r>
              <a:rPr lang="ru-RU" sz="1600" i="0" dirty="0" smtClean="0"/>
              <a:t>     В </a:t>
            </a:r>
            <a:r>
              <a:rPr lang="ru-RU" sz="1600" i="0" dirty="0" smtClean="0">
                <a:solidFill>
                  <a:srgbClr val="FF0000"/>
                </a:solidFill>
              </a:rPr>
              <a:t>существительных 3 склонения </a:t>
            </a:r>
            <a:r>
              <a:rPr lang="ru-RU" sz="1600" i="0" dirty="0" smtClean="0"/>
              <a:t>в форме именительного падежа единственного числа на конце следует </a:t>
            </a:r>
            <a:r>
              <a:rPr lang="ru-RU" sz="1600" i="0" dirty="0" smtClean="0">
                <a:solidFill>
                  <a:srgbClr val="FF0000"/>
                </a:solidFill>
              </a:rPr>
              <a:t>обязательно писать </a:t>
            </a:r>
            <a:r>
              <a:rPr lang="ru-RU" sz="1600" b="1" i="0" dirty="0" smtClean="0">
                <a:solidFill>
                  <a:srgbClr val="FF0000"/>
                </a:solidFill>
              </a:rPr>
              <a:t>Ь</a:t>
            </a:r>
            <a:r>
              <a:rPr lang="ru-RU" sz="1600" i="0" dirty="0" smtClean="0"/>
              <a:t>, например печь, рожь.</a:t>
            </a:r>
          </a:p>
          <a:p>
            <a:r>
              <a:rPr lang="ru-RU" sz="1600" i="0" dirty="0" smtClean="0"/>
              <a:t>     В </a:t>
            </a:r>
            <a:r>
              <a:rPr lang="ru-RU" sz="1600" i="0" dirty="0">
                <a:solidFill>
                  <a:srgbClr val="FF0000"/>
                </a:solidFill>
              </a:rPr>
              <a:t>существительных </a:t>
            </a:r>
            <a:r>
              <a:rPr lang="ru-RU" sz="1600" i="0" dirty="0" smtClean="0">
                <a:solidFill>
                  <a:srgbClr val="FF0000"/>
                </a:solidFill>
              </a:rPr>
              <a:t> мужского рода 2 склонения </a:t>
            </a:r>
            <a:r>
              <a:rPr lang="ru-RU" sz="1600" i="0" dirty="0" smtClean="0"/>
              <a:t>с основой на шипящий </a:t>
            </a:r>
            <a:r>
              <a:rPr lang="ru-RU" sz="1600" i="0" dirty="0" smtClean="0">
                <a:solidFill>
                  <a:srgbClr val="FF0000"/>
                </a:solidFill>
              </a:rPr>
              <a:t>Ь не пишется</a:t>
            </a:r>
            <a:r>
              <a:rPr lang="ru-RU" sz="1600" i="0" dirty="0" smtClean="0"/>
              <a:t>, например ключ, нож.</a:t>
            </a:r>
          </a:p>
          <a:p>
            <a:r>
              <a:rPr lang="ru-RU" sz="1600" i="0" dirty="0" smtClean="0"/>
              <a:t>     В существительных </a:t>
            </a:r>
            <a:r>
              <a:rPr lang="ru-RU" sz="1600" i="0" dirty="0" smtClean="0">
                <a:solidFill>
                  <a:srgbClr val="FF0000"/>
                </a:solidFill>
              </a:rPr>
              <a:t>женского рода 1 склонения </a:t>
            </a:r>
            <a:r>
              <a:rPr lang="ru-RU" sz="1600" i="0" dirty="0"/>
              <a:t>в форме </a:t>
            </a:r>
            <a:r>
              <a:rPr lang="ru-RU" sz="1600" i="0" dirty="0" smtClean="0"/>
              <a:t>родительного </a:t>
            </a:r>
            <a:r>
              <a:rPr lang="ru-RU" sz="1600" i="0" dirty="0"/>
              <a:t>падежа </a:t>
            </a:r>
            <a:r>
              <a:rPr lang="ru-RU" sz="1600" i="0" dirty="0" smtClean="0"/>
              <a:t>множественного </a:t>
            </a:r>
            <a:r>
              <a:rPr lang="ru-RU" sz="1600" i="0" dirty="0"/>
              <a:t>числа </a:t>
            </a:r>
            <a:r>
              <a:rPr lang="ru-RU" sz="1600" i="0" dirty="0" smtClean="0">
                <a:solidFill>
                  <a:srgbClr val="FF0000"/>
                </a:solidFill>
              </a:rPr>
              <a:t>Ь не пишется</a:t>
            </a:r>
            <a:r>
              <a:rPr lang="ru-RU" sz="1600" i="0" dirty="0" smtClean="0"/>
              <a:t>, например: туч, дач, рощ.</a:t>
            </a:r>
            <a:endParaRPr lang="ru-RU" sz="1600" i="0" dirty="0"/>
          </a:p>
        </p:txBody>
      </p:sp>
    </p:spTree>
    <p:extLst>
      <p:ext uri="{BB962C8B-B14F-4D97-AF65-F5344CB8AC3E}">
        <p14:creationId xmlns:p14="http://schemas.microsoft.com/office/powerpoint/2010/main" val="281691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455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9700" y="458083"/>
            <a:ext cx="56261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Запишите словосочетания, вставьте пропущенные буквы. Выделите орф.№22.</a:t>
            </a:r>
            <a:endParaRPr lang="ru-RU" sz="15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00" y="976600"/>
            <a:ext cx="57023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Ноч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на равнине, постройка дач…, персонаж…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повест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…, финиш… у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мелоч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в кармане, товарищ… в отпуск…, надеяться на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…, смерч… в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пустын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…,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мыш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в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норк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…, кирпич… для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…к…, нет туч…, среди рощ…, правильная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…, почувствуешь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фальш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…, потеряешь вещ…, нянчить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доч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…,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возьмёш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багаж…, ненавидишь лож…, достанешь карандаш…, борщ… хорош…, ёж… колюч.</a:t>
            </a:r>
          </a:p>
          <a:p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* Используя три любых словосочетания, составьте и запишите предложения.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1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455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3500" y="708025"/>
            <a:ext cx="5702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равнине, постройка дач, персонаж  повести, финиш у речки, мело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кармане, товарищ в отпуске, надеяться на помо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lang="ru-RU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смерч в пустыне, мы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норке, кирпич для печки, нет туч, среди рощ, правильная ре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почувствуешь фаль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потеряешь ве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lang="ru-RU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нянчить до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возьмёш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багаж, ненавидишь ло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достанешь карандаш, борщ хорош, ёж колюч.</a:t>
            </a:r>
          </a:p>
        </p:txBody>
      </p:sp>
    </p:spTree>
    <p:extLst>
      <p:ext uri="{BB962C8B-B14F-4D97-AF65-F5344CB8AC3E}">
        <p14:creationId xmlns:p14="http://schemas.microsoft.com/office/powerpoint/2010/main" val="174705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458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9700" y="479425"/>
            <a:ext cx="56261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alt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Определите склонение существительных, заполните таблицу.</a:t>
            </a:r>
          </a:p>
          <a:p>
            <a:endParaRPr lang="ru-RU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900" y="1444962"/>
            <a:ext cx="5410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Багаж, ветвь, рожь, соловей, ручей, речь, дочь, ключ, мышь, чертёж, грач, юноша, ниточка, пейзаж, клей, музей, ель,  предложение, издание, организация, гербарий, планетарий.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980115"/>
              </p:ext>
            </p:extLst>
          </p:nvPr>
        </p:nvGraphicFramePr>
        <p:xfrm>
          <a:off x="1248833" y="870585"/>
          <a:ext cx="422486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5467"/>
                <a:gridCol w="13716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склонение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склонение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склонение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2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458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15900" y="1444962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962769"/>
              </p:ext>
            </p:extLst>
          </p:nvPr>
        </p:nvGraphicFramePr>
        <p:xfrm>
          <a:off x="215900" y="616585"/>
          <a:ext cx="5410200" cy="2133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24000"/>
                <a:gridCol w="2438400"/>
                <a:gridCol w="1447800"/>
              </a:tblGrid>
              <a:tr h="3708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склонение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склонение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склонение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Юноша, ниточка, организация.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Багаж, соловей, ручей, ключ, чертёж, грач, пейзаж, клей, музей, предложение, издание, гербарий, планетарий.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Ветвь, рожь, речь, дочь, мышь, ель.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4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vatars.mds.yandex.net/get-pdb/1554263/8cac8dfb-1907-4840-8a74-54d789433b79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800" cy="331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67559" y="0"/>
            <a:ext cx="3830693" cy="882979"/>
          </a:xfrm>
          <a:prstGeom prst="rect">
            <a:avLst/>
          </a:prstGeom>
          <a:noFill/>
        </p:spPr>
        <p:txBody>
          <a:bodyPr wrap="none" lIns="51481" tIns="25740" rIns="51481" bIns="2574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Помоги </a:t>
            </a:r>
            <a:r>
              <a:rPr lang="ru-RU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выловить рыбу.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Выбирай только существительные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склонения</a:t>
            </a:r>
            <a:r>
              <a:rPr lang="ru-RU" dirty="0">
                <a:solidFill>
                  <a:srgbClr val="FF0000"/>
                </a:solidFill>
              </a:rPr>
              <a:t>!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2447642" y="2186652"/>
            <a:ext cx="1686557" cy="332312"/>
            <a:chOff x="3635896" y="4891708"/>
            <a:chExt cx="2674716" cy="961799"/>
          </a:xfrm>
        </p:grpSpPr>
        <p:pic>
          <p:nvPicPr>
            <p:cNvPr id="28678" name="Picture 6" descr="http://img-fotki.yandex.ru/get/6214/163057995.2/0_81134_9137cd69_XL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9082" y="4891708"/>
              <a:ext cx="1091530" cy="961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Овальная выноска 10"/>
            <p:cNvSpPr/>
            <p:nvPr/>
          </p:nvSpPr>
          <p:spPr>
            <a:xfrm>
              <a:off x="3635896" y="5156291"/>
              <a:ext cx="1583186" cy="518399"/>
            </a:xfrm>
            <a:prstGeom prst="wedgeEllipseCallout">
              <a:avLst>
                <a:gd name="adj1" fmla="val 57192"/>
                <a:gd name="adj2" fmla="val 6547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0000"/>
                  </a:solidFill>
                </a:rPr>
                <a:t>Камбала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374655" y="2064729"/>
            <a:ext cx="1541052" cy="341191"/>
            <a:chOff x="6818102" y="4052388"/>
            <a:chExt cx="2443959" cy="908791"/>
          </a:xfrm>
        </p:grpSpPr>
        <p:pic>
          <p:nvPicPr>
            <p:cNvPr id="12" name="Picture 2" descr="http://dl7.glitter-graphics.net/pub/1059/1059817mu7fk9q783.gif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62093" flipH="1">
              <a:off x="8352316" y="4316714"/>
              <a:ext cx="909745" cy="644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Овальная выноска 16"/>
            <p:cNvSpPr/>
            <p:nvPr/>
          </p:nvSpPr>
          <p:spPr>
            <a:xfrm>
              <a:off x="6818102" y="4052388"/>
              <a:ext cx="1295154" cy="613702"/>
            </a:xfrm>
            <a:prstGeom prst="wedgeEllipseCallout">
              <a:avLst>
                <a:gd name="adj1" fmla="val 70430"/>
                <a:gd name="adj2" fmla="val 5150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0000"/>
                  </a:solidFill>
                </a:rPr>
                <a:t>Окунь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70847" y="2219798"/>
            <a:ext cx="1897653" cy="377913"/>
            <a:chOff x="0" y="4809791"/>
            <a:chExt cx="2574288" cy="798721"/>
          </a:xfrm>
        </p:grpSpPr>
        <p:pic>
          <p:nvPicPr>
            <p:cNvPr id="28674" name="Picture 2" descr="http://dl7.glitter-graphics.net/pub/1059/1059817mu7fk9q783.gif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09791"/>
              <a:ext cx="1127497" cy="798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Овальная выноска 12"/>
            <p:cNvSpPr/>
            <p:nvPr/>
          </p:nvSpPr>
          <p:spPr>
            <a:xfrm>
              <a:off x="1346884" y="5090909"/>
              <a:ext cx="1227404" cy="391272"/>
            </a:xfrm>
            <a:prstGeom prst="wedgeEllipseCallout">
              <a:avLst>
                <a:gd name="adj1" fmla="val -77871"/>
                <a:gd name="adj2" fmla="val 82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0000"/>
                  </a:solidFill>
                </a:rPr>
                <a:t>Сельдь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979192" y="2352808"/>
            <a:ext cx="1823907" cy="367422"/>
            <a:chOff x="6876256" y="4910438"/>
            <a:chExt cx="2296953" cy="1143485"/>
          </a:xfrm>
        </p:grpSpPr>
        <p:pic>
          <p:nvPicPr>
            <p:cNvPr id="14" name="Picture 4" descr="http://dl9.glitter-graphics.net/pub/1663/1663179ww43l0f4hh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76256" y="4910438"/>
              <a:ext cx="1195178" cy="1143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Овальная выноска 14"/>
            <p:cNvSpPr/>
            <p:nvPr/>
          </p:nvSpPr>
          <p:spPr>
            <a:xfrm>
              <a:off x="7827246" y="5216962"/>
              <a:ext cx="1345963" cy="532329"/>
            </a:xfrm>
            <a:prstGeom prst="wedgeEllipseCallout">
              <a:avLst>
                <a:gd name="adj1" fmla="val -64782"/>
                <a:gd name="adj2" fmla="val 6512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800" b="1" dirty="0">
                  <a:solidFill>
                    <a:srgbClr val="000000"/>
                  </a:solidFill>
                </a:rPr>
                <a:t>Скумбрия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954253" y="2646815"/>
            <a:ext cx="1868064" cy="472708"/>
            <a:chOff x="6824277" y="5057819"/>
            <a:chExt cx="2514875" cy="1143485"/>
          </a:xfrm>
        </p:grpSpPr>
        <p:pic>
          <p:nvPicPr>
            <p:cNvPr id="26" name="Picture 4" descr="http://dl9.glitter-graphics.net/pub/1663/1663179ww43l0f4hh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24277" y="5057819"/>
              <a:ext cx="1195178" cy="1143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Овальная выноска 26"/>
            <p:cNvSpPr/>
            <p:nvPr/>
          </p:nvSpPr>
          <p:spPr>
            <a:xfrm>
              <a:off x="7827245" y="5352179"/>
              <a:ext cx="1511907" cy="452220"/>
            </a:xfrm>
            <a:prstGeom prst="wedgeEllipseCallout">
              <a:avLst>
                <a:gd name="adj1" fmla="val -64782"/>
                <a:gd name="adj2" fmla="val 6512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0000"/>
                  </a:solidFill>
                </a:rPr>
                <a:t>Ставрида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290921" y="2720230"/>
            <a:ext cx="1749567" cy="319914"/>
            <a:chOff x="6416353" y="4282157"/>
            <a:chExt cx="2774643" cy="1001251"/>
          </a:xfrm>
        </p:grpSpPr>
        <p:pic>
          <p:nvPicPr>
            <p:cNvPr id="29" name="Picture 2" descr="http://dl7.glitter-graphics.net/pub/1059/1059817mu7fk9q783.gif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62093" flipH="1">
              <a:off x="8281251" y="4638942"/>
              <a:ext cx="909745" cy="644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Овальная выноска 29"/>
            <p:cNvSpPr/>
            <p:nvPr/>
          </p:nvSpPr>
          <p:spPr>
            <a:xfrm>
              <a:off x="6416353" y="4282157"/>
              <a:ext cx="1479889" cy="613702"/>
            </a:xfrm>
            <a:prstGeom prst="wedgeEllipseCallout">
              <a:avLst>
                <a:gd name="adj1" fmla="val 70430"/>
                <a:gd name="adj2" fmla="val 5150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0000"/>
                  </a:solidFill>
                </a:rPr>
                <a:t>Лосось</a:t>
              </a:r>
            </a:p>
          </p:txBody>
        </p:sp>
      </p:grpSp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-12700" y="3035037"/>
            <a:ext cx="1034901" cy="18967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Продолжить</a:t>
            </a:r>
            <a:endParaRPr lang="ru-RU" sz="1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47392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2 -0.0044 L 0.00082 -0.16144 C 0.00082 -0.23189 -0.02064 -0.318 -0.03853 -0.318 L -0.07843 -0.318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63" y="-157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1304E-6 -3.91389E-7 L -0.28206 -0.2583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7" y="-129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75 -0.02936 L -0.13622 -0.2876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48" y="-129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85673"/>
            <a:ext cx="5486399" cy="2408352"/>
          </a:xfrm>
        </p:spPr>
        <p:txBody>
          <a:bodyPr/>
          <a:lstStyle/>
          <a:p>
            <a:r>
              <a:rPr lang="ru-RU" sz="1950" i="0" dirty="0" smtClean="0"/>
              <a:t>     </a:t>
            </a:r>
            <a:r>
              <a:rPr lang="ru-RU" sz="1950" i="0" dirty="0" smtClean="0">
                <a:solidFill>
                  <a:schemeClr val="tx2">
                    <a:lumMod val="50000"/>
                  </a:schemeClr>
                </a:solidFill>
              </a:rPr>
              <a:t>Изменение существительных по падежам называется </a:t>
            </a:r>
            <a:r>
              <a:rPr lang="ru-RU" sz="1950" i="0" dirty="0" smtClean="0">
                <a:solidFill>
                  <a:srgbClr val="FF0000"/>
                </a:solidFill>
              </a:rPr>
              <a:t>склонением</a:t>
            </a:r>
            <a:r>
              <a:rPr lang="ru-RU" sz="1950" i="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sz="195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950" i="0" dirty="0" smtClean="0">
                <a:solidFill>
                  <a:schemeClr val="tx2">
                    <a:lumMod val="50000"/>
                  </a:schemeClr>
                </a:solidFill>
              </a:rPr>
              <a:t>    Существительные распределяются по </a:t>
            </a:r>
            <a:r>
              <a:rPr lang="ru-RU" sz="1950" i="0" dirty="0" smtClean="0">
                <a:solidFill>
                  <a:srgbClr val="FF0000"/>
                </a:solidFill>
              </a:rPr>
              <a:t>трём</a:t>
            </a:r>
            <a:r>
              <a:rPr lang="ru-RU" sz="1950" i="0" dirty="0" smtClean="0">
                <a:solidFill>
                  <a:schemeClr val="tx2">
                    <a:lumMod val="50000"/>
                  </a:schemeClr>
                </a:solidFill>
              </a:rPr>
              <a:t> основным </a:t>
            </a:r>
            <a:r>
              <a:rPr lang="ru-RU" sz="1950" i="0" dirty="0" smtClean="0">
                <a:solidFill>
                  <a:srgbClr val="FF0000"/>
                </a:solidFill>
              </a:rPr>
              <a:t>типам склонения</a:t>
            </a:r>
            <a:r>
              <a:rPr lang="ru-RU" sz="1950" i="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altLang="ru-RU" sz="1950" i="0" dirty="0"/>
              <a:t> </a:t>
            </a:r>
            <a:r>
              <a:rPr lang="ru-RU" altLang="ru-RU" sz="1950" i="0" dirty="0">
                <a:solidFill>
                  <a:srgbClr val="FF0000"/>
                </a:solidFill>
              </a:rPr>
              <a:t>Тип склонения </a:t>
            </a:r>
            <a:r>
              <a:rPr lang="ru-RU" altLang="ru-RU" sz="1950" i="0" dirty="0"/>
              <a:t>– это то, какую систему окончаний в </a:t>
            </a:r>
            <a:r>
              <a:rPr lang="ru-RU" altLang="ru-RU" sz="1950" i="0" dirty="0" smtClean="0"/>
              <a:t>формах </a:t>
            </a:r>
            <a:r>
              <a:rPr lang="ru-RU" altLang="ru-RU" sz="1950" i="0" dirty="0" err="1" smtClean="0"/>
              <a:t>ед.ч</a:t>
            </a:r>
            <a:r>
              <a:rPr lang="ru-RU" altLang="ru-RU" sz="1950" i="0" dirty="0" smtClean="0"/>
              <a:t>. </a:t>
            </a:r>
            <a:r>
              <a:rPr lang="ru-RU" altLang="ru-RU" sz="1950" i="0" dirty="0"/>
              <a:t>имеет данная группа существительных. </a:t>
            </a:r>
            <a:endParaRPr lang="ru-RU" sz="195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950" i="0" dirty="0">
                <a:solidFill>
                  <a:srgbClr val="FF0000"/>
                </a:solidFill>
              </a:rPr>
              <a:t> </a:t>
            </a:r>
            <a:r>
              <a:rPr lang="ru-RU" sz="1950" i="0" dirty="0" smtClean="0">
                <a:solidFill>
                  <a:srgbClr val="FF0000"/>
                </a:solidFill>
              </a:rPr>
              <a:t>    Тип склонения </a:t>
            </a:r>
            <a:r>
              <a:rPr lang="ru-RU" sz="1950" i="0" dirty="0" smtClean="0">
                <a:solidFill>
                  <a:schemeClr val="tx2">
                    <a:lumMod val="50000"/>
                  </a:schemeClr>
                </a:solidFill>
              </a:rPr>
              <a:t>определяется по форме </a:t>
            </a:r>
            <a:r>
              <a:rPr lang="ru-RU" sz="1950" i="0" dirty="0" smtClean="0">
                <a:solidFill>
                  <a:srgbClr val="FF0000"/>
                </a:solidFill>
              </a:rPr>
              <a:t>именительного падежа единственного числа</a:t>
            </a:r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000" i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ЧТО ТАКОЕ СКЛОНЕНИЕ?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3766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s://avatars.mds.yandex.net/get-pdb/1554263/8cac8dfb-1907-4840-8a74-54d789433b79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800" cy="331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67559" y="0"/>
            <a:ext cx="3830693" cy="882979"/>
          </a:xfrm>
          <a:prstGeom prst="rect">
            <a:avLst/>
          </a:prstGeom>
          <a:noFill/>
        </p:spPr>
        <p:txBody>
          <a:bodyPr wrap="none" lIns="51481" tIns="25740" rIns="51481" bIns="2574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Помоги выловить </a:t>
            </a:r>
            <a:r>
              <a:rPr lang="ru-RU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рыбу.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Выбирай только существительные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склонения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292634" y="2314503"/>
            <a:ext cx="1686557" cy="329767"/>
            <a:chOff x="3635896" y="4891708"/>
            <a:chExt cx="2674716" cy="961799"/>
          </a:xfrm>
        </p:grpSpPr>
        <p:pic>
          <p:nvPicPr>
            <p:cNvPr id="28678" name="Picture 6" descr="http://img-fotki.yandex.ru/get/6214/163057995.2/0_81134_9137cd69_XL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9082" y="4891708"/>
              <a:ext cx="1091530" cy="961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Овальная выноска 10"/>
            <p:cNvSpPr/>
            <p:nvPr/>
          </p:nvSpPr>
          <p:spPr>
            <a:xfrm>
              <a:off x="3635896" y="5156291"/>
              <a:ext cx="1583186" cy="518399"/>
            </a:xfrm>
            <a:prstGeom prst="wedgeEllipseCallout">
              <a:avLst>
                <a:gd name="adj1" fmla="val 57192"/>
                <a:gd name="adj2" fmla="val 6547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0000"/>
                  </a:solidFill>
                </a:rPr>
                <a:t>Окунь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972715" y="2378888"/>
            <a:ext cx="1793085" cy="265382"/>
            <a:chOff x="6418402" y="4052388"/>
            <a:chExt cx="2843659" cy="908791"/>
          </a:xfrm>
        </p:grpSpPr>
        <p:pic>
          <p:nvPicPr>
            <p:cNvPr id="12" name="Picture 2" descr="http://dl7.glitter-graphics.net/pub/1059/1059817mu7fk9q783.gif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62093" flipH="1">
              <a:off x="8352316" y="4316714"/>
              <a:ext cx="909745" cy="644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Овальная выноска 16"/>
            <p:cNvSpPr/>
            <p:nvPr/>
          </p:nvSpPr>
          <p:spPr>
            <a:xfrm>
              <a:off x="6418402" y="4052388"/>
              <a:ext cx="1694854" cy="613702"/>
            </a:xfrm>
            <a:prstGeom prst="wedgeEllipseCallout">
              <a:avLst>
                <a:gd name="adj1" fmla="val 70430"/>
                <a:gd name="adj2" fmla="val 5150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0000"/>
                  </a:solidFill>
                </a:rPr>
                <a:t>Камбала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-142180" y="2266357"/>
            <a:ext cx="2039097" cy="377913"/>
            <a:chOff x="0" y="4809791"/>
            <a:chExt cx="2289603" cy="798721"/>
          </a:xfrm>
        </p:grpSpPr>
        <p:pic>
          <p:nvPicPr>
            <p:cNvPr id="28674" name="Picture 2" descr="http://dl7.glitter-graphics.net/pub/1059/1059817mu7fk9q783.gif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09791"/>
              <a:ext cx="1127497" cy="798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Овальная выноска 12"/>
            <p:cNvSpPr/>
            <p:nvPr/>
          </p:nvSpPr>
          <p:spPr>
            <a:xfrm>
              <a:off x="1062199" y="5053403"/>
              <a:ext cx="1227404" cy="391272"/>
            </a:xfrm>
            <a:prstGeom prst="wedgeEllipseCallout">
              <a:avLst>
                <a:gd name="adj1" fmla="val -77871"/>
                <a:gd name="adj2" fmla="val 82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0000"/>
                  </a:solidFill>
                </a:rPr>
                <a:t>Ставрида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109399" y="1914276"/>
            <a:ext cx="1672501" cy="541038"/>
            <a:chOff x="6876256" y="4910438"/>
            <a:chExt cx="2296953" cy="1143485"/>
          </a:xfrm>
        </p:grpSpPr>
        <p:pic>
          <p:nvPicPr>
            <p:cNvPr id="14" name="Picture 4" descr="http://dl9.glitter-graphics.net/pub/1663/1663179ww43l0f4hh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76256" y="4910438"/>
              <a:ext cx="1195178" cy="1143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Овальная выноска 14"/>
            <p:cNvSpPr/>
            <p:nvPr/>
          </p:nvSpPr>
          <p:spPr>
            <a:xfrm>
              <a:off x="7827246" y="5216962"/>
              <a:ext cx="1345963" cy="532329"/>
            </a:xfrm>
            <a:prstGeom prst="wedgeEllipseCallout">
              <a:avLst>
                <a:gd name="adj1" fmla="val -64782"/>
                <a:gd name="adj2" fmla="val 6512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0000"/>
                  </a:solidFill>
                </a:rPr>
                <a:t>Лосось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821333" y="2644270"/>
            <a:ext cx="1607517" cy="455354"/>
            <a:chOff x="6876256" y="4910438"/>
            <a:chExt cx="2462896" cy="1143485"/>
          </a:xfrm>
        </p:grpSpPr>
        <p:pic>
          <p:nvPicPr>
            <p:cNvPr id="26" name="Picture 4" descr="http://dl9.glitter-graphics.net/pub/1663/1663179ww43l0f4hh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76256" y="4910438"/>
              <a:ext cx="1195178" cy="1143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Овальная выноска 26"/>
            <p:cNvSpPr/>
            <p:nvPr/>
          </p:nvSpPr>
          <p:spPr>
            <a:xfrm>
              <a:off x="7827245" y="5216963"/>
              <a:ext cx="1511907" cy="452220"/>
            </a:xfrm>
            <a:prstGeom prst="wedgeEllipseCallout">
              <a:avLst>
                <a:gd name="adj1" fmla="val -64782"/>
                <a:gd name="adj2" fmla="val 6512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0000"/>
                  </a:solidFill>
                </a:rPr>
                <a:t>Карп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065704" y="2669259"/>
            <a:ext cx="2020778" cy="429993"/>
            <a:chOff x="6057303" y="4052388"/>
            <a:chExt cx="3204758" cy="908791"/>
          </a:xfrm>
        </p:grpSpPr>
        <p:pic>
          <p:nvPicPr>
            <p:cNvPr id="29" name="Picture 2" descr="http://dl7.glitter-graphics.net/pub/1059/1059817mu7fk9q783.gif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62093" flipH="1">
              <a:off x="8352316" y="4316714"/>
              <a:ext cx="909745" cy="644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Овальная выноска 29"/>
            <p:cNvSpPr/>
            <p:nvPr/>
          </p:nvSpPr>
          <p:spPr>
            <a:xfrm>
              <a:off x="6057303" y="4052388"/>
              <a:ext cx="2055953" cy="613702"/>
            </a:xfrm>
            <a:prstGeom prst="wedgeEllipseCallout">
              <a:avLst>
                <a:gd name="adj1" fmla="val 70430"/>
                <a:gd name="adj2" fmla="val 5150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0000"/>
                  </a:solidFill>
                </a:rPr>
                <a:t>Скумбрия</a:t>
              </a:r>
            </a:p>
          </p:txBody>
        </p:sp>
      </p:grp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-12700" y="3042891"/>
            <a:ext cx="1143000" cy="201103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родолжить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75432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8.33333E-7 -0.13518 C -8.33333E-7 -0.1956 -0.03489 -0.26944 -0.06389 -0.26944 L -0.1283 -0.26944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4" y="-13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-0.21597 -0.1208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99" y="-6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24844 -0.2009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1" y="-100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s://avatars.mds.yandex.net/get-pdb/1554263/8cac8dfb-1907-4840-8a74-54d789433b79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53975"/>
            <a:ext cx="5800270" cy="331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67559" y="0"/>
            <a:ext cx="3830693" cy="882979"/>
          </a:xfrm>
          <a:prstGeom prst="rect">
            <a:avLst/>
          </a:prstGeom>
          <a:noFill/>
        </p:spPr>
        <p:txBody>
          <a:bodyPr wrap="none" lIns="51481" tIns="25740" rIns="51481" bIns="2574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Помоги выловить </a:t>
            </a:r>
            <a:r>
              <a:rPr lang="ru-RU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рыбу.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Выбирай только существительные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склонения!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2292634" y="2327485"/>
            <a:ext cx="1686557" cy="357484"/>
            <a:chOff x="3635896" y="4891708"/>
            <a:chExt cx="2674716" cy="961799"/>
          </a:xfrm>
        </p:grpSpPr>
        <p:pic>
          <p:nvPicPr>
            <p:cNvPr id="28678" name="Picture 6" descr="http://img-fotki.yandex.ru/get/6214/163057995.2/0_81134_9137cd69_XL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9082" y="4891708"/>
              <a:ext cx="1091530" cy="961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Овальная выноска 10"/>
            <p:cNvSpPr/>
            <p:nvPr/>
          </p:nvSpPr>
          <p:spPr>
            <a:xfrm>
              <a:off x="3635896" y="5156291"/>
              <a:ext cx="1583186" cy="518399"/>
            </a:xfrm>
            <a:prstGeom prst="wedgeEllipseCallout">
              <a:avLst>
                <a:gd name="adj1" fmla="val 57192"/>
                <a:gd name="adj2" fmla="val 6547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0000"/>
                  </a:solidFill>
                </a:rPr>
                <a:t>Окунь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979191" y="2378888"/>
            <a:ext cx="1786609" cy="349003"/>
            <a:chOff x="6418402" y="4052388"/>
            <a:chExt cx="2843659" cy="908791"/>
          </a:xfrm>
        </p:grpSpPr>
        <p:pic>
          <p:nvPicPr>
            <p:cNvPr id="12" name="Picture 2" descr="http://dl7.glitter-graphics.net/pub/1059/1059817mu7fk9q783.gif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62093" flipH="1">
              <a:off x="8352316" y="4316714"/>
              <a:ext cx="909745" cy="644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Овальная выноска 16"/>
            <p:cNvSpPr/>
            <p:nvPr/>
          </p:nvSpPr>
          <p:spPr>
            <a:xfrm>
              <a:off x="6418402" y="4052388"/>
              <a:ext cx="1694854" cy="613702"/>
            </a:xfrm>
            <a:prstGeom prst="wedgeEllipseCallout">
              <a:avLst>
                <a:gd name="adj1" fmla="val 70430"/>
                <a:gd name="adj2" fmla="val 5150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0000"/>
                  </a:solidFill>
                </a:rPr>
                <a:t>Камбала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-64600" y="2138529"/>
            <a:ext cx="1879847" cy="377913"/>
            <a:chOff x="0" y="4809791"/>
            <a:chExt cx="2574288" cy="798721"/>
          </a:xfrm>
        </p:grpSpPr>
        <p:pic>
          <p:nvPicPr>
            <p:cNvPr id="28674" name="Picture 2" descr="http://dl7.glitter-graphics.net/pub/1059/1059817mu7fk9q783.gif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09791"/>
              <a:ext cx="1127497" cy="798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Овальная выноска 12"/>
            <p:cNvSpPr/>
            <p:nvPr/>
          </p:nvSpPr>
          <p:spPr>
            <a:xfrm>
              <a:off x="1346884" y="5090909"/>
              <a:ext cx="1227404" cy="391272"/>
            </a:xfrm>
            <a:prstGeom prst="wedgeEllipseCallout">
              <a:avLst>
                <a:gd name="adj1" fmla="val -77871"/>
                <a:gd name="adj2" fmla="val 82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0000"/>
                  </a:solidFill>
                </a:rPr>
                <a:t>Мойва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078921" y="2010045"/>
            <a:ext cx="1672501" cy="357263"/>
            <a:chOff x="6876256" y="4910438"/>
            <a:chExt cx="2296953" cy="1143485"/>
          </a:xfrm>
        </p:grpSpPr>
        <p:pic>
          <p:nvPicPr>
            <p:cNvPr id="14" name="Picture 4" descr="http://dl9.glitter-graphics.net/pub/1663/1663179ww43l0f4hh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76256" y="4910438"/>
              <a:ext cx="1195178" cy="1143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Овальная выноска 14"/>
            <p:cNvSpPr/>
            <p:nvPr/>
          </p:nvSpPr>
          <p:spPr>
            <a:xfrm>
              <a:off x="7827246" y="5216962"/>
              <a:ext cx="1345963" cy="532329"/>
            </a:xfrm>
            <a:prstGeom prst="wedgeEllipseCallout">
              <a:avLst>
                <a:gd name="adj1" fmla="val -64782"/>
                <a:gd name="adj2" fmla="val 6512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0000"/>
                  </a:solidFill>
                </a:rPr>
                <a:t>Сельдь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27124" y="2612526"/>
            <a:ext cx="1879947" cy="430365"/>
            <a:chOff x="6876256" y="4910438"/>
            <a:chExt cx="2462896" cy="1143485"/>
          </a:xfrm>
        </p:grpSpPr>
        <p:pic>
          <p:nvPicPr>
            <p:cNvPr id="26" name="Picture 4" descr="http://dl9.glitter-graphics.net/pub/1663/1663179ww43l0f4hh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76256" y="4910438"/>
              <a:ext cx="1195178" cy="1143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Овальная выноска 26"/>
            <p:cNvSpPr/>
            <p:nvPr/>
          </p:nvSpPr>
          <p:spPr>
            <a:xfrm>
              <a:off x="7827245" y="5216963"/>
              <a:ext cx="1511907" cy="452220"/>
            </a:xfrm>
            <a:prstGeom prst="wedgeEllipseCallout">
              <a:avLst>
                <a:gd name="adj1" fmla="val -64782"/>
                <a:gd name="adj2" fmla="val 6512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0000"/>
                  </a:solidFill>
                </a:rPr>
                <a:t>Форель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181216" y="2822986"/>
            <a:ext cx="2020778" cy="297266"/>
            <a:chOff x="6057303" y="4052388"/>
            <a:chExt cx="3204758" cy="908791"/>
          </a:xfrm>
        </p:grpSpPr>
        <p:pic>
          <p:nvPicPr>
            <p:cNvPr id="29" name="Picture 2" descr="http://dl7.glitter-graphics.net/pub/1059/1059817mu7fk9q783.gif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62093" flipH="1">
              <a:off x="8352316" y="4316714"/>
              <a:ext cx="909745" cy="644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Овальная выноска 29"/>
            <p:cNvSpPr/>
            <p:nvPr/>
          </p:nvSpPr>
          <p:spPr>
            <a:xfrm>
              <a:off x="6057303" y="4052388"/>
              <a:ext cx="2055953" cy="613702"/>
            </a:xfrm>
            <a:prstGeom prst="wedgeEllipseCallout">
              <a:avLst>
                <a:gd name="adj1" fmla="val 70430"/>
                <a:gd name="adj2" fmla="val 5150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0000"/>
                  </a:solidFill>
                </a:rPr>
                <a:t>Треска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0546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1304E-6 1.78082E-6 L -0.30848 -0.1912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8" y="-95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humbs.dreamstime.com/b/%D1%83%D1%87%D0%B8%D1%82%D0%B5-%D1%8C-%D1%83%D0%BA%D0%B0%D0%B7%D1%8B%D0%B2%D0%B0%D1%8F-%D0%BD%D0%B0-chalckboard-7655908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175"/>
            <a:ext cx="576579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900" y="309404"/>
            <a:ext cx="5410200" cy="246221"/>
          </a:xfrm>
        </p:spPr>
        <p:txBody>
          <a:bodyPr/>
          <a:lstStyle/>
          <a:p>
            <a:pPr algn="ctr"/>
            <a:r>
              <a:rPr lang="ru-RU" sz="1600" dirty="0"/>
              <a:t>САМОСТОЯТЕЛЬНАЯ РАБОТА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0900" y="713740"/>
            <a:ext cx="3200400" cy="1231106"/>
          </a:xfrm>
        </p:spPr>
        <p:txBody>
          <a:bodyPr/>
          <a:lstStyle/>
          <a:p>
            <a:pPr algn="ctr"/>
            <a:r>
              <a:rPr lang="ru-RU" sz="1600" b="1" i="0" dirty="0"/>
              <a:t> </a:t>
            </a:r>
            <a:r>
              <a:rPr lang="ru-RU" sz="1600" b="1" i="0" dirty="0">
                <a:solidFill>
                  <a:schemeClr val="bg1"/>
                </a:solidFill>
              </a:rPr>
              <a:t>§ </a:t>
            </a:r>
            <a:r>
              <a:rPr lang="ru-RU" sz="1600" b="1" i="0" dirty="0" smtClean="0">
                <a:solidFill>
                  <a:schemeClr val="bg1"/>
                </a:solidFill>
              </a:rPr>
              <a:t>73-74.</a:t>
            </a:r>
            <a:endParaRPr lang="ru-RU" sz="1600" b="1" i="0" dirty="0">
              <a:solidFill>
                <a:schemeClr val="bg1"/>
              </a:solidFill>
            </a:endParaRPr>
          </a:p>
          <a:p>
            <a:pPr algn="ctr"/>
            <a:r>
              <a:rPr lang="ru-RU" sz="1600" b="1" i="0" dirty="0">
                <a:solidFill>
                  <a:schemeClr val="bg1"/>
                </a:solidFill>
              </a:rPr>
              <a:t>ВЫПОЛНИТЬ </a:t>
            </a:r>
            <a:endParaRPr lang="ru-RU" sz="1600" b="1" i="0" dirty="0" smtClean="0">
              <a:solidFill>
                <a:schemeClr val="bg1"/>
              </a:solidFill>
            </a:endParaRPr>
          </a:p>
          <a:p>
            <a:pPr algn="ctr"/>
            <a:r>
              <a:rPr lang="ru-RU" sz="1600" b="1" i="0" dirty="0" smtClean="0">
                <a:solidFill>
                  <a:schemeClr val="bg1"/>
                </a:solidFill>
              </a:rPr>
              <a:t>УПРАЖНЕНИЯ 451 (</a:t>
            </a:r>
            <a:r>
              <a:rPr lang="ru-RU" sz="1600" b="1" i="0" dirty="0" err="1" smtClean="0">
                <a:solidFill>
                  <a:schemeClr val="bg1"/>
                </a:solidFill>
              </a:rPr>
              <a:t>стр</a:t>
            </a:r>
            <a:r>
              <a:rPr lang="ru-RU" sz="1600" b="1" i="0" dirty="0" smtClean="0">
                <a:solidFill>
                  <a:schemeClr val="bg1"/>
                </a:solidFill>
              </a:rPr>
              <a:t> 197) и </a:t>
            </a:r>
            <a:r>
              <a:rPr lang="ru-RU" sz="1600" b="1" i="0" dirty="0">
                <a:solidFill>
                  <a:schemeClr val="bg1"/>
                </a:solidFill>
              </a:rPr>
              <a:t>460 (</a:t>
            </a:r>
            <a:r>
              <a:rPr lang="ru-RU" sz="1600" b="1" i="0" dirty="0" err="1">
                <a:solidFill>
                  <a:schemeClr val="bg1"/>
                </a:solidFill>
              </a:rPr>
              <a:t>стр</a:t>
            </a:r>
            <a:r>
              <a:rPr lang="ru-RU" sz="1600" b="1" i="0" dirty="0">
                <a:solidFill>
                  <a:schemeClr val="bg1"/>
                </a:solidFill>
              </a:rPr>
              <a:t> </a:t>
            </a:r>
            <a:r>
              <a:rPr lang="ru-RU" sz="1600" b="1" i="0" dirty="0" smtClean="0">
                <a:solidFill>
                  <a:schemeClr val="bg1"/>
                </a:solidFill>
              </a:rPr>
              <a:t>200) </a:t>
            </a:r>
          </a:p>
          <a:p>
            <a:pPr algn="ctr"/>
            <a:r>
              <a:rPr lang="ru-RU" sz="1600" b="1" i="0" dirty="0" smtClean="0">
                <a:solidFill>
                  <a:schemeClr val="bg1"/>
                </a:solidFill>
              </a:rPr>
              <a:t> </a:t>
            </a:r>
            <a:endParaRPr lang="ru-RU" sz="1600" b="1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443</a:t>
            </a:r>
            <a:endParaRPr lang="ru-RU" sz="24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9700" y="516662"/>
            <a:ext cx="5562600" cy="877163"/>
          </a:xfrm>
        </p:spPr>
        <p:txBody>
          <a:bodyPr/>
          <a:lstStyle/>
          <a:p>
            <a:r>
              <a:rPr lang="ru-RU" sz="1800" i="0" dirty="0" smtClean="0">
                <a:solidFill>
                  <a:srgbClr val="FF0000"/>
                </a:solidFill>
              </a:rPr>
              <a:t>     </a:t>
            </a:r>
            <a:r>
              <a:rPr lang="ru-RU" sz="1900" i="0" dirty="0" smtClean="0">
                <a:solidFill>
                  <a:srgbClr val="FF0000"/>
                </a:solidFill>
              </a:rPr>
              <a:t>Составьте словосочетания с подходящим предлогом (на, в, о, об), запишите, вставьте пропущенные буквы, выделите окончания.</a:t>
            </a:r>
            <a:endParaRPr lang="ru-RU" sz="1900" i="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700" y="1317625"/>
            <a:ext cx="541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Ошибка, </a:t>
            </a:r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изл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жение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…гать, заметка; ошибиться, </a:t>
            </a:r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…т; высказаться, </a:t>
            </a:r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дпол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жение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справиться, здоровье, родиться, Узбекистан; выступить, собрание.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*Объясните написание чередующихся гласных в корне.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76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443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9700" y="784225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Ошибка в изложени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предлагать на заметк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ошибиться в расчёт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высказаться о предположени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справиться о здоровье, родиться в Узбекистан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выступить на собрани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482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3"/>
          <p:cNvSpPr>
            <a:spLocks noGrp="1" noChangeArrowheads="1"/>
          </p:cNvSpPr>
          <p:nvPr>
            <p:ph type="title"/>
          </p:nvPr>
        </p:nvSpPr>
        <p:spPr>
          <a:xfrm>
            <a:off x="0" y="129944"/>
            <a:ext cx="5626100" cy="584775"/>
          </a:xfrm>
        </p:spPr>
        <p:txBody>
          <a:bodyPr/>
          <a:lstStyle/>
          <a:p>
            <a:pPr algn="ctr"/>
            <a:r>
              <a:rPr lang="en-US" altLang="ru-RU" sz="1900" dirty="0" smtClean="0"/>
              <a:t>СКЛОНЕНИ</a:t>
            </a:r>
            <a:r>
              <a:rPr lang="ru-RU" altLang="ru-RU" sz="1900" dirty="0" smtClean="0"/>
              <a:t>Е</a:t>
            </a:r>
            <a:r>
              <a:rPr lang="en-US" altLang="ru-RU" sz="1900" dirty="0" smtClean="0"/>
              <a:t> ИМЕН СУЩЕСТВИТЕЛЬНЫХ</a:t>
            </a:r>
            <a:endParaRPr lang="ru-RU" altLang="ru-RU" sz="1900" dirty="0"/>
          </a:p>
        </p:txBody>
      </p:sp>
      <p:graphicFrame>
        <p:nvGraphicFramePr>
          <p:cNvPr id="53298" name="Group 5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718692"/>
              </p:ext>
            </p:extLst>
          </p:nvPr>
        </p:nvGraphicFramePr>
        <p:xfrm>
          <a:off x="245797" y="639304"/>
          <a:ext cx="5304103" cy="2430921"/>
        </p:xfrm>
        <a:graphic>
          <a:graphicData uri="http://schemas.openxmlformats.org/drawingml/2006/table">
            <a:tbl>
              <a:tblPr/>
              <a:tblGrid>
                <a:gridCol w="1116174"/>
                <a:gridCol w="1336164"/>
                <a:gridCol w="1122254"/>
                <a:gridCol w="1729511"/>
              </a:tblGrid>
              <a:tr h="2437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СКЛОНЕНИЯ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658" marR="57658" marT="21631" marB="216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РОД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658" marR="57658" marT="21631" marB="216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ОКОНЧАНИЯ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658" marR="57658" marT="21631" marB="216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ПРИМЕРЫ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658" marR="57658" marT="21631" marB="216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71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1-склонение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658" marR="57658" marT="21631" marB="216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М.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Ж.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Общ. р.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658" marR="57658" marT="21631" marB="216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-а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-я</a:t>
                      </a:r>
                    </a:p>
                  </a:txBody>
                  <a:tcPr marL="57658" marR="57658" marT="21631" marB="216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стран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6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6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яд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6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я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6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задир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6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60000"/>
                        </a:solidFill>
                        <a:effectLst/>
                        <a:latin typeface="Arial" charset="0"/>
                      </a:endParaRPr>
                    </a:p>
                  </a:txBody>
                  <a:tcPr marL="57658" marR="57658" marT="21631" marB="216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FF"/>
                    </a:solidFill>
                  </a:tcPr>
                </a:tc>
              </a:tr>
              <a:tr h="8360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2-склонение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658" marR="57658" marT="21631" marB="216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М.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С.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р.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7658" marR="57658" marT="21631" marB="216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-е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-о</a:t>
                      </a:r>
                    </a:p>
                  </a:txBody>
                  <a:tcPr marL="57658" marR="57658" marT="21631" marB="216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Дом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огонь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окн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6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пол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6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60000"/>
                        </a:solidFill>
                        <a:effectLst/>
                        <a:latin typeface="Arial" charset="0"/>
                      </a:endParaRPr>
                    </a:p>
                  </a:txBody>
                  <a:tcPr marL="57658" marR="57658" marT="21631" marB="216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CE"/>
                    </a:solidFill>
                  </a:tcPr>
                </a:tc>
              </a:tr>
              <a:tr h="4946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3-склонение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658" marR="57658" marT="21631" marB="216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6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       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Ж.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658" marR="57658" marT="21631" marB="216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6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-ь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57658" marR="57658" marT="21631" marB="216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6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ночь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степь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658" marR="57658" marT="21631" marB="216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6FE"/>
                    </a:solidFill>
                  </a:tcPr>
                </a:tc>
              </a:tr>
            </a:tbl>
          </a:graphicData>
        </a:graphic>
      </p:graphicFrame>
      <p:sp>
        <p:nvSpPr>
          <p:cNvPr id="10273" name="Rectangle 42"/>
          <p:cNvSpPr>
            <a:spLocks noChangeArrowheads="1"/>
          </p:cNvSpPr>
          <p:nvPr/>
        </p:nvSpPr>
        <p:spPr bwMode="auto">
          <a:xfrm>
            <a:off x="2824650" y="1660524"/>
            <a:ext cx="210650" cy="19050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51481" tIns="25740" rIns="51481" bIns="2574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4330700" y="1677188"/>
            <a:ext cx="210650" cy="1738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51481" tIns="25740" rIns="51481" bIns="2574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502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0" y="610989"/>
            <a:ext cx="5257800" cy="2154436"/>
          </a:xfrm>
        </p:spPr>
        <p:txBody>
          <a:bodyPr/>
          <a:lstStyle/>
          <a:p>
            <a:r>
              <a:rPr lang="ru-RU" sz="2000" dirty="0" smtClean="0"/>
              <a:t>      </a:t>
            </a:r>
            <a:r>
              <a:rPr lang="ru-RU" sz="2000" b="1" i="0" dirty="0" smtClean="0">
                <a:solidFill>
                  <a:schemeClr val="tx2">
                    <a:lumMod val="50000"/>
                  </a:schemeClr>
                </a:solidFill>
              </a:rPr>
              <a:t>Ко </a:t>
            </a:r>
            <a:r>
              <a:rPr lang="ru-RU" sz="2000" b="1" i="0" dirty="0" smtClean="0">
                <a:solidFill>
                  <a:srgbClr val="FF0000"/>
                </a:solidFill>
              </a:rPr>
              <a:t>второму склонению </a:t>
            </a:r>
            <a:r>
              <a:rPr lang="ru-RU" sz="2000" b="1" i="0" dirty="0" smtClean="0">
                <a:solidFill>
                  <a:schemeClr val="tx2">
                    <a:lumMod val="50000"/>
                  </a:schemeClr>
                </a:solidFill>
              </a:rPr>
              <a:t>относятся существительные:</a:t>
            </a:r>
          </a:p>
          <a:p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1. </a:t>
            </a:r>
            <a:r>
              <a:rPr lang="ru-RU" sz="2000" b="1" i="0" dirty="0" smtClean="0">
                <a:solidFill>
                  <a:srgbClr val="FF0000"/>
                </a:solidFill>
              </a:rPr>
              <a:t>Мужского рода с нулевым окончанием</a:t>
            </a:r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, например; край   , берег   , волк   .</a:t>
            </a:r>
          </a:p>
          <a:p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2. </a:t>
            </a:r>
            <a:r>
              <a:rPr lang="ru-RU" sz="2000" b="1" i="0" dirty="0" smtClean="0">
                <a:solidFill>
                  <a:srgbClr val="FF0000"/>
                </a:solidFill>
              </a:rPr>
              <a:t>Среднего рода с окончанием </a:t>
            </a:r>
            <a:r>
              <a:rPr lang="ru-RU" sz="2000" i="0" dirty="0" smtClean="0">
                <a:solidFill>
                  <a:srgbClr val="FF0000"/>
                </a:solidFill>
              </a:rPr>
              <a:t>–о (-е)</a:t>
            </a:r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lang="ru-RU" sz="2000" i="0" dirty="0" smtClean="0">
                <a:solidFill>
                  <a:srgbClr val="FF0000"/>
                </a:solidFill>
              </a:rPr>
              <a:t> </a:t>
            </a:r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например: </a:t>
            </a:r>
            <a:r>
              <a:rPr lang="ru-RU" sz="2000" i="0" dirty="0" err="1" smtClean="0">
                <a:solidFill>
                  <a:schemeClr val="tx2">
                    <a:lumMod val="50000"/>
                  </a:schemeClr>
                </a:solidFill>
              </a:rPr>
              <a:t>окн</a:t>
            </a:r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-о, мор-е, </a:t>
            </a:r>
            <a:r>
              <a:rPr lang="ru-RU" sz="2000" i="0" dirty="0" err="1" smtClean="0">
                <a:solidFill>
                  <a:schemeClr val="tx2">
                    <a:lumMod val="50000"/>
                  </a:schemeClr>
                </a:solidFill>
              </a:rPr>
              <a:t>здани</a:t>
            </a:r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-е.</a:t>
            </a:r>
            <a:endParaRPr lang="ru-RU" sz="2000" i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97300" y="1623577"/>
            <a:ext cx="152400" cy="15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87900" y="1616047"/>
            <a:ext cx="152400" cy="15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25500" y="1927225"/>
            <a:ext cx="152400" cy="15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66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87189"/>
            <a:ext cx="5334000" cy="2262158"/>
          </a:xfrm>
        </p:spPr>
        <p:txBody>
          <a:bodyPr/>
          <a:lstStyle/>
          <a:p>
            <a:r>
              <a:rPr lang="ru-RU" sz="2100" dirty="0" smtClean="0"/>
              <a:t>     </a:t>
            </a:r>
            <a:r>
              <a:rPr lang="ru-RU" sz="2100" i="0" dirty="0" smtClean="0">
                <a:solidFill>
                  <a:schemeClr val="tx2">
                    <a:lumMod val="50000"/>
                  </a:schemeClr>
                </a:solidFill>
              </a:rPr>
              <a:t>Существительные</a:t>
            </a:r>
            <a:r>
              <a:rPr lang="ru-RU" sz="2100" i="0" dirty="0" smtClean="0"/>
              <a:t> </a:t>
            </a:r>
            <a:r>
              <a:rPr lang="ru-RU" sz="2100" i="0" dirty="0" smtClean="0">
                <a:solidFill>
                  <a:srgbClr val="FF0000"/>
                </a:solidFill>
              </a:rPr>
              <a:t>2 склонения </a:t>
            </a:r>
            <a:r>
              <a:rPr lang="ru-RU" sz="2100" i="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2100" i="0" dirty="0" err="1" smtClean="0">
                <a:solidFill>
                  <a:schemeClr val="tx2">
                    <a:lumMod val="50000"/>
                  </a:schemeClr>
                </a:solidFill>
              </a:rPr>
              <a:t>П.п</a:t>
            </a:r>
            <a:r>
              <a:rPr lang="ru-RU" sz="2100" i="0" dirty="0" smtClean="0">
                <a:solidFill>
                  <a:schemeClr val="tx2">
                    <a:lumMod val="50000"/>
                  </a:schemeClr>
                </a:solidFill>
              </a:rPr>
              <a:t>. имеют окончание </a:t>
            </a:r>
            <a:r>
              <a:rPr lang="ru-RU" sz="2100" i="0" dirty="0" smtClean="0">
                <a:solidFill>
                  <a:srgbClr val="FF0000"/>
                </a:solidFill>
              </a:rPr>
              <a:t>–е</a:t>
            </a:r>
            <a:r>
              <a:rPr lang="ru-RU" sz="2100" i="0" dirty="0" smtClean="0"/>
              <a:t>. </a:t>
            </a:r>
            <a:r>
              <a:rPr lang="ru-RU" sz="2100" i="0" dirty="0" smtClean="0">
                <a:solidFill>
                  <a:schemeClr val="tx2">
                    <a:lumMod val="50000"/>
                  </a:schemeClr>
                </a:solidFill>
              </a:rPr>
              <a:t>Исключение составляют слова, оканчивающиеся на </a:t>
            </a:r>
            <a:r>
              <a:rPr lang="ru-RU" sz="2100" i="0" dirty="0" smtClean="0">
                <a:solidFill>
                  <a:srgbClr val="FF0000"/>
                </a:solidFill>
              </a:rPr>
              <a:t>–</a:t>
            </a:r>
            <a:r>
              <a:rPr lang="ru-RU" sz="2100" i="0" dirty="0" err="1" smtClean="0">
                <a:solidFill>
                  <a:srgbClr val="FF0000"/>
                </a:solidFill>
              </a:rPr>
              <a:t>ий</a:t>
            </a:r>
            <a:r>
              <a:rPr lang="ru-RU" sz="2100" i="0" dirty="0" smtClean="0"/>
              <a:t> </a:t>
            </a:r>
            <a:r>
              <a:rPr lang="ru-RU" sz="2100" i="0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2100" i="0" dirty="0" smtClean="0"/>
              <a:t> </a:t>
            </a:r>
            <a:r>
              <a:rPr lang="ru-RU" sz="2100" i="0" dirty="0" smtClean="0">
                <a:solidFill>
                  <a:srgbClr val="FF0000"/>
                </a:solidFill>
              </a:rPr>
              <a:t>–</a:t>
            </a:r>
            <a:r>
              <a:rPr lang="ru-RU" sz="2100" i="0" dirty="0" err="1" smtClean="0">
                <a:solidFill>
                  <a:srgbClr val="FF0000"/>
                </a:solidFill>
              </a:rPr>
              <a:t>ие</a:t>
            </a:r>
            <a:r>
              <a:rPr lang="ru-RU" sz="2100" i="0" dirty="0" smtClean="0"/>
              <a:t>, </a:t>
            </a:r>
            <a:r>
              <a:rPr lang="ru-RU" sz="2100" i="0" dirty="0" smtClean="0">
                <a:solidFill>
                  <a:schemeClr val="tx2">
                    <a:lumMod val="50000"/>
                  </a:schemeClr>
                </a:solidFill>
              </a:rPr>
              <a:t>например: планетарий, влияние. У таких существительных в </a:t>
            </a:r>
            <a:r>
              <a:rPr lang="ru-RU" sz="2100" i="0" dirty="0" err="1" smtClean="0">
                <a:solidFill>
                  <a:schemeClr val="tx2">
                    <a:lumMod val="50000"/>
                  </a:schemeClr>
                </a:solidFill>
              </a:rPr>
              <a:t>П.п</a:t>
            </a:r>
            <a:r>
              <a:rPr lang="ru-RU" sz="2100" i="0" dirty="0" smtClean="0">
                <a:solidFill>
                  <a:schemeClr val="tx2">
                    <a:lumMod val="50000"/>
                  </a:schemeClr>
                </a:solidFill>
              </a:rPr>
              <a:t>. пишется окончание </a:t>
            </a:r>
            <a:r>
              <a:rPr lang="ru-RU" sz="2100" i="0" dirty="0" smtClean="0">
                <a:solidFill>
                  <a:srgbClr val="FF0000"/>
                </a:solidFill>
              </a:rPr>
              <a:t>–и</a:t>
            </a:r>
            <a:r>
              <a:rPr lang="ru-RU" sz="2100" i="0" dirty="0" smtClean="0"/>
              <a:t>, </a:t>
            </a:r>
            <a:r>
              <a:rPr lang="ru-RU" sz="2100" i="0" dirty="0" smtClean="0">
                <a:solidFill>
                  <a:schemeClr val="tx2">
                    <a:lumMod val="50000"/>
                  </a:schemeClr>
                </a:solidFill>
              </a:rPr>
              <a:t>например: о планетари</a:t>
            </a:r>
            <a:r>
              <a:rPr lang="ru-RU" sz="2100" i="0" dirty="0" smtClean="0">
                <a:solidFill>
                  <a:srgbClr val="FF0000"/>
                </a:solidFill>
              </a:rPr>
              <a:t>и</a:t>
            </a:r>
            <a:r>
              <a:rPr lang="ru-RU" sz="2100" i="0" dirty="0" smtClean="0"/>
              <a:t>, </a:t>
            </a:r>
          </a:p>
          <a:p>
            <a:r>
              <a:rPr lang="ru-RU" sz="2100" i="0" dirty="0" smtClean="0">
                <a:solidFill>
                  <a:schemeClr val="tx2">
                    <a:lumMod val="50000"/>
                  </a:schemeClr>
                </a:solidFill>
              </a:rPr>
              <a:t>о влияни</a:t>
            </a:r>
            <a:r>
              <a:rPr lang="ru-RU" sz="2100" i="0" dirty="0" smtClean="0">
                <a:solidFill>
                  <a:srgbClr val="FF0000"/>
                </a:solidFill>
              </a:rPr>
              <a:t>и</a:t>
            </a:r>
            <a:r>
              <a:rPr lang="ru-RU" sz="2100" i="0" dirty="0" smtClean="0"/>
              <a:t>.</a:t>
            </a:r>
            <a:endParaRPr lang="ru-RU" sz="2100" i="0" dirty="0"/>
          </a:p>
        </p:txBody>
      </p:sp>
    </p:spTree>
    <p:extLst>
      <p:ext uri="{BB962C8B-B14F-4D97-AF65-F5344CB8AC3E}">
        <p14:creationId xmlns:p14="http://schemas.microsoft.com/office/powerpoint/2010/main" val="278746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6107" y="555625"/>
            <a:ext cx="4893589" cy="492443"/>
          </a:xfrm>
        </p:spPr>
        <p:txBody>
          <a:bodyPr/>
          <a:lstStyle/>
          <a:p>
            <a:r>
              <a:rPr lang="ru-RU" sz="1600" i="0" dirty="0" smtClean="0">
                <a:solidFill>
                  <a:srgbClr val="FF0000"/>
                </a:solidFill>
              </a:rPr>
              <a:t>     Просклоняйте имена существительные дом, гербарий, облако, здание. Выделите окончания.</a:t>
            </a:r>
            <a:endParaRPr lang="ru-RU" sz="1600" i="0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441</a:t>
            </a:r>
            <a:endParaRPr lang="ru-RU" sz="2400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152401" y="1179632"/>
            <a:ext cx="5702299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5555">
              <a:defRPr>
                <a:latin typeface="+mn-lt"/>
                <a:ea typeface="+mn-ea"/>
                <a:cs typeface="+mn-cs"/>
              </a:defRPr>
            </a:lvl2pPr>
            <a:lvl3pPr marL="911119">
              <a:defRPr>
                <a:latin typeface="+mn-lt"/>
                <a:ea typeface="+mn-ea"/>
                <a:cs typeface="+mn-cs"/>
              </a:defRPr>
            </a:lvl3pPr>
            <a:lvl4pPr marL="1366678">
              <a:defRPr>
                <a:latin typeface="+mn-lt"/>
                <a:ea typeface="+mn-ea"/>
                <a:cs typeface="+mn-cs"/>
              </a:defRPr>
            </a:lvl4pPr>
            <a:lvl5pPr marL="1822238">
              <a:defRPr>
                <a:latin typeface="+mn-lt"/>
                <a:ea typeface="+mn-ea"/>
                <a:cs typeface="+mn-cs"/>
              </a:defRPr>
            </a:lvl5pPr>
            <a:lvl6pPr marL="2277799">
              <a:defRPr>
                <a:latin typeface="+mn-lt"/>
                <a:ea typeface="+mn-ea"/>
                <a:cs typeface="+mn-cs"/>
              </a:defRPr>
            </a:lvl6pPr>
            <a:lvl7pPr marL="2733360">
              <a:defRPr>
                <a:latin typeface="+mn-lt"/>
                <a:ea typeface="+mn-ea"/>
                <a:cs typeface="+mn-cs"/>
              </a:defRPr>
            </a:lvl7pPr>
            <a:lvl8pPr marL="3188919">
              <a:defRPr>
                <a:latin typeface="+mn-lt"/>
                <a:ea typeface="+mn-ea"/>
                <a:cs typeface="+mn-cs"/>
              </a:defRPr>
            </a:lvl8pPr>
            <a:lvl9pPr marL="3644476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ru-RU" sz="1800" i="0" kern="0" dirty="0" err="1" smtClean="0">
                <a:solidFill>
                  <a:schemeClr val="tx2">
                    <a:lumMod val="50000"/>
                  </a:schemeClr>
                </a:solidFill>
              </a:rPr>
              <a:t>И.п</a:t>
            </a:r>
            <a:r>
              <a:rPr lang="ru-RU" sz="1800" i="0" kern="0" dirty="0" smtClean="0">
                <a:solidFill>
                  <a:schemeClr val="tx2">
                    <a:lumMod val="50000"/>
                  </a:schemeClr>
                </a:solidFill>
              </a:rPr>
              <a:t>.   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дом            гербарий    облако    здание</a:t>
            </a:r>
            <a:r>
              <a:rPr lang="ru-RU" sz="1800" i="0" kern="0" dirty="0" smtClean="0">
                <a:solidFill>
                  <a:schemeClr val="tx2">
                    <a:lumMod val="50000"/>
                  </a:schemeClr>
                </a:solidFill>
              </a:rPr>
              <a:t>  </a:t>
            </a:r>
            <a:r>
              <a:rPr lang="ru-RU" sz="1800" kern="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800" kern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i="0" kern="0" dirty="0" err="1" smtClean="0">
                <a:solidFill>
                  <a:schemeClr val="tx2">
                    <a:lumMod val="50000"/>
                  </a:schemeClr>
                </a:solidFill>
              </a:rPr>
              <a:t>Р.п</a:t>
            </a:r>
            <a:r>
              <a:rPr lang="ru-RU" sz="1800" i="0" kern="0" dirty="0" smtClean="0">
                <a:solidFill>
                  <a:schemeClr val="tx2">
                    <a:lumMod val="50000"/>
                  </a:schemeClr>
                </a:solidFill>
              </a:rPr>
              <a:t>.  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 дом</a:t>
            </a:r>
            <a:r>
              <a:rPr lang="ru-RU" sz="1800" i="0" dirty="0" smtClean="0">
                <a:solidFill>
                  <a:srgbClr val="FF0000"/>
                </a:solidFill>
              </a:rPr>
              <a:t>а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          гербари</a:t>
            </a:r>
            <a:r>
              <a:rPr lang="ru-RU" sz="1800" i="0" dirty="0" smtClean="0">
                <a:solidFill>
                  <a:srgbClr val="FF0000"/>
                </a:solidFill>
              </a:rPr>
              <a:t>я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    облак</a:t>
            </a:r>
            <a:r>
              <a:rPr lang="ru-RU" sz="1800" i="0" dirty="0" smtClean="0">
                <a:solidFill>
                  <a:srgbClr val="FF0000"/>
                </a:solidFill>
              </a:rPr>
              <a:t>а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    здани</a:t>
            </a:r>
            <a:r>
              <a:rPr lang="ru-RU" sz="1800" i="0" dirty="0" smtClean="0">
                <a:solidFill>
                  <a:srgbClr val="FF0000"/>
                </a:solidFill>
              </a:rPr>
              <a:t>я</a:t>
            </a:r>
            <a:r>
              <a:rPr lang="ru-RU" sz="1800" i="0" kern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defTabSz="914400"/>
            <a:r>
              <a:rPr lang="ru-RU" sz="1800" i="0" kern="0" dirty="0" err="1" smtClean="0">
                <a:solidFill>
                  <a:schemeClr val="tx2">
                    <a:lumMod val="50000"/>
                  </a:schemeClr>
                </a:solidFill>
              </a:rPr>
              <a:t>Д.п</a:t>
            </a:r>
            <a:r>
              <a:rPr lang="ru-RU" sz="1800" i="0" kern="0" dirty="0" smtClean="0">
                <a:solidFill>
                  <a:schemeClr val="tx2">
                    <a:lumMod val="50000"/>
                  </a:schemeClr>
                </a:solidFill>
              </a:rPr>
              <a:t>.   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дом</a:t>
            </a:r>
            <a:r>
              <a:rPr lang="ru-RU" sz="1800" i="0" dirty="0" smtClean="0">
                <a:solidFill>
                  <a:srgbClr val="FF0000"/>
                </a:solidFill>
              </a:rPr>
              <a:t>у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         гербари</a:t>
            </a:r>
            <a:r>
              <a:rPr lang="ru-RU" sz="1800" i="0" dirty="0" smtClean="0">
                <a:solidFill>
                  <a:srgbClr val="FF0000"/>
                </a:solidFill>
              </a:rPr>
              <a:t>ю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    облак</a:t>
            </a:r>
            <a:r>
              <a:rPr lang="ru-RU" sz="1800" i="0" dirty="0" smtClean="0">
                <a:solidFill>
                  <a:srgbClr val="FF0000"/>
                </a:solidFill>
              </a:rPr>
              <a:t>у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    здани</a:t>
            </a:r>
            <a:r>
              <a:rPr lang="ru-RU" sz="1800" i="0" dirty="0" smtClean="0">
                <a:solidFill>
                  <a:srgbClr val="FF0000"/>
                </a:solidFill>
              </a:rPr>
              <a:t>ю</a:t>
            </a:r>
            <a:r>
              <a:rPr lang="ru-RU" sz="1800" i="0" kern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defTabSz="914400"/>
            <a:r>
              <a:rPr lang="ru-RU" sz="1800" i="0" kern="0" dirty="0" err="1" smtClean="0">
                <a:solidFill>
                  <a:schemeClr val="tx2">
                    <a:lumMod val="50000"/>
                  </a:schemeClr>
                </a:solidFill>
              </a:rPr>
              <a:t>В.п</a:t>
            </a:r>
            <a:r>
              <a:rPr lang="ru-RU" sz="1800" i="0" kern="0" dirty="0" smtClean="0">
                <a:solidFill>
                  <a:schemeClr val="tx2">
                    <a:lumMod val="50000"/>
                  </a:schemeClr>
                </a:solidFill>
              </a:rPr>
              <a:t>.   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 дом 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          гербарий     облако   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здание</a:t>
            </a:r>
            <a:r>
              <a:rPr lang="ru-RU" sz="1800" i="0" kern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kern="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800" kern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i="0" kern="0" dirty="0" smtClean="0">
                <a:solidFill>
                  <a:schemeClr val="tx2">
                    <a:lumMod val="50000"/>
                  </a:schemeClr>
                </a:solidFill>
              </a:rPr>
              <a:t>Т.п.    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дом</a:t>
            </a:r>
            <a:r>
              <a:rPr lang="ru-RU" sz="1800" i="0" dirty="0" smtClean="0">
                <a:solidFill>
                  <a:srgbClr val="FF0000"/>
                </a:solidFill>
              </a:rPr>
              <a:t>ом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        гербари</a:t>
            </a:r>
            <a:r>
              <a:rPr lang="ru-RU" sz="1800" i="0" dirty="0" smtClean="0">
                <a:solidFill>
                  <a:srgbClr val="FF0000"/>
                </a:solidFill>
              </a:rPr>
              <a:t>ем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  облак</a:t>
            </a:r>
            <a:r>
              <a:rPr lang="ru-RU" sz="1800" i="0" dirty="0" smtClean="0">
                <a:solidFill>
                  <a:srgbClr val="FF0000"/>
                </a:solidFill>
              </a:rPr>
              <a:t>ом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  здани</a:t>
            </a:r>
            <a:r>
              <a:rPr lang="ru-RU" sz="1800" i="0" dirty="0" smtClean="0">
                <a:solidFill>
                  <a:srgbClr val="FF0000"/>
                </a:solidFill>
              </a:rPr>
              <a:t>ем</a:t>
            </a:r>
            <a:r>
              <a:rPr lang="ru-RU" sz="1800" i="0" kern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kern="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800" kern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i="0" kern="0" dirty="0" err="1" smtClean="0">
                <a:solidFill>
                  <a:schemeClr val="tx2">
                    <a:lumMod val="50000"/>
                  </a:schemeClr>
                </a:solidFill>
              </a:rPr>
              <a:t>П.п</a:t>
            </a:r>
            <a:r>
              <a:rPr lang="ru-RU" sz="1800" i="0" kern="0" dirty="0" smtClean="0">
                <a:solidFill>
                  <a:schemeClr val="tx2">
                    <a:lumMod val="50000"/>
                  </a:schemeClr>
                </a:solidFill>
              </a:rPr>
              <a:t>. О(об)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дом</a:t>
            </a:r>
            <a:r>
              <a:rPr lang="ru-RU" sz="1800" i="0" dirty="0" smtClean="0">
                <a:solidFill>
                  <a:srgbClr val="FF0000"/>
                </a:solidFill>
              </a:rPr>
              <a:t>е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   гербари</a:t>
            </a:r>
            <a:r>
              <a:rPr lang="ru-RU" sz="1800" i="0" dirty="0" smtClean="0">
                <a:solidFill>
                  <a:srgbClr val="FF0000"/>
                </a:solidFill>
              </a:rPr>
              <a:t>и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     облак</a:t>
            </a:r>
            <a:r>
              <a:rPr lang="ru-RU" sz="1800" i="0" dirty="0" smtClean="0">
                <a:solidFill>
                  <a:srgbClr val="FF0000"/>
                </a:solidFill>
              </a:rPr>
              <a:t>е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    здани</a:t>
            </a:r>
            <a:r>
              <a:rPr lang="ru-RU" sz="1800" i="0" dirty="0" smtClean="0">
                <a:solidFill>
                  <a:srgbClr val="FF0000"/>
                </a:solidFill>
              </a:rPr>
              <a:t>и</a:t>
            </a:r>
            <a:r>
              <a:rPr lang="ru-RU" sz="1800" i="0" kern="0" dirty="0" smtClean="0">
                <a:solidFill>
                  <a:schemeClr val="tx2">
                    <a:lumMod val="50000"/>
                  </a:schemeClr>
                </a:solidFill>
              </a:rPr>
              <a:t>  </a:t>
            </a:r>
            <a:endParaRPr lang="ru-RU" sz="1800" i="0" kern="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9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442</a:t>
            </a:r>
            <a:endParaRPr lang="ru-RU" sz="24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562600" cy="923330"/>
          </a:xfrm>
        </p:spPr>
        <p:txBody>
          <a:bodyPr/>
          <a:lstStyle/>
          <a:p>
            <a:r>
              <a:rPr lang="ru-RU" sz="1800" i="0" dirty="0" smtClean="0">
                <a:solidFill>
                  <a:srgbClr val="FF0000"/>
                </a:solidFill>
              </a:rPr>
              <a:t>     </a:t>
            </a:r>
            <a:r>
              <a:rPr lang="ru-RU" sz="2000" i="0" dirty="0" smtClean="0">
                <a:solidFill>
                  <a:srgbClr val="FF0000"/>
                </a:solidFill>
              </a:rPr>
              <a:t>Образуйте и запишите словосочетания, выделите окончания, укажите падеж существительного.</a:t>
            </a:r>
            <a:endParaRPr lang="ru-RU" sz="2000" i="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00" y="1622425"/>
            <a:ext cx="533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Рассказать о (друг, озеро, гербарий); встретиться с (товарищ, народ, небо, офицер); подойти к (дом, город, учреждение, институт).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59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442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5900" y="708025"/>
            <a:ext cx="533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Рассказать о друг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озер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гербари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2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П.п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встретиться с товарищ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народ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неб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офицер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(Т.п.); подойти к дом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город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учреждени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институт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2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Д.п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42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7471</TotalTime>
  <Words>1526</Words>
  <Application>Microsoft Office PowerPoint</Application>
  <PresentationFormat>Произвольный</PresentationFormat>
  <Paragraphs>185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Office Theme</vt:lpstr>
      <vt:lpstr>Презентация PowerPoint</vt:lpstr>
      <vt:lpstr>СЕГОДНЯ НА УРОКЕ:  </vt:lpstr>
      <vt:lpstr>ЧТО ТАКОЕ СКЛОНЕНИЕ?</vt:lpstr>
      <vt:lpstr>СКЛОНЕНИЕ ИМЕН СУЩЕСТВИТЕЛЬНЫХ</vt:lpstr>
      <vt:lpstr>Презентация PowerPoint</vt:lpstr>
      <vt:lpstr>Презентация PowerPoint</vt:lpstr>
      <vt:lpstr>УПРАЖНЕНИЕ 441</vt:lpstr>
      <vt:lpstr>УПРАЖНЕНИЕ 442</vt:lpstr>
      <vt:lpstr>УПРАЖНЕНИЕ 442</vt:lpstr>
      <vt:lpstr>ЗАПОМНИТЕ !</vt:lpstr>
      <vt:lpstr>УПРАЖНЕНИЕ 444</vt:lpstr>
      <vt:lpstr>УПРАЖНЕНИЕ 444</vt:lpstr>
      <vt:lpstr>УПРАЖНЕНИЕ 446</vt:lpstr>
      <vt:lpstr>УПРАЖНЕНИЕ 446</vt:lpstr>
      <vt:lpstr>УПРАЖНЕНИЕ 446</vt:lpstr>
      <vt:lpstr>УПРАЖНЕНИЕ 446</vt:lpstr>
      <vt:lpstr>УПРАЖНЕНИЕ 447</vt:lpstr>
      <vt:lpstr>УПРАЖНЕНИЕ 447</vt:lpstr>
      <vt:lpstr>Зда́ние [здан’ий’э] 3 слога, 1 перенос </vt:lpstr>
      <vt:lpstr>Презентация PowerPoint</vt:lpstr>
      <vt:lpstr>Презентация PowerPoint</vt:lpstr>
      <vt:lpstr>ТРЕТЬЕ СКЛОНЕНИЕ</vt:lpstr>
      <vt:lpstr>Презентация PowerPoint</vt:lpstr>
      <vt:lpstr>ОРФОГРАММА №22</vt:lpstr>
      <vt:lpstr>УПРАЖНЕНИЕ 455</vt:lpstr>
      <vt:lpstr>УПРАЖНЕНИЕ 455</vt:lpstr>
      <vt:lpstr>УПРАЖНЕНИЕ 458</vt:lpstr>
      <vt:lpstr>УПРАЖНЕНИЕ 458</vt:lpstr>
      <vt:lpstr>Презентация PowerPoint</vt:lpstr>
      <vt:lpstr>Презентация PowerPoint</vt:lpstr>
      <vt:lpstr>Презентация PowerPoint</vt:lpstr>
      <vt:lpstr>САМОСТОЯТЕЛЬНАЯ РАБОТА </vt:lpstr>
      <vt:lpstr>УПРАЖНЕНИЕ 443</vt:lpstr>
      <vt:lpstr>УПРАЖНЕНИЕ 443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</dc:title>
  <cp:lastModifiedBy>ТСБ-1</cp:lastModifiedBy>
  <cp:revision>788</cp:revision>
  <dcterms:created xsi:type="dcterms:W3CDTF">2020-04-13T08:05:16Z</dcterms:created>
  <dcterms:modified xsi:type="dcterms:W3CDTF">2021-02-15T12:23:04Z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