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34"/>
  </p:notesMasterIdLst>
  <p:sldIdLst>
    <p:sldId id="259" r:id="rId3"/>
    <p:sldId id="390" r:id="rId4"/>
    <p:sldId id="470" r:id="rId5"/>
    <p:sldId id="530" r:id="rId6"/>
    <p:sldId id="528" r:id="rId7"/>
    <p:sldId id="529" r:id="rId8"/>
    <p:sldId id="509" r:id="rId9"/>
    <p:sldId id="510" r:id="rId10"/>
    <p:sldId id="508" r:id="rId11"/>
    <p:sldId id="507" r:id="rId12"/>
    <p:sldId id="496" r:id="rId13"/>
    <p:sldId id="501" r:id="rId14"/>
    <p:sldId id="497" r:id="rId15"/>
    <p:sldId id="502" r:id="rId16"/>
    <p:sldId id="498" r:id="rId17"/>
    <p:sldId id="503" r:id="rId18"/>
    <p:sldId id="511" r:id="rId19"/>
    <p:sldId id="512" r:id="rId20"/>
    <p:sldId id="513" r:id="rId21"/>
    <p:sldId id="519" r:id="rId22"/>
    <p:sldId id="520" r:id="rId23"/>
    <p:sldId id="521" r:id="rId24"/>
    <p:sldId id="522" r:id="rId25"/>
    <p:sldId id="523" r:id="rId26"/>
    <p:sldId id="516" r:id="rId27"/>
    <p:sldId id="526" r:id="rId28"/>
    <p:sldId id="524" r:id="rId29"/>
    <p:sldId id="525" r:id="rId30"/>
    <p:sldId id="294" r:id="rId31"/>
    <p:sldId id="514" r:id="rId32"/>
    <p:sldId id="518" r:id="rId33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7A3F1"/>
    <a:srgbClr val="000000"/>
    <a:srgbClr val="CCECFF"/>
    <a:srgbClr val="0000FF"/>
    <a:srgbClr val="5ACD3F"/>
    <a:srgbClr val="CC99FF"/>
    <a:srgbClr val="FFCC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1C25E-D778-416B-89D1-429D14C7EAC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1C25E-D778-416B-89D1-429D14C7EA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2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40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8290" y="757132"/>
            <a:ext cx="5189220" cy="21544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34E7-3F5A-404D-8AA7-4EF7801A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4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930948" y="757132"/>
            <a:ext cx="2546562" cy="2154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930948" y="1863536"/>
            <a:ext cx="2546562" cy="2154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61C3-2EFD-46A2-9448-A4AFA38F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7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51481" tIns="25740" rIns="51481" bIns="257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51481" tIns="25740" rIns="51481" bIns="257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51481" tIns="25740" rIns="51481" bIns="2574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80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29.02.2012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51481" tIns="25740" rIns="51481" bIns="2574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80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Коломенская В. Г.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51481" tIns="25740" rIns="51481" bIns="2574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807"/>
            <a:fld id="{EA921BC3-9D90-4260-A343-1C5E11AE88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1480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defTabSz="514807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53" indent="-193053" algn="l" defTabSz="5148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281" indent="-160877" algn="l" defTabSz="51480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53710" y="1333832"/>
            <a:ext cx="281970" cy="14396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243" y="1257340"/>
            <a:ext cx="4736657" cy="1631196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Склонение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имён существительных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Склонение имен существительных I склонения в единственном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множественном числе.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98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14" y="54832"/>
            <a:ext cx="5494527" cy="276999"/>
          </a:xfrm>
        </p:spPr>
        <p:txBody>
          <a:bodyPr/>
          <a:lstStyle/>
          <a:p>
            <a:pPr algn="ctr"/>
            <a:r>
              <a:rPr lang="ru-RU" altLang="ru-RU" sz="1800" dirty="0">
                <a:solidFill>
                  <a:srgbClr val="000066"/>
                </a:solidFill>
              </a:rPr>
              <a:t>Игра «Соберем слова в корзинку- склонение»</a:t>
            </a:r>
          </a:p>
        </p:txBody>
      </p:sp>
      <p:pic>
        <p:nvPicPr>
          <p:cNvPr id="13315" name="Picture 3" descr="0_68109_dcb0ec90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435" y="532546"/>
            <a:ext cx="1634644" cy="1150720"/>
          </a:xfrm>
          <a:noFill/>
        </p:spPr>
      </p:pic>
      <p:pic>
        <p:nvPicPr>
          <p:cNvPr id="13316" name="Picture 4" descr="0_68109_dcb0ec90_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6169" y="736852"/>
            <a:ext cx="1498508" cy="1107155"/>
          </a:xfrm>
          <a:noFill/>
        </p:spPr>
      </p:pic>
      <p:pic>
        <p:nvPicPr>
          <p:cNvPr id="13317" name="Picture 5" descr="0_68109_dcb0ec90_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6951" y="804452"/>
            <a:ext cx="1589599" cy="1107906"/>
          </a:xfr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49251" y="2380295"/>
            <a:ext cx="1226233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338352" y="2107638"/>
            <a:ext cx="839233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746763" y="2346495"/>
            <a:ext cx="807750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972997" y="2073837"/>
            <a:ext cx="920538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ОБЛАКО</a:t>
            </a:r>
            <a:r>
              <a:rPr lang="en-US" altLang="ru-RU" sz="11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85388" y="2073837"/>
            <a:ext cx="872448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973992" y="2721305"/>
            <a:ext cx="737411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ЗАКАТ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883895" y="2721305"/>
            <a:ext cx="674958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</a:t>
            </a:r>
            <a:r>
              <a:rPr lang="en-US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1566576" y="2346495"/>
            <a:ext cx="811212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745768" y="2380295"/>
            <a:ext cx="867318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ГРУСТЬ</a:t>
            </a:r>
            <a:r>
              <a:rPr lang="en-US" altLang="ru-RU" sz="1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112119" y="464194"/>
            <a:ext cx="364367" cy="27265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157164" y="497995"/>
            <a:ext cx="317320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2791809" y="634699"/>
            <a:ext cx="409412" cy="34025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837855" y="668499"/>
            <a:ext cx="272274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562590" y="634699"/>
            <a:ext cx="409412" cy="34025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608636" y="702300"/>
            <a:ext cx="227229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36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5466E-6 L 0.30156 -0.348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7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9255E-6 L -0.34827 -0.4004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20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5466E-6 L -0.25313 -0.2956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147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4187 L 0.05521 -0.5368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2475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2031E-6 L 0.49618 -0.4321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216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-0.04372 L -0.24947 -0.484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20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2267 L 0.19409 -0.4004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8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20472E-7 L 0.33229 -0.5160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20472E-7 L 0.01632 -0.536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26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5" grpId="0"/>
      <p:bldP spid="39946" grpId="0"/>
      <p:bldP spid="39947" grpId="0"/>
      <p:bldP spid="39948" grpId="0"/>
      <p:bldP spid="39949" grpId="0"/>
      <p:bldP spid="399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432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 просклоняйте существительные 1склонения, выделите окончания.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167951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Правда, ручка, история, сосна, география.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432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631825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Правд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ручк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истори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географи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правды      ручк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истори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географи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ручк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истори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сосн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географи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ручк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истори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географи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Т.п.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географи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правд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сосн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географи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433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Спишите, раскрывая скобки и ставя существительные в нужном падеже. В скобках укажите падеж.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6140" y="48098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99" y="1365042"/>
            <a:ext cx="547370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     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(задача), радовать (мама), встретиться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(сестра), думать о (книга), дать (рука), узнать о (постановка) (пьеса), присутствовать на (репетиция) (драма), рассказать (легенда) о (красавица), прочитать (сказка) о (сестрица) (Алёнушка).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433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6140" y="48098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99" y="631825"/>
            <a:ext cx="5778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радовать мам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встретиться с сестр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(Т.п.), думать о книг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дать рук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узнать о постановк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пьес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присутствовать на репетици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драм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рассказать легенд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о красавиц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прочитать сказк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о сестриц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Алёнушк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434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567293"/>
            <a:ext cx="568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Спишите, вставляя пропущенные буквы.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" y="1012825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Осенью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зим… можно найти на конце сосновой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новую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2. Сосна р…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стёт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 плотной глин…, и на песчаной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3.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грачи возвращаются с юга Европ… и из далёкой Африк... 4. На уроках биолог… и географ… нам было очень интересно. 5. Я уважаю Мари…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Кузминичн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 6. На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верхушк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берёз… на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кормушк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сидела сойка. 7. Сойка подлетела к нижней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и принялась клевать чёрную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хлеба, зажатую в лап…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47942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Осенью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зим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найти на конце сосновой ветк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новую почк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 Сосна р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стёт и на плотной глин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на песчаной земл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Весн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грачи возвращаются с юга Европ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из далёкой Африк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4. На уроках биологи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географи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было очень интересно. 5. Я уважаю Мари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 </a:t>
            </a:r>
            <a:r>
              <a:rPr lang="ru-RU" sz="17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Кузминичн</a:t>
            </a:r>
            <a:r>
              <a:rPr lang="ru-RU" sz="17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6. На верхушк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берёз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кра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 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кормушк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сидела сойка. 7. Сойка подлетела к нижней ветк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принялась клевать чёрную корк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7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хлеба, зажатую в лап</a:t>
            </a:r>
            <a:r>
              <a:rPr lang="ru-RU" sz="17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436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Прочитайте, выпишите в столбик существительные 1 склонения, образуйте и запишите форму множественного числа.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6140" y="48098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99" y="1365042"/>
            <a:ext cx="5473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   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Дерево, забор, забияка, лилия, жаворонок, вещь, юноша, удача, палата, дядя, поезд, кольцо, перемена, армия, коллекция, улица, цирк, экзамен, юбка, яблоко.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Выделите окончания.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436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6140" y="48098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99" y="555625"/>
            <a:ext cx="54737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забияк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забияк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юнош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юнош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удач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палат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палат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дяд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дяд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                    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улиц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sz="2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перемен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перемен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юбк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юбк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коллекци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коллекци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  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лили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лили</a:t>
            </a: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ru-RU" sz="2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1229519"/>
            <a:ext cx="5486399" cy="1231106"/>
          </a:xfrm>
          <a:solidFill>
            <a:srgbClr val="F7A3F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ru-RU" sz="1600" i="0" dirty="0"/>
              <a:t> </a:t>
            </a:r>
            <a:r>
              <a:rPr lang="ru-RU" sz="1600" i="0" dirty="0" smtClean="0"/>
              <a:t>    Существительные </a:t>
            </a:r>
            <a:r>
              <a:rPr lang="ru-RU" sz="1600" i="0" dirty="0"/>
              <a:t>1 склонения в </a:t>
            </a:r>
            <a:r>
              <a:rPr lang="ru-RU" sz="1600" i="0" dirty="0" smtClean="0"/>
              <a:t>родительном </a:t>
            </a:r>
            <a:r>
              <a:rPr lang="ru-RU" sz="1600" i="0" dirty="0"/>
              <a:t>падеже множественного </a:t>
            </a:r>
            <a:r>
              <a:rPr lang="ru-RU" sz="1600" i="0" dirty="0" smtClean="0"/>
              <a:t>числа имеют обычно нулевое </a:t>
            </a:r>
            <a:r>
              <a:rPr lang="ru-RU" sz="1600" i="0" dirty="0" err="1" smtClean="0"/>
              <a:t>оканчание</a:t>
            </a:r>
            <a:r>
              <a:rPr lang="ru-RU" sz="1600" i="0" dirty="0" smtClean="0"/>
              <a:t>, например: рощи – рощ, простыни – простынь, грязнули – </a:t>
            </a:r>
            <a:r>
              <a:rPr lang="ru-RU" sz="1600" i="0" dirty="0" err="1" smtClean="0"/>
              <a:t>грязнуль</a:t>
            </a:r>
            <a:r>
              <a:rPr lang="ru-RU" sz="1600" i="0" dirty="0" smtClean="0"/>
              <a:t>, партии – партий.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    </a:t>
            </a:r>
            <a:endParaRPr lang="ru-RU" sz="16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250825"/>
            <a:ext cx="5486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914400"/>
            <a:r>
              <a:rPr lang="ru-RU" sz="1600" kern="0" dirty="0" smtClean="0">
                <a:solidFill>
                  <a:srgbClr val="231F20"/>
                </a:solidFill>
                <a:latin typeface="Arial"/>
                <a:cs typeface="Arial"/>
              </a:rPr>
              <a:t>     Существительные </a:t>
            </a:r>
            <a:r>
              <a:rPr lang="ru-RU" sz="1600" kern="0" dirty="0">
                <a:solidFill>
                  <a:srgbClr val="231F20"/>
                </a:solidFill>
                <a:latin typeface="Arial"/>
                <a:cs typeface="Arial"/>
              </a:rPr>
              <a:t>1 склонения в именительном падеже множественного числа оканчиваются на –ы, -и. Например: </a:t>
            </a:r>
            <a:r>
              <a:rPr lang="ru-RU" sz="1600" kern="0" dirty="0" err="1" smtClean="0">
                <a:solidFill>
                  <a:srgbClr val="231F20"/>
                </a:solidFill>
                <a:latin typeface="Arial"/>
                <a:cs typeface="Arial"/>
              </a:rPr>
              <a:t>вишн</a:t>
            </a:r>
            <a:r>
              <a:rPr lang="ru-RU" sz="1600" kern="0" dirty="0" smtClean="0">
                <a:solidFill>
                  <a:srgbClr val="231F20"/>
                </a:solidFill>
                <a:latin typeface="Arial"/>
                <a:cs typeface="Arial"/>
              </a:rPr>
              <a:t>-и</a:t>
            </a:r>
            <a:r>
              <a:rPr lang="ru-RU" sz="16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ru-RU" sz="1600" kern="0" dirty="0" err="1">
                <a:solidFill>
                  <a:srgbClr val="231F20"/>
                </a:solidFill>
                <a:latin typeface="Arial"/>
                <a:cs typeface="Arial"/>
              </a:rPr>
              <a:t>нян</a:t>
            </a:r>
            <a:r>
              <a:rPr lang="ru-RU" sz="1600" kern="0" dirty="0">
                <a:solidFill>
                  <a:srgbClr val="231F20"/>
                </a:solidFill>
                <a:latin typeface="Arial"/>
                <a:cs typeface="Arial"/>
              </a:rPr>
              <a:t>-и, мужчин-ы.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9700" y="2577782"/>
            <a:ext cx="5486399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kern="0" dirty="0" smtClean="0"/>
              <a:t>     </a:t>
            </a:r>
            <a:r>
              <a:rPr lang="ru-RU" sz="1600" i="0" kern="0" dirty="0" smtClean="0"/>
              <a:t>Некоторые существительные могут иметь окончание –</a:t>
            </a:r>
            <a:r>
              <a:rPr lang="ru-RU" sz="1600" i="0" kern="0" dirty="0" smtClean="0">
                <a:solidFill>
                  <a:srgbClr val="FF0000"/>
                </a:solidFill>
              </a:rPr>
              <a:t>ей</a:t>
            </a:r>
            <a:r>
              <a:rPr lang="ru-RU" sz="1600" i="0" kern="0" dirty="0" smtClean="0"/>
              <a:t>, например: свечей.</a:t>
            </a:r>
            <a:endParaRPr lang="ru-RU" sz="1600" i="0" kern="0" dirty="0"/>
          </a:p>
        </p:txBody>
      </p:sp>
    </p:spTree>
    <p:extLst>
      <p:ext uri="{BB962C8B-B14F-4D97-AF65-F5344CB8AC3E}">
        <p14:creationId xmlns:p14="http://schemas.microsoft.com/office/powerpoint/2010/main" val="28412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7100" y="555625"/>
            <a:ext cx="3352800" cy="2308304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Почему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знать склонение?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связано с орфографией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Научимся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 склонение существительных.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static.ngs.ru/news/preview/67c6edd9ce325dbf4db3866ce151f15f0fdaf0d0_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10" y="784225"/>
            <a:ext cx="1658141" cy="1395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997942"/>
            <a:ext cx="5486399" cy="153888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sz="2000" i="0" dirty="0" smtClean="0">
                <a:solidFill>
                  <a:srgbClr val="FF0000"/>
                </a:solidFill>
              </a:rPr>
              <a:t>     У некоторых существительных 1 склонения в форме родительного падежа множественного числа могут появляться беглые гласные </a:t>
            </a:r>
            <a:r>
              <a:rPr lang="ru-RU" sz="2000" b="1" dirty="0" smtClean="0">
                <a:solidFill>
                  <a:srgbClr val="FF0000"/>
                </a:solidFill>
              </a:rPr>
              <a:t>е </a:t>
            </a:r>
            <a:r>
              <a:rPr lang="ru-RU" sz="2000" i="0" dirty="0" smtClean="0">
                <a:solidFill>
                  <a:srgbClr val="FF0000"/>
                </a:solidFill>
              </a:rPr>
              <a:t>или </a:t>
            </a:r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i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i="0" dirty="0" smtClean="0">
                <a:solidFill>
                  <a:srgbClr val="FF0000"/>
                </a:solidFill>
              </a:rPr>
              <a:t> </a:t>
            </a:r>
            <a:r>
              <a:rPr lang="ru-RU" sz="2000" i="0" dirty="0" smtClean="0">
                <a:solidFill>
                  <a:srgbClr val="FF0000"/>
                </a:solidFill>
              </a:rPr>
              <a:t> 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: башни – башен.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1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1231106"/>
          </a:xfrm>
        </p:spPr>
        <p:txBody>
          <a:bodyPr/>
          <a:lstStyle/>
          <a:p>
            <a:r>
              <a:rPr lang="ru-RU" sz="2000" i="0" dirty="0" smtClean="0">
                <a:solidFill>
                  <a:srgbClr val="FF0000"/>
                </a:solidFill>
              </a:rPr>
              <a:t>     От данных существительных образуйте форму родительного падежа множественного числа,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Образец: песни - песен 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438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177482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Сабля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метла, басня, пианистка, статуэтка.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438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Сабля – сабли - саб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ль,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метла – мётлы - мёт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л,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басня- басни - бас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н,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пианистка – пианистки - пианист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к, статуэтка – статуэтки - статуэт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923330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2000" i="0" dirty="0" smtClean="0">
                <a:solidFill>
                  <a:srgbClr val="FF0000"/>
                </a:solidFill>
              </a:rPr>
              <a:t>Образуйте от данных существительных  форму множественного числа, просклоняйте, выделите окончания и беглые гласные.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439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899" y="1622425"/>
            <a:ext cx="5410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Линия, оценка, булавка, владыка, сова, ива, организация, старшина, туча.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439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479425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- линии, оценка - оценки, булавка - булавки, владыка - владыки, сова - совы, ива - ивы, организация - организации, старшина - старшины, туча - тучи.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1" y="860425"/>
            <a:ext cx="5702299" cy="1661993"/>
          </a:xfrm>
        </p:spPr>
        <p:txBody>
          <a:bodyPr/>
          <a:lstStyle/>
          <a:p>
            <a:r>
              <a:rPr lang="ru-RU" sz="1800" i="0" dirty="0" err="1"/>
              <a:t>И.п</a:t>
            </a:r>
            <a:r>
              <a:rPr lang="ru-RU" sz="1800" i="0" dirty="0"/>
              <a:t>.  линии  </a:t>
            </a:r>
            <a:r>
              <a:rPr lang="ru-RU" sz="1800" i="0" dirty="0" smtClean="0"/>
              <a:t>         оценки </a:t>
            </a:r>
            <a:r>
              <a:rPr lang="ru-RU" sz="1800" i="0" dirty="0"/>
              <a:t> </a:t>
            </a:r>
            <a:r>
              <a:rPr lang="ru-RU" sz="1800" i="0" dirty="0" smtClean="0"/>
              <a:t>     булавки </a:t>
            </a:r>
            <a:r>
              <a:rPr lang="ru-RU" sz="1800" i="0" dirty="0"/>
              <a:t> </a:t>
            </a:r>
            <a:r>
              <a:rPr lang="ru-RU" sz="1800" i="0" dirty="0" smtClean="0"/>
              <a:t>      совы </a:t>
            </a:r>
            <a:r>
              <a:rPr lang="ru-RU" sz="1800" i="0" dirty="0"/>
              <a:t> </a:t>
            </a:r>
            <a:r>
              <a:rPr lang="ru-RU" sz="1800" i="0" dirty="0" smtClean="0"/>
              <a:t> </a:t>
            </a:r>
            <a:r>
              <a:rPr lang="ru-RU" sz="1800" i="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 err="1"/>
              <a:t>Р.п</a:t>
            </a:r>
            <a:r>
              <a:rPr lang="ru-RU" sz="1800" i="0" dirty="0"/>
              <a:t>.  линий </a:t>
            </a:r>
            <a:r>
              <a:rPr lang="ru-RU" sz="1800" i="0" dirty="0" smtClean="0"/>
              <a:t>  </a:t>
            </a:r>
            <a:r>
              <a:rPr lang="ru-RU" sz="1800" i="0" dirty="0"/>
              <a:t> </a:t>
            </a:r>
            <a:r>
              <a:rPr lang="ru-RU" sz="1800" i="0" dirty="0" smtClean="0"/>
              <a:t>       оцен</a:t>
            </a:r>
            <a:r>
              <a:rPr lang="ru-RU" sz="1800" i="0" dirty="0" smtClean="0">
                <a:solidFill>
                  <a:srgbClr val="C00000"/>
                </a:solidFill>
              </a:rPr>
              <a:t>о</a:t>
            </a:r>
            <a:r>
              <a:rPr lang="ru-RU" sz="1800" i="0" dirty="0" smtClean="0"/>
              <a:t>к      </a:t>
            </a:r>
            <a:r>
              <a:rPr lang="ru-RU" sz="1800" i="0" dirty="0"/>
              <a:t> булав</a:t>
            </a:r>
            <a:r>
              <a:rPr lang="ru-RU" sz="1800" i="0" dirty="0">
                <a:solidFill>
                  <a:srgbClr val="C00000"/>
                </a:solidFill>
              </a:rPr>
              <a:t>о</a:t>
            </a:r>
            <a:r>
              <a:rPr lang="ru-RU" sz="1800" i="0" dirty="0"/>
              <a:t>к  </a:t>
            </a:r>
            <a:r>
              <a:rPr lang="ru-RU" sz="1800" i="0" dirty="0" smtClean="0"/>
              <a:t>      сов </a:t>
            </a:r>
            <a:r>
              <a:rPr lang="ru-RU" sz="1800" i="0" dirty="0"/>
              <a:t> </a:t>
            </a:r>
            <a:endParaRPr lang="ru-RU" sz="1800" i="0" dirty="0" smtClean="0"/>
          </a:p>
          <a:p>
            <a:r>
              <a:rPr lang="ru-RU" sz="1800" i="0" dirty="0" err="1" smtClean="0"/>
              <a:t>Д.п</a:t>
            </a:r>
            <a:r>
              <a:rPr lang="ru-RU" sz="1800" i="0" dirty="0"/>
              <a:t>.  линиям  </a:t>
            </a:r>
            <a:r>
              <a:rPr lang="ru-RU" sz="1800" i="0" dirty="0" smtClean="0"/>
              <a:t>       оценкам </a:t>
            </a:r>
            <a:r>
              <a:rPr lang="ru-RU" sz="1800" i="0" dirty="0"/>
              <a:t> </a:t>
            </a:r>
            <a:r>
              <a:rPr lang="ru-RU" sz="1800" i="0" dirty="0" smtClean="0"/>
              <a:t>  булавкам     </a:t>
            </a:r>
            <a:r>
              <a:rPr lang="ru-RU" sz="1800" i="0" dirty="0"/>
              <a:t> совам  </a:t>
            </a:r>
            <a:r>
              <a:rPr lang="ru-RU" sz="1800" i="0" dirty="0" smtClean="0"/>
              <a:t> </a:t>
            </a:r>
            <a:r>
              <a:rPr lang="ru-RU" sz="1800" i="0" dirty="0"/>
              <a:t> </a:t>
            </a:r>
            <a:endParaRPr lang="ru-RU" sz="1800" i="0" dirty="0" smtClean="0"/>
          </a:p>
          <a:p>
            <a:r>
              <a:rPr lang="ru-RU" sz="1800" i="0" dirty="0" err="1" smtClean="0"/>
              <a:t>В.п</a:t>
            </a:r>
            <a:r>
              <a:rPr lang="ru-RU" sz="1800" i="0" dirty="0" smtClean="0"/>
              <a:t>.  </a:t>
            </a:r>
            <a:r>
              <a:rPr lang="ru-RU" sz="1800" i="0" dirty="0"/>
              <a:t>линии  </a:t>
            </a:r>
            <a:r>
              <a:rPr lang="ru-RU" sz="1800" i="0" dirty="0" smtClean="0"/>
              <a:t>          оценки </a:t>
            </a:r>
            <a:r>
              <a:rPr lang="ru-RU" sz="1800" i="0" dirty="0"/>
              <a:t> </a:t>
            </a:r>
            <a:r>
              <a:rPr lang="ru-RU" sz="1800" i="0" dirty="0" smtClean="0"/>
              <a:t>    булавки </a:t>
            </a:r>
            <a:r>
              <a:rPr lang="ru-RU" sz="1800" i="0" dirty="0"/>
              <a:t> </a:t>
            </a:r>
            <a:r>
              <a:rPr lang="ru-RU" sz="1800" i="0" dirty="0" smtClean="0"/>
              <a:t>       сов </a:t>
            </a:r>
            <a:r>
              <a:rPr lang="ru-RU" sz="1800" i="0" dirty="0"/>
              <a:t> 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/>
              <a:t>Т.п.  линиям  </a:t>
            </a:r>
            <a:r>
              <a:rPr lang="ru-RU" sz="1800" i="0" dirty="0" smtClean="0"/>
              <a:t>        оценками </a:t>
            </a:r>
            <a:r>
              <a:rPr lang="ru-RU" sz="1800" i="0" dirty="0"/>
              <a:t> булавками </a:t>
            </a:r>
            <a:r>
              <a:rPr lang="ru-RU" sz="1800" i="0" dirty="0" smtClean="0"/>
              <a:t> </a:t>
            </a:r>
            <a:r>
              <a:rPr lang="ru-RU" sz="1800" i="0" dirty="0"/>
              <a:t> </a:t>
            </a:r>
            <a:r>
              <a:rPr lang="ru-RU" sz="1800" i="0" dirty="0" smtClean="0"/>
              <a:t> совами </a:t>
            </a:r>
            <a:r>
              <a:rPr lang="ru-RU" sz="1800" i="0" dirty="0"/>
              <a:t> </a:t>
            </a:r>
            <a:r>
              <a:rPr lang="ru-RU" sz="1800" i="0" dirty="0" smtClean="0"/>
              <a:t> </a:t>
            </a:r>
            <a:r>
              <a:rPr lang="ru-RU" sz="1800" i="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 err="1"/>
              <a:t>П.п</a:t>
            </a:r>
            <a:r>
              <a:rPr lang="ru-RU" sz="1800" i="0" dirty="0"/>
              <a:t>. </a:t>
            </a:r>
            <a:r>
              <a:rPr lang="ru-RU" sz="1800" i="0" dirty="0" smtClean="0"/>
              <a:t>О(об) линиях оценках </a:t>
            </a:r>
            <a:r>
              <a:rPr lang="ru-RU" sz="1800" i="0" dirty="0"/>
              <a:t> </a:t>
            </a:r>
            <a:r>
              <a:rPr lang="ru-RU" sz="1800" i="0" dirty="0" smtClean="0"/>
              <a:t>   булавках </a:t>
            </a:r>
            <a:r>
              <a:rPr lang="ru-RU" sz="1800" i="0" dirty="0"/>
              <a:t> </a:t>
            </a:r>
            <a:r>
              <a:rPr lang="ru-RU" sz="1800" i="0" dirty="0" smtClean="0"/>
              <a:t>    совах </a:t>
            </a:r>
            <a:r>
              <a:rPr lang="ru-RU" sz="1800" i="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13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84225"/>
            <a:ext cx="5702299" cy="1661993"/>
          </a:xfrm>
        </p:spPr>
        <p:txBody>
          <a:bodyPr/>
          <a:lstStyle/>
          <a:p>
            <a:r>
              <a:rPr lang="ru-RU" sz="1800" i="0" dirty="0" err="1"/>
              <a:t>И.п</a:t>
            </a:r>
            <a:r>
              <a:rPr lang="ru-RU" sz="1800" i="0" dirty="0"/>
              <a:t>.   </a:t>
            </a:r>
            <a:r>
              <a:rPr lang="ru-RU" sz="1800" i="0" dirty="0" smtClean="0"/>
              <a:t>   ивы </a:t>
            </a:r>
            <a:r>
              <a:rPr lang="ru-RU" sz="1800" i="0" dirty="0"/>
              <a:t>  </a:t>
            </a:r>
            <a:r>
              <a:rPr lang="ru-RU" sz="1800" i="0" dirty="0" smtClean="0"/>
              <a:t>  организации  </a:t>
            </a:r>
            <a:r>
              <a:rPr lang="ru-RU" sz="1800" i="0" dirty="0"/>
              <a:t> </a:t>
            </a:r>
            <a:r>
              <a:rPr lang="ru-RU" sz="1800" i="0" dirty="0" smtClean="0"/>
              <a:t>    старшины  </a:t>
            </a:r>
            <a:r>
              <a:rPr lang="ru-RU" sz="1800" i="0" dirty="0"/>
              <a:t> </a:t>
            </a:r>
            <a:r>
              <a:rPr lang="ru-RU" sz="1800" i="0" dirty="0" smtClean="0"/>
              <a:t> тучи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 err="1"/>
              <a:t>Р.п</a:t>
            </a:r>
            <a:r>
              <a:rPr lang="ru-RU" sz="1800" i="0" dirty="0"/>
              <a:t>.   </a:t>
            </a:r>
            <a:r>
              <a:rPr lang="ru-RU" sz="1800" i="0" dirty="0" smtClean="0"/>
              <a:t>   ив </a:t>
            </a:r>
            <a:r>
              <a:rPr lang="ru-RU" sz="1800" i="0" dirty="0"/>
              <a:t> </a:t>
            </a:r>
            <a:r>
              <a:rPr lang="ru-RU" sz="1800" i="0" dirty="0" smtClean="0"/>
              <a:t>      организаций  </a:t>
            </a:r>
            <a:r>
              <a:rPr lang="ru-RU" sz="1800" i="0" dirty="0"/>
              <a:t> </a:t>
            </a:r>
            <a:r>
              <a:rPr lang="ru-RU" sz="1800" i="0" dirty="0" smtClean="0"/>
              <a:t>    старшин </a:t>
            </a:r>
            <a:r>
              <a:rPr lang="ru-RU" sz="1800" i="0" dirty="0"/>
              <a:t> </a:t>
            </a:r>
            <a:r>
              <a:rPr lang="ru-RU" sz="1800" i="0" dirty="0" smtClean="0"/>
              <a:t>     туч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 err="1"/>
              <a:t>Д.п</a:t>
            </a:r>
            <a:r>
              <a:rPr lang="ru-RU" sz="1800" i="0" dirty="0"/>
              <a:t>.  </a:t>
            </a:r>
            <a:r>
              <a:rPr lang="ru-RU" sz="1800" i="0" dirty="0" smtClean="0"/>
              <a:t>   </a:t>
            </a:r>
            <a:r>
              <a:rPr lang="ru-RU" sz="1800" i="0" dirty="0"/>
              <a:t> ивам  </a:t>
            </a:r>
            <a:r>
              <a:rPr lang="ru-RU" sz="1800" i="0" dirty="0" smtClean="0"/>
              <a:t>  организациям </a:t>
            </a:r>
            <a:r>
              <a:rPr lang="ru-RU" sz="1800" i="0" dirty="0"/>
              <a:t> </a:t>
            </a:r>
            <a:r>
              <a:rPr lang="ru-RU" sz="1800" i="0" dirty="0" smtClean="0"/>
              <a:t>  старшинам </a:t>
            </a:r>
            <a:r>
              <a:rPr lang="ru-RU" sz="1800" i="0" dirty="0"/>
              <a:t> </a:t>
            </a:r>
            <a:r>
              <a:rPr lang="ru-RU" sz="1800" i="0" dirty="0" smtClean="0"/>
              <a:t> тучам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 err="1"/>
              <a:t>В.п</a:t>
            </a:r>
            <a:r>
              <a:rPr lang="ru-RU" sz="1800" i="0" dirty="0"/>
              <a:t>. </a:t>
            </a:r>
            <a:r>
              <a:rPr lang="ru-RU" sz="1800" i="0" dirty="0" smtClean="0"/>
              <a:t>    </a:t>
            </a:r>
            <a:r>
              <a:rPr lang="ru-RU" sz="1800" i="0" dirty="0"/>
              <a:t> ивы  </a:t>
            </a:r>
            <a:r>
              <a:rPr lang="ru-RU" sz="1800" i="0" dirty="0" smtClean="0"/>
              <a:t>    организации </a:t>
            </a:r>
            <a:r>
              <a:rPr lang="ru-RU" sz="1800" i="0" dirty="0"/>
              <a:t> </a:t>
            </a:r>
            <a:r>
              <a:rPr lang="ru-RU" sz="1800" i="0" dirty="0" smtClean="0"/>
              <a:t>     старшин </a:t>
            </a:r>
            <a:r>
              <a:rPr lang="ru-RU" sz="1800" i="0" dirty="0"/>
              <a:t> </a:t>
            </a:r>
            <a:r>
              <a:rPr lang="ru-RU" sz="1800" i="0" dirty="0" smtClean="0"/>
              <a:t>     тучи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/>
              <a:t>Т.п. </a:t>
            </a:r>
            <a:r>
              <a:rPr lang="ru-RU" sz="1800" i="0" dirty="0" smtClean="0"/>
              <a:t>   </a:t>
            </a:r>
            <a:r>
              <a:rPr lang="ru-RU" sz="1800" i="0" dirty="0"/>
              <a:t>  ивами </a:t>
            </a:r>
            <a:r>
              <a:rPr lang="ru-RU" sz="1800" i="0" dirty="0" smtClean="0"/>
              <a:t> </a:t>
            </a:r>
            <a:r>
              <a:rPr lang="ru-RU" sz="1800" i="0" dirty="0"/>
              <a:t> организациями  старшинами </a:t>
            </a:r>
            <a:r>
              <a:rPr lang="ru-RU" sz="1800" i="0" dirty="0" smtClean="0"/>
              <a:t>тучами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0" dirty="0" err="1"/>
              <a:t>П.п</a:t>
            </a:r>
            <a:r>
              <a:rPr lang="ru-RU" sz="1800" i="0" dirty="0"/>
              <a:t>. </a:t>
            </a:r>
            <a:r>
              <a:rPr lang="ru-RU" sz="1800" i="0" dirty="0" smtClean="0"/>
              <a:t>О(об)ивах </a:t>
            </a:r>
            <a:r>
              <a:rPr lang="ru-RU" sz="1800" i="0" dirty="0"/>
              <a:t> организациях </a:t>
            </a:r>
            <a:r>
              <a:rPr lang="ru-RU" sz="1800" i="0" dirty="0" smtClean="0"/>
              <a:t>  </a:t>
            </a:r>
            <a:r>
              <a:rPr lang="ru-RU" sz="1800" i="0" dirty="0"/>
              <a:t> старшинах  </a:t>
            </a:r>
            <a:r>
              <a:rPr lang="ru-RU" sz="1800" i="0" dirty="0" smtClean="0"/>
              <a:t>  тучах</a:t>
            </a:r>
            <a:endParaRPr lang="ru-RU" sz="1800" i="0" dirty="0"/>
          </a:p>
        </p:txBody>
      </p:sp>
    </p:spTree>
    <p:extLst>
      <p:ext uri="{BB962C8B-B14F-4D97-AF65-F5344CB8AC3E}">
        <p14:creationId xmlns:p14="http://schemas.microsoft.com/office/powerpoint/2010/main" val="10599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5848" y="507000"/>
          <a:ext cx="4009060" cy="23795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07172"/>
                <a:gridCol w="767296"/>
                <a:gridCol w="767296"/>
                <a:gridCol w="767296"/>
              </a:tblGrid>
              <a:tr h="216323"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err="1" smtClean="0"/>
                        <a:t>скл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2 </a:t>
                      </a:r>
                      <a:r>
                        <a:rPr lang="ru-RU" sz="1100" dirty="0" err="1" smtClean="0"/>
                        <a:t>скл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err="1" smtClean="0"/>
                        <a:t>скл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Локоть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Сирень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Пианино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100" dirty="0" smtClean="0"/>
                        <a:t>Берёза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Камень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Постель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Костя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Ягода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Кисть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Голубь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9132" y="743605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33356" y="743605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7580" y="743605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99132" y="957677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33356" y="957677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67580" y="957677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99132" y="117174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33356" y="117174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67580" y="117174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99132" y="1385820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33356" y="1385820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67580" y="1385820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99132" y="1599892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33356" y="1599892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67580" y="1599892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9132" y="181396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33356" y="181396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67580" y="181396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495546" y="3042057"/>
            <a:ext cx="270254" cy="2027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" action="ppaction://noaction"/>
          </p:cNvPr>
          <p:cNvSpPr/>
          <p:nvPr/>
        </p:nvSpPr>
        <p:spPr>
          <a:xfrm>
            <a:off x="1711714" y="2974455"/>
            <a:ext cx="2387418" cy="169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r>
              <a:rPr lang="ru-RU" sz="1400" b="1" dirty="0"/>
              <a:t>Повтори правило!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99132" y="2028035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099132" y="224210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67580" y="245617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99132" y="267024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33356" y="2028035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33356" y="224210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33356" y="245617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67580" y="267024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67580" y="2028035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578100" y="225337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99132" y="245617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333356" y="267024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pic>
        <p:nvPicPr>
          <p:cNvPr id="48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208" y="0"/>
            <a:ext cx="1486506" cy="1007601"/>
          </a:xfrm>
          <a:prstGeom prst="rect">
            <a:avLst/>
          </a:prstGeom>
          <a:noFill/>
        </p:spPr>
      </p:pic>
      <p:pic>
        <p:nvPicPr>
          <p:cNvPr id="50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320" y="2061835"/>
            <a:ext cx="977480" cy="104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4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7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7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7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7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7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5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7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7" presetClass="entr" presetSubtype="1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55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7" presetClass="entr" presetSubtype="1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17" presetClass="entr" presetSubtype="1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7" presetClass="entr" presetSubtype="1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55" presetClass="exit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7" presetClass="entr" presetSubtype="1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55" presetClass="exit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7" presetClass="entr" presetSubtype="1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55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7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55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7" presetClass="entr" presetSubtype="1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5848" y="507001"/>
          <a:ext cx="4009060" cy="23795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07172"/>
                <a:gridCol w="767296"/>
                <a:gridCol w="767296"/>
                <a:gridCol w="767296"/>
              </a:tblGrid>
              <a:tr h="216323"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err="1" smtClean="0"/>
                        <a:t>скл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2 </a:t>
                      </a:r>
                      <a:r>
                        <a:rPr lang="ru-RU" sz="1100" dirty="0" err="1" smtClean="0"/>
                        <a:t>скл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err="1" smtClean="0"/>
                        <a:t>скл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Деревня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Акварель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Снежинка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100" dirty="0" smtClean="0"/>
                        <a:t>Колесо</a:t>
                      </a:r>
                      <a:endParaRPr lang="ru-RU" sz="1100" dirty="0"/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Трамвай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Молодёжь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Камыш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Ярмарка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Сеть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Шерсть</a:t>
                      </a: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57658" marR="57658" marT="21632" marB="21632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9132" y="74360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7580" y="74360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3356" y="74360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9132" y="95767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3356" y="95767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7580" y="957678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9132" y="117174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7580" y="117174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3356" y="117174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99132" y="1385821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7580" y="1385821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33356" y="1385821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9132" y="159989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33356" y="159989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7580" y="1599893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99132" y="1813964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33356" y="1813964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67580" y="1813964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495546" y="3042057"/>
            <a:ext cx="270254" cy="2027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noaction"/>
          </p:cNvPr>
          <p:cNvSpPr/>
          <p:nvPr/>
        </p:nvSpPr>
        <p:spPr>
          <a:xfrm>
            <a:off x="1711714" y="2974455"/>
            <a:ext cx="2387418" cy="169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469" tIns="25734" rIns="51469" bIns="25734" rtlCol="0" anchor="ctr"/>
          <a:lstStyle/>
          <a:p>
            <a:pPr algn="ctr" defTabSz="514691"/>
            <a:r>
              <a:rPr lang="ru-RU" sz="1400" b="1" dirty="0">
                <a:solidFill>
                  <a:prstClr val="black"/>
                </a:solidFill>
              </a:rPr>
              <a:t>Повтори правило!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99132" y="202803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99132" y="2242107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67580" y="245617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33356" y="267024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67580" y="202803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33356" y="2242107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3356" y="245617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67580" y="267024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33356" y="2028036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67580" y="2242107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99132" y="245617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99132" y="2670249"/>
            <a:ext cx="765776" cy="202805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691"/>
            <a:endParaRPr lang="ru-RU">
              <a:solidFill>
                <a:prstClr val="white"/>
              </a:solidFill>
            </a:endParaRPr>
          </a:p>
        </p:txBody>
      </p:sp>
      <p:pic>
        <p:nvPicPr>
          <p:cNvPr id="47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320" y="2061835"/>
            <a:ext cx="977480" cy="1047812"/>
          </a:xfrm>
          <a:prstGeom prst="rect">
            <a:avLst/>
          </a:prstGeom>
          <a:noFill/>
        </p:spPr>
      </p:pic>
      <p:pic>
        <p:nvPicPr>
          <p:cNvPr id="48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208" y="1"/>
            <a:ext cx="1486506" cy="100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6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7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7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7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7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7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5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7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7" presetClass="entr" presetSubtype="1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55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7" presetClass="entr" presetSubtype="1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17" presetClass="entr" presetSubtype="1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7" presetClass="entr" presetSubtype="1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55" presetClass="exit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7" presetClass="entr" presetSubtype="1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55" presetClass="exit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7" presetClass="entr" presetSubtype="1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55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7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55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7" presetClass="entr" presetSubtype="1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5700" y="866140"/>
            <a:ext cx="28956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72, </a:t>
            </a:r>
            <a:r>
              <a:rPr lang="ru-RU" sz="1600" b="1" i="0" dirty="0" smtClean="0">
                <a:solidFill>
                  <a:schemeClr val="bg1"/>
                </a:solidFill>
              </a:rPr>
              <a:t>73.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УПРАЖНЕНИЕ 440 (</a:t>
            </a:r>
            <a:r>
              <a:rPr lang="ru-RU" sz="1600" b="1" i="0" dirty="0" err="1" smtClean="0">
                <a:solidFill>
                  <a:schemeClr val="bg1"/>
                </a:solidFill>
              </a:rPr>
              <a:t>стр</a:t>
            </a:r>
            <a:r>
              <a:rPr lang="ru-RU" sz="1600" b="1" i="0" dirty="0" smtClean="0">
                <a:solidFill>
                  <a:schemeClr val="bg1"/>
                </a:solidFill>
              </a:rPr>
              <a:t> 187). 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69568"/>
            <a:ext cx="5486399" cy="2400657"/>
          </a:xfrm>
        </p:spPr>
        <p:txBody>
          <a:bodyPr/>
          <a:lstStyle/>
          <a:p>
            <a:r>
              <a:rPr lang="ru-RU" i="0" dirty="0"/>
              <a:t> </a:t>
            </a:r>
            <a:r>
              <a:rPr lang="ru-RU" i="0" dirty="0" smtClean="0"/>
              <a:t>    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Изменение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существительных по падежам называется </a:t>
            </a:r>
            <a:r>
              <a:rPr lang="ru-RU" sz="1950" i="0" dirty="0" smtClean="0">
                <a:solidFill>
                  <a:srgbClr val="FF0000"/>
                </a:solidFill>
              </a:rPr>
              <a:t>склонением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95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Существительные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распределяются по </a:t>
            </a:r>
            <a:r>
              <a:rPr lang="ru-RU" sz="1950" i="0" dirty="0" smtClean="0">
                <a:solidFill>
                  <a:srgbClr val="FF0000"/>
                </a:solidFill>
              </a:rPr>
              <a:t>трём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 основным </a:t>
            </a:r>
            <a:r>
              <a:rPr lang="ru-RU" sz="1950" i="0" dirty="0" smtClean="0">
                <a:solidFill>
                  <a:srgbClr val="FF0000"/>
                </a:solidFill>
              </a:rPr>
              <a:t>типам склонения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altLang="ru-RU" sz="1950" i="0" dirty="0"/>
              <a:t> </a:t>
            </a:r>
            <a:r>
              <a:rPr lang="ru-RU" altLang="ru-RU" sz="1950" i="0" dirty="0">
                <a:solidFill>
                  <a:srgbClr val="FF0000"/>
                </a:solidFill>
              </a:rPr>
              <a:t>Тип склонения </a:t>
            </a:r>
            <a:r>
              <a:rPr lang="ru-RU" altLang="ru-RU" sz="1950" i="0" dirty="0"/>
              <a:t>– это то, какую систему окончаний в </a:t>
            </a:r>
            <a:r>
              <a:rPr lang="ru-RU" altLang="ru-RU" sz="1950" i="0" dirty="0" smtClean="0"/>
              <a:t>формах </a:t>
            </a:r>
            <a:r>
              <a:rPr lang="ru-RU" altLang="ru-RU" sz="1950" i="0" dirty="0" err="1" smtClean="0"/>
              <a:t>ед.ч</a:t>
            </a:r>
            <a:r>
              <a:rPr lang="ru-RU" altLang="ru-RU" sz="1950" i="0" dirty="0" smtClean="0"/>
              <a:t>. </a:t>
            </a:r>
            <a:r>
              <a:rPr lang="ru-RU" altLang="ru-RU" sz="1950" i="0" dirty="0"/>
              <a:t>имеет данная группа существительных. </a:t>
            </a:r>
            <a:endParaRPr lang="ru-RU" sz="195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50" i="0" dirty="0">
                <a:solidFill>
                  <a:srgbClr val="FF0000"/>
                </a:solidFill>
              </a:rPr>
              <a:t> </a:t>
            </a:r>
            <a:r>
              <a:rPr lang="ru-RU" sz="1950" i="0" dirty="0" smtClean="0">
                <a:solidFill>
                  <a:srgbClr val="FF0000"/>
                </a:solidFill>
              </a:rPr>
              <a:t>    Тип склонения 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определяется по форме </a:t>
            </a:r>
            <a:r>
              <a:rPr lang="ru-RU" sz="1950" i="0" dirty="0" smtClean="0">
                <a:solidFill>
                  <a:srgbClr val="FF0000"/>
                </a:solidFill>
              </a:rPr>
              <a:t>именительного падежа единственного числа</a:t>
            </a:r>
            <a:r>
              <a:rPr lang="ru-RU" sz="195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95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ЧТО ТАКОЕ СКЛОНЕНИЕ?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44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984885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От данных существительных образуйте форму родительного падежа множественного числа, выделите окончания.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Образец: книг-и – книг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sym typeface="Webdings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437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1774825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Дача, туча, роща, игра, организация, коллекция, старшина, пустыня, статья, вожжи.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437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Дача – дачи – дач , туча – тучи - туч, роща – рощи - рощ, игра – игры - игр, организация организации - организаций, коллекция – коллекции - коллекций, старшина – старшины - старшин, пустыня – пустыни - пустынь, статья – статьи - статей, вожжи - вожжей.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29944"/>
            <a:ext cx="5626100" cy="584775"/>
          </a:xfrm>
        </p:spPr>
        <p:txBody>
          <a:bodyPr/>
          <a:lstStyle/>
          <a:p>
            <a:pPr algn="ctr"/>
            <a:r>
              <a:rPr lang="en-US" altLang="ru-RU" sz="1900" dirty="0" smtClean="0"/>
              <a:t>СКЛОНЕНИ</a:t>
            </a:r>
            <a:r>
              <a:rPr lang="ru-RU" altLang="ru-RU" sz="1900" dirty="0" smtClean="0"/>
              <a:t>Е</a:t>
            </a:r>
            <a:r>
              <a:rPr lang="en-US" altLang="ru-RU" sz="1900" dirty="0" smtClean="0"/>
              <a:t> ИМЕН СУЩЕСТВИТЕЛЬНЫХ</a:t>
            </a:r>
            <a:endParaRPr lang="ru-RU" altLang="ru-RU" sz="1900" dirty="0"/>
          </a:p>
        </p:txBody>
      </p:sp>
      <p:graphicFrame>
        <p:nvGraphicFramePr>
          <p:cNvPr id="53298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711808"/>
              </p:ext>
            </p:extLst>
          </p:nvPr>
        </p:nvGraphicFramePr>
        <p:xfrm>
          <a:off x="245797" y="555625"/>
          <a:ext cx="5304103" cy="2568081"/>
        </p:xfrm>
        <a:graphic>
          <a:graphicData uri="http://schemas.openxmlformats.org/drawingml/2006/table">
            <a:tbl>
              <a:tblPr/>
              <a:tblGrid>
                <a:gridCol w="1116174"/>
                <a:gridCol w="1336164"/>
                <a:gridCol w="1122254"/>
                <a:gridCol w="1729511"/>
              </a:tblGrid>
              <a:tr h="2437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СКЛОНЕНИЯ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ОКОНЧАНИЯ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ПРИМЕРЫ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Общ. р.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-я</a:t>
                      </a: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стран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яд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задир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</a:tr>
              <a:tr h="836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М.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С.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р.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-о</a:t>
                      </a: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огонь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окн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6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E"/>
                    </a:solidFill>
                  </a:tcPr>
                </a:tc>
              </a:tr>
              <a:tr h="4946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3-склонение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-ь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ночь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степь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658" marR="57658" marT="21631" marB="216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6FE"/>
                    </a:solidFill>
                  </a:tcPr>
                </a:tc>
              </a:tr>
            </a:tbl>
          </a:graphicData>
        </a:graphic>
      </p:graphicFrame>
      <p:sp>
        <p:nvSpPr>
          <p:cNvPr id="10273" name="Rectangle 42"/>
          <p:cNvSpPr>
            <a:spLocks noChangeArrowheads="1"/>
          </p:cNvSpPr>
          <p:nvPr/>
        </p:nvSpPr>
        <p:spPr bwMode="auto">
          <a:xfrm>
            <a:off x="2824650" y="1660524"/>
            <a:ext cx="210650" cy="1905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4330700" y="1677188"/>
            <a:ext cx="210650" cy="173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0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2193" y="-53975"/>
            <a:ext cx="5189220" cy="2307449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marL="154442" indent="-154442">
              <a:buClr>
                <a:schemeClr val="accent3"/>
              </a:buClr>
              <a:defRPr/>
            </a:pP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сосне и на березе –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Бахрома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Белой пряжей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Их запутала зима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оставила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Распутывать весне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пряжу на березе 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сосне. 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В.Орлова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какого склонения  использовал поэт в этом стихотворении, создавая свой зимний пейзаж? Какой падеж отсутствует?  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54442" indent="-154442">
              <a:buClr>
                <a:schemeClr val="accent3"/>
              </a:buClr>
              <a:buFont typeface="Wingdings 2"/>
              <a:buChar char="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Рисунок 3" descr="17992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03225"/>
            <a:ext cx="2690707" cy="16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0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2193" y="174625"/>
            <a:ext cx="2919307" cy="2286000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marL="154442" indent="-154442">
              <a:buClr>
                <a:schemeClr val="accent3"/>
              </a:buClr>
              <a:defRPr/>
            </a:pP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Бахрома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Белой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пряжей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Их запутала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оставила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Распутывать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весне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березе </a:t>
            </a: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154442" indent="-154442"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500" y="166707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сосне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сосн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березе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берёз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Бахрома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бахром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пряжу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пряж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березе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берёз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442" indent="-154442">
              <a:buClr>
                <a:schemeClr val="accent3"/>
              </a:buCl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осне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сосн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69332"/>
          </a:xfrm>
        </p:spPr>
        <p:txBody>
          <a:bodyPr/>
          <a:lstStyle/>
          <a:p>
            <a:pPr algn="ctr"/>
            <a:r>
              <a:rPr lang="ru-RU" sz="2400" dirty="0" smtClean="0"/>
              <a:t>ПЕРВОЕ СКЛОНЕНИЕ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55562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первому склонению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относятся существительные с окончанием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–а (-я)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Женского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рода, например: звезд-а,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Нин-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нян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лап-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Мужского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рода, например: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юнош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-а,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Ван-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дяд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старшин-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мальчишк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рода, например: плакс-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нерях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засон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забияк-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5900" y="479425"/>
            <a:ext cx="541020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1 склонения в дательном и предложном падежах имеют окончание </a:t>
            </a:r>
            <a:r>
              <a:rPr lang="ru-RU" sz="16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–е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 Исключение составляют существительные, которые оканчиваются на –</a:t>
            </a:r>
            <a:r>
              <a:rPr lang="ru-RU" sz="16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, например: арм</a:t>
            </a:r>
            <a:r>
              <a:rPr lang="ru-RU" sz="16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</a:t>
            </a:r>
            <a:r>
              <a:rPr lang="ru-RU" sz="16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У таких существительных в дательном и предложном падежах пишется окончание –</a:t>
            </a:r>
            <a:r>
              <a:rPr lang="ru-RU" sz="16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2079863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мам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арми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мам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арми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организаци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 мам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об арми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об организаци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672" y="0"/>
            <a:ext cx="5768472" cy="3244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" y="2261840"/>
            <a:ext cx="1885956" cy="96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5078" y="123325"/>
            <a:ext cx="4131859" cy="328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1481" tIns="25740" rIns="51481" bIns="25740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определения склонения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15900" y="400010"/>
            <a:ext cx="5410200" cy="779499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поставьте слово в начальную форму</a:t>
            </a:r>
            <a:r>
              <a:rPr lang="ru-RU" b="1" i="1" dirty="0"/>
              <a:t>.</a:t>
            </a: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215901" y="1133367"/>
            <a:ext cx="5029200" cy="78362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pPr algn="ctr"/>
            <a:endParaRPr lang="ru-RU" b="1" dirty="0" smtClean="0"/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род.</a:t>
            </a:r>
          </a:p>
          <a:p>
            <a:pPr algn="ctr"/>
            <a:r>
              <a:rPr lang="ru-RU" sz="1600" b="1" i="1" dirty="0"/>
              <a:t>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730868" y="1065228"/>
            <a:ext cx="220140" cy="2285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15899" y="1916988"/>
            <a:ext cx="4724401" cy="681409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81" tIns="25740" rIns="51481" bIns="25740" rtlCol="0" anchor="ctr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найдите и выделите окончание</a:t>
            </a:r>
            <a:r>
              <a:rPr lang="ru-RU" sz="1600" b="1" i="1" dirty="0"/>
              <a:t>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725513" y="1784220"/>
            <a:ext cx="220141" cy="26553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7969</TotalTime>
  <Words>1351</Words>
  <Application>Microsoft Office PowerPoint</Application>
  <PresentationFormat>Произвольный</PresentationFormat>
  <Paragraphs>226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ProximaNova</vt:lpstr>
      <vt:lpstr>Times New Roman</vt:lpstr>
      <vt:lpstr>Webdings</vt:lpstr>
      <vt:lpstr>Wingdings 2</vt:lpstr>
      <vt:lpstr>Office Theme</vt:lpstr>
      <vt:lpstr>1_Тема Office</vt:lpstr>
      <vt:lpstr>Презентация PowerPoint</vt:lpstr>
      <vt:lpstr>СЕГОДНЯ НА УРОКЕ:  </vt:lpstr>
      <vt:lpstr>ЧТО ТАКОЕ СКЛОНЕНИЕ?</vt:lpstr>
      <vt:lpstr>СКЛОНЕНИЕ ИМЕН СУЩЕСТВИТЕЛЬНЫХ</vt:lpstr>
      <vt:lpstr>Презентация PowerPoint</vt:lpstr>
      <vt:lpstr>Презентация PowerPoint</vt:lpstr>
      <vt:lpstr>ПЕРВОЕ СКЛОНЕНИЕ</vt:lpstr>
      <vt:lpstr>Презентация PowerPoint</vt:lpstr>
      <vt:lpstr>Презентация PowerPoint</vt:lpstr>
      <vt:lpstr>Игра «Соберем слова в корзинку- склонение»</vt:lpstr>
      <vt:lpstr>УПРАЖНЕНИЕ 432</vt:lpstr>
      <vt:lpstr>УПРАЖНЕНИЕ 432</vt:lpstr>
      <vt:lpstr>УПРАЖНЕНИЕ 433</vt:lpstr>
      <vt:lpstr>УПРАЖНЕНИЕ 433</vt:lpstr>
      <vt:lpstr>УПРАЖНЕНИЕ 434</vt:lpstr>
      <vt:lpstr>УПРАЖНЕНИЕ 434</vt:lpstr>
      <vt:lpstr>УПРАЖНЕНИЕ 436</vt:lpstr>
      <vt:lpstr>УПРАЖНЕНИЕ 436</vt:lpstr>
      <vt:lpstr>Презентация PowerPoint</vt:lpstr>
      <vt:lpstr> </vt:lpstr>
      <vt:lpstr>УПРАЖНЕНИЕ 438</vt:lpstr>
      <vt:lpstr>УПРАЖНЕНИЕ 438</vt:lpstr>
      <vt:lpstr>УПРАЖНЕНИЕ 439</vt:lpstr>
      <vt:lpstr>УПРАЖНЕНИЕ 439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</vt:lpstr>
      <vt:lpstr>УПРАЖНЕНИЕ 437</vt:lpstr>
      <vt:lpstr>УПРАЖНЕНИЕ 437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792</cp:revision>
  <dcterms:created xsi:type="dcterms:W3CDTF">2020-04-13T08:05:16Z</dcterms:created>
  <dcterms:modified xsi:type="dcterms:W3CDTF">2021-02-15T09:38:55Z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