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9" r:id="rId2"/>
    <p:sldId id="390" r:id="rId3"/>
    <p:sldId id="414" r:id="rId4"/>
    <p:sldId id="410" r:id="rId5"/>
    <p:sldId id="411" r:id="rId6"/>
    <p:sldId id="415" r:id="rId7"/>
    <p:sldId id="394" r:id="rId8"/>
    <p:sldId id="412" r:id="rId9"/>
    <p:sldId id="418" r:id="rId10"/>
    <p:sldId id="392" r:id="rId11"/>
    <p:sldId id="400" r:id="rId12"/>
    <p:sldId id="419" r:id="rId13"/>
    <p:sldId id="404" r:id="rId14"/>
    <p:sldId id="420" r:id="rId15"/>
    <p:sldId id="393" r:id="rId16"/>
    <p:sldId id="421" r:id="rId17"/>
    <p:sldId id="391" r:id="rId18"/>
    <p:sldId id="422" r:id="rId19"/>
    <p:sldId id="413" r:id="rId20"/>
    <p:sldId id="423" r:id="rId21"/>
    <p:sldId id="424" r:id="rId22"/>
    <p:sldId id="426" r:id="rId23"/>
    <p:sldId id="401" r:id="rId24"/>
    <p:sldId id="416" r:id="rId25"/>
    <p:sldId id="427" r:id="rId26"/>
    <p:sldId id="425" r:id="rId27"/>
    <p:sldId id="428" r:id="rId28"/>
    <p:sldId id="429" r:id="rId29"/>
    <p:sldId id="294" r:id="rId30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60033"/>
    <a:srgbClr val="0000FF"/>
    <a:srgbClr val="CCECFF"/>
    <a:srgbClr val="5ACD3F"/>
    <a:srgbClr val="CC99FF"/>
    <a:srgbClr val="FFCC66"/>
    <a:srgbClr val="663300"/>
    <a:srgbClr val="F7A3F1"/>
    <a:srgbClr val="EB2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062" y="-6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2193" y="155753"/>
            <a:ext cx="5379935" cy="293201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1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4572-DBC4-4890-945E-66C4FC4CA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38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9722" y="1241426"/>
            <a:ext cx="281970" cy="16890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899" y="1165225"/>
            <a:ext cx="4708094" cy="1938972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Гласные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и Е в сложных словах. Сложносокращённые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слова. Основные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слов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русском языке.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СОЕДИНИТЕЛЬНЫЕ ГЛАСНЫЕ О - 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54863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6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377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73866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Спишите, вставляя пропущенные буквы. Выделите корни и соединительные гласные. Объясните выбор соединительной гласной в каждом случае.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1317625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Пар…воз,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земл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…мер, хлеб…завод, металл…лом, каш…вар,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овц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водство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нефт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…провод, сух…фрукты.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377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08025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</a:t>
            </a:r>
            <a:r>
              <a:rPr lang="ru-RU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воз, земл</a:t>
            </a:r>
            <a:r>
              <a:rPr lang="ru-RU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мер, хлеб</a:t>
            </a:r>
            <a:r>
              <a:rPr lang="ru-RU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завод, металл</a:t>
            </a:r>
            <a:r>
              <a:rPr lang="ru-RU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лом, каш</a:t>
            </a:r>
            <a:r>
              <a:rPr lang="ru-RU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вар, овц</a:t>
            </a:r>
            <a:r>
              <a:rPr lang="ru-RU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водство, нефт</a:t>
            </a:r>
            <a:r>
              <a:rPr lang="ru-RU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провод, сух</a:t>
            </a:r>
            <a:r>
              <a:rPr lang="ru-RU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фрукты.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2311400" y="784225"/>
            <a:ext cx="8001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520700" y="784225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292100" y="1271906"/>
            <a:ext cx="8763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3340100" y="808694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1435100" y="803503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1358900" y="1241425"/>
            <a:ext cx="9525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2578100" y="1271907"/>
            <a:ext cx="1295400" cy="167638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368300" y="1698625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4102100" y="1271907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2024156" y="1704201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2044700" y="2155825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2882900" y="1698625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292100" y="2155825"/>
            <a:ext cx="8763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3721100" y="2155825"/>
            <a:ext cx="9906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921000" y="2155826"/>
            <a:ext cx="495300" cy="152400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1168400" y="1705935"/>
            <a:ext cx="685800" cy="198119"/>
          </a:xfrm>
          <a:prstGeom prst="arc">
            <a:avLst>
              <a:gd name="adj1" fmla="val 11084000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738664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От данных ниже словосочетаний образуйте сложные слова, подчеркните соединительные гласные.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38664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378</a:t>
            </a:r>
            <a:br>
              <a:rPr lang="ru-RU" sz="2400" dirty="0" smtClean="0"/>
            </a:br>
            <a:r>
              <a:rPr lang="ru-RU" sz="2400" dirty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1165225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Крушение корабля, погрузчик зерна, укладчик рельсов, хранилище воды, колет лёд, проводит воду, ловит рыбу, высокие горы, зелёный вечно.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246221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38664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378</a:t>
            </a:r>
            <a:br>
              <a:rPr lang="ru-RU" sz="2400" dirty="0" smtClean="0"/>
            </a:br>
            <a:r>
              <a:rPr lang="ru-RU" sz="2400" dirty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479425"/>
            <a:ext cx="5486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Крушение корабля - кораблекрушение , погрузчик зерна - зернопогрузчик, укладчик рельсов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рельсоукладчик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хранилище воды-водохранилище, колет лёд - ледокол , проводит воду - водопровод , ловит рыбу - рыболов, высокие горы - высокогорье, зелёный вечно - вечнозелёный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555625"/>
            <a:ext cx="5486399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Спишите, вставляя пропущенные буквы, в сложных словах подчеркните соединительную гласную.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38664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381</a:t>
            </a:r>
            <a:br>
              <a:rPr lang="ru-RU" sz="2400" dirty="0" smtClean="0"/>
            </a:br>
            <a:r>
              <a:rPr lang="ru-RU" sz="2400" dirty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1089025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Хорезмское лес…хозяйство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созд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ёт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лесные полосы для защиты пас…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бищ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водческих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ферм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Кызылкумах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Пройдёт время, и в несколько 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поднимут…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мощ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пустынного кустарника. Лес…полосы оградят р…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стительность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 сильных ветров и песчаных бурь.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38664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381</a:t>
            </a:r>
            <a:br>
              <a:rPr lang="ru-RU" sz="2400" dirty="0" smtClean="0"/>
            </a:br>
            <a:r>
              <a:rPr lang="ru-RU" sz="2400" dirty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631825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Хорезмское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лес</a:t>
            </a:r>
            <a:r>
              <a:rPr lang="ru-RU" sz="20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хозяйство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созд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ёт лесные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полосы для защиты пас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бищ овц</a:t>
            </a:r>
            <a:r>
              <a:rPr lang="ru-RU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водческих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ферм 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Кызылкумах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Пройдёт время, и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несколько 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дов поднимутся мощные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 пустынного кустарника. Лес</a:t>
            </a:r>
            <a:r>
              <a:rPr lang="ru-RU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полосы оградят р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стительность от сильных ветров и песчаных бурь.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СЛОЖНОСОКРАЩЁННЫЕ СЛОВА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62600" cy="2215991"/>
          </a:xfrm>
        </p:spPr>
        <p:txBody>
          <a:bodyPr/>
          <a:lstStyle/>
          <a:p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Сложносокращёнными</a:t>
            </a:r>
            <a:r>
              <a:rPr lang="ru-RU" sz="2400" b="1" dirty="0" smtClean="0"/>
              <a:t> называются слова, состоящие из звуковых, буквенных сокращений или из сокращённых основ слова. Сложносокращённые слова ещё называют </a:t>
            </a:r>
            <a:r>
              <a:rPr lang="ru-RU" sz="2400" b="1" dirty="0" smtClean="0">
                <a:solidFill>
                  <a:srgbClr val="FF0000"/>
                </a:solidFill>
              </a:rPr>
              <a:t>аббревиатурами.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32435" y="98425"/>
            <a:ext cx="4900930" cy="369332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СЛОЖЕНИЕ</a:t>
            </a: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139700" y="555625"/>
            <a:ext cx="5374005" cy="1088492"/>
          </a:xfrm>
          <a:prstGeom prst="rect">
            <a:avLst/>
          </a:prstGeom>
        </p:spPr>
        <p:txBody>
          <a:bodyPr lIns="51481" tIns="25740" rIns="51481" bIns="25740"/>
          <a:lstStyle/>
          <a:p>
            <a:pPr>
              <a:buFont typeface="Arial" charset="0"/>
              <a:buNone/>
            </a:pPr>
            <a:r>
              <a:rPr lang="ru-RU" altLang="ru-RU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начальных букв: 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СНГ, КВН;  </a:t>
            </a:r>
          </a:p>
          <a:p>
            <a:pPr>
              <a:buFont typeface="Arial" charset="0"/>
              <a:buNone/>
            </a:pPr>
            <a:r>
              <a:rPr lang="ru-RU" altLang="ru-RU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начальных звуков: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ГАИ, ТЮЗ;</a:t>
            </a:r>
          </a:p>
          <a:p>
            <a:pPr>
              <a:buFont typeface="Arial" charset="0"/>
              <a:buNone/>
            </a:pPr>
            <a:r>
              <a:rPr lang="ru-RU" altLang="ru-RU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сокращённых основ слова: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завхоз, педсовет.</a:t>
            </a:r>
          </a:p>
          <a:p>
            <a:pPr>
              <a:buFont typeface="Arial" charset="0"/>
              <a:buNone/>
            </a:pPr>
            <a:endParaRPr lang="ru-RU" altLang="ru-RU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928941" y="839005"/>
            <a:ext cx="46046" cy="33800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1203211" y="1009509"/>
            <a:ext cx="306308" cy="461941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855688">
            <a:off x="1974987" y="1179263"/>
            <a:ext cx="306308" cy="461941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C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71450"/>
            <a:ext cx="5098337" cy="16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3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660033"/>
                </a:solidFill>
              </a:rPr>
              <a:t>АББРЕВИАТУРЫ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479425"/>
            <a:ext cx="4893589" cy="27084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1" u="sng" dirty="0">
                <a:solidFill>
                  <a:srgbClr val="FF0000"/>
                </a:solidFill>
              </a:rPr>
              <a:t>Аббревиатуры</a:t>
            </a:r>
            <a:r>
              <a:rPr lang="ru-RU" altLang="ru-RU" sz="1800" b="1" dirty="0"/>
              <a:t> </a:t>
            </a:r>
            <a:r>
              <a:rPr lang="ru-RU" altLang="ru-RU" sz="1800" dirty="0"/>
              <a:t>значительно </a:t>
            </a:r>
            <a:r>
              <a:rPr lang="ru-RU" altLang="ru-RU" sz="1800" u="sng" dirty="0"/>
              <a:t>сокращают длинные названия</a:t>
            </a:r>
            <a:r>
              <a:rPr lang="ru-RU" altLang="ru-RU" sz="1800" dirty="0"/>
              <a:t>, и тем они </a:t>
            </a:r>
            <a:r>
              <a:rPr lang="ru-RU" altLang="ru-RU" sz="1800" u="sng" dirty="0"/>
              <a:t>удобны</a:t>
            </a:r>
            <a:r>
              <a:rPr lang="ru-RU" altLang="ru-RU" sz="1800" dirty="0"/>
              <a:t>, но не всегда новые слова оказываются легкими для произношения, а их смысл понятным. </a:t>
            </a:r>
          </a:p>
          <a:p>
            <a:pPr>
              <a:lnSpc>
                <a:spcPct val="90000"/>
              </a:lnSpc>
            </a:pPr>
            <a:r>
              <a:rPr lang="ru-RU" altLang="ru-RU" sz="1800" dirty="0"/>
              <a:t>Аббревиатуры, как правило, недолго сохраняются в языке.</a:t>
            </a:r>
          </a:p>
          <a:p>
            <a:pPr>
              <a:lnSpc>
                <a:spcPct val="90000"/>
              </a:lnSpc>
            </a:pPr>
            <a:r>
              <a:rPr lang="ru-RU" altLang="ru-RU" sz="1800" u="sng" dirty="0">
                <a:solidFill>
                  <a:srgbClr val="FF0000"/>
                </a:solidFill>
              </a:rPr>
              <a:t>Аббревиация </a:t>
            </a:r>
            <a:r>
              <a:rPr lang="ru-RU" altLang="ru-RU" sz="1800" dirty="0"/>
              <a:t>– достаточно новый, но распространенный и продуктивный способ словообразования во многих языках мира.</a:t>
            </a:r>
          </a:p>
          <a:p>
            <a:pPr>
              <a:lnSpc>
                <a:spcPct val="90000"/>
              </a:lnSpc>
            </a:pPr>
            <a:endParaRPr lang="ru-RU" alt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6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9804" y="708025"/>
            <a:ext cx="4948696" cy="292388"/>
          </a:xfrm>
        </p:spPr>
        <p:txBody>
          <a:bodyPr/>
          <a:lstStyle/>
          <a:p>
            <a:pPr>
              <a:buNone/>
            </a:pPr>
            <a:r>
              <a:rPr lang="ru-RU" sz="1900" i="0" dirty="0">
                <a:solidFill>
                  <a:srgbClr val="002060"/>
                </a:solidFill>
              </a:rPr>
              <a:t>     </a:t>
            </a:r>
            <a:endParaRPr lang="ru-RU" sz="19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5100" y="631825"/>
            <a:ext cx="4330700" cy="1631196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Мы узнаем, как образуются сложные слова, познакомимся   с 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сновными способами образования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 в русском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языке.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im0-tub-ru.yandex.net/i?id=4758f4ed3a0df19fb8ebfa43623ee7d1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7" y="735129"/>
            <a:ext cx="1225963" cy="23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111" y="555625"/>
            <a:ext cx="5426989" cy="984885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Замените словосочетания сложносокращёнными словами и запишите их. Используя сложносокращённые слова, составьте и запишите четыре сложных предложения.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38664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384</a:t>
            </a:r>
            <a:br>
              <a:rPr lang="ru-RU" sz="2400" dirty="0" smtClean="0"/>
            </a:br>
            <a:r>
              <a:rPr lang="ru-RU" sz="2400" dirty="0"/>
              <a:t>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1546225"/>
            <a:ext cx="530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Медицинский (комиссия, сестра, помощь, работник, институт, персонал, пункт).</a:t>
            </a:r>
          </a:p>
          <a:p>
            <a:r>
              <a:rPr lang="ru-RU" dirty="0"/>
              <a:t> </a:t>
            </a:r>
            <a:r>
              <a:rPr lang="ru-RU" dirty="0" smtClean="0"/>
              <a:t>    Государственный (экзамен, учреждение, аппарат, фонд, премия).</a:t>
            </a:r>
          </a:p>
          <a:p>
            <a:r>
              <a:rPr lang="ru-RU" dirty="0"/>
              <a:t> </a:t>
            </a:r>
            <a:r>
              <a:rPr lang="ru-RU" dirty="0" smtClean="0"/>
              <a:t>    Хозяйственный (расчёт, часть, инвентарь, двор).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4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738664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384</a:t>
            </a:r>
            <a:br>
              <a:rPr lang="ru-RU" sz="2400" dirty="0" smtClean="0"/>
            </a:br>
            <a:r>
              <a:rPr lang="ru-RU" sz="2400" dirty="0"/>
              <a:t> 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602297"/>
            <a:ext cx="5486400" cy="147732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u-RU" sz="1600" dirty="0" smtClean="0"/>
              <a:t>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Медкомиссия, медсестра, медпомощь, медработник, мединститут, медперсонал, медпункт.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Госэкзамен, госучреждение, госаппарат, госфонд, госпремия.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 Хозрасчёт, хозчасть, хозинвентарь, хоздвор.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2003425"/>
            <a:ext cx="54864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Фатима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выучилась на фельдшера, а потом поступила в мединститут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Госпремию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дают лишь единицам, так как  это высшее поощрение в стране. 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900igr.net/datas/russkij-jazyk/Morfema-slova/0009-009-Sposoby-obrazovanija-slov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3974"/>
            <a:ext cx="5765799" cy="329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385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715228"/>
            <a:ext cx="5410200" cy="877163"/>
          </a:xfrm>
        </p:spPr>
        <p:txBody>
          <a:bodyPr/>
          <a:lstStyle/>
          <a:p>
            <a:r>
              <a:rPr lang="ru-RU" sz="1900" b="1" dirty="0" smtClean="0">
                <a:solidFill>
                  <a:srgbClr val="FF0000"/>
                </a:solidFill>
              </a:rPr>
              <a:t>     Укажите, каким способом образованы слова.</a:t>
            </a: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Образец: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Зазеленеть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sz="1900" b="1" dirty="0" smtClean="0">
                <a:solidFill>
                  <a:srgbClr val="FF0000"/>
                </a:solidFill>
              </a:rPr>
              <a:t> 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зеленеть</a:t>
            </a:r>
            <a:endParaRPr lang="ru-RU" sz="19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82900" y="147002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100" y="1500565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Безоблачное, переходить, чемоданчик, убежать, погрузка, хлебный, скалолаз, сенокосилка, прибрежный.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385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5900" y="555625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Безоблачное           облако; 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переходить              ходить; 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чемоданчик           чемодан; 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убежать            бежать; 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погрузка          груз; хлебный            хлеб; скалолаз          скала, лазать; сенокосилка           сено , косить; прибрежный            берег.</a:t>
            </a:r>
            <a:endParaRPr lang="ru-RU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54015" y="76845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996815" y="142604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044700" y="108902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539615" y="207962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539615" y="169862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025900" y="204688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996815" y="268922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587500" y="238442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094250" y="301783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386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55625"/>
            <a:ext cx="4893589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Спишите текст, вставляя пропущенные буквы. Укажите способ образования выделенных слов.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073904"/>
            <a:ext cx="56261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среди пустынь Средней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Ази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 уд…вительные² места –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остр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вки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непрох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димого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леса.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Чем дальше я уходил от Амударьи³, тем больше становились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тем труднее¹ было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продвигат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Незаметно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себя я всё дальше углублялся в чащу леса. Через некоторое время я понял, что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заш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…л слишком далеко. Закончилось яркое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многоцветье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Руки и ноги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опутывали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ветви.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386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540504"/>
            <a:ext cx="5626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0" dirty="0" smtClean="0"/>
              <a:t>     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среди пустынь Средней Ази</a:t>
            </a:r>
            <a:r>
              <a:rPr lang="ru-RU" sz="176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уд</a:t>
            </a:r>
            <a:r>
              <a:rPr lang="ru-RU" sz="176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вительные² места – 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</a:t>
            </a:r>
            <a:r>
              <a:rPr lang="ru-RU" sz="176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вки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непрох</a:t>
            </a:r>
            <a:r>
              <a:rPr lang="ru-RU" sz="176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димого леса.</a:t>
            </a:r>
          </a:p>
          <a:p>
            <a:r>
              <a:rPr lang="ru-RU" sz="1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    Чем дальше я уходил от Амударьи³, тем больше становились зар</a:t>
            </a:r>
            <a:r>
              <a:rPr lang="ru-RU" sz="176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сли, тем труднее¹ было 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продвигат</a:t>
            </a:r>
            <a:r>
              <a:rPr lang="ru-RU" sz="176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ся. Незаметно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себя я всё дальше углублялся в чащу леса. Через некоторое время я понял, что заш</a:t>
            </a:r>
            <a:r>
              <a:rPr lang="ru-RU" sz="176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л слишком далеко. Закончилось яркое 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многоцветье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. Руки и ноги 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опутывали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ветви. </a:t>
            </a:r>
          </a:p>
          <a:p>
            <a:r>
              <a:rPr lang="ru-RU" sz="1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7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386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540504"/>
            <a:ext cx="5626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</a:t>
            </a:r>
            <a:r>
              <a:rPr lang="ru-RU" sz="176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вки- суффиксальный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Продвигат</a:t>
            </a:r>
            <a:r>
              <a:rPr lang="ru-RU" sz="176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ся - приставочный</a:t>
            </a:r>
          </a:p>
          <a:p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Многоцветье - сложения</a:t>
            </a:r>
          </a:p>
          <a:p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Опутывали - </a:t>
            </a:r>
            <a:r>
              <a:rPr lang="ru-RU" sz="176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приставочно</a:t>
            </a:r>
            <a:r>
              <a:rPr lang="ru-RU" sz="176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суффиксальный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6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7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40291"/>
            <a:ext cx="2219325" cy="58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700" y="2155825"/>
            <a:ext cx="5459380" cy="1194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6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Амударьи³ - </a:t>
            </a:r>
            <a:r>
              <a:rPr lang="ru-RU" dirty="0" smtClean="0"/>
              <a:t>имя </a:t>
            </a:r>
            <a:r>
              <a:rPr lang="ru-RU" dirty="0" err="1" smtClean="0"/>
              <a:t>сущ</a:t>
            </a:r>
            <a:r>
              <a:rPr lang="ru-RU" dirty="0" smtClean="0"/>
              <a:t>.,н. ф. </a:t>
            </a:r>
            <a:r>
              <a:rPr lang="ru-RU" dirty="0"/>
              <a:t>Амударья </a:t>
            </a:r>
            <a:r>
              <a:rPr lang="ru-RU" dirty="0" smtClean="0"/>
              <a:t>, </a:t>
            </a:r>
            <a:r>
              <a:rPr lang="ru-RU" dirty="0"/>
              <a:t>собственное, </a:t>
            </a:r>
            <a:endParaRPr lang="ru-RU" dirty="0" smtClean="0"/>
          </a:p>
          <a:p>
            <a:r>
              <a:rPr lang="ru-RU" dirty="0" smtClean="0"/>
              <a:t>неодушевлённое</a:t>
            </a:r>
            <a:r>
              <a:rPr lang="ru-RU" dirty="0"/>
              <a:t>, женский род, 1-е склонение;</a:t>
            </a:r>
          </a:p>
          <a:p>
            <a:pPr marL="454025" lvl="1" indent="-454025"/>
            <a:r>
              <a:rPr lang="ru-RU" dirty="0" smtClean="0"/>
              <a:t>род. </a:t>
            </a:r>
            <a:r>
              <a:rPr lang="ru-RU" dirty="0"/>
              <a:t>падеж, единственное </a:t>
            </a:r>
            <a:r>
              <a:rPr lang="ru-RU" dirty="0" smtClean="0"/>
              <a:t>число, обстоятельство.</a:t>
            </a:r>
            <a:endParaRPr lang="ru-RU" dirty="0"/>
          </a:p>
          <a:p>
            <a:pPr lvl="0"/>
            <a:endParaRPr lang="ru-RU" sz="17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4" y="102424"/>
            <a:ext cx="5696536" cy="307777"/>
          </a:xfrm>
        </p:spPr>
        <p:txBody>
          <a:bodyPr/>
          <a:lstStyle/>
          <a:p>
            <a:pPr algn="ctr"/>
            <a:r>
              <a:rPr lang="ru-RU" altLang="ru-RU" dirty="0" err="1" smtClean="0"/>
              <a:t>трудне́е</a:t>
            </a:r>
            <a:r>
              <a:rPr lang="ru-RU" altLang="ru-RU" dirty="0" smtClean="0"/>
              <a:t> ¹ [</a:t>
            </a:r>
            <a:r>
              <a:rPr lang="ru-RU" altLang="ru-RU" dirty="0" err="1" smtClean="0"/>
              <a:t>трудн’эй’э</a:t>
            </a:r>
            <a:r>
              <a:rPr lang="ru-RU" altLang="ru-RU" dirty="0"/>
              <a:t>]  —3 слога, 1 </a:t>
            </a:r>
            <a:r>
              <a:rPr lang="ru-RU" altLang="ru-RU" dirty="0" smtClean="0"/>
              <a:t>перенос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264" y="555625"/>
            <a:ext cx="561166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ru-RU" altLang="ru-RU" dirty="0" smtClean="0"/>
              <a:t>т — </a:t>
            </a:r>
            <a:r>
              <a:rPr lang="ru-RU" altLang="ru-RU" dirty="0"/>
              <a:t>[т] — согласный, </a:t>
            </a:r>
            <a:r>
              <a:rPr lang="ru-RU" altLang="ru-RU" dirty="0" err="1" smtClean="0"/>
              <a:t>твёрдый,глухой</a:t>
            </a:r>
            <a:r>
              <a:rPr lang="ru-RU" altLang="ru-RU" dirty="0" smtClean="0"/>
              <a:t> парный.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р — [р] — согласный</a:t>
            </a:r>
            <a:r>
              <a:rPr lang="ru-RU" altLang="ru-RU" dirty="0" smtClean="0"/>
              <a:t>,</a:t>
            </a:r>
            <a:r>
              <a:rPr lang="ru-RU" altLang="ru-RU" dirty="0"/>
              <a:t> </a:t>
            </a:r>
            <a:r>
              <a:rPr lang="ru-RU" altLang="ru-RU" dirty="0" smtClean="0"/>
              <a:t>твёрдый, </a:t>
            </a:r>
            <a:r>
              <a:rPr lang="ru-RU" altLang="ru-RU" dirty="0"/>
              <a:t>звонкий </a:t>
            </a:r>
            <a:r>
              <a:rPr lang="ru-RU" altLang="ru-RU" dirty="0" smtClean="0"/>
              <a:t>непарный.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у — [у] — гласный, безударный</a:t>
            </a:r>
            <a:br>
              <a:rPr lang="ru-RU" altLang="ru-RU" dirty="0"/>
            </a:br>
            <a:r>
              <a:rPr lang="ru-RU" altLang="ru-RU" dirty="0"/>
              <a:t>д — [д] — согласный, </a:t>
            </a:r>
            <a:r>
              <a:rPr lang="ru-RU" altLang="ru-RU" dirty="0" smtClean="0"/>
              <a:t>твёрдый, звонкий парный.</a:t>
            </a:r>
          </a:p>
          <a:p>
            <a:pPr defTabSz="914400"/>
            <a:r>
              <a:rPr lang="ru-RU" altLang="ru-RU" dirty="0" smtClean="0"/>
              <a:t>н</a:t>
            </a:r>
            <a:r>
              <a:rPr lang="ru-RU" altLang="ru-RU" dirty="0"/>
              <a:t> — [н’] — согласный</a:t>
            </a:r>
            <a:r>
              <a:rPr lang="ru-RU" altLang="ru-RU" dirty="0" smtClean="0"/>
              <a:t>,</a:t>
            </a:r>
            <a:r>
              <a:rPr lang="ru-RU" altLang="ru-RU" dirty="0"/>
              <a:t> </a:t>
            </a:r>
            <a:r>
              <a:rPr lang="ru-RU" altLang="ru-RU" dirty="0" smtClean="0"/>
              <a:t>мягкий, </a:t>
            </a:r>
            <a:r>
              <a:rPr lang="ru-RU" altLang="ru-RU" dirty="0"/>
              <a:t>звонкий </a:t>
            </a:r>
            <a:r>
              <a:rPr lang="ru-RU" altLang="ru-RU" dirty="0" smtClean="0"/>
              <a:t>непарный.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е — [э] — гласный, ударный</a:t>
            </a:r>
            <a:br>
              <a:rPr lang="ru-RU" altLang="ru-RU" dirty="0"/>
            </a:br>
            <a:r>
              <a:rPr lang="ru-RU" altLang="ru-RU" dirty="0"/>
              <a:t>е — [й’] — согласный, </a:t>
            </a:r>
            <a:r>
              <a:rPr lang="ru-RU" altLang="ru-RU" dirty="0" smtClean="0"/>
              <a:t>мягкий, звонкий непарный. </a:t>
            </a:r>
          </a:p>
          <a:p>
            <a:pPr defTabSz="914400"/>
            <a:r>
              <a:rPr lang="ru-RU" altLang="ru-RU" u="sng" dirty="0" smtClean="0"/>
              <a:t>        [</a:t>
            </a:r>
            <a:r>
              <a:rPr lang="ru-RU" altLang="ru-RU" u="sng" dirty="0"/>
              <a:t>э] — гласный</a:t>
            </a:r>
            <a:r>
              <a:rPr lang="ru-RU" altLang="ru-RU" dirty="0"/>
              <a:t>, безударный</a:t>
            </a:r>
            <a:br>
              <a:rPr lang="ru-RU" altLang="ru-RU" dirty="0"/>
            </a:br>
            <a:r>
              <a:rPr lang="ru-RU" altLang="ru-RU" dirty="0" smtClean="0"/>
              <a:t>7 букв, 8 </a:t>
            </a:r>
            <a:r>
              <a:rPr lang="ru-RU" altLang="ru-RU" dirty="0"/>
              <a:t>звуков.</a:t>
            </a:r>
          </a:p>
        </p:txBody>
      </p:sp>
    </p:spTree>
    <p:extLst>
      <p:ext uri="{BB962C8B-B14F-4D97-AF65-F5344CB8AC3E}">
        <p14:creationId xmlns:p14="http://schemas.microsoft.com/office/powerpoint/2010/main" val="29633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713740"/>
            <a:ext cx="3200400" cy="984885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63, 64  </a:t>
            </a:r>
            <a:r>
              <a:rPr lang="ru-RU" sz="1600" b="1" i="0" dirty="0">
                <a:solidFill>
                  <a:schemeClr val="bg1"/>
                </a:solidFill>
              </a:rPr>
              <a:t>ВЫУЧИТЬ ПРАВИЛА.</a:t>
            </a: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УПРАЖНЕНИЕ </a:t>
            </a:r>
            <a:r>
              <a:rPr lang="ru-RU" sz="1600" b="1" i="0" dirty="0" smtClean="0">
                <a:solidFill>
                  <a:schemeClr val="bg1"/>
                </a:solidFill>
              </a:rPr>
              <a:t>389. 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СТРАНИЦА </a:t>
            </a:r>
            <a:r>
              <a:rPr lang="ru-RU" sz="1600" b="1" i="0" dirty="0" smtClean="0">
                <a:solidFill>
                  <a:schemeClr val="bg1"/>
                </a:solidFill>
              </a:rPr>
              <a:t>168.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4109133" y="1792930"/>
            <a:ext cx="1" cy="987726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 dirty="0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 flipV="1">
            <a:off x="3654676" y="1317625"/>
            <a:ext cx="454457" cy="1463032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174625"/>
            <a:ext cx="5334000" cy="657233"/>
          </a:xfrm>
          <a:prstGeom prst="rect">
            <a:avLst/>
          </a:prstGeom>
        </p:spPr>
        <p:txBody>
          <a:bodyPr lIns="51481" tIns="25740" rIns="51481" bIns="25740"/>
          <a:lstStyle/>
          <a:p>
            <a:r>
              <a:rPr lang="ru-RU" alt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слова называются сложными?</a:t>
            </a:r>
          </a:p>
          <a:p>
            <a:r>
              <a:rPr lang="ru-RU" alt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образуются сложные слова?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4800" y="977027"/>
            <a:ext cx="5626100" cy="247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81" tIns="25740" rIns="51481" bIns="2574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Вода, лазить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водолаз </a:t>
            </a:r>
          </a:p>
          <a:p>
            <a:pPr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Море,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плавать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мореплаватель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Мышь, ловить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мышелов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425700" y="2713055"/>
            <a:ext cx="3276600" cy="35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81" tIns="25740" rIns="51481" bIns="2574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сложные слова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 flipV="1">
            <a:off x="3340100" y="2232024"/>
            <a:ext cx="769034" cy="548631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 dirty="0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340100" y="1792930"/>
            <a:ext cx="152400" cy="0"/>
          </a:xfrm>
          <a:prstGeom prst="lin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 dirty="0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3117851" y="1317625"/>
            <a:ext cx="222250" cy="0"/>
          </a:xfrm>
          <a:prstGeom prst="lin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 dirty="0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568700" y="2232025"/>
            <a:ext cx="136137" cy="0"/>
          </a:xfrm>
          <a:prstGeom prst="lin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7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7" grpId="0" animBg="1"/>
      <p:bldP spid="30723" grpId="0" uiExpand="1" build="p"/>
      <p:bldP spid="30726" grpId="0" animBg="1"/>
      <p:bldP spid="30729" grpId="0" animBg="1"/>
      <p:bldP spid="30730" grpId="0" animBg="1"/>
      <p:bldP spid="307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6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98425"/>
            <a:ext cx="5765800" cy="353943"/>
          </a:xfrm>
        </p:spPr>
        <p:txBody>
          <a:bodyPr/>
          <a:lstStyle/>
          <a:p>
            <a:pPr algn="ctr"/>
            <a:r>
              <a:rPr lang="ru-RU" altLang="ru-RU" sz="2300" dirty="0" smtClean="0">
                <a:solidFill>
                  <a:srgbClr val="669900"/>
                </a:solidFill>
              </a:rPr>
              <a:t>СЛОЖНЫЕ СЛОВА.</a:t>
            </a:r>
            <a:endParaRPr lang="ru-RU" altLang="ru-RU" sz="2300" dirty="0">
              <a:solidFill>
                <a:srgbClr val="66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31434" y="555625"/>
            <a:ext cx="5085115" cy="2462213"/>
          </a:xfrm>
        </p:spPr>
        <p:txBody>
          <a:bodyPr/>
          <a:lstStyle/>
          <a:p>
            <a:pPr algn="l"/>
            <a:r>
              <a:rPr lang="ru-RU" altLang="ru-RU" sz="1600" b="1" i="0" dirty="0">
                <a:solidFill>
                  <a:srgbClr val="FF0000"/>
                </a:solidFill>
                <a:latin typeface="Arial" charset="0"/>
              </a:rPr>
              <a:t>Сложное слово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– это слово, образованное сложением двух или более основ.</a:t>
            </a:r>
          </a:p>
          <a:p>
            <a:pPr algn="l"/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Основа может представлять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собой: 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altLang="ru-RU" sz="1600" dirty="0">
                <a:solidFill>
                  <a:srgbClr val="669900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rgbClr val="FF0000"/>
                </a:solidFill>
                <a:latin typeface="Arial" charset="0"/>
              </a:rPr>
              <a:t>чистый корень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хор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-о-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вод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ru-RU" altLang="ru-RU" sz="1600" dirty="0">
                <a:latin typeface="Arial" charset="0"/>
              </a:rPr>
              <a:t>,</a:t>
            </a:r>
          </a:p>
          <a:p>
            <a:pPr algn="ctr"/>
            <a:r>
              <a:rPr lang="ru-RU" altLang="ru-RU" sz="1600" dirty="0">
                <a:solidFill>
                  <a:srgbClr val="669900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rgbClr val="FF0000"/>
                </a:solidFill>
                <a:latin typeface="Arial" charset="0"/>
              </a:rPr>
              <a:t>корень с приставкой или суффиксом   </a:t>
            </a:r>
          </a:p>
          <a:p>
            <a:pPr algn="ctr"/>
            <a:r>
              <a:rPr lang="ru-RU" altLang="ru-RU" sz="1600" dirty="0">
                <a:latin typeface="Arial" charset="0"/>
              </a:rPr>
              <a:t>     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неб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-о-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склон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ru-RU" altLang="ru-RU" sz="1600" u="sng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железн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-о-</a:t>
            </a:r>
            <a:r>
              <a:rPr lang="ru-RU" altLang="ru-RU" sz="1600" u="sng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дорож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-н-</a:t>
            </a:r>
            <a:r>
              <a:rPr lang="ru-RU" altLang="ru-RU" sz="16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ый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),</a:t>
            </a:r>
          </a:p>
          <a:p>
            <a:pPr algn="ctr"/>
            <a:r>
              <a:rPr lang="ru-RU" altLang="ru-RU" sz="1600" dirty="0">
                <a:solidFill>
                  <a:srgbClr val="FF0000"/>
                </a:solidFill>
                <a:latin typeface="Arial" charset="0"/>
              </a:rPr>
              <a:t> целое слово </a:t>
            </a:r>
          </a:p>
          <a:p>
            <a:pPr algn="ctr"/>
            <a:r>
              <a:rPr lang="ru-RU" altLang="ru-RU" sz="1600" dirty="0">
                <a:latin typeface="Arial" charset="0"/>
              </a:rPr>
              <a:t>      (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семи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глав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</a:t>
            </a:r>
            <a:r>
              <a:rPr lang="ru-RU" altLang="ru-RU" sz="16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ый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ярко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зелен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</a:t>
            </a:r>
            <a:r>
              <a:rPr lang="ru-RU" altLang="ru-RU" sz="1600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ый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),</a:t>
            </a:r>
          </a:p>
          <a:p>
            <a:pPr algn="ctr"/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может быть </a:t>
            </a:r>
            <a:r>
              <a:rPr lang="ru-RU" altLang="ru-RU" sz="1600" dirty="0">
                <a:solidFill>
                  <a:srgbClr val="FF0000"/>
                </a:solidFill>
                <a:latin typeface="Arial" charset="0"/>
              </a:rPr>
              <a:t>сокращенной</a:t>
            </a:r>
          </a:p>
          <a:p>
            <a:pPr algn="ctr"/>
            <a:r>
              <a:rPr lang="ru-RU" altLang="ru-RU" sz="1600" dirty="0">
                <a:latin typeface="Arial" charset="0"/>
              </a:rPr>
              <a:t>   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ru-RU" altLang="ru-RU" sz="1600" u="sng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зар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</a:t>
            </a:r>
            <a:r>
              <a:rPr lang="ru-RU" altLang="ru-RU" sz="1600" u="sng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плат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-а из заработная плата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).</a:t>
            </a:r>
            <a:endParaRPr lang="ru-RU" altLang="ru-RU" sz="16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Запиши сложные слова под схемами.</a:t>
            </a:r>
          </a:p>
        </p:txBody>
      </p:sp>
      <p:grpSp>
        <p:nvGrpSpPr>
          <p:cNvPr id="37909" name="Group 21"/>
          <p:cNvGrpSpPr>
            <a:grpSpLocks/>
          </p:cNvGrpSpPr>
          <p:nvPr/>
        </p:nvGrpSpPr>
        <p:grpSpPr bwMode="auto">
          <a:xfrm>
            <a:off x="362365" y="555625"/>
            <a:ext cx="1963976" cy="239608"/>
            <a:chOff x="362" y="1070"/>
            <a:chExt cx="1962" cy="319"/>
          </a:xfrm>
        </p:grpSpPr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 rot="16068439">
              <a:off x="610" y="822"/>
              <a:ext cx="288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4500" dirty="0">
                  <a:latin typeface="Shruti" pitchFamily="2" charset="0"/>
                  <a:cs typeface="Shruti" pitchFamily="2" charset="0"/>
                </a:rPr>
                <a:t>)</a:t>
              </a:r>
            </a:p>
          </p:txBody>
        </p:sp>
        <p:sp>
          <p:nvSpPr>
            <p:cNvPr id="3790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066" y="1071"/>
              <a:ext cx="226" cy="31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 rot="16068439">
              <a:off x="1788" y="823"/>
              <a:ext cx="288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4500" dirty="0">
                  <a:latin typeface="Shruti" pitchFamily="2" charset="0"/>
                  <a:cs typeface="Shruti" pitchFamily="2" charset="0"/>
                </a:rPr>
                <a:t>)</a:t>
              </a:r>
            </a:p>
          </p:txBody>
        </p:sp>
      </p:grpSp>
      <p:grpSp>
        <p:nvGrpSpPr>
          <p:cNvPr id="37911" name="Group 23"/>
          <p:cNvGrpSpPr>
            <a:grpSpLocks/>
          </p:cNvGrpSpPr>
          <p:nvPr/>
        </p:nvGrpSpPr>
        <p:grpSpPr bwMode="auto">
          <a:xfrm>
            <a:off x="3267287" y="403225"/>
            <a:ext cx="2011023" cy="409362"/>
            <a:chOff x="3264" y="981"/>
            <a:chExt cx="2009" cy="545"/>
          </a:xfrm>
        </p:grpSpPr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 rot="16068439">
              <a:off x="3451" y="837"/>
              <a:ext cx="409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4500">
                  <a:latin typeface="Shruti" pitchFamily="2" charset="0"/>
                  <a:cs typeface="Shruti" pitchFamily="2" charset="0"/>
                </a:rPr>
                <a:t>)</a:t>
              </a:r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 rot="16200000">
              <a:off x="4677" y="793"/>
              <a:ext cx="408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4500">
                  <a:latin typeface="Shruti" pitchFamily="2" charset="0"/>
                  <a:cs typeface="Shruti" pitchFamily="2" charset="0"/>
                </a:rPr>
                <a:t>)</a:t>
              </a:r>
            </a:p>
          </p:txBody>
        </p:sp>
        <p:sp>
          <p:nvSpPr>
            <p:cNvPr id="3790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014" y="1117"/>
              <a:ext cx="408" cy="40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</a:t>
              </a:r>
            </a:p>
          </p:txBody>
        </p:sp>
      </p:grp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340343" y="1089025"/>
            <a:ext cx="4948978" cy="18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81" tIns="25740" rIns="51481" bIns="2574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Снег…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пад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вод…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пад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пыл…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сос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кров…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сос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стал...вар, сам…вар,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зме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…лов,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верт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…лет, 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камн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пад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пеш…ход, сам… кат, мор…ход, книг…люб, пул…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мёт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Запиши сложные слова под схемами.</a:t>
            </a:r>
          </a:p>
        </p:txBody>
      </p:sp>
      <p:grpSp>
        <p:nvGrpSpPr>
          <p:cNvPr id="37909" name="Group 21"/>
          <p:cNvGrpSpPr>
            <a:grpSpLocks/>
          </p:cNvGrpSpPr>
          <p:nvPr/>
        </p:nvGrpSpPr>
        <p:grpSpPr bwMode="auto">
          <a:xfrm>
            <a:off x="362365" y="555625"/>
            <a:ext cx="1963976" cy="239608"/>
            <a:chOff x="362" y="1070"/>
            <a:chExt cx="1962" cy="319"/>
          </a:xfrm>
        </p:grpSpPr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 rot="16068439">
              <a:off x="610" y="822"/>
              <a:ext cx="288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4500">
                  <a:latin typeface="Shruti" pitchFamily="2" charset="0"/>
                  <a:cs typeface="Shruti" pitchFamily="2" charset="0"/>
                </a:rPr>
                <a:t>)</a:t>
              </a:r>
            </a:p>
          </p:txBody>
        </p:sp>
        <p:sp>
          <p:nvSpPr>
            <p:cNvPr id="3790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066" y="1071"/>
              <a:ext cx="226" cy="31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 rot="16068439">
              <a:off x="1788" y="823"/>
              <a:ext cx="288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4500" dirty="0">
                  <a:latin typeface="Shruti" pitchFamily="2" charset="0"/>
                  <a:cs typeface="Shruti" pitchFamily="2" charset="0"/>
                </a:rPr>
                <a:t>)</a:t>
              </a:r>
            </a:p>
          </p:txBody>
        </p:sp>
      </p:grpSp>
      <p:grpSp>
        <p:nvGrpSpPr>
          <p:cNvPr id="37911" name="Group 23"/>
          <p:cNvGrpSpPr>
            <a:grpSpLocks/>
          </p:cNvGrpSpPr>
          <p:nvPr/>
        </p:nvGrpSpPr>
        <p:grpSpPr bwMode="auto">
          <a:xfrm>
            <a:off x="3267287" y="403225"/>
            <a:ext cx="2011023" cy="409362"/>
            <a:chOff x="3264" y="981"/>
            <a:chExt cx="2009" cy="545"/>
          </a:xfrm>
        </p:grpSpPr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 rot="16068439">
              <a:off x="3451" y="837"/>
              <a:ext cx="409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4500" dirty="0">
                  <a:latin typeface="Shruti" pitchFamily="2" charset="0"/>
                  <a:cs typeface="Shruti" pitchFamily="2" charset="0"/>
                </a:rPr>
                <a:t>)</a:t>
              </a:r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 rot="16200000">
              <a:off x="4677" y="793"/>
              <a:ext cx="408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4500">
                  <a:latin typeface="Shruti" pitchFamily="2" charset="0"/>
                  <a:cs typeface="Shruti" pitchFamily="2" charset="0"/>
                </a:rPr>
                <a:t>)</a:t>
              </a:r>
            </a:p>
          </p:txBody>
        </p:sp>
        <p:sp>
          <p:nvSpPr>
            <p:cNvPr id="3790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014" y="1117"/>
              <a:ext cx="408" cy="40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</a:t>
              </a:r>
            </a:p>
          </p:txBody>
        </p:sp>
      </p:grp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596900" y="926850"/>
            <a:ext cx="1565556" cy="220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81" tIns="25740" rIns="51481" bIns="2574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пыл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    стал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вар   зме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лов  камн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пад пеш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ход   мор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ход  пул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мёт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700" y="886500"/>
            <a:ext cx="130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снег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пад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пад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кров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вар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верт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кат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люб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88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5208" y="500256"/>
            <a:ext cx="5180247" cy="302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ctr" anchorCtr="0" compatLnSpc="1">
            <a:prstTxWarp prst="textNoShape">
              <a:avLst/>
            </a:prstTxWarp>
            <a:spAutoFit/>
          </a:bodyPr>
          <a:lstStyle/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1.Прочитай (произнеси) слово.</a:t>
            </a:r>
          </a:p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2.Убедись, что оно сложное: найди корни и устно подбери к каждому  однокоренные слова.</a:t>
            </a:r>
          </a:p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3.Если слово сложное, посмотри, на какой согласный звук оканчивается первый корень. </a:t>
            </a:r>
          </a:p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4.Сделай вывод: </a:t>
            </a:r>
          </a:p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соединительная буква 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 пишется…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соединительная буква 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 пишется…</a:t>
            </a:r>
          </a:p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029" y="202793"/>
            <a:ext cx="3918970" cy="405926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действий:</a:t>
            </a:r>
          </a:p>
        </p:txBody>
      </p:sp>
      <p:pic>
        <p:nvPicPr>
          <p:cNvPr id="4" name="Picture 8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634" y="2163237"/>
            <a:ext cx="991004" cy="8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6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6"/>
            <a:ext cx="5765800" cy="3239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90383" y="708025"/>
            <a:ext cx="4459517" cy="22064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51481" tIns="25740" rIns="51481" bIns="257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514807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мягких, шипящих и Ц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сложных словах пишется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«Е»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 после твёрдых пишется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«О»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Не перепутает буквы никто!</a:t>
            </a:r>
          </a:p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6577" y="174625"/>
            <a:ext cx="3063103" cy="405926"/>
          </a:xfrm>
          <a:prstGeom prst="rect">
            <a:avLst/>
          </a:prstGeom>
          <a:noFill/>
        </p:spPr>
        <p:txBody>
          <a:bodyPr wrap="square" lIns="51481" tIns="25740" rIns="51481" bIns="25740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Запомни!!!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226"/>
            <a:ext cx="104032" cy="20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1481" tIns="25740" rIns="51481" bIns="25740" numCol="1" anchor="ctr" anchorCtr="0" compatLnSpc="1">
            <a:prstTxWarp prst="textNoShape">
              <a:avLst/>
            </a:prstTxWarp>
            <a:spAutoFit/>
          </a:bodyPr>
          <a:lstStyle/>
          <a:p>
            <a:pPr defTabSz="51480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culture.ru/storage/images/f36899754e771a8e7d10e27420de4301/6f7546c02887bd98ff5ecdc39d53516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100" y="5226"/>
            <a:ext cx="261302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b/%D0%BE%D0%B1%D1%80%D0%B0%D0%B7%D0%BE%D0%B2%D0%B0%D0%BD%D0%BD%D1%8B%D0%B9-%D1%81%D1%8B%D1%87-%D1%88%D0%B0%D1%80%D0%B6%D0%B0-68288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531" y="423120"/>
            <a:ext cx="1047769" cy="9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16" y="191537"/>
            <a:ext cx="4804833" cy="307777"/>
          </a:xfrm>
        </p:spPr>
        <p:txBody>
          <a:bodyPr/>
          <a:lstStyle/>
          <a:p>
            <a:pPr algn="l"/>
            <a:r>
              <a:rPr lang="ru-RU" altLang="ru-RU" sz="2000" dirty="0" smtClean="0">
                <a:solidFill>
                  <a:srgbClr val="C00000"/>
                </a:solidFill>
              </a:rPr>
              <a:t>«</a:t>
            </a:r>
            <a:r>
              <a:rPr lang="ru-RU" altLang="ru-RU" sz="2000" dirty="0">
                <a:solidFill>
                  <a:srgbClr val="C00000"/>
                </a:solidFill>
              </a:rPr>
              <a:t>Соединительные гласные О И Е»</a:t>
            </a:r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520700" y="625218"/>
            <a:ext cx="643724" cy="68352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 rot="170858">
            <a:off x="1361425" y="612753"/>
            <a:ext cx="463687" cy="68352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520701" y="1315216"/>
            <a:ext cx="838199" cy="68352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1516415" y="1899420"/>
            <a:ext cx="680685" cy="67601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1560089" y="1315216"/>
            <a:ext cx="408411" cy="68352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559713" y="1926119"/>
            <a:ext cx="799187" cy="68352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4178300" y="631825"/>
            <a:ext cx="304800" cy="45719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3416300" y="607951"/>
            <a:ext cx="609600" cy="69593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3568700" y="1317625"/>
            <a:ext cx="439566" cy="67601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4178300" y="1326225"/>
            <a:ext cx="381000" cy="59002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3492500" y="1927225"/>
            <a:ext cx="530657" cy="68352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4208964" y="1933220"/>
            <a:ext cx="426536" cy="68352"/>
          </a:xfrm>
          <a:custGeom>
            <a:avLst/>
            <a:gdLst>
              <a:gd name="T0" fmla="*/ 0 w 544"/>
              <a:gd name="T1" fmla="*/ 91 h 91"/>
              <a:gd name="T2" fmla="*/ 272 w 544"/>
              <a:gd name="T3" fmla="*/ 0 h 91"/>
              <a:gd name="T4" fmla="*/ 544 w 544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91">
                <a:moveTo>
                  <a:pt x="0" y="91"/>
                </a:moveTo>
                <a:cubicBezTo>
                  <a:pt x="90" y="45"/>
                  <a:pt x="181" y="0"/>
                  <a:pt x="272" y="0"/>
                </a:cubicBezTo>
                <a:cubicBezTo>
                  <a:pt x="363" y="0"/>
                  <a:pt x="499" y="76"/>
                  <a:pt x="54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81" tIns="25740" rIns="51481" bIns="25740"/>
          <a:lstStyle/>
          <a:p>
            <a:endParaRPr lang="ru-RU"/>
          </a:p>
        </p:txBody>
      </p:sp>
      <p:graphicFrame>
        <p:nvGraphicFramePr>
          <p:cNvPr id="3385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91533"/>
              </p:ext>
            </p:extLst>
          </p:nvPr>
        </p:nvGraphicFramePr>
        <p:xfrm>
          <a:off x="139700" y="2308225"/>
          <a:ext cx="5473700" cy="8180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17857"/>
                <a:gridCol w="2855843"/>
              </a:tblGrid>
              <a:tr h="96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58" marR="57658" marT="21632" marB="216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58" marR="57658" marT="21632" marB="21632" horzOverflow="overflow"/>
                </a:tc>
              </a:tr>
              <a:tr h="3605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твердых основ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58" marR="57658" marT="21632" marB="216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основ на мягкий согласный, на шипящий и Ц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58" marR="57658" marT="21632" marB="21632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4500" y="555625"/>
            <a:ext cx="495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</a:t>
            </a:r>
            <a:r>
              <a:rPr lang="ru-RU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ловство               общ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житие       </a:t>
            </a:r>
          </a:p>
          <a:p>
            <a:endParaRPr lang="ru-RU" sz="2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сорок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ножка                 овц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водство</a:t>
            </a:r>
          </a:p>
          <a:p>
            <a:endParaRPr lang="ru-RU" sz="2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бетон                 пеш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</TotalTime>
  <Words>1051</Words>
  <Application>Microsoft Office PowerPoint</Application>
  <PresentationFormat>Произвольный</PresentationFormat>
  <Paragraphs>145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СЕГОДНЯ НА УРОКЕ:  </vt:lpstr>
      <vt:lpstr>Презентация PowerPoint</vt:lpstr>
      <vt:lpstr>СЛОЖНЫЕ СЛОВА.</vt:lpstr>
      <vt:lpstr>Запиши сложные слова под схемами.</vt:lpstr>
      <vt:lpstr>Запиши сложные слова под схемами.</vt:lpstr>
      <vt:lpstr>Презентация PowerPoint</vt:lpstr>
      <vt:lpstr>Презентация PowerPoint</vt:lpstr>
      <vt:lpstr>«Соединительные гласные О И Е»</vt:lpstr>
      <vt:lpstr>СОЕДИНИТЕЛЬНЫЕ ГЛАСНЫЕ О - Е</vt:lpstr>
      <vt:lpstr>УПРАЖНЕНИЕ 377</vt:lpstr>
      <vt:lpstr>УПРАЖНЕНИЕ 377</vt:lpstr>
      <vt:lpstr>УПРАЖНЕНИЕ 378  </vt:lpstr>
      <vt:lpstr>УПРАЖНЕНИЕ 378  </vt:lpstr>
      <vt:lpstr>УПРАЖНЕНИЕ 381  </vt:lpstr>
      <vt:lpstr>УПРАЖНЕНИЕ 381  </vt:lpstr>
      <vt:lpstr>СЛОЖНОСОКРАЩЁННЫЕ СЛОВА</vt:lpstr>
      <vt:lpstr>СЛОЖЕНИЕ</vt:lpstr>
      <vt:lpstr>АББРЕВИАТУРЫ</vt:lpstr>
      <vt:lpstr>УПРАЖНЕНИЕ 384  </vt:lpstr>
      <vt:lpstr>УПРАЖНЕНИЕ 384  </vt:lpstr>
      <vt:lpstr>Презентация PowerPoint</vt:lpstr>
      <vt:lpstr>УПРАЖНЕНИЕ 385</vt:lpstr>
      <vt:lpstr>УПРАЖНЕНИЕ 385</vt:lpstr>
      <vt:lpstr>УПРАЖНЕНИЕ 386</vt:lpstr>
      <vt:lpstr>УПРАЖНЕНИЕ 386</vt:lpstr>
      <vt:lpstr>УПРАЖНЕНИЕ 386</vt:lpstr>
      <vt:lpstr>трудне́е ¹ [трудн’эй’э]  —3 слога, 1 перенос</vt:lpstr>
      <vt:lpstr>САМОСТОЯТЕЛЬНАЯ РАБОТА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636</cp:revision>
  <dcterms:created xsi:type="dcterms:W3CDTF">2020-04-13T08:05:16Z</dcterms:created>
  <dcterms:modified xsi:type="dcterms:W3CDTF">2020-12-14T14:13:03Z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