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9" r:id="rId2"/>
    <p:sldId id="390" r:id="rId3"/>
    <p:sldId id="539" r:id="rId4"/>
    <p:sldId id="540" r:id="rId5"/>
    <p:sldId id="525" r:id="rId6"/>
    <p:sldId id="538" r:id="rId7"/>
    <p:sldId id="526" r:id="rId8"/>
    <p:sldId id="528" r:id="rId9"/>
    <p:sldId id="529" r:id="rId10"/>
    <p:sldId id="530" r:id="rId11"/>
    <p:sldId id="532" r:id="rId12"/>
    <p:sldId id="533" r:id="rId13"/>
    <p:sldId id="534" r:id="rId14"/>
    <p:sldId id="535" r:id="rId15"/>
    <p:sldId id="536" r:id="rId16"/>
    <p:sldId id="537" r:id="rId17"/>
    <p:sldId id="543" r:id="rId18"/>
    <p:sldId id="542" r:id="rId19"/>
    <p:sldId id="544" r:id="rId20"/>
    <p:sldId id="545" r:id="rId21"/>
    <p:sldId id="522" r:id="rId22"/>
    <p:sldId id="541" r:id="rId23"/>
    <p:sldId id="547" r:id="rId24"/>
    <p:sldId id="548" r:id="rId25"/>
    <p:sldId id="294" r:id="rId26"/>
  </p:sldIdLst>
  <p:sldSz cx="5768975" cy="3244850"/>
  <p:notesSz cx="5765800" cy="3244850"/>
  <p:defaultTextStyle>
    <a:defPPr>
      <a:defRPr lang="ru-RU"/>
    </a:defPPr>
    <a:lvl1pPr marL="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5ACD3F"/>
    <a:srgbClr val="CC99FF"/>
    <a:srgbClr val="FFCC66"/>
    <a:srgbClr val="660033"/>
    <a:srgbClr val="663300"/>
    <a:srgbClr val="F7A3F1"/>
    <a:srgbClr val="EB21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636" y="12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14.12.2020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4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5"/>
            <a:ext cx="5167164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8" y="982041"/>
            <a:ext cx="4896284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5"/>
            <a:ext cx="5167164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50" y="746315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5"/>
            <a:ext cx="5167164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7" y="132464"/>
            <a:ext cx="4903630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7" y="441679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747" y="761218"/>
            <a:ext cx="2353742" cy="242282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288290" indent="0">
              <a:buNone/>
              <a:defRPr sz="1300" b="1"/>
            </a:lvl2pPr>
            <a:lvl3pPr marL="576581" indent="0">
              <a:buNone/>
              <a:defRPr sz="1100" b="1"/>
            </a:lvl3pPr>
            <a:lvl4pPr marL="864871" indent="0">
              <a:buNone/>
              <a:defRPr sz="1000" b="1"/>
            </a:lvl4pPr>
            <a:lvl5pPr marL="1153161" indent="0">
              <a:buNone/>
              <a:defRPr sz="1000" b="1"/>
            </a:lvl5pPr>
            <a:lvl6pPr marL="1441452" indent="0">
              <a:buNone/>
              <a:defRPr sz="1000" b="1"/>
            </a:lvl6pPr>
            <a:lvl7pPr marL="1729742" indent="0">
              <a:buNone/>
              <a:defRPr sz="1000" b="1"/>
            </a:lvl7pPr>
            <a:lvl8pPr marL="2018032" indent="0">
              <a:buNone/>
              <a:defRPr sz="1000" b="1"/>
            </a:lvl8pPr>
            <a:lvl9pPr marL="2306323" indent="0">
              <a:buNone/>
              <a:defRPr sz="10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8823" y="1045563"/>
            <a:ext cx="2355665" cy="1874802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 marL="951358">
              <a:defRPr sz="900"/>
            </a:lvl5pPr>
            <a:lvl6pPr marL="951358">
              <a:defRPr sz="900"/>
            </a:lvl6pPr>
            <a:lvl7pPr marL="951358">
              <a:defRPr sz="900"/>
            </a:lvl7pPr>
            <a:lvl8pPr marL="951358">
              <a:defRPr sz="900"/>
            </a:lvl8pPr>
            <a:lvl9pPr marL="951358"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82560" y="761218"/>
            <a:ext cx="2353742" cy="242282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288290" indent="0">
              <a:buNone/>
              <a:defRPr sz="1300" b="1"/>
            </a:lvl2pPr>
            <a:lvl3pPr marL="576581" indent="0">
              <a:buNone/>
              <a:defRPr sz="1100" b="1"/>
            </a:lvl3pPr>
            <a:lvl4pPr marL="864871" indent="0">
              <a:buNone/>
              <a:defRPr sz="1000" b="1"/>
            </a:lvl4pPr>
            <a:lvl5pPr marL="1153161" indent="0">
              <a:buNone/>
              <a:defRPr sz="1000" b="1"/>
            </a:lvl5pPr>
            <a:lvl6pPr marL="1441452" indent="0">
              <a:buNone/>
              <a:defRPr sz="1000" b="1"/>
            </a:lvl6pPr>
            <a:lvl7pPr marL="1729742" indent="0">
              <a:buNone/>
              <a:defRPr sz="1000" b="1"/>
            </a:lvl7pPr>
            <a:lvl8pPr marL="2018032" indent="0">
              <a:buNone/>
              <a:defRPr sz="1000" b="1"/>
            </a:lvl8pPr>
            <a:lvl9pPr marL="2306323" indent="0">
              <a:buNone/>
              <a:defRPr sz="10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80637" y="1045563"/>
            <a:ext cx="2355665" cy="1874802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 marL="951358">
              <a:defRPr sz="900"/>
            </a:lvl5pPr>
            <a:lvl6pPr marL="951358">
              <a:defRPr sz="900"/>
            </a:lvl6pPr>
            <a:lvl7pPr marL="951358">
              <a:defRPr sz="900"/>
            </a:lvl7pPr>
            <a:lvl8pPr marL="951358">
              <a:defRPr sz="900"/>
            </a:lvl8pPr>
            <a:lvl9pPr marL="951358"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8C12B-6010-4D2A-8B3C-A350313638C4}" type="datetimeFigureOut">
              <a:rPr lang="ru-RU"/>
              <a:pPr>
                <a:defRPr/>
              </a:pPr>
              <a:t>14.12.2020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E705C9-C8AF-4861-9FC0-3C51FB64D24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5197829"/>
      </p:ext>
    </p:extLst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 descr="Canvas"/>
          <p:cNvSpPr>
            <a:spLocks noChangeArrowheads="1"/>
          </p:cNvSpPr>
          <p:nvPr/>
        </p:nvSpPr>
        <p:spPr bwMode="white">
          <a:xfrm>
            <a:off x="333520" y="95393"/>
            <a:ext cx="5298243" cy="3060074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>
              <a:defRPr/>
            </a:pPr>
            <a:endParaRPr kumimoji="1" lang="ru-RU" sz="1800">
              <a:latin typeface="Times New Roman" charset="0"/>
            </a:endParaRPr>
          </a:p>
        </p:txBody>
      </p:sp>
      <p:pic>
        <p:nvPicPr>
          <p:cNvPr id="5" name="Picture 1027" descr="A:\minispir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ltGray">
          <a:xfrm>
            <a:off x="1" y="24036"/>
            <a:ext cx="745159" cy="2028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028" descr="Canvas"/>
          <p:cNvSpPr>
            <a:spLocks noChangeArrowheads="1"/>
          </p:cNvSpPr>
          <p:nvPr/>
        </p:nvSpPr>
        <p:spPr bwMode="white">
          <a:xfrm>
            <a:off x="376586" y="1954422"/>
            <a:ext cx="657023" cy="21632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lIns="51481" tIns="25740" rIns="51481" bIns="25740" anchor="ctr"/>
          <a:lstStyle/>
          <a:p>
            <a:pPr algn="ctr">
              <a:defRPr/>
            </a:pPr>
            <a:endParaRPr kumimoji="1" lang="ru-RU" sz="1800">
              <a:latin typeface="Times New Roman" charset="0"/>
            </a:endParaRPr>
          </a:p>
        </p:txBody>
      </p:sp>
      <p:pic>
        <p:nvPicPr>
          <p:cNvPr id="7" name="Picture 1029" descr="A:\minispir.GIF"/>
          <p:cNvPicPr>
            <a:picLocks noChangeAspect="1" noChangeArrowheads="1"/>
          </p:cNvPicPr>
          <p:nvPr/>
        </p:nvPicPr>
        <p:blipFill>
          <a:blip r:embed="rId3"/>
          <a:srcRect t="39999"/>
          <a:stretch>
            <a:fillRect/>
          </a:stretch>
        </p:blipFill>
        <p:spPr bwMode="ltGray">
          <a:xfrm>
            <a:off x="1" y="1997987"/>
            <a:ext cx="745159" cy="1216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576898" y="973456"/>
            <a:ext cx="4871579" cy="315471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5847" name="Rectangle 1031"/>
          <p:cNvSpPr>
            <a:spLocks noGrp="1" noChangeArrowheads="1"/>
          </p:cNvSpPr>
          <p:nvPr>
            <p:ph type="subTitle" idx="1"/>
          </p:nvPr>
        </p:nvSpPr>
        <p:spPr>
          <a:xfrm>
            <a:off x="1025595" y="1838748"/>
            <a:ext cx="4038283" cy="215444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1032"/>
          <p:cNvSpPr>
            <a:spLocks noGrp="1" noChangeArrowheads="1"/>
          </p:cNvSpPr>
          <p:nvPr>
            <p:ph type="dt" sz="quarter" idx="10"/>
          </p:nvPr>
        </p:nvSpPr>
        <p:spPr>
          <a:xfrm>
            <a:off x="684065" y="2884312"/>
            <a:ext cx="1201869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33"/>
          <p:cNvSpPr>
            <a:spLocks noGrp="1" noChangeArrowheads="1"/>
          </p:cNvSpPr>
          <p:nvPr>
            <p:ph type="ftr" sz="quarter" idx="11"/>
          </p:nvPr>
        </p:nvSpPr>
        <p:spPr>
          <a:xfrm>
            <a:off x="2222459" y="2884312"/>
            <a:ext cx="1826842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03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385824" y="2884312"/>
            <a:ext cx="1201869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4AD5C-E5FA-40CB-BA0D-8F94D79128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504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5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8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27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27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27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46" y="1554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6517" y="1538647"/>
            <a:ext cx="281970" cy="107437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28122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122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25048" y="249030"/>
            <a:ext cx="173292" cy="385297"/>
          </a:xfrm>
          <a:prstGeom prst="rect">
            <a:avLst/>
          </a:prstGeom>
        </p:spPr>
        <p:txBody>
          <a:bodyPr vert="horz" wrap="square" lIns="0" tIns="1581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10198" y="555626"/>
            <a:ext cx="596382" cy="227575"/>
          </a:xfrm>
          <a:prstGeom prst="rect">
            <a:avLst/>
          </a:prstGeom>
        </p:spPr>
        <p:txBody>
          <a:bodyPr vert="horz" wrap="square" lIns="0" tIns="12014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70474" y="223267"/>
            <a:ext cx="3584083" cy="537935"/>
          </a:xfrm>
          <a:prstGeom prst="rect">
            <a:avLst/>
          </a:prstGeom>
        </p:spPr>
        <p:txBody>
          <a:bodyPr vert="horz" wrap="square" lIns="0" tIns="1457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67" defTabSz="91221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 </a:t>
            </a:r>
            <a:r>
              <a:rPr lang="ru-RU" kern="0" spc="-5" dirty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9874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9874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5904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6439" y="318431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8747" y="653521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7814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4236" y="360785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5904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1762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1762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1762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1762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1777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1777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8487" y="1165225"/>
            <a:ext cx="3124200" cy="1815862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Правописание корней с чередующимися гласными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798888" y="1295867"/>
            <a:ext cx="468593" cy="707558"/>
          </a:xfrm>
          <a:prstGeom prst="rect">
            <a:avLst/>
          </a:prstGeom>
          <a:noFill/>
        </p:spPr>
        <p:txBody>
          <a:bodyPr lIns="43251" tIns="21626" rIns="43251" bIns="21626">
            <a:spAutoFit/>
          </a:bodyPr>
          <a:lstStyle/>
          <a:p>
            <a:pPr defTabSz="576581">
              <a:lnSpc>
                <a:spcPct val="95000"/>
              </a:lnSpc>
              <a:defRPr/>
            </a:pPr>
            <a:r>
              <a:rPr lang="ru-RU" sz="45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56087" y="1233985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56087" y="1843585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89488" y="1241426"/>
            <a:ext cx="571335" cy="715069"/>
          </a:xfrm>
          <a:prstGeom prst="rect">
            <a:avLst/>
          </a:prstGeom>
          <a:noFill/>
        </p:spPr>
        <p:txBody>
          <a:bodyPr wrap="square" lIns="43251" tIns="21626" rIns="43251" bIns="21626">
            <a:spAutoFit/>
          </a:bodyPr>
          <a:lstStyle/>
          <a:p>
            <a:pPr defTabSz="576581">
              <a:lnSpc>
                <a:spcPct val="95000"/>
              </a:lnSpc>
              <a:defRPr/>
            </a:pPr>
            <a:r>
              <a:rPr lang="ru-RU" sz="4500" b="1" dirty="0">
                <a:solidFill>
                  <a:srgbClr val="CC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37153" y="1821757"/>
            <a:ext cx="571335" cy="715069"/>
          </a:xfrm>
          <a:prstGeom prst="rect">
            <a:avLst/>
          </a:prstGeom>
          <a:noFill/>
        </p:spPr>
        <p:txBody>
          <a:bodyPr wrap="square" lIns="43251" tIns="21626" rIns="43251" bIns="21626">
            <a:spAutoFit/>
          </a:bodyPr>
          <a:lstStyle/>
          <a:p>
            <a:pPr defTabSz="576581">
              <a:lnSpc>
                <a:spcPct val="95000"/>
              </a:lnSpc>
              <a:defRPr/>
            </a:pPr>
            <a:r>
              <a:rPr lang="ru-RU" sz="4500" b="1" dirty="0">
                <a:solidFill>
                  <a:srgbClr val="CC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4500" b="1" dirty="0">
              <a:solidFill>
                <a:srgbClr val="CC99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789488" y="1829347"/>
            <a:ext cx="571335" cy="715069"/>
          </a:xfrm>
          <a:prstGeom prst="rect">
            <a:avLst/>
          </a:prstGeom>
          <a:noFill/>
        </p:spPr>
        <p:txBody>
          <a:bodyPr wrap="square" lIns="43251" tIns="21626" rIns="43251" bIns="21626">
            <a:spAutoFit/>
          </a:bodyPr>
          <a:lstStyle/>
          <a:p>
            <a:pPr defTabSz="576581">
              <a:lnSpc>
                <a:spcPct val="95000"/>
              </a:lnSpc>
              <a:defRPr/>
            </a:pPr>
            <a:r>
              <a:rPr lang="ru-RU" sz="45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45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69888" y="708025"/>
            <a:ext cx="3945161" cy="2212340"/>
          </a:xfrm>
        </p:spPr>
        <p:txBody>
          <a:bodyPr rtlCol="0">
            <a:normAutofit fontScale="77500" lnSpcReduction="20000"/>
          </a:bodyPr>
          <a:lstStyle/>
          <a:p>
            <a:pPr algn="ctr" defTabSz="576581">
              <a:defRPr/>
            </a:pPr>
            <a:r>
              <a:rPr lang="ru-RU" sz="2100" b="1" dirty="0"/>
              <a:t>в безударном положении </a:t>
            </a:r>
          </a:p>
          <a:p>
            <a:pPr algn="ctr" defTabSz="576581">
              <a:defRPr/>
            </a:pPr>
            <a:r>
              <a:rPr lang="ru-RU" sz="2100" b="1" dirty="0"/>
              <a:t>пишется буква   </a:t>
            </a:r>
            <a:r>
              <a:rPr lang="ru-RU" sz="2100" b="1" dirty="0">
                <a:solidFill>
                  <a:srgbClr val="FF0000"/>
                </a:solidFill>
              </a:rPr>
              <a:t>а</a:t>
            </a:r>
            <a:r>
              <a:rPr lang="ru-RU" sz="2100" b="1" dirty="0"/>
              <a:t> ,  </a:t>
            </a:r>
            <a:r>
              <a:rPr lang="ru-RU" sz="2100" dirty="0"/>
              <a:t/>
            </a:r>
            <a:br>
              <a:rPr lang="ru-RU" sz="2100" dirty="0"/>
            </a:br>
            <a:r>
              <a:rPr lang="ru-RU" sz="2100" b="1" dirty="0"/>
              <a:t>если после корня есть суффикс   -а- ; </a:t>
            </a:r>
          </a:p>
          <a:p>
            <a:pPr algn="ctr" defTabSz="576581">
              <a:defRPr/>
            </a:pPr>
            <a:endParaRPr lang="ru-RU" sz="2100" b="1" dirty="0"/>
          </a:p>
          <a:p>
            <a:pPr algn="ctr" defTabSz="576581">
              <a:defRPr/>
            </a:pPr>
            <a:r>
              <a:rPr lang="ru-RU" sz="2100" b="1" dirty="0"/>
              <a:t>к</a:t>
            </a:r>
            <a:r>
              <a:rPr lang="ru-RU" sz="2100" b="1" dirty="0">
                <a:solidFill>
                  <a:srgbClr val="FF0000"/>
                </a:solidFill>
              </a:rPr>
              <a:t>А</a:t>
            </a:r>
            <a:r>
              <a:rPr lang="ru-RU" sz="2100" b="1" dirty="0"/>
              <a:t>с</a:t>
            </a:r>
            <a:r>
              <a:rPr lang="ru-RU" sz="2100" b="1" u="sng" dirty="0"/>
              <a:t>а</a:t>
            </a:r>
            <a:r>
              <a:rPr lang="ru-RU" sz="2100" b="1" dirty="0"/>
              <a:t>ться</a:t>
            </a:r>
          </a:p>
          <a:p>
            <a:pPr algn="ctr" defTabSz="576581">
              <a:defRPr/>
            </a:pPr>
            <a:endParaRPr lang="ru-RU" sz="2100" b="1" dirty="0"/>
          </a:p>
          <a:p>
            <a:pPr algn="ctr" defTabSz="576581">
              <a:defRPr/>
            </a:pPr>
            <a:r>
              <a:rPr lang="ru-RU" sz="2100" b="1" dirty="0"/>
              <a:t>если суффикса   -а-   нет,  </a:t>
            </a:r>
            <a:r>
              <a:rPr lang="ru-RU" sz="2100" dirty="0"/>
              <a:t/>
            </a:r>
            <a:br>
              <a:rPr lang="ru-RU" sz="2100" dirty="0"/>
            </a:br>
            <a:r>
              <a:rPr lang="ru-RU" sz="2100" b="1" dirty="0"/>
              <a:t>то пишется буква   </a:t>
            </a:r>
            <a:r>
              <a:rPr lang="ru-RU" sz="2100" b="1" dirty="0">
                <a:solidFill>
                  <a:srgbClr val="FF0000"/>
                </a:solidFill>
              </a:rPr>
              <a:t>о </a:t>
            </a:r>
            <a:r>
              <a:rPr lang="ru-RU" sz="2100" b="1" dirty="0"/>
              <a:t>:</a:t>
            </a:r>
          </a:p>
          <a:p>
            <a:pPr algn="ctr" defTabSz="576581">
              <a:defRPr/>
            </a:pPr>
            <a:endParaRPr lang="ru-RU" sz="2100" b="1" dirty="0"/>
          </a:p>
          <a:p>
            <a:pPr algn="ctr" defTabSz="576581">
              <a:defRPr/>
            </a:pPr>
            <a:r>
              <a:rPr lang="ru-RU" sz="2100" b="1" dirty="0" err="1"/>
              <a:t>к</a:t>
            </a:r>
            <a:r>
              <a:rPr lang="ru-RU" sz="2100" b="1" dirty="0" err="1">
                <a:solidFill>
                  <a:srgbClr val="FF0000"/>
                </a:solidFill>
              </a:rPr>
              <a:t>О</a:t>
            </a:r>
            <a:r>
              <a:rPr lang="ru-RU" sz="2100" b="1" dirty="0" err="1"/>
              <a:t>снуться</a:t>
            </a:r>
            <a:endParaRPr lang="ru-RU" sz="2100" b="1" dirty="0"/>
          </a:p>
          <a:p>
            <a:pPr marL="144145" indent="-144145" defTabSz="576581">
              <a:spcBef>
                <a:spcPts val="883"/>
              </a:spcBef>
              <a:buFont typeface="Arial" panose="020B0604020202020204" pitchFamily="34" charset="0"/>
              <a:buChar char="•"/>
              <a:defRPr/>
            </a:pPr>
            <a:endParaRPr lang="ru-RU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7625" y="123184"/>
            <a:ext cx="4804583" cy="660988"/>
          </a:xfrm>
        </p:spPr>
        <p:txBody>
          <a:bodyPr rtlCol="0">
            <a:normAutofit/>
          </a:bodyPr>
          <a:lstStyle/>
          <a:p>
            <a:pPr algn="ctr" defTabSz="576581">
              <a:defRPr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-К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С- / -К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С-</a:t>
            </a:r>
          </a:p>
        </p:txBody>
      </p:sp>
      <p:pic>
        <p:nvPicPr>
          <p:cNvPr id="15364" name="Picture 2" descr="Клипарт отрисовки детей на прозрачном фоне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936" y="708026"/>
            <a:ext cx="1080694" cy="2071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187269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Объект 2"/>
          <p:cNvSpPr>
            <a:spLocks noGrp="1"/>
          </p:cNvSpPr>
          <p:nvPr>
            <p:ph sz="half" idx="2"/>
          </p:nvPr>
        </p:nvSpPr>
        <p:spPr>
          <a:xfrm>
            <a:off x="2373841" y="-1501775"/>
            <a:ext cx="1805286" cy="112142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1100" dirty="0"/>
              <a:t> </a:t>
            </a:r>
            <a:endParaRPr lang="ru-RU" altLang="ru-RU" sz="11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5676" y="-2111375"/>
            <a:ext cx="4804583" cy="381000"/>
          </a:xfrm>
        </p:spPr>
        <p:txBody>
          <a:bodyPr rtlCol="0">
            <a:normAutofit/>
          </a:bodyPr>
          <a:lstStyle/>
          <a:p>
            <a:pPr algn="ctr" defTabSz="576581">
              <a:defRPr/>
            </a:pP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-КЛ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Н- / -КЛ</a:t>
            </a:r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Н-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8" y="98425"/>
            <a:ext cx="409423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 descr="https://static.wixstatic.com/media/66be20_581d691ebf5441b2bc1deb81388638ad~mv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7" y="765146"/>
            <a:ext cx="1752600" cy="250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41488" y="98425"/>
            <a:ext cx="21515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Н- / -КЛ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Н-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1887" y="429300"/>
            <a:ext cx="3505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ударением пишется та гласная, которая слышится,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без ударения - О. </a:t>
            </a:r>
            <a:b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</a:t>
            </a:r>
            <a:r>
              <a:rPr lang="ru-RU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няться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накл</a:t>
            </a:r>
            <a:r>
              <a:rPr lang="ru-RU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ниться.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 </a:t>
            </a:r>
            <a:endParaRPr lang="ru-RU" alt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16542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1113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65905" y="98425"/>
            <a:ext cx="4804583" cy="660988"/>
          </a:xfrm>
        </p:spPr>
        <p:txBody>
          <a:bodyPr rtlCol="0">
            <a:normAutofit/>
          </a:bodyPr>
          <a:lstStyle/>
          <a:p>
            <a:pPr algn="ctr" defTabSz="576581">
              <a:defRPr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-Л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Г- / -Л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Г-</a:t>
            </a:r>
          </a:p>
        </p:txBody>
      </p:sp>
      <p:pic>
        <p:nvPicPr>
          <p:cNvPr id="19462" name="Picture 6" descr="Проходной балл 2014 Проходной балл Поступаем вместе!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" t="2838" r="1826" b="2023"/>
          <a:stretch>
            <a:fillRect/>
          </a:stretch>
        </p:blipFill>
        <p:spPr bwMode="auto">
          <a:xfrm>
            <a:off x="2732088" y="555625"/>
            <a:ext cx="2881356" cy="2029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Box 1"/>
          <p:cNvSpPr txBox="1">
            <a:spLocks noChangeArrowheads="1"/>
          </p:cNvSpPr>
          <p:nvPr/>
        </p:nvSpPr>
        <p:spPr bwMode="auto">
          <a:xfrm>
            <a:off x="2808287" y="631825"/>
            <a:ext cx="2667000" cy="1476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3251" tIns="21626" rIns="43251" bIns="21626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alt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Вставь пропущенную букву</a:t>
            </a:r>
            <a:r>
              <a:rPr lang="ru-RU" alt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</a:pPr>
            <a:r>
              <a:rPr lang="ru-RU" altLang="ru-RU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ru-RU" altLang="ru-RU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ложение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лагеря, пол..</a:t>
            </a:r>
            <a:r>
              <a:rPr lang="ru-RU" altLang="ru-RU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гаться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друга, </a:t>
            </a:r>
            <a:r>
              <a:rPr lang="ru-RU" altLang="ru-RU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предл..жить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помощь, </a:t>
            </a: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пишешь </a:t>
            </a:r>
            <a:r>
              <a:rPr lang="ru-RU" altLang="ru-RU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изл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ru-RU" altLang="ru-RU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жение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изучаешь </a:t>
            </a:r>
            <a:r>
              <a:rPr lang="ru-RU" altLang="ru-RU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ru-RU" altLang="ru-RU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гательное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95000"/>
              </a:lnSpc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пол..</a:t>
            </a:r>
            <a:r>
              <a:rPr lang="ru-RU" altLang="ru-RU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жение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трудное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808287" y="631825"/>
            <a:ext cx="2667000" cy="1476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3251" tIns="21626" rIns="43251" bIns="21626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alt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Вставь пропущенную букву</a:t>
            </a:r>
            <a:r>
              <a:rPr lang="ru-RU" alt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</a:t>
            </a:r>
            <a:r>
              <a:rPr lang="ru-RU" altLang="ru-RU" sz="1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ложение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лагеря,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</a:t>
            </a:r>
            <a:r>
              <a:rPr lang="ru-RU" altLang="ru-RU" sz="1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altLang="ru-RU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ться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друга, </a:t>
            </a:r>
            <a:r>
              <a:rPr lang="ru-RU" altLang="ru-RU" sz="1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</a:t>
            </a:r>
            <a:r>
              <a:rPr lang="ru-RU" altLang="ru-RU" sz="1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1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жить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помощь, </a:t>
            </a: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пишешь изл</a:t>
            </a:r>
            <a:r>
              <a:rPr lang="ru-RU" altLang="ru-RU" sz="1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жение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5000"/>
              </a:lnSpc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изучаешь прил</a:t>
            </a:r>
            <a:r>
              <a:rPr lang="ru-RU" altLang="ru-RU" sz="1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altLang="ru-RU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тельное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95000"/>
              </a:lnSpc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</a:t>
            </a:r>
            <a:r>
              <a:rPr lang="ru-RU" altLang="ru-RU" sz="1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жение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трудное</a:t>
            </a:r>
          </a:p>
        </p:txBody>
      </p:sp>
      <p:sp>
        <p:nvSpPr>
          <p:cNvPr id="7" name="Облако 6"/>
          <p:cNvSpPr/>
          <p:nvPr/>
        </p:nvSpPr>
        <p:spPr>
          <a:xfrm>
            <a:off x="65087" y="631826"/>
            <a:ext cx="2590800" cy="1450017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82587" y="710763"/>
            <a:ext cx="22733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корне </a:t>
            </a:r>
            <a:r>
              <a:rPr lang="ru-RU" sz="12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–лаг - -</a:t>
            </a:r>
            <a:r>
              <a:rPr lang="ru-RU" sz="12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лож-</a:t>
            </a:r>
          </a:p>
          <a:p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2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пишется, если за корнем 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стоит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суффикс</a:t>
            </a:r>
            <a:r>
              <a:rPr lang="ru-RU" sz="1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2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1200" b="1" i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буква </a:t>
            </a:r>
            <a:r>
              <a:rPr lang="ru-RU" sz="12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2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пишется, если 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корнем нет </a:t>
            </a:r>
          </a:p>
          <a:p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суффикса </a:t>
            </a:r>
            <a:r>
              <a:rPr lang="ru-RU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9461" name="Picture 15" descr="Веселые картинки для детей. Обои для рабочего стола с персонажами мультфильмов и детских книг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99" y="2005643"/>
            <a:ext cx="1413289" cy="115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749054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7625" y="157736"/>
            <a:ext cx="4804583" cy="660988"/>
          </a:xfrm>
        </p:spPr>
        <p:txBody>
          <a:bodyPr rtlCol="0">
            <a:normAutofit/>
          </a:bodyPr>
          <a:lstStyle/>
          <a:p>
            <a:pPr algn="ctr" defTabSz="576581"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-М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К- / -М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К-</a:t>
            </a:r>
          </a:p>
        </p:txBody>
      </p:sp>
      <p:sp>
        <p:nvSpPr>
          <p:cNvPr id="20484" name="Объект 2"/>
          <p:cNvSpPr>
            <a:spLocks noGrp="1"/>
          </p:cNvSpPr>
          <p:nvPr>
            <p:ph sz="half" idx="2"/>
          </p:nvPr>
        </p:nvSpPr>
        <p:spPr>
          <a:xfrm>
            <a:off x="217487" y="555625"/>
            <a:ext cx="3770524" cy="1874802"/>
          </a:xfrm>
        </p:spPr>
        <p:txBody>
          <a:bodyPr/>
          <a:lstStyle/>
          <a:p>
            <a:pPr algn="ctr"/>
            <a:endParaRPr lang="ru-RU" altLang="ru-RU" sz="1300" b="1" dirty="0"/>
          </a:p>
          <a:p>
            <a:pPr algn="ctr"/>
            <a:r>
              <a:rPr lang="ru-RU" altLang="ru-RU" sz="1300" b="1" dirty="0"/>
              <a:t>Пишется </a:t>
            </a:r>
            <a:r>
              <a:rPr lang="ru-RU" altLang="ru-RU" sz="1300" b="1" dirty="0">
                <a:solidFill>
                  <a:srgbClr val="FF0000"/>
                </a:solidFill>
              </a:rPr>
              <a:t>А</a:t>
            </a:r>
            <a:r>
              <a:rPr lang="ru-RU" altLang="ru-RU" sz="1300" b="1" dirty="0"/>
              <a:t>, если слово имеет </a:t>
            </a:r>
            <a:endParaRPr lang="ru-RU" altLang="ru-RU" sz="1300" b="1" dirty="0"/>
          </a:p>
          <a:p>
            <a:pPr algn="ctr"/>
            <a:r>
              <a:rPr lang="ru-RU" altLang="ru-RU" sz="1300" b="1" dirty="0"/>
              <a:t>значение </a:t>
            </a:r>
            <a:r>
              <a:rPr lang="ru-RU" altLang="ru-RU" sz="1300" b="1" dirty="0"/>
              <a:t>"погружать в жидкость"</a:t>
            </a:r>
          </a:p>
          <a:p>
            <a:pPr algn="ctr"/>
            <a:r>
              <a:rPr lang="ru-RU" altLang="ru-RU" sz="1300" b="1" dirty="0" err="1"/>
              <a:t>м</a:t>
            </a:r>
            <a:r>
              <a:rPr lang="ru-RU" altLang="ru-RU" sz="1300" b="1" u="sng" dirty="0" err="1">
                <a:solidFill>
                  <a:srgbClr val="FF0000"/>
                </a:solidFill>
              </a:rPr>
              <a:t>А</a:t>
            </a:r>
            <a:r>
              <a:rPr lang="ru-RU" altLang="ru-RU" sz="1300" b="1" dirty="0" err="1"/>
              <a:t>кать</a:t>
            </a:r>
            <a:r>
              <a:rPr lang="ru-RU" altLang="ru-RU" sz="1300" b="1" dirty="0"/>
              <a:t> (перо в чернила)</a:t>
            </a:r>
          </a:p>
          <a:p>
            <a:pPr algn="ctr"/>
            <a:r>
              <a:rPr lang="ru-RU" altLang="ru-RU" sz="1300" b="1" dirty="0"/>
              <a:t>пишется </a:t>
            </a:r>
            <a:r>
              <a:rPr lang="ru-RU" altLang="ru-RU" sz="1300" b="1" dirty="0">
                <a:solidFill>
                  <a:srgbClr val="FF0000"/>
                </a:solidFill>
              </a:rPr>
              <a:t>О</a:t>
            </a:r>
            <a:r>
              <a:rPr lang="ru-RU" altLang="ru-RU" sz="1300" b="1" dirty="0"/>
              <a:t>, если слово имеет </a:t>
            </a:r>
            <a:endParaRPr lang="ru-RU" altLang="ru-RU" sz="1300" b="1" dirty="0"/>
          </a:p>
          <a:p>
            <a:pPr algn="ctr"/>
            <a:r>
              <a:rPr lang="ru-RU" altLang="ru-RU" sz="1300" b="1" dirty="0"/>
              <a:t>значение </a:t>
            </a:r>
            <a:r>
              <a:rPr lang="ru-RU" altLang="ru-RU" sz="1300" b="1" dirty="0"/>
              <a:t>"пропитываться жидкостью"</a:t>
            </a:r>
          </a:p>
          <a:p>
            <a:pPr algn="ctr"/>
            <a:r>
              <a:rPr lang="ru-RU" altLang="ru-RU" sz="1300" b="1" dirty="0" err="1"/>
              <a:t>пром</a:t>
            </a:r>
            <a:r>
              <a:rPr lang="ru-RU" altLang="ru-RU" sz="1300" b="1" u="sng" dirty="0" err="1">
                <a:solidFill>
                  <a:srgbClr val="FF0000"/>
                </a:solidFill>
              </a:rPr>
              <a:t>О</a:t>
            </a:r>
            <a:r>
              <a:rPr lang="ru-RU" altLang="ru-RU" sz="1300" b="1" dirty="0" err="1"/>
              <a:t>кательная</a:t>
            </a:r>
            <a:r>
              <a:rPr lang="ru-RU" altLang="ru-RU" sz="1300" b="1" dirty="0"/>
              <a:t> (бумага)</a:t>
            </a:r>
          </a:p>
        </p:txBody>
      </p:sp>
      <p:pic>
        <p:nvPicPr>
          <p:cNvPr id="8194" name="Picture 2" descr="https://www.chitalnya.ru/upload/483/9489771267399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8" y="1631949"/>
            <a:ext cx="1773153" cy="128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82823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" y="1"/>
            <a:ext cx="5765800" cy="325611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7625" y="157736"/>
            <a:ext cx="4804583" cy="660988"/>
          </a:xfrm>
        </p:spPr>
        <p:txBody>
          <a:bodyPr rtlCol="0">
            <a:normAutofit/>
          </a:bodyPr>
          <a:lstStyle/>
          <a:p>
            <a:pPr algn="ctr" defTabSz="576581"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-ПЛ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В- / -ПЛ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В-</a:t>
            </a:r>
          </a:p>
        </p:txBody>
      </p:sp>
      <p:sp>
        <p:nvSpPr>
          <p:cNvPr id="21507" name="Объект 2"/>
          <p:cNvSpPr>
            <a:spLocks noGrp="1"/>
          </p:cNvSpPr>
          <p:nvPr>
            <p:ph sz="half" idx="2"/>
          </p:nvPr>
        </p:nvSpPr>
        <p:spPr>
          <a:xfrm>
            <a:off x="1857163" y="708025"/>
            <a:ext cx="3770524" cy="1874802"/>
          </a:xfr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1600" b="1" dirty="0"/>
              <a:t>Под </a:t>
            </a:r>
            <a:r>
              <a:rPr lang="ru-RU" altLang="ru-RU" sz="1600" b="1" dirty="0"/>
              <a:t>ударением и </a:t>
            </a:r>
          </a:p>
          <a:p>
            <a:pPr algn="ctr">
              <a:spcBef>
                <a:spcPct val="0"/>
              </a:spcBef>
            </a:pPr>
            <a:r>
              <a:rPr lang="ru-RU" altLang="ru-RU" sz="1600" b="1" dirty="0"/>
              <a:t>без ударения пишется  </a:t>
            </a:r>
            <a:r>
              <a:rPr lang="ru-RU" altLang="ru-RU" sz="1600" b="1" dirty="0">
                <a:solidFill>
                  <a:srgbClr val="FF0000"/>
                </a:solidFill>
              </a:rPr>
              <a:t>А</a:t>
            </a:r>
          </a:p>
          <a:p>
            <a:pPr algn="ctr">
              <a:spcBef>
                <a:spcPct val="0"/>
              </a:spcBef>
            </a:pPr>
            <a:endParaRPr lang="ru-RU" altLang="ru-RU" sz="1600" b="1" dirty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</a:pPr>
            <a:r>
              <a:rPr lang="ru-RU" altLang="ru-RU" sz="1600" b="1" dirty="0"/>
              <a:t>( </a:t>
            </a:r>
            <a:r>
              <a:rPr lang="ru-RU" altLang="ru-RU" sz="1600" b="1" dirty="0" err="1"/>
              <a:t>пл</a:t>
            </a:r>
            <a:r>
              <a:rPr lang="ru-RU" altLang="ru-RU" sz="1600" b="1" u="sng" dirty="0" err="1">
                <a:solidFill>
                  <a:srgbClr val="FF0000"/>
                </a:solidFill>
              </a:rPr>
              <a:t>А</a:t>
            </a:r>
            <a:r>
              <a:rPr lang="ru-RU" altLang="ru-RU" sz="1600" b="1" dirty="0" err="1"/>
              <a:t>вать</a:t>
            </a:r>
            <a:r>
              <a:rPr lang="ru-RU" altLang="ru-RU" sz="1600" b="1" dirty="0"/>
              <a:t>, </a:t>
            </a:r>
            <a:r>
              <a:rPr lang="ru-RU" altLang="ru-RU" sz="1600" b="1" dirty="0" err="1"/>
              <a:t>попл</a:t>
            </a:r>
            <a:r>
              <a:rPr lang="ru-RU" altLang="ru-RU" sz="1600" b="1" u="sng" dirty="0" err="1">
                <a:solidFill>
                  <a:srgbClr val="FF0000"/>
                </a:solidFill>
              </a:rPr>
              <a:t>А</a:t>
            </a:r>
            <a:r>
              <a:rPr lang="ru-RU" altLang="ru-RU" sz="1600" b="1" dirty="0" err="1"/>
              <a:t>вок</a:t>
            </a:r>
            <a:r>
              <a:rPr lang="ru-RU" altLang="ru-RU" sz="1600" b="1" dirty="0"/>
              <a:t>);</a:t>
            </a:r>
            <a:endParaRPr lang="ru-RU" altLang="ru-RU" sz="1600" b="1" dirty="0"/>
          </a:p>
          <a:p>
            <a:pPr algn="ctr">
              <a:spcBef>
                <a:spcPct val="0"/>
              </a:spcBef>
            </a:pPr>
            <a:endParaRPr lang="ru-RU" altLang="ru-RU" sz="1600" b="1" dirty="0"/>
          </a:p>
          <a:p>
            <a:pPr algn="ctr">
              <a:spcBef>
                <a:spcPct val="0"/>
              </a:spcBef>
            </a:pPr>
            <a:r>
              <a:rPr lang="ru-RU" altLang="ru-RU" sz="1600" b="1" dirty="0"/>
              <a:t>буква </a:t>
            </a:r>
            <a:r>
              <a:rPr lang="ru-RU" altLang="ru-RU" sz="1600" b="1" dirty="0">
                <a:solidFill>
                  <a:srgbClr val="FF0000"/>
                </a:solidFill>
              </a:rPr>
              <a:t>О</a:t>
            </a:r>
            <a:r>
              <a:rPr lang="ru-RU" altLang="ru-RU" sz="1600" b="1" dirty="0"/>
              <a:t> пишется в двух словах</a:t>
            </a:r>
          </a:p>
          <a:p>
            <a:pPr algn="ctr">
              <a:spcBef>
                <a:spcPct val="0"/>
              </a:spcBef>
            </a:pPr>
            <a:endParaRPr lang="ru-RU" altLang="ru-RU" sz="1600" b="1" dirty="0"/>
          </a:p>
          <a:p>
            <a:pPr algn="ctr">
              <a:spcBef>
                <a:spcPct val="0"/>
              </a:spcBef>
            </a:pPr>
            <a:r>
              <a:rPr lang="ru-RU" altLang="ru-RU" sz="1600" b="1" dirty="0" err="1"/>
              <a:t>пл</a:t>
            </a:r>
            <a:r>
              <a:rPr lang="ru-RU" altLang="ru-RU" sz="1600" b="1" u="sng" dirty="0" err="1">
                <a:solidFill>
                  <a:srgbClr val="FF0000"/>
                </a:solidFill>
              </a:rPr>
              <a:t>О</a:t>
            </a:r>
            <a:r>
              <a:rPr lang="ru-RU" altLang="ru-RU" sz="1600" b="1" dirty="0" err="1"/>
              <a:t>вец</a:t>
            </a:r>
            <a:r>
              <a:rPr lang="ru-RU" altLang="ru-RU" sz="1600" b="1" dirty="0"/>
              <a:t>, </a:t>
            </a:r>
            <a:r>
              <a:rPr lang="ru-RU" altLang="ru-RU" sz="1600" b="1" dirty="0" err="1"/>
              <a:t>пл</a:t>
            </a:r>
            <a:r>
              <a:rPr lang="ru-RU" altLang="ru-RU" sz="1600" b="1" u="sng" dirty="0" err="1">
                <a:solidFill>
                  <a:srgbClr val="FF0000"/>
                </a:solidFill>
              </a:rPr>
              <a:t>О</a:t>
            </a:r>
            <a:r>
              <a:rPr lang="ru-RU" altLang="ru-RU" sz="1600" b="1" dirty="0" err="1"/>
              <a:t>вчиха</a:t>
            </a:r>
            <a:endParaRPr lang="ru-RU" altLang="ru-RU" sz="1600" b="1" dirty="0"/>
          </a:p>
        </p:txBody>
      </p:sp>
      <p:pic>
        <p:nvPicPr>
          <p:cNvPr id="7170" name="Picture 2" descr="https://1.bp.blogspot.com/-R46ceIcWTdM/WqpIBEMSZNI/AAAAAAAAE0g/_7WsAJ2Kvgobf0vmdRZ0gRo6NWMPfjEWgCLcBGAs/s1600/1254913599_4487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32100" y="1221658"/>
            <a:ext cx="1447800" cy="193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kartinki-vernisazh.ru/_ph/14/1/487626183.jpg?160598407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7" y="1628059"/>
            <a:ext cx="1809750" cy="98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89048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" y="1"/>
            <a:ext cx="5765800" cy="337502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7625" y="157736"/>
            <a:ext cx="4804583" cy="660988"/>
          </a:xfrm>
        </p:spPr>
        <p:txBody>
          <a:bodyPr rtlCol="0">
            <a:normAutofit/>
          </a:bodyPr>
          <a:lstStyle/>
          <a:p>
            <a:pPr algn="ctr" defTabSz="576581"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-Р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/ -Р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/ -Р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</a:p>
        </p:txBody>
      </p:sp>
      <p:sp>
        <p:nvSpPr>
          <p:cNvPr id="19459" name="Объект 2"/>
          <p:cNvSpPr>
            <a:spLocks noGrp="1"/>
          </p:cNvSpPr>
          <p:nvPr>
            <p:ph sz="half" idx="2"/>
          </p:nvPr>
        </p:nvSpPr>
        <p:spPr>
          <a:xfrm>
            <a:off x="1512887" y="708025"/>
            <a:ext cx="4343400" cy="2895601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1700" b="1" dirty="0"/>
              <a:t> </a:t>
            </a:r>
            <a:r>
              <a:rPr lang="ru-RU" sz="1800" dirty="0"/>
              <a:t>В корнях -</a:t>
            </a:r>
            <a:r>
              <a:rPr lang="ru-RU" sz="1800" dirty="0" err="1"/>
              <a:t>р</a:t>
            </a:r>
            <a:r>
              <a:rPr lang="ru-RU" sz="1800" dirty="0" err="1">
                <a:solidFill>
                  <a:srgbClr val="FF0000"/>
                </a:solidFill>
              </a:rPr>
              <a:t>а</a:t>
            </a:r>
            <a:r>
              <a:rPr lang="ru-RU" sz="1800" dirty="0" err="1"/>
              <a:t>ст</a:t>
            </a:r>
            <a:r>
              <a:rPr lang="ru-RU" sz="1800" dirty="0"/>
              <a:t>-, -</a:t>
            </a:r>
            <a:r>
              <a:rPr lang="ru-RU" sz="1800" dirty="0" err="1"/>
              <a:t>р</a:t>
            </a:r>
            <a:r>
              <a:rPr lang="ru-RU" sz="1800" dirty="0" err="1">
                <a:solidFill>
                  <a:srgbClr val="FF0000"/>
                </a:solidFill>
              </a:rPr>
              <a:t>а</a:t>
            </a:r>
            <a:r>
              <a:rPr lang="ru-RU" sz="1800" dirty="0" err="1"/>
              <a:t>щ</a:t>
            </a:r>
            <a:r>
              <a:rPr lang="ru-RU" sz="1800" dirty="0"/>
              <a:t>-, -р</a:t>
            </a:r>
            <a:r>
              <a:rPr lang="ru-RU" sz="1800" dirty="0">
                <a:solidFill>
                  <a:srgbClr val="FF0000"/>
                </a:solidFill>
              </a:rPr>
              <a:t>о</a:t>
            </a:r>
            <a:r>
              <a:rPr lang="ru-RU" sz="1800" dirty="0"/>
              <a:t>с- безударная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1800" dirty="0"/>
              <a:t> пишется перед </a:t>
            </a:r>
            <a:r>
              <a:rPr lang="ru-RU" sz="1800" b="1" u="sng" dirty="0" err="1">
                <a:solidFill>
                  <a:srgbClr val="5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</a:t>
            </a:r>
            <a:r>
              <a:rPr lang="ru-RU" sz="1800" dirty="0">
                <a:solidFill>
                  <a:srgbClr val="5C0000"/>
                </a:solidFill>
              </a:rPr>
              <a:t>, </a:t>
            </a:r>
            <a:r>
              <a:rPr lang="ru-RU" sz="1800" b="1" u="sng" dirty="0">
                <a:solidFill>
                  <a:srgbClr val="5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</a:t>
            </a:r>
            <a:r>
              <a:rPr lang="ru-RU" sz="1800" dirty="0"/>
              <a:t>, безударная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1800" dirty="0"/>
              <a:t> – перед </a:t>
            </a:r>
            <a:r>
              <a:rPr lang="ru-RU" sz="1800" u="sng" dirty="0">
                <a:solidFill>
                  <a:srgbClr val="5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</a:p>
          <a:p>
            <a:pPr algn="ctr">
              <a:defRPr/>
            </a:pPr>
            <a:endParaRPr lang="ru-RU" sz="1700" dirty="0"/>
          </a:p>
          <a:p>
            <a:pPr algn="l">
              <a:defRPr/>
            </a:pPr>
            <a:r>
              <a:rPr lang="ru-RU" sz="1700" b="1" dirty="0">
                <a:solidFill>
                  <a:srgbClr val="FF0000"/>
                </a:solidFill>
              </a:rPr>
              <a:t>Исключения</a:t>
            </a:r>
            <a:r>
              <a:rPr lang="ru-RU" sz="1700" b="1" dirty="0">
                <a:solidFill>
                  <a:srgbClr val="FF0000"/>
                </a:solidFill>
              </a:rPr>
              <a:t>:  </a:t>
            </a:r>
            <a:r>
              <a:rPr lang="ru-RU" sz="1700" dirty="0">
                <a:solidFill>
                  <a:srgbClr val="FF0000"/>
                </a:solidFill>
              </a:rPr>
              <a:t/>
            </a:r>
            <a:br>
              <a:rPr lang="ru-RU" sz="1700" dirty="0">
                <a:solidFill>
                  <a:srgbClr val="FF0000"/>
                </a:solidFill>
              </a:rPr>
            </a:br>
            <a:r>
              <a:rPr lang="ru-RU" sz="1700" b="1" dirty="0">
                <a:solidFill>
                  <a:srgbClr val="FF0000"/>
                </a:solidFill>
              </a:rPr>
              <a:t>отрасль, росток, на вырост</a:t>
            </a:r>
            <a:r>
              <a:rPr lang="ru-RU" sz="1700" b="1" dirty="0">
                <a:solidFill>
                  <a:srgbClr val="FF0000"/>
                </a:solidFill>
              </a:rPr>
              <a:t>,   ростовщик,    </a:t>
            </a:r>
            <a:br>
              <a:rPr lang="ru-RU" sz="1700" b="1" dirty="0">
                <a:solidFill>
                  <a:srgbClr val="FF0000"/>
                </a:solidFill>
              </a:rPr>
            </a:br>
            <a:r>
              <a:rPr lang="ru-RU" sz="1700" b="1" dirty="0">
                <a:solidFill>
                  <a:srgbClr val="FF0000"/>
                </a:solidFill>
              </a:rPr>
              <a:t>Ростов,   Ростислав   </a:t>
            </a:r>
            <a:endParaRPr lang="ru-RU" sz="1700" b="1" dirty="0">
              <a:solidFill>
                <a:srgbClr val="FF0000"/>
              </a:solidFill>
            </a:endParaRPr>
          </a:p>
          <a:p>
            <a:pPr algn="l">
              <a:defRPr/>
            </a:pPr>
            <a:r>
              <a:rPr lang="ru-RU" sz="1700" b="1" dirty="0">
                <a:solidFill>
                  <a:srgbClr val="FF0000"/>
                </a:solidFill>
              </a:rPr>
              <a:t>  </a:t>
            </a:r>
            <a:endParaRPr lang="ru-RU" altLang="ru-RU" sz="1700" b="1" dirty="0">
              <a:solidFill>
                <a:srgbClr val="FF0000"/>
              </a:solidFill>
            </a:endParaRPr>
          </a:p>
        </p:txBody>
      </p:sp>
      <p:pic>
        <p:nvPicPr>
          <p:cNvPr id="22532" name="Picture 2" descr="Office Tool Стоковые фото, иллюстрации и векторные изображения - Страница 2 Depositphot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887" y="1858010"/>
            <a:ext cx="649090" cy="130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4" descr="Скачать Тайны хиромантии. Узнай свою судьбу - С. Фентон, М. Райт PDF, FB2, скачать книг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87" y="1546226"/>
            <a:ext cx="1113660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70397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" y="0"/>
            <a:ext cx="5765800" cy="3244850"/>
          </a:xfrm>
          <a:prstGeom prst="rect">
            <a:avLst/>
          </a:prstGeom>
          <a:solidFill>
            <a:srgbClr val="5ACD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7625" y="157736"/>
            <a:ext cx="4804583" cy="660988"/>
          </a:xfrm>
        </p:spPr>
        <p:txBody>
          <a:bodyPr rtlCol="0">
            <a:normAutofit/>
          </a:bodyPr>
          <a:lstStyle/>
          <a:p>
            <a:pPr algn="ctr" defTabSz="576581"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-ТВ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Р- / -ТВ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Р-</a:t>
            </a:r>
          </a:p>
        </p:txBody>
      </p:sp>
      <p:sp>
        <p:nvSpPr>
          <p:cNvPr id="23555" name="Объект 2"/>
          <p:cNvSpPr>
            <a:spLocks noGrp="1"/>
          </p:cNvSpPr>
          <p:nvPr>
            <p:ph sz="half" idx="2"/>
          </p:nvPr>
        </p:nvSpPr>
        <p:spPr>
          <a:xfrm>
            <a:off x="217487" y="555625"/>
            <a:ext cx="4178300" cy="2438400"/>
          </a:xfrm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l"/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     В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словах </a:t>
            </a:r>
            <a:r>
              <a:rPr lang="ru-RU" altLang="ru-RU" sz="1600" b="1" dirty="0" err="1">
                <a:solidFill>
                  <a:schemeClr val="tx2">
                    <a:lumMod val="50000"/>
                  </a:schemeClr>
                </a:solidFill>
              </a:rPr>
              <a:t>твори́ть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altLang="ru-RU" sz="1600" b="1" dirty="0" err="1">
                <a:solidFill>
                  <a:schemeClr val="tx2">
                    <a:lumMod val="50000"/>
                  </a:schemeClr>
                </a:solidFill>
              </a:rPr>
              <a:t>творе́ц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altLang="ru-RU" sz="1600" b="1" dirty="0" err="1">
                <a:solidFill>
                  <a:schemeClr val="tx2">
                    <a:lumMod val="50000"/>
                  </a:schemeClr>
                </a:solidFill>
              </a:rPr>
              <a:t>творе́ние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сотворённый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altLang="ru-RU" sz="1600" b="1" dirty="0" err="1">
                <a:solidFill>
                  <a:schemeClr val="tx2">
                    <a:lumMod val="50000"/>
                  </a:schemeClr>
                </a:solidFill>
              </a:rPr>
              <a:t>вытворя́ть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 и др. </a:t>
            </a:r>
            <a:r>
              <a:rPr lang="ru-RU" altLang="ru-RU" sz="1600" b="1" dirty="0">
                <a:solidFill>
                  <a:srgbClr val="0000FF"/>
                </a:solidFill>
              </a:rPr>
              <a:t>без ударения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пишется буква </a:t>
            </a:r>
            <a:r>
              <a:rPr lang="ru-RU" altLang="ru-RU" sz="1600" b="1" dirty="0">
                <a:solidFill>
                  <a:srgbClr val="FF0000"/>
                </a:solidFill>
              </a:rPr>
              <a:t>О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; </a:t>
            </a:r>
            <a:r>
              <a:rPr lang="ru-RU" altLang="ru-RU" sz="1600" b="1" dirty="0">
                <a:solidFill>
                  <a:srgbClr val="0000FF"/>
                </a:solidFill>
              </a:rPr>
              <a:t>под ударением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— не только </a:t>
            </a:r>
            <a:r>
              <a:rPr lang="ru-RU" altLang="ru-RU" sz="1600" b="1" dirty="0">
                <a:solidFill>
                  <a:srgbClr val="FF0000"/>
                </a:solidFill>
              </a:rPr>
              <a:t>О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ru-RU" altLang="ru-RU" sz="1600" b="1" dirty="0" err="1">
                <a:solidFill>
                  <a:schemeClr val="tx2">
                    <a:lumMod val="50000"/>
                  </a:schemeClr>
                </a:solidFill>
              </a:rPr>
              <a:t>тво́рческий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altLang="ru-RU" sz="1600" b="1" dirty="0" err="1">
                <a:solidFill>
                  <a:schemeClr val="tx2">
                    <a:lumMod val="50000"/>
                  </a:schemeClr>
                </a:solidFill>
              </a:rPr>
              <a:t>тво́рчество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), но и </a:t>
            </a:r>
            <a:r>
              <a:rPr lang="ru-RU" altLang="ru-RU" sz="1600" b="1" dirty="0">
                <a:solidFill>
                  <a:srgbClr val="FF0000"/>
                </a:solidFill>
              </a:rPr>
              <a:t>А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ru-RU" altLang="ru-RU" sz="1600" b="1" dirty="0" err="1">
                <a:solidFill>
                  <a:schemeClr val="tx2">
                    <a:lumMod val="50000"/>
                  </a:schemeClr>
                </a:solidFill>
              </a:rPr>
              <a:t>тва́рь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).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В слове </a:t>
            </a:r>
            <a:r>
              <a:rPr lang="ru-RU" altLang="ru-RU" sz="1600" b="1" dirty="0" err="1">
                <a:solidFill>
                  <a:schemeClr val="tx2">
                    <a:lumMod val="50000"/>
                  </a:schemeClr>
                </a:solidFill>
              </a:rPr>
              <a:t>у́тварь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, где корень-</a:t>
            </a:r>
            <a:r>
              <a:rPr lang="ru-RU" altLang="ru-RU" sz="1600" b="1" dirty="0" err="1">
                <a:solidFill>
                  <a:schemeClr val="tx2">
                    <a:lumMod val="50000"/>
                  </a:schemeClr>
                </a:solidFill>
              </a:rPr>
              <a:t>твар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- в современном языке уже не выделяется, без ударения пишется </a:t>
            </a:r>
            <a:r>
              <a:rPr lang="ru-RU" altLang="ru-RU" sz="1600" b="1" dirty="0">
                <a:solidFill>
                  <a:srgbClr val="FF0000"/>
                </a:solidFill>
              </a:rPr>
              <a:t>А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23556" name="Picture 6" descr="Календарно тематическое планирование учителя дефектолога - Архив програм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37087" y="1489202"/>
            <a:ext cx="982786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424068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34022" y="98425"/>
            <a:ext cx="4900930" cy="369332"/>
          </a:xfrm>
        </p:spPr>
        <p:txBody>
          <a:bodyPr/>
          <a:lstStyle/>
          <a:p>
            <a:pPr algn="ctr"/>
            <a:r>
              <a:rPr lang="ru-RU" altLang="ru-RU" sz="2400" dirty="0" err="1"/>
              <a:t>Р</a:t>
            </a:r>
            <a:r>
              <a:rPr lang="ru-RU" altLang="ru-RU" sz="2400" dirty="0" err="1">
                <a:solidFill>
                  <a:srgbClr val="FF0000"/>
                </a:solidFill>
              </a:rPr>
              <a:t>а</a:t>
            </a:r>
            <a:r>
              <a:rPr lang="ru-RU" altLang="ru-RU" sz="2400" dirty="0" err="1"/>
              <a:t>вн</a:t>
            </a:r>
            <a:r>
              <a:rPr lang="ru-RU" altLang="ru-RU" sz="2400" dirty="0"/>
              <a:t>-/</a:t>
            </a:r>
            <a:r>
              <a:rPr lang="ru-RU" altLang="ru-RU" sz="2400" dirty="0" err="1"/>
              <a:t>р</a:t>
            </a:r>
            <a:r>
              <a:rPr lang="ru-RU" altLang="ru-RU" sz="2400" dirty="0" err="1">
                <a:solidFill>
                  <a:srgbClr val="FF0000"/>
                </a:solidFill>
              </a:rPr>
              <a:t>о</a:t>
            </a:r>
            <a:r>
              <a:rPr lang="ru-RU" altLang="ru-RU" sz="2400" dirty="0" err="1"/>
              <a:t>вн</a:t>
            </a:r>
            <a:r>
              <a:rPr lang="ru-RU" altLang="ru-RU" sz="2400" dirty="0"/>
              <a:t>-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0155" y="708025"/>
            <a:ext cx="4164533" cy="1898642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Корень </a:t>
            </a:r>
            <a:r>
              <a:rPr lang="ru-RU" altLang="ru-RU" sz="20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</a:t>
            </a:r>
            <a:r>
              <a:rPr lang="ru-RU" alt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20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пишется в словах, имеющих значение «одинаковый, наравне, равный»</a:t>
            </a:r>
          </a:p>
          <a:p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Корень </a:t>
            </a:r>
            <a:r>
              <a:rPr lang="ru-RU" altLang="ru-RU" sz="20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ровн</a:t>
            </a:r>
            <a:r>
              <a:rPr lang="ru-RU" alt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пишется в словах, имеющих значение </a:t>
            </a: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«гладкий</a:t>
            </a:r>
            <a:r>
              <a:rPr lang="ru-RU" alt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прямой, ровный»</a:t>
            </a:r>
          </a:p>
        </p:txBody>
      </p:sp>
      <p:pic>
        <p:nvPicPr>
          <p:cNvPr id="5" name="Picture 2" descr="http://900igr.net/up/datai/263997/0013-003-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163" y="784225"/>
            <a:ext cx="1076325" cy="153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07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587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17487" y="555625"/>
            <a:ext cx="5334000" cy="2295674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555">
              <a:defRPr>
                <a:latin typeface="+mn-lt"/>
                <a:ea typeface="+mn-ea"/>
                <a:cs typeface="+mn-cs"/>
              </a:defRPr>
            </a:lvl2pPr>
            <a:lvl3pPr marL="911119">
              <a:defRPr>
                <a:latin typeface="+mn-lt"/>
                <a:ea typeface="+mn-ea"/>
                <a:cs typeface="+mn-cs"/>
              </a:defRPr>
            </a:lvl3pPr>
            <a:lvl4pPr marL="1366678">
              <a:defRPr>
                <a:latin typeface="+mn-lt"/>
                <a:ea typeface="+mn-ea"/>
                <a:cs typeface="+mn-cs"/>
              </a:defRPr>
            </a:lvl4pPr>
            <a:lvl5pPr marL="1822238">
              <a:defRPr>
                <a:latin typeface="+mn-lt"/>
                <a:ea typeface="+mn-ea"/>
                <a:cs typeface="+mn-cs"/>
              </a:defRPr>
            </a:lvl5pPr>
            <a:lvl6pPr marL="2277799">
              <a:defRPr>
                <a:latin typeface="+mn-lt"/>
                <a:ea typeface="+mn-ea"/>
                <a:cs typeface="+mn-cs"/>
              </a:defRPr>
            </a:lvl6pPr>
            <a:lvl7pPr marL="2733360">
              <a:defRPr>
                <a:latin typeface="+mn-lt"/>
                <a:ea typeface="+mn-ea"/>
                <a:cs typeface="+mn-cs"/>
              </a:defRPr>
            </a:lvl7pPr>
            <a:lvl8pPr marL="3188919">
              <a:defRPr>
                <a:latin typeface="+mn-lt"/>
                <a:ea typeface="+mn-ea"/>
                <a:cs typeface="+mn-cs"/>
              </a:defRPr>
            </a:lvl8pPr>
            <a:lvl9pPr marL="3644476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</a:pPr>
            <a:r>
              <a:rPr lang="ru-RU" altLang="ru-RU" sz="1800" kern="0" dirty="0"/>
              <a:t>Примеры: </a:t>
            </a:r>
          </a:p>
          <a:p>
            <a:pPr defTabSz="914400">
              <a:lnSpc>
                <a:spcPct val="90000"/>
              </a:lnSpc>
            </a:pPr>
            <a:r>
              <a:rPr lang="ru-RU" altLang="ru-RU" sz="1800" kern="0" dirty="0"/>
              <a:t>по</a:t>
            </a:r>
            <a:r>
              <a:rPr lang="ru-RU" altLang="ru-RU" sz="1800" kern="0" dirty="0">
                <a:solidFill>
                  <a:srgbClr val="FF0000"/>
                </a:solidFill>
              </a:rPr>
              <a:t>р</a:t>
            </a:r>
            <a:r>
              <a:rPr lang="ru-RU" altLang="ru-RU" sz="1800" u="sng" kern="0" dirty="0">
                <a:solidFill>
                  <a:srgbClr val="FF0000"/>
                </a:solidFill>
              </a:rPr>
              <a:t>а</a:t>
            </a:r>
            <a:r>
              <a:rPr lang="ru-RU" altLang="ru-RU" sz="1800" kern="0" dirty="0">
                <a:solidFill>
                  <a:srgbClr val="FF0000"/>
                </a:solidFill>
              </a:rPr>
              <a:t>вн</a:t>
            </a:r>
            <a:r>
              <a:rPr lang="ru-RU" altLang="ru-RU" sz="1800" kern="0" dirty="0"/>
              <a:t>яться  («оказаться на одной линии, в одинаковом положении»), у</a:t>
            </a:r>
            <a:r>
              <a:rPr lang="ru-RU" altLang="ru-RU" sz="1800" kern="0" dirty="0">
                <a:solidFill>
                  <a:srgbClr val="FF0000"/>
                </a:solidFill>
              </a:rPr>
              <a:t>р</a:t>
            </a:r>
            <a:r>
              <a:rPr lang="ru-RU" altLang="ru-RU" sz="1800" u="sng" kern="0" dirty="0">
                <a:solidFill>
                  <a:srgbClr val="FF0000"/>
                </a:solidFill>
              </a:rPr>
              <a:t>а</a:t>
            </a:r>
            <a:r>
              <a:rPr lang="ru-RU" altLang="ru-RU" sz="1800" kern="0" dirty="0">
                <a:solidFill>
                  <a:srgbClr val="FF0000"/>
                </a:solidFill>
              </a:rPr>
              <a:t>в</a:t>
            </a:r>
            <a:r>
              <a:rPr lang="ru-RU" altLang="ru-RU" sz="1800" kern="0" dirty="0"/>
              <a:t>нение («математическое равенство»), под</a:t>
            </a:r>
            <a:r>
              <a:rPr lang="ru-RU" altLang="ru-RU" sz="1800" kern="0" dirty="0">
                <a:solidFill>
                  <a:srgbClr val="FF0000"/>
                </a:solidFill>
              </a:rPr>
              <a:t>р</a:t>
            </a:r>
            <a:r>
              <a:rPr lang="ru-RU" altLang="ru-RU" sz="1800" u="sng" kern="0" dirty="0">
                <a:solidFill>
                  <a:srgbClr val="FF0000"/>
                </a:solidFill>
              </a:rPr>
              <a:t>о</a:t>
            </a:r>
            <a:r>
              <a:rPr lang="ru-RU" altLang="ru-RU" sz="1800" kern="0" dirty="0">
                <a:solidFill>
                  <a:srgbClr val="FF0000"/>
                </a:solidFill>
              </a:rPr>
              <a:t>в</a:t>
            </a:r>
            <a:r>
              <a:rPr lang="ru-RU" altLang="ru-RU" sz="1800" kern="0" dirty="0"/>
              <a:t>нять кусты («сделать ровными»), раз</a:t>
            </a:r>
            <a:r>
              <a:rPr lang="ru-RU" altLang="ru-RU" sz="1800" kern="0" dirty="0">
                <a:solidFill>
                  <a:srgbClr val="FF0000"/>
                </a:solidFill>
              </a:rPr>
              <a:t>р</a:t>
            </a:r>
            <a:r>
              <a:rPr lang="ru-RU" altLang="ru-RU" sz="1800" u="sng" kern="0" dirty="0">
                <a:solidFill>
                  <a:srgbClr val="FF0000"/>
                </a:solidFill>
              </a:rPr>
              <a:t>о</a:t>
            </a:r>
            <a:r>
              <a:rPr lang="ru-RU" altLang="ru-RU" sz="1800" kern="0" dirty="0">
                <a:solidFill>
                  <a:srgbClr val="FF0000"/>
                </a:solidFill>
              </a:rPr>
              <a:t>в</a:t>
            </a:r>
            <a:r>
              <a:rPr lang="ru-RU" altLang="ru-RU" sz="1800" kern="0" dirty="0"/>
              <a:t>нять песок («сделать ровным, гладким»)</a:t>
            </a:r>
          </a:p>
          <a:p>
            <a:pPr defTabSz="914400">
              <a:lnSpc>
                <a:spcPct val="90000"/>
              </a:lnSpc>
            </a:pPr>
            <a:endParaRPr lang="ru-RU" altLang="ru-RU" sz="1800" b="1" kern="0" dirty="0">
              <a:solidFill>
                <a:srgbClr val="FF0000"/>
              </a:solidFill>
            </a:endParaRPr>
          </a:p>
          <a:p>
            <a:pPr defTabSz="914400">
              <a:lnSpc>
                <a:spcPct val="90000"/>
              </a:lnSpc>
            </a:pPr>
            <a:r>
              <a:rPr lang="ru-RU" altLang="ru-RU" sz="1800" b="1" kern="0" dirty="0">
                <a:solidFill>
                  <a:srgbClr val="FF0000"/>
                </a:solidFill>
              </a:rPr>
              <a:t>Запомнить: р</a:t>
            </a:r>
            <a:r>
              <a:rPr lang="ru-RU" altLang="ru-RU" sz="1800" b="1" u="sng" kern="0" dirty="0">
                <a:solidFill>
                  <a:srgbClr val="FF0000"/>
                </a:solidFill>
              </a:rPr>
              <a:t>а</a:t>
            </a:r>
            <a:r>
              <a:rPr lang="ru-RU" altLang="ru-RU" sz="1800" b="1" kern="0" dirty="0">
                <a:solidFill>
                  <a:srgbClr val="FF0000"/>
                </a:solidFill>
              </a:rPr>
              <a:t>внина, пор</a:t>
            </a:r>
            <a:r>
              <a:rPr lang="ru-RU" altLang="ru-RU" sz="1800" b="1" u="sng" kern="0" dirty="0">
                <a:solidFill>
                  <a:srgbClr val="FF0000"/>
                </a:solidFill>
              </a:rPr>
              <a:t>о</a:t>
            </a:r>
            <a:r>
              <a:rPr lang="ru-RU" altLang="ru-RU" sz="1800" b="1" kern="0" dirty="0">
                <a:solidFill>
                  <a:srgbClr val="FF0000"/>
                </a:solidFill>
              </a:rPr>
              <a:t>вну, ур</a:t>
            </a:r>
            <a:r>
              <a:rPr lang="ru-RU" altLang="ru-RU" sz="1800" b="1" u="sng" kern="0" dirty="0">
                <a:solidFill>
                  <a:srgbClr val="FF0000"/>
                </a:solidFill>
              </a:rPr>
              <a:t>о</a:t>
            </a:r>
            <a:r>
              <a:rPr lang="ru-RU" altLang="ru-RU" sz="1800" b="1" kern="0" dirty="0">
                <a:solidFill>
                  <a:srgbClr val="FF0000"/>
                </a:solidFill>
              </a:rPr>
              <a:t>вень, р</a:t>
            </a:r>
            <a:r>
              <a:rPr lang="ru-RU" altLang="ru-RU" sz="1800" b="1" u="sng" kern="0" dirty="0">
                <a:solidFill>
                  <a:srgbClr val="FF0000"/>
                </a:solidFill>
              </a:rPr>
              <a:t>о</a:t>
            </a:r>
            <a:r>
              <a:rPr lang="ru-RU" altLang="ru-RU" sz="1800" b="1" kern="0" dirty="0">
                <a:solidFill>
                  <a:srgbClr val="FF0000"/>
                </a:solidFill>
              </a:rPr>
              <a:t>весник.</a:t>
            </a:r>
            <a:endParaRPr lang="ru-RU" altLang="ru-RU" sz="1800" b="1" kern="0" dirty="0">
              <a:solidFill>
                <a:srgbClr val="FF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301626" y="98425"/>
            <a:ext cx="5165725" cy="369332"/>
          </a:xfrm>
        </p:spPr>
        <p:txBody>
          <a:bodyPr/>
          <a:lstStyle/>
          <a:p>
            <a:pPr algn="ctr"/>
            <a:r>
              <a:rPr lang="ru-RU" altLang="ru-RU" sz="2400" dirty="0" err="1"/>
              <a:t>Р</a:t>
            </a:r>
            <a:r>
              <a:rPr lang="ru-RU" altLang="ru-RU" sz="2400" dirty="0" err="1">
                <a:solidFill>
                  <a:srgbClr val="FF0000"/>
                </a:solidFill>
              </a:rPr>
              <a:t>а</a:t>
            </a:r>
            <a:r>
              <a:rPr lang="ru-RU" altLang="ru-RU" sz="2400" dirty="0" err="1"/>
              <a:t>вн</a:t>
            </a:r>
            <a:r>
              <a:rPr lang="ru-RU" altLang="ru-RU" sz="2400" dirty="0"/>
              <a:t>-/</a:t>
            </a:r>
            <a:r>
              <a:rPr lang="ru-RU" altLang="ru-RU" sz="2400" dirty="0" err="1"/>
              <a:t>р</a:t>
            </a:r>
            <a:r>
              <a:rPr lang="ru-RU" altLang="ru-RU" sz="2400" dirty="0" err="1">
                <a:solidFill>
                  <a:srgbClr val="FF0000"/>
                </a:solidFill>
              </a:rPr>
              <a:t>о</a:t>
            </a:r>
            <a:r>
              <a:rPr lang="ru-RU" altLang="ru-RU" sz="2400" dirty="0" err="1"/>
              <a:t>вн</a:t>
            </a:r>
            <a:r>
              <a:rPr lang="ru-RU" altLang="ru-RU" sz="2400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11989324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96884" y="89384"/>
            <a:ext cx="5189220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/>
              <a:t>Вставьте пропущенные </a:t>
            </a:r>
            <a:r>
              <a:rPr lang="ru-RU" sz="2400" dirty="0" smtClean="0"/>
              <a:t>буквы</a:t>
            </a:r>
            <a:endParaRPr lang="ru-RU" sz="2400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4702" y="555625"/>
            <a:ext cx="5539572" cy="2591139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Прил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гаемые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усилия         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непром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каемая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накидка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легкое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прик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сновение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р…</a:t>
            </a:r>
            <a:r>
              <a:rPr lang="ru-RU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весник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века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бл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…стающий на балу          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вьющееся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р…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стение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вым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кший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под дождем       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заг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реться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от искры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р…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вная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линия                      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 зам…</a:t>
            </a:r>
            <a:r>
              <a:rPr lang="ru-RU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реть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от восторга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соч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тание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звуков                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разж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…гать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вражду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плоская р…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внина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зам…</a:t>
            </a:r>
            <a:r>
              <a:rPr lang="ru-RU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рающие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шаги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предпол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гаемые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события  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р…</a:t>
            </a:r>
            <a:r>
              <a:rPr lang="ru-RU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стительный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покров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пром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кательная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бумага     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испытывать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распол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жение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обг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ревшая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свеча     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включить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заж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гание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09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391" y="708025"/>
            <a:ext cx="4948696" cy="292388"/>
          </a:xfrm>
        </p:spPr>
        <p:txBody>
          <a:bodyPr/>
          <a:lstStyle/>
          <a:p>
            <a:pPr>
              <a:buNone/>
            </a:pPr>
            <a:r>
              <a:rPr lang="ru-RU" sz="1900" i="0" dirty="0">
                <a:solidFill>
                  <a:srgbClr val="002060"/>
                </a:solidFill>
              </a:rPr>
              <a:t>     </a:t>
            </a:r>
            <a:endParaRPr lang="ru-RU" sz="1900" i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08087" y="631826"/>
            <a:ext cx="4495800" cy="2400637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1. Вспомним </a:t>
            </a:r>
            <a:r>
              <a:rPr lang="ru-RU" sz="2000" b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варианты чередования гласных в корне </a:t>
            </a:r>
            <a:r>
              <a:rPr lang="ru-RU" sz="2000" b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слова.</a:t>
            </a:r>
            <a:endParaRPr lang="ru-RU" sz="2000" b="1" dirty="0">
              <a:solidFill>
                <a:srgbClr val="66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 Выработаем способ </a:t>
            </a:r>
            <a:r>
              <a:rPr lang="ru-RU" sz="2000" b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 при выборе орфограммы </a:t>
            </a:r>
            <a:r>
              <a:rPr lang="ru-RU" sz="2000" b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с </a:t>
            </a:r>
            <a:r>
              <a:rPr lang="ru-RU" sz="2000" b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чередованием гласных в </a:t>
            </a:r>
            <a:r>
              <a:rPr lang="ru-RU" sz="2000" b="1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корнях.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demiart.ru/forum/journal_uploads9/j2327710_143923450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11" y="936625"/>
            <a:ext cx="87974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96884" y="89384"/>
            <a:ext cx="5189220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/>
              <a:t>Вставьте пропущенные </a:t>
            </a:r>
            <a:r>
              <a:rPr lang="ru-RU" sz="2400" dirty="0" smtClean="0"/>
              <a:t>буквы</a:t>
            </a:r>
            <a:endParaRPr lang="ru-RU" sz="2400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4702" y="555625"/>
            <a:ext cx="5539572" cy="2760416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Прил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гаемые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усилия         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непром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каемая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накидка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легкое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прик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сновение         р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весник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века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бл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стающий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на балу          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вьющееся р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стение</a:t>
            </a:r>
            <a:endParaRPr lang="ru-RU" sz="16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вым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кший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под дождем      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заг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реться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от искры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вная линия                       зам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реть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от восторга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соч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тание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звуков             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   разж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гать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вражду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плоская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внина                  зам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рающие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шаги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предпол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гаемые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события  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стительный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покров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пром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кательная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бумага    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  испытывать распол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жение</a:t>
            </a:r>
            <a:endParaRPr lang="ru-RU" sz="16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обг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ревшая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свеча            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   включить заж</a:t>
            </a:r>
            <a:r>
              <a:rPr lang="ru-RU" sz="1600" i="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гание</a:t>
            </a:r>
            <a:endParaRPr lang="ru-RU" sz="16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endParaRPr lang="ru-RU" sz="16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15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9879" y="555625"/>
            <a:ext cx="5185409" cy="1107996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</a:rPr>
              <a:t>     Пользуясь материалами таблицы и словами – исключениями из рамки, спишите слова, вставляя пропущенные буквы, графически объясняя свой выбор.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2326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375</a:t>
            </a:r>
            <a:endParaRPr lang="ru-RU" sz="2400" dirty="0"/>
          </a:p>
        </p:txBody>
      </p:sp>
      <p:sp>
        <p:nvSpPr>
          <p:cNvPr id="2" name="Объект 1"/>
          <p:cNvSpPr>
            <a:spLocks noGrp="1"/>
          </p:cNvSpPr>
          <p:nvPr>
            <p:ph sz="half" idx="3"/>
          </p:nvPr>
        </p:nvSpPr>
        <p:spPr>
          <a:xfrm>
            <a:off x="217487" y="1635581"/>
            <a:ext cx="5410200" cy="1231106"/>
          </a:xfrm>
        </p:spPr>
        <p:txBody>
          <a:bodyPr/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Бл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…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стеть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бл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…стать,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выб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…рать, выт…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реть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, выт…рать,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выч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…т,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выч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…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тание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заб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…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ру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заб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…рать,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заж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…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чь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заж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…гать,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зап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…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реть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зап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…рать, изб…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ру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, изб…рать,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отп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…рать,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отп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…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реть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расст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…лить,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расст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…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лать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, ум…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реть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, ум…рать.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93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2326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375</a:t>
            </a:r>
            <a:endParaRPr lang="ru-RU" sz="2400" dirty="0"/>
          </a:p>
        </p:txBody>
      </p:sp>
      <p:sp>
        <p:nvSpPr>
          <p:cNvPr id="2" name="Объект 1"/>
          <p:cNvSpPr>
            <a:spLocks noGrp="1"/>
          </p:cNvSpPr>
          <p:nvPr>
            <p:ph sz="half" idx="3"/>
          </p:nvPr>
        </p:nvSpPr>
        <p:spPr>
          <a:xfrm>
            <a:off x="217487" y="555626"/>
            <a:ext cx="5410200" cy="2585323"/>
          </a:xfrm>
        </p:spPr>
        <p:txBody>
          <a:bodyPr/>
          <a:lstStyle/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    Бл</a:t>
            </a:r>
            <a:r>
              <a:rPr lang="ru-RU" sz="2400" u="sng" dirty="0">
                <a:solidFill>
                  <a:srgbClr val="FF0000"/>
                </a:solidFill>
              </a:rPr>
              <a:t>е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стеть, бл</a:t>
            </a:r>
            <a:r>
              <a:rPr lang="ru-RU" sz="2400" u="sng" dirty="0">
                <a:solidFill>
                  <a:srgbClr val="FF0000"/>
                </a:solidFill>
              </a:rPr>
              <a:t>и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стать, выб</a:t>
            </a:r>
            <a:r>
              <a:rPr lang="ru-RU" sz="2400" u="sng" dirty="0">
                <a:solidFill>
                  <a:srgbClr val="FF0000"/>
                </a:solidFill>
              </a:rPr>
              <a:t>и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рать, выт</a:t>
            </a:r>
            <a:r>
              <a:rPr lang="ru-RU" sz="2400" dirty="0">
                <a:solidFill>
                  <a:srgbClr val="FF0000"/>
                </a:solidFill>
              </a:rPr>
              <a:t>е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реть, выт</a:t>
            </a:r>
            <a:r>
              <a:rPr lang="ru-RU" sz="2400" u="sng" dirty="0">
                <a:solidFill>
                  <a:srgbClr val="FF0000"/>
                </a:solidFill>
              </a:rPr>
              <a:t>и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рать, выч</a:t>
            </a:r>
            <a:r>
              <a:rPr lang="ru-RU" sz="2400" u="sng" dirty="0">
                <a:solidFill>
                  <a:srgbClr val="FF0000"/>
                </a:solidFill>
              </a:rPr>
              <a:t>е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т, вычитание, заберу, забирать, зажечь, зажигать, запереть, запирать, изберу, избирать, отпирать, отпереть, расстелить, расстилать, умереть, умирать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7" y="555625"/>
            <a:ext cx="5472112" cy="259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229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4702" y="156542"/>
            <a:ext cx="5539572" cy="3066083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marL="343205" indent="-343205" algn="ctr">
              <a:defRPr/>
            </a:pPr>
            <a:r>
              <a:rPr lang="ru-RU" sz="2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ВСТАВЬТЕ ПРОПУЩЕННЫЕ БУКВЫ</a:t>
            </a:r>
            <a:endParaRPr lang="ru-RU" sz="24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3205" indent="-343205">
              <a:defRPr/>
            </a:pPr>
            <a:endParaRPr lang="ru-RU" sz="1000" b="1" dirty="0"/>
          </a:p>
          <a:p>
            <a:pPr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1. В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походе  очень пригодился 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непро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каемый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плащ.</a:t>
            </a:r>
          </a:p>
          <a:p>
            <a:pPr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Ребята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предпол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гали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встретиться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уже на перроне.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3205" indent="-343205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Из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зар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…слей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выск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чил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заяц и скрылся в лесу.</a:t>
            </a:r>
          </a:p>
          <a:p>
            <a:pPr marL="343205" indent="-343205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4. З…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занимается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3205" indent="-343205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З…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рница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ярко 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стит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на  востоке. 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Вечером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все любили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соб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раться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разг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ревшегося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костра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Малыш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усердно м…кал сухарь 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молоко.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Прик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сновение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к горячей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печке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обж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гает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https://i.gifer.com/JgQ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088" y="1758156"/>
            <a:ext cx="924043" cy="111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5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4702" y="156543"/>
            <a:ext cx="5539572" cy="2729639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marL="343205" indent="-343205" algn="ctr">
              <a:defRPr/>
            </a:pPr>
            <a:r>
              <a:rPr lang="ru-RU" sz="2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ВСТАВЬТЕ ПРОПУЩЕННЫЕ БУКВЫ</a:t>
            </a:r>
            <a:endParaRPr lang="ru-RU" sz="24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3205" indent="-343205">
              <a:defRPr/>
            </a:pPr>
            <a:endParaRPr lang="ru-RU" sz="1000" b="1" i="0" dirty="0"/>
          </a:p>
          <a:p>
            <a:pPr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1. В 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походе  очень пригодился 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непром</a:t>
            </a:r>
            <a:r>
              <a:rPr lang="ru-RU" sz="1600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каемый  плащ.</a:t>
            </a:r>
          </a:p>
          <a:p>
            <a:pPr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. Ребята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предпол</a:t>
            </a:r>
            <a:r>
              <a:rPr lang="ru-RU" sz="1600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гали встретиться 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уже на перроне.  </a:t>
            </a:r>
            <a:endParaRPr lang="ru-RU" sz="16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3205" indent="-343205"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. Из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зар</a:t>
            </a:r>
            <a:r>
              <a:rPr lang="ru-RU" sz="1600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слей выск</a:t>
            </a:r>
            <a:r>
              <a:rPr lang="ru-RU" sz="1600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чил 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заяц и скрылся в лесу.</a:t>
            </a:r>
          </a:p>
          <a:p>
            <a:pPr marL="343205" indent="-343205"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600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ря занимается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16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3205" indent="-343205"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600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рница ярко  бл</a:t>
            </a:r>
            <a:r>
              <a:rPr lang="ru-RU" sz="1600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стит 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на  востоке.   </a:t>
            </a:r>
            <a:endParaRPr lang="ru-RU" sz="16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. Вечером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все любили соб</a:t>
            </a:r>
            <a:r>
              <a:rPr lang="ru-RU" sz="1600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раться </a:t>
            </a:r>
          </a:p>
          <a:p>
            <a:pPr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у разг</a:t>
            </a:r>
            <a:r>
              <a:rPr lang="ru-RU" sz="1600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ревшегося костра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endParaRPr lang="ru-RU" sz="16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. Малыш  усердно 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600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кал сухарь 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в  молоко.  </a:t>
            </a:r>
            <a:endParaRPr lang="ru-RU" sz="16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Прик</a:t>
            </a:r>
            <a:r>
              <a:rPr lang="ru-RU" sz="1600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сновение 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к  горячей  печке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обж</a:t>
            </a:r>
            <a:r>
              <a:rPr lang="ru-RU" sz="1600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гает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4" descr="https://i.gifer.com/JgQ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87" y="1973669"/>
            <a:ext cx="838200" cy="109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13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umbs.dreamstime.com/b/%D1%83%D1%87%D0%B8%D1%82%D0%B5-%D1%8C-%D1%83%D0%BA%D0%B0%D0%B7%D1%8B%D0%B2%D0%B0%D1%8F-%D0%BD%D0%B0-chalckboard-7655908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130175"/>
            <a:ext cx="57657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9487" y="309405"/>
            <a:ext cx="5410200" cy="246221"/>
          </a:xfrm>
        </p:spPr>
        <p:txBody>
          <a:bodyPr/>
          <a:lstStyle/>
          <a:p>
            <a:pPr algn="ctr"/>
            <a:r>
              <a:rPr lang="ru-RU" sz="1600" dirty="0"/>
              <a:t>САМОСТОЯТЕЛЬНАЯ РАБОТА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2487" y="713741"/>
            <a:ext cx="3200400" cy="984885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1600" b="1" i="0" dirty="0">
                <a:solidFill>
                  <a:schemeClr val="bg1"/>
                </a:solidFill>
              </a:rPr>
              <a:t>§ </a:t>
            </a:r>
            <a:r>
              <a:rPr lang="ru-RU" sz="1600" b="1" i="0" dirty="0" smtClean="0">
                <a:solidFill>
                  <a:schemeClr val="bg1"/>
                </a:solidFill>
              </a:rPr>
              <a:t>62. ВЫУЧИТЬ </a:t>
            </a:r>
            <a:r>
              <a:rPr lang="ru-RU" sz="1600" b="1" i="0" dirty="0">
                <a:solidFill>
                  <a:schemeClr val="bg1"/>
                </a:solidFill>
              </a:rPr>
              <a:t>ПРАВИЛО.</a:t>
            </a:r>
            <a:endParaRPr lang="ru-RU" sz="1600" b="1" i="0" dirty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ВЫПОЛНИТЬ </a:t>
            </a:r>
            <a:endParaRPr lang="ru-RU" sz="1600" b="1" i="0" dirty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УПРАЖНЕНИЕ 376.  </a:t>
            </a: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СТРАНИЦА 163.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1"/>
            <a:ext cx="5765799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566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53975"/>
            <a:ext cx="5765799" cy="329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18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defTabSz="576581">
              <a:defRPr/>
            </a:pP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Корни с чередованием гласных А-О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7488" y="555625"/>
            <a:ext cx="3963085" cy="2590800"/>
          </a:xfrm>
        </p:spPr>
        <p:txBody>
          <a:bodyPr rtlCol="0">
            <a:noAutofit/>
          </a:bodyPr>
          <a:lstStyle/>
          <a:p>
            <a:pPr defTabSz="576581">
              <a:spcBef>
                <a:spcPts val="883"/>
              </a:spcBef>
              <a:defRPr/>
            </a:pPr>
            <a:r>
              <a:rPr lang="ru-RU" sz="2000" b="1" dirty="0">
                <a:solidFill>
                  <a:schemeClr val="tx1">
                    <a:lumMod val="75000"/>
                  </a:schemeClr>
                </a:solidFill>
              </a:rPr>
              <a:t>-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кас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 / -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кос- 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,  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гар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 / -гор-         </a:t>
            </a:r>
          </a:p>
          <a:p>
            <a:pPr defTabSz="576581">
              <a:spcBef>
                <a:spcPts val="883"/>
              </a:spcBef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мак- / -мок-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,   -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плав- /-плов- </a:t>
            </a:r>
          </a:p>
          <a:p>
            <a:pPr defTabSz="576581">
              <a:spcBef>
                <a:spcPts val="883"/>
              </a:spcBef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лаг- / -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лож- ,   -клан- / -клон-</a:t>
            </a:r>
          </a:p>
          <a:p>
            <a:pPr defTabSz="576581">
              <a:spcBef>
                <a:spcPts val="883"/>
              </a:spcBef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твар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 / -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твор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-, 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зар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 / -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зор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 </a:t>
            </a:r>
          </a:p>
          <a:p>
            <a:pPr defTabSz="576581">
              <a:spcBef>
                <a:spcPts val="883"/>
              </a:spcBef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раст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 / -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ращ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- / -рос- 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92295" y="631825"/>
            <a:ext cx="468593" cy="707558"/>
          </a:xfrm>
          <a:prstGeom prst="rect">
            <a:avLst/>
          </a:prstGeom>
          <a:noFill/>
        </p:spPr>
        <p:txBody>
          <a:bodyPr lIns="43251" tIns="21626" rIns="43251" bIns="21626">
            <a:spAutoFit/>
          </a:bodyPr>
          <a:lstStyle/>
          <a:p>
            <a:pPr defTabSz="576581">
              <a:lnSpc>
                <a:spcPct val="95000"/>
              </a:lnSpc>
              <a:defRPr/>
            </a:pPr>
            <a:r>
              <a:rPr lang="ru-RU" sz="45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80153" y="983557"/>
            <a:ext cx="571335" cy="715069"/>
          </a:xfrm>
          <a:prstGeom prst="rect">
            <a:avLst/>
          </a:prstGeom>
          <a:noFill/>
        </p:spPr>
        <p:txBody>
          <a:bodyPr wrap="square" lIns="43251" tIns="21626" rIns="43251" bIns="21626">
            <a:spAutoFit/>
          </a:bodyPr>
          <a:lstStyle/>
          <a:p>
            <a:pPr defTabSz="576581">
              <a:lnSpc>
                <a:spcPct val="95000"/>
              </a:lnSpc>
              <a:defRPr/>
            </a:pPr>
            <a:r>
              <a:rPr lang="ru-RU" sz="4500" b="1" dirty="0">
                <a:solidFill>
                  <a:srgbClr val="CC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</a:p>
        </p:txBody>
      </p:sp>
      <p:pic>
        <p:nvPicPr>
          <p:cNvPr id="10247" name="Picture 4" descr="Знайка конкурсы - шутки для вас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969" y="1698625"/>
            <a:ext cx="90951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84687" y="776785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5882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" y="9014"/>
            <a:ext cx="5765800" cy="32358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Прямоугольник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0487" y="-130175"/>
            <a:ext cx="2955974" cy="1260384"/>
          </a:xfrm>
          <a:prstGeom prst="rect">
            <a:avLst/>
          </a:prstGeom>
          <a:noFill/>
        </p:spPr>
      </p:pic>
      <p:pic>
        <p:nvPicPr>
          <p:cNvPr id="4" name="Рисунок 22" descr="http://class-fizika.narod.ru/7_class/7_davlatm/1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5576" y="22226"/>
            <a:ext cx="487491" cy="456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17487" y="777413"/>
            <a:ext cx="5410200" cy="88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r>
              <a:rPr lang="ru-RU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Правила </a:t>
            </a:r>
            <a:r>
              <a:rPr lang="ru-RU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правописания корней с чередованием гласных а-о можно объединить в  две группы.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8808" y="1278021"/>
            <a:ext cx="2207220" cy="1106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Выноска-облако 9"/>
          <p:cNvSpPr/>
          <p:nvPr/>
        </p:nvSpPr>
        <p:spPr bwMode="auto">
          <a:xfrm flipH="1" flipV="1">
            <a:off x="369887" y="2098609"/>
            <a:ext cx="2522538" cy="1047816"/>
          </a:xfrm>
          <a:prstGeom prst="cloud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25000">
                <a:srgbClr val="00B0F0"/>
              </a:gs>
              <a:gs pos="75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51481" tIns="25740" rIns="51481" bIns="25740"/>
          <a:lstStyle/>
          <a:p>
            <a:pPr>
              <a:defRPr/>
            </a:pPr>
            <a:endParaRPr lang="ru-RU" dirty="0">
              <a:latin typeface="Times New Roman" charset="0"/>
            </a:endParaRPr>
          </a:p>
        </p:txBody>
      </p:sp>
      <p:sp>
        <p:nvSpPr>
          <p:cNvPr id="11" name="Выноска-облако 10"/>
          <p:cNvSpPr/>
          <p:nvPr/>
        </p:nvSpPr>
        <p:spPr bwMode="auto">
          <a:xfrm flipV="1">
            <a:off x="2884487" y="2090011"/>
            <a:ext cx="2612628" cy="980215"/>
          </a:xfrm>
          <a:prstGeom prst="cloud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25000">
                <a:srgbClr val="00B0F0"/>
              </a:gs>
              <a:gs pos="75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lIns="51481" tIns="25740" rIns="51481" bIns="25740"/>
          <a:lstStyle/>
          <a:p>
            <a:pPr>
              <a:defRPr/>
            </a:pPr>
            <a:endParaRPr lang="ru-RU">
              <a:latin typeface="Times New Roman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903288" y="2250289"/>
            <a:ext cx="1368737" cy="66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1481" tIns="25740" rIns="51481" bIns="25740">
            <a:spAutoFit/>
          </a:bodyPr>
          <a:lstStyle/>
          <a:p>
            <a:r>
              <a:rPr lang="ru-RU" sz="2000" b="1" dirty="0">
                <a:solidFill>
                  <a:srgbClr val="FF3300"/>
                </a:solidFill>
              </a:rPr>
              <a:t>    От места </a:t>
            </a:r>
          </a:p>
          <a:p>
            <a:r>
              <a:rPr lang="ru-RU" sz="2000" b="1" dirty="0">
                <a:solidFill>
                  <a:srgbClr val="FF3300"/>
                </a:solidFill>
              </a:rPr>
              <a:t>ударения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469761" y="2155825"/>
            <a:ext cx="1776926" cy="97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1481" tIns="25740" rIns="51481" bIns="25740">
            <a:spAutoFit/>
          </a:bodyPr>
          <a:lstStyle/>
          <a:p>
            <a:r>
              <a:rPr lang="ru-RU" sz="2000" b="1" dirty="0">
                <a:solidFill>
                  <a:srgbClr val="FF3300"/>
                </a:solidFill>
              </a:rPr>
              <a:t>От звука,</a:t>
            </a:r>
          </a:p>
          <a:p>
            <a:r>
              <a:rPr lang="ru-RU" sz="2000" b="1" dirty="0">
                <a:solidFill>
                  <a:srgbClr val="FF3300"/>
                </a:solidFill>
              </a:rPr>
              <a:t>    следующего </a:t>
            </a:r>
          </a:p>
          <a:p>
            <a:r>
              <a:rPr lang="ru-RU" sz="2000" b="1" dirty="0">
                <a:solidFill>
                  <a:srgbClr val="FF3300"/>
                </a:solidFill>
              </a:rPr>
              <a:t>       за корнем</a:t>
            </a:r>
          </a:p>
        </p:txBody>
      </p:sp>
      <p:pic>
        <p:nvPicPr>
          <p:cNvPr id="14" name="Рисунок 22" descr="http://class-fizika.narod.ru/7_class/7_davlatm/1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5576" y="22226"/>
            <a:ext cx="487491" cy="456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216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87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лако 9"/>
          <p:cNvSpPr/>
          <p:nvPr/>
        </p:nvSpPr>
        <p:spPr>
          <a:xfrm>
            <a:off x="314735" y="479427"/>
            <a:ext cx="2569753" cy="1676399"/>
          </a:xfrm>
          <a:prstGeom prst="cloud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43251" tIns="21626" rIns="43251" bIns="21626" anchor="ctr"/>
          <a:lstStyle/>
          <a:p>
            <a:pPr algn="ctr" defTabSz="576581">
              <a:defRPr/>
            </a:pPr>
            <a:endParaRPr lang="ru-RU" b="1" dirty="0"/>
          </a:p>
          <a:p>
            <a:pPr defTabSz="576581">
              <a:defRPr/>
            </a:pPr>
            <a:r>
              <a:rPr lang="ru-RU" b="1" dirty="0"/>
              <a:t>под </a:t>
            </a:r>
            <a:r>
              <a:rPr lang="ru-RU" b="1" dirty="0"/>
              <a:t>ударением </a:t>
            </a:r>
          </a:p>
          <a:p>
            <a:pPr defTabSz="576581">
              <a:defRPr/>
            </a:pPr>
            <a:r>
              <a:rPr lang="ru-RU" b="1" dirty="0"/>
              <a:t>пишется </a:t>
            </a:r>
            <a:r>
              <a:rPr lang="ru-RU" b="1" dirty="0">
                <a:solidFill>
                  <a:srgbClr val="FF0000"/>
                </a:solidFill>
              </a:rPr>
              <a:t>а</a:t>
            </a:r>
            <a:r>
              <a:rPr lang="ru-RU" b="1" dirty="0"/>
              <a:t>, </a:t>
            </a:r>
            <a:r>
              <a:rPr lang="ru-RU" b="1" dirty="0"/>
              <a:t>без </a:t>
            </a:r>
            <a:r>
              <a:rPr lang="ru-RU" b="1" dirty="0"/>
              <a:t>ударение </a:t>
            </a:r>
            <a:r>
              <a:rPr lang="ru-RU" b="1" dirty="0"/>
              <a:t>- </a:t>
            </a:r>
            <a:r>
              <a:rPr lang="ru-RU" b="1" dirty="0">
                <a:solidFill>
                  <a:srgbClr val="FF0000"/>
                </a:solidFill>
              </a:rPr>
              <a:t>о </a:t>
            </a:r>
          </a:p>
          <a:p>
            <a:pPr defTabSz="576581">
              <a:defRPr/>
            </a:pPr>
            <a:r>
              <a:rPr lang="ru-RU" b="1" dirty="0" err="1"/>
              <a:t>заг</a:t>
            </a:r>
            <a:r>
              <a:rPr lang="ru-RU" b="1" dirty="0" err="1">
                <a:solidFill>
                  <a:srgbClr val="FF0000"/>
                </a:solidFill>
              </a:rPr>
              <a:t>О</a:t>
            </a:r>
            <a:r>
              <a:rPr lang="ru-RU" b="1" dirty="0" err="1"/>
              <a:t>рать</a:t>
            </a:r>
            <a:r>
              <a:rPr lang="ru-RU" b="1" dirty="0"/>
              <a:t>, </a:t>
            </a:r>
            <a:r>
              <a:rPr lang="ru-RU" b="1" dirty="0" err="1"/>
              <a:t>заг</a:t>
            </a:r>
            <a:r>
              <a:rPr lang="ru-RU" b="1" dirty="0" err="1">
                <a:solidFill>
                  <a:srgbClr val="FF0000"/>
                </a:solidFill>
              </a:rPr>
              <a:t>А</a:t>
            </a:r>
            <a:r>
              <a:rPr lang="ru-RU" b="1" dirty="0" err="1"/>
              <a:t>р</a:t>
            </a:r>
            <a:endParaRPr lang="ru-RU" b="1" dirty="0"/>
          </a:p>
          <a:p>
            <a:pPr algn="ctr" defTabSz="576581"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087" y="7511"/>
            <a:ext cx="4805334" cy="660988"/>
          </a:xfrm>
        </p:spPr>
        <p:txBody>
          <a:bodyPr rtlCol="0">
            <a:normAutofit/>
          </a:bodyPr>
          <a:lstStyle/>
          <a:p>
            <a:pPr algn="ctr" defTabSz="576581">
              <a:defRPr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-Г</a:t>
            </a:r>
            <a:r>
              <a:rPr lang="ru-RU" sz="2800" dirty="0">
                <a:solidFill>
                  <a:srgbClr val="FF0000"/>
                </a:solidFill>
              </a:rPr>
              <a:t>О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Р- / -Г</a:t>
            </a:r>
            <a:r>
              <a:rPr lang="ru-RU" sz="2800" dirty="0">
                <a:solidFill>
                  <a:srgbClr val="FF0000"/>
                </a:solidFill>
              </a:rPr>
              <a:t>А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Р-</a:t>
            </a:r>
          </a:p>
        </p:txBody>
      </p:sp>
      <p:pic>
        <p:nvPicPr>
          <p:cNvPr id="11268" name="Picture 6" descr="http://savepic.org/57142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5" r="3543" b="7863"/>
          <a:stretch>
            <a:fillRect/>
          </a:stretch>
        </p:blipFill>
        <p:spPr bwMode="auto">
          <a:xfrm>
            <a:off x="4408487" y="1810207"/>
            <a:ext cx="1195288" cy="1260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блако 8"/>
          <p:cNvSpPr/>
          <p:nvPr/>
        </p:nvSpPr>
        <p:spPr>
          <a:xfrm>
            <a:off x="3190876" y="403226"/>
            <a:ext cx="1975751" cy="1330781"/>
          </a:xfrm>
          <a:prstGeom prst="cloud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43251" tIns="21626" rIns="43251" bIns="21626" anchor="ctr"/>
          <a:lstStyle/>
          <a:p>
            <a:pPr algn="ctr" defTabSz="576581">
              <a:defRPr/>
            </a:pPr>
            <a:endParaRPr lang="ru-RU" sz="1300" b="1" dirty="0">
              <a:solidFill>
                <a:srgbClr val="FF0000"/>
              </a:solidFill>
            </a:endParaRPr>
          </a:p>
          <a:p>
            <a:pPr algn="ctr" defTabSz="576581">
              <a:defRPr/>
            </a:pPr>
            <a:endParaRPr lang="ru-RU" sz="1300" b="1" dirty="0">
              <a:solidFill>
                <a:srgbClr val="FF0000"/>
              </a:solidFill>
            </a:endParaRPr>
          </a:p>
          <a:p>
            <a:pPr algn="ctr" defTabSz="576581">
              <a:defRPr/>
            </a:pP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Исключения:</a:t>
            </a:r>
            <a:endParaRPr lang="ru-RU" sz="13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576581"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приг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рь, изг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рь, выг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рки</a:t>
            </a:r>
          </a:p>
          <a:p>
            <a:pPr algn="ctr" defTabSz="576581">
              <a:defRPr/>
            </a:pPr>
            <a:endParaRPr lang="ru-RU" dirty="0"/>
          </a:p>
        </p:txBody>
      </p:sp>
      <p:pic>
        <p:nvPicPr>
          <p:cNvPr id="11270" name="Picture 14" descr="Школьники и школьные принадлежности - набор элементов для коллажей - 16 Октября 2013 - DiZona - все для дизайн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488" y="1635220"/>
            <a:ext cx="858336" cy="1533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020002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87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624" y="89385"/>
            <a:ext cx="5181560" cy="476963"/>
          </a:xfrm>
        </p:spPr>
        <p:txBody>
          <a:bodyPr rtlCol="0">
            <a:noAutofit/>
          </a:bodyPr>
          <a:lstStyle/>
          <a:p>
            <a:pPr algn="ctr" defTabSz="576581">
              <a:defRPr/>
            </a:pPr>
            <a:r>
              <a:rPr lang="ru-RU" sz="2200" dirty="0">
                <a:solidFill>
                  <a:srgbClr val="7030A0"/>
                </a:solidFill>
              </a:rPr>
              <a:t>ВСТАВЬ ПРОПУЩЕННУЮ БУКВУ:</a:t>
            </a:r>
          </a:p>
        </p:txBody>
      </p:sp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295960" y="702301"/>
            <a:ext cx="4802330" cy="306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251" tIns="21626" rIns="43251" bIns="21626">
            <a:spAutoFit/>
          </a:bodyPr>
          <a:lstStyle/>
          <a:p>
            <a:pPr>
              <a:lnSpc>
                <a:spcPct val="95000"/>
              </a:lnSpc>
            </a:pPr>
            <a:endParaRPr lang="ru-RU" altLang="ru-RU"/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1589848" y="479426"/>
            <a:ext cx="2623071" cy="2655761"/>
          </a:xfrm>
          <a:prstGeom prst="verticalScroll">
            <a:avLst>
              <a:gd name="adj" fmla="val 7428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3251" tIns="21626" rIns="43251" bIns="21626" anchor="ctr"/>
          <a:lstStyle/>
          <a:p>
            <a:pPr>
              <a:defRPr/>
            </a:pP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Подг_реть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наг_р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сг_реть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г_реть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пог_рельцы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уг_реть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наг_реть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defRPr/>
            </a:pP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заг_рать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заг_р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разг_реться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несг_раемый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перег_реть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3" name="Picture 12" descr="Скоро в школу - ученики и учителя на прозрачном фоне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82" y="822480"/>
            <a:ext cx="1219544" cy="2411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4" descr="Скоро в школу - ученики и учителя на прозрачном фоне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920" y="1111663"/>
            <a:ext cx="1444079" cy="2209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вальная выноска 5"/>
          <p:cNvSpPr/>
          <p:nvPr/>
        </p:nvSpPr>
        <p:spPr>
          <a:xfrm flipH="1">
            <a:off x="4046209" y="685776"/>
            <a:ext cx="919915" cy="579115"/>
          </a:xfrm>
          <a:prstGeom prst="wedgeEllipseCallou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43251" tIns="21626" rIns="43251" bIns="21626" anchor="ctr"/>
          <a:lstStyle/>
          <a:p>
            <a:pPr algn="ctr"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1589088" y="479426"/>
            <a:ext cx="2623071" cy="2655761"/>
          </a:xfrm>
          <a:prstGeom prst="verticalScroll">
            <a:avLst>
              <a:gd name="adj" fmla="val 7428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3251" tIns="21626" rIns="43251" bIns="21626" anchor="ctr"/>
          <a:lstStyle/>
          <a:p>
            <a:pPr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Подг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реть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наг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сг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реть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реть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пог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рельцы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уг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реть, наг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реть</a:t>
            </a:r>
          </a:p>
          <a:p>
            <a:pPr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заг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рать, заг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р, разг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реться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несг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раемый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перег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реть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71628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87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6" descr="Проходной балл 2014 Проходной балл Поступаем вместе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772" y="668500"/>
            <a:ext cx="3604564" cy="240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754" y="123237"/>
            <a:ext cx="4804583" cy="660988"/>
          </a:xfrm>
        </p:spPr>
        <p:txBody>
          <a:bodyPr rtlCol="0">
            <a:normAutofit/>
          </a:bodyPr>
          <a:lstStyle/>
          <a:p>
            <a:pPr algn="ctr" defTabSz="576581"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-З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Р- / -З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Р-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61066" y="872805"/>
            <a:ext cx="3373271" cy="1874802"/>
          </a:xfrm>
        </p:spPr>
        <p:txBody>
          <a:bodyPr rtlCol="0">
            <a:normAutofit fontScale="85000" lnSpcReduction="20000"/>
          </a:bodyPr>
          <a:lstStyle/>
          <a:p>
            <a:pPr algn="ctr" defTabSz="576581">
              <a:defRPr/>
            </a:pPr>
            <a:endParaRPr lang="ru-RU" sz="1300" b="1" dirty="0"/>
          </a:p>
          <a:p>
            <a:pPr algn="ctr" defTabSz="576581">
              <a:defRPr/>
            </a:pPr>
            <a:r>
              <a:rPr lang="ru-RU" sz="2700" b="1" dirty="0">
                <a:solidFill>
                  <a:schemeClr val="bg1">
                    <a:lumMod val="95000"/>
                  </a:schemeClr>
                </a:solidFill>
              </a:rPr>
              <a:t>под ударением пишется </a:t>
            </a:r>
            <a:r>
              <a:rPr lang="ru-RU" sz="2700" b="1" dirty="0">
                <a:solidFill>
                  <a:srgbClr val="FF0000"/>
                </a:solidFill>
              </a:rPr>
              <a:t>О</a:t>
            </a:r>
            <a:r>
              <a:rPr lang="ru-RU" sz="2700" b="1" dirty="0">
                <a:solidFill>
                  <a:schemeClr val="bg1">
                    <a:lumMod val="95000"/>
                  </a:schemeClr>
                </a:solidFill>
              </a:rPr>
              <a:t>, без </a:t>
            </a:r>
            <a:r>
              <a:rPr lang="ru-RU" sz="2700" b="1" dirty="0">
                <a:solidFill>
                  <a:schemeClr val="bg1">
                    <a:lumMod val="95000"/>
                  </a:schemeClr>
                </a:solidFill>
              </a:rPr>
              <a:t>ударения </a:t>
            </a:r>
            <a:r>
              <a:rPr lang="ru-RU" sz="2700" b="1" dirty="0">
                <a:solidFill>
                  <a:schemeClr val="bg1">
                    <a:lumMod val="95000"/>
                  </a:schemeClr>
                </a:solidFill>
              </a:rPr>
              <a:t>– </a:t>
            </a:r>
            <a:r>
              <a:rPr lang="ru-RU" sz="2700" b="1" dirty="0">
                <a:solidFill>
                  <a:srgbClr val="FF0000"/>
                </a:solidFill>
              </a:rPr>
              <a:t>А</a:t>
            </a:r>
          </a:p>
          <a:p>
            <a:pPr algn="ctr" defTabSz="576581">
              <a:spcBef>
                <a:spcPts val="883"/>
              </a:spcBef>
              <a:defRPr/>
            </a:pPr>
            <a:r>
              <a:rPr lang="ru-RU" sz="2700" b="1" dirty="0" err="1">
                <a:solidFill>
                  <a:schemeClr val="bg1">
                    <a:lumMod val="95000"/>
                  </a:schemeClr>
                </a:solidFill>
              </a:rPr>
              <a:t>з</a:t>
            </a:r>
            <a:r>
              <a:rPr lang="ru-RU" sz="2700" b="1" dirty="0" err="1">
                <a:solidFill>
                  <a:srgbClr val="FF0000"/>
                </a:solidFill>
              </a:rPr>
              <a:t>О</a:t>
            </a:r>
            <a:r>
              <a:rPr lang="ru-RU" sz="2700" b="1" dirty="0" err="1">
                <a:solidFill>
                  <a:schemeClr val="bg1">
                    <a:lumMod val="95000"/>
                  </a:schemeClr>
                </a:solidFill>
              </a:rPr>
              <a:t>рька</a:t>
            </a:r>
            <a:r>
              <a:rPr lang="ru-RU" sz="2700" b="1" dirty="0">
                <a:solidFill>
                  <a:schemeClr val="bg1">
                    <a:lumMod val="95000"/>
                  </a:schemeClr>
                </a:solidFill>
              </a:rPr>
              <a:t>  </a:t>
            </a:r>
          </a:p>
          <a:p>
            <a:pPr algn="ctr" defTabSz="576581">
              <a:spcBef>
                <a:spcPts val="883"/>
              </a:spcBef>
              <a:defRPr/>
            </a:pPr>
            <a:r>
              <a:rPr lang="ru-RU" sz="2700" b="1" dirty="0" err="1">
                <a:solidFill>
                  <a:schemeClr val="bg1">
                    <a:lumMod val="95000"/>
                  </a:schemeClr>
                </a:solidFill>
              </a:rPr>
              <a:t>з</a:t>
            </a:r>
            <a:r>
              <a:rPr lang="ru-RU" sz="2700" b="1" dirty="0" err="1">
                <a:solidFill>
                  <a:srgbClr val="FF0000"/>
                </a:solidFill>
              </a:rPr>
              <a:t>А</a:t>
            </a:r>
            <a:r>
              <a:rPr lang="ru-RU" sz="2700" b="1" dirty="0" err="1">
                <a:solidFill>
                  <a:schemeClr val="bg1">
                    <a:lumMod val="95000"/>
                  </a:schemeClr>
                </a:solidFill>
              </a:rPr>
              <a:t>ря</a:t>
            </a:r>
            <a:endParaRPr lang="ru-RU" sz="2700" b="1" dirty="0">
              <a:solidFill>
                <a:schemeClr val="bg1">
                  <a:lumMod val="95000"/>
                </a:schemeClr>
              </a:solidFill>
            </a:endParaRPr>
          </a:p>
          <a:p>
            <a:pPr algn="ctr" defTabSz="576581">
              <a:spcBef>
                <a:spcPts val="883"/>
              </a:spcBef>
              <a:defRPr/>
            </a:pPr>
            <a:endParaRPr lang="ru-RU" sz="27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3317" name="Рисунок 6" descr="Школьный клипарт - Ученики, звонок, парта, глобус, школа &quot; ДЕТсад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24" y="668500"/>
            <a:ext cx="1771493" cy="2640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704779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5664</TotalTime>
  <Words>877</Words>
  <Application>Microsoft Office PowerPoint</Application>
  <PresentationFormat>Произвольный</PresentationFormat>
  <Paragraphs>172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Times New Roman</vt:lpstr>
      <vt:lpstr>Wingdings</vt:lpstr>
      <vt:lpstr>Office Theme</vt:lpstr>
      <vt:lpstr>Презентация PowerPoint</vt:lpstr>
      <vt:lpstr>СЕГОДНЯ НА УРОКЕ:  </vt:lpstr>
      <vt:lpstr>Презентация PowerPoint</vt:lpstr>
      <vt:lpstr>Презентация PowerPoint</vt:lpstr>
      <vt:lpstr>Корни с чередованием гласных А-О</vt:lpstr>
      <vt:lpstr>Презентация PowerPoint</vt:lpstr>
      <vt:lpstr>-ГОР- / -ГАР-</vt:lpstr>
      <vt:lpstr>ВСТАВЬ ПРОПУЩЕННУЮ БУКВУ:</vt:lpstr>
      <vt:lpstr>-ЗОР- / -ЗАР-</vt:lpstr>
      <vt:lpstr>-КОС- / -КАС-</vt:lpstr>
      <vt:lpstr>-КЛОН- / -КЛАН-</vt:lpstr>
      <vt:lpstr>-ЛОГ- / -ЛАГ-</vt:lpstr>
      <vt:lpstr>-МОК- / -МАК-</vt:lpstr>
      <vt:lpstr>-ПЛОВ- / -ПЛАВ-</vt:lpstr>
      <vt:lpstr>-РАСТ- / -РАЩ- / -РОС-</vt:lpstr>
      <vt:lpstr>-ТВОР- / -ТВАР-</vt:lpstr>
      <vt:lpstr>Равн-/ровн-</vt:lpstr>
      <vt:lpstr>Равн-/ровн-</vt:lpstr>
      <vt:lpstr>Вставьте пропущенные буквы</vt:lpstr>
      <vt:lpstr>Вставьте пропущенные буквы</vt:lpstr>
      <vt:lpstr>УПРАЖНЕНИЕ 375</vt:lpstr>
      <vt:lpstr>УПРАЖНЕНИЕ 375</vt:lpstr>
      <vt:lpstr>Презентация PowerPoint</vt:lpstr>
      <vt:lpstr>Презентация PowerPoint</vt:lpstr>
      <vt:lpstr>САМОСТОЯТЕЛЬНАЯ РАБОТА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Lenova 330 pro A6</cp:lastModifiedBy>
  <cp:revision>586</cp:revision>
  <dcterms:created xsi:type="dcterms:W3CDTF">2020-04-13T08:05:16Z</dcterms:created>
  <dcterms:modified xsi:type="dcterms:W3CDTF">2020-12-14T10:06:29Z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