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390" r:id="rId3"/>
    <p:sldId id="513" r:id="rId4"/>
    <p:sldId id="520" r:id="rId5"/>
    <p:sldId id="514" r:id="rId6"/>
    <p:sldId id="516" r:id="rId7"/>
    <p:sldId id="524" r:id="rId8"/>
    <p:sldId id="517" r:id="rId9"/>
    <p:sldId id="525" r:id="rId10"/>
    <p:sldId id="518" r:id="rId11"/>
    <p:sldId id="519" r:id="rId12"/>
    <p:sldId id="526" r:id="rId13"/>
    <p:sldId id="521" r:id="rId14"/>
    <p:sldId id="527" r:id="rId15"/>
    <p:sldId id="506" r:id="rId16"/>
    <p:sldId id="511" r:id="rId17"/>
    <p:sldId id="528" r:id="rId18"/>
    <p:sldId id="510" r:id="rId19"/>
    <p:sldId id="531" r:id="rId20"/>
    <p:sldId id="515" r:id="rId21"/>
    <p:sldId id="505" r:id="rId22"/>
    <p:sldId id="529" r:id="rId23"/>
    <p:sldId id="522" r:id="rId24"/>
    <p:sldId id="530" r:id="rId25"/>
    <p:sldId id="294" r:id="rId26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66"/>
    <a:srgbClr val="660033"/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4487" y="1573188"/>
            <a:ext cx="281970" cy="9270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</a:t>
            </a: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1317625"/>
            <a:ext cx="2882900" cy="1384974"/>
          </a:xfrm>
          <a:prstGeom prst="rect">
            <a:avLst/>
          </a:prstGeom>
        </p:spPr>
        <p:txBody>
          <a:bodyPr lIns="91419" tIns="45710" rIns="91419" bIns="4571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50136"/>
            <a:ext cx="1918707" cy="134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749300" y="98426"/>
            <a:ext cx="4114799" cy="536274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 смекалку</a:t>
            </a:r>
          </a:p>
        </p:txBody>
      </p:sp>
      <p:sp>
        <p:nvSpPr>
          <p:cNvPr id="119814" name="WordArt 6"/>
          <p:cNvSpPr>
            <a:spLocks noChangeArrowheads="1" noChangeShapeType="1" noTextEdit="1"/>
          </p:cNvSpPr>
          <p:nvPr/>
        </p:nvSpPr>
        <p:spPr bwMode="auto">
          <a:xfrm>
            <a:off x="340343" y="770652"/>
            <a:ext cx="2618757" cy="1004173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Подумайте,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ц...</a:t>
            </a:r>
            <a:r>
              <a:rPr lang="ru-RU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лина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..на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тоже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"Буквы и-ы после ц"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на другое правило.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Докажите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92100" y="1851025"/>
            <a:ext cx="2819400" cy="12830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 dirty="0"/>
              <a:t>Слова </a:t>
            </a:r>
            <a:r>
              <a:rPr lang="ru-RU" altLang="ru-RU" sz="1600" b="1" dirty="0">
                <a:solidFill>
                  <a:srgbClr val="0000FF"/>
                </a:solidFill>
              </a:rPr>
              <a:t>«целина»</a:t>
            </a:r>
            <a:r>
              <a:rPr lang="ru-RU" altLang="ru-RU" sz="1600" b="1" dirty="0"/>
              <a:t>  и </a:t>
            </a:r>
            <a:r>
              <a:rPr lang="ru-RU" altLang="ru-RU" sz="1600" b="1" dirty="0">
                <a:solidFill>
                  <a:srgbClr val="0000FF"/>
                </a:solidFill>
              </a:rPr>
              <a:t>«цена»</a:t>
            </a:r>
            <a:r>
              <a:rPr lang="ru-RU" altLang="ru-RU" sz="1600" b="1" dirty="0"/>
              <a:t> проверяются </a:t>
            </a:r>
            <a:r>
              <a:rPr lang="ru-RU" altLang="ru-RU" sz="1600" b="1" dirty="0" smtClean="0"/>
              <a:t>(целый </a:t>
            </a:r>
            <a:r>
              <a:rPr lang="ru-RU" altLang="ru-RU" sz="1600" b="1" dirty="0"/>
              <a:t>и </a:t>
            </a:r>
            <a:r>
              <a:rPr lang="ru-RU" altLang="ru-RU" sz="1600" b="1" dirty="0" smtClean="0"/>
              <a:t>цены).  Правило: </a:t>
            </a:r>
            <a:r>
              <a:rPr lang="ru-RU" altLang="ru-RU" sz="1600" b="1" dirty="0">
                <a:solidFill>
                  <a:schemeClr val="accent2"/>
                </a:solidFill>
              </a:rPr>
              <a:t>«Безударная гласная, проверяемая ударением».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3201221" y="975550"/>
            <a:ext cx="2424879" cy="1036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00FF"/>
                </a:solidFill>
              </a:rPr>
              <a:t>Целина</a:t>
            </a:r>
            <a:r>
              <a:rPr lang="ru-RU" altLang="ru-RU" sz="1600" dirty="0"/>
              <a:t> - никогда не </a:t>
            </a:r>
            <a:r>
              <a:rPr lang="ru-RU" altLang="ru-RU" sz="1600" dirty="0" smtClean="0"/>
              <a:t>паханная, а </a:t>
            </a:r>
            <a:r>
              <a:rPr lang="ru-RU" altLang="ru-RU" sz="1600" dirty="0"/>
              <a:t>также много лет </a:t>
            </a:r>
            <a:r>
              <a:rPr lang="ru-RU" altLang="ru-RU" sz="1600" dirty="0" smtClean="0"/>
              <a:t>не </a:t>
            </a:r>
            <a:r>
              <a:rPr lang="ru-RU" altLang="ru-RU" sz="1600" dirty="0"/>
              <a:t>подвергавшаяся </a:t>
            </a:r>
          </a:p>
          <a:p>
            <a:pPr eaLnBrk="1" hangingPunct="1"/>
            <a:r>
              <a:rPr lang="ru-RU" altLang="ru-RU" sz="1600" dirty="0"/>
              <a:t>обработке земля.</a:t>
            </a:r>
            <a:r>
              <a:rPr lang="ru-RU" alt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9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  <p:bldP spid="119816" grpId="0" animBg="1"/>
      <p:bldP spid="119816" grpId="1" animBg="1"/>
      <p:bldP spid="119818" grpId="0" animBg="1"/>
      <p:bldP spid="1198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0"/>
            <a:ext cx="5765800" cy="3244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1067073" y="22225"/>
            <a:ext cx="3360381" cy="442411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Творческий диктант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39700" y="2467221"/>
            <a:ext cx="5410199" cy="544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/>
              <a:t>     Систематическое </a:t>
            </a:r>
            <a:r>
              <a:rPr lang="ru-RU" altLang="ru-RU" sz="1600" b="1" dirty="0"/>
              <a:t>собрание каких-либо </a:t>
            </a:r>
            <a:endParaRPr lang="ru-RU" altLang="ru-RU" sz="1600" b="1" dirty="0" smtClean="0"/>
          </a:p>
          <a:p>
            <a:r>
              <a:rPr lang="ru-RU" altLang="ru-RU" sz="1600" b="1" dirty="0" smtClean="0"/>
              <a:t>предметов</a:t>
            </a:r>
            <a:endParaRPr lang="ru-RU" altLang="ru-RU" sz="1600" b="1" dirty="0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39699" y="1535200"/>
            <a:ext cx="5415861" cy="544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/>
              <a:t>     Плодовые деревья, к </a:t>
            </a:r>
            <a:r>
              <a:rPr lang="ru-RU" altLang="ru-RU" sz="1600" b="1" dirty="0"/>
              <a:t>которым </a:t>
            </a:r>
            <a:r>
              <a:rPr lang="ru-RU" altLang="ru-RU" sz="1600" b="1" dirty="0" smtClean="0"/>
              <a:t>принадлежат </a:t>
            </a:r>
            <a:r>
              <a:rPr lang="ru-RU" altLang="ru-RU" sz="1600" b="1" dirty="0"/>
              <a:t>лимоны, апельсины, мандарины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139699" y="450779"/>
            <a:ext cx="5486401" cy="79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/>
              <a:t>     Бурное </a:t>
            </a:r>
            <a:r>
              <a:rPr lang="ru-RU" altLang="ru-RU" sz="1600" b="1" dirty="0"/>
              <a:t>движение атмосферы, </a:t>
            </a:r>
            <a:endParaRPr lang="ru-RU" altLang="ru-RU" sz="1600" b="1" dirty="0" smtClean="0"/>
          </a:p>
          <a:p>
            <a:r>
              <a:rPr lang="ru-RU" altLang="ru-RU" sz="1600" b="1" dirty="0" smtClean="0"/>
              <a:t>сопровождающееся </a:t>
            </a:r>
            <a:r>
              <a:rPr lang="ru-RU" altLang="ru-RU" sz="1600" b="1" dirty="0"/>
              <a:t>обильными осадками, </a:t>
            </a:r>
            <a:endParaRPr lang="ru-RU" altLang="ru-RU" sz="1600" b="1" dirty="0" smtClean="0"/>
          </a:p>
          <a:p>
            <a:r>
              <a:rPr lang="ru-RU" altLang="ru-RU" sz="1600" b="1" dirty="0" smtClean="0"/>
              <a:t>сильной облачностью.</a:t>
            </a:r>
            <a:endParaRPr lang="ru-RU" altLang="ru-RU" sz="1600" b="1" dirty="0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4025900" y="2832742"/>
            <a:ext cx="1541087" cy="31368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2"/>
                </a:solidFill>
              </a:rPr>
              <a:t>КОЛЛЕКЦИЯ</a:t>
            </a: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3949700" y="1927225"/>
            <a:ext cx="1523999" cy="307209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accent2"/>
                </a:solidFill>
              </a:rPr>
              <a:t>ЦИТРУСОВЫЕ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4559300" y="1074702"/>
            <a:ext cx="1044051" cy="31912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accent2"/>
                </a:solidFill>
              </a:rPr>
              <a:t>ЦИКЛОН</a:t>
            </a:r>
          </a:p>
        </p:txBody>
      </p:sp>
    </p:spTree>
    <p:extLst>
      <p:ext uri="{BB962C8B-B14F-4D97-AF65-F5344CB8AC3E}">
        <p14:creationId xmlns:p14="http://schemas.microsoft.com/office/powerpoint/2010/main" val="3329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2"/>
                  </p:tgtEl>
                </p:cond>
              </p:nextCondLst>
            </p:seq>
          </p:childTnLst>
        </p:cTn>
      </p:par>
    </p:tnLst>
    <p:bldLst>
      <p:bldP spid="134148" grpId="0"/>
      <p:bldP spid="134152" grpId="0" animBg="1"/>
      <p:bldP spid="134153" grpId="0" animBg="1"/>
      <p:bldP spid="134154" grpId="0" animBg="1"/>
      <p:bldP spid="134158" grpId="0" animBg="1"/>
      <p:bldP spid="134159" grpId="0" animBg="1"/>
      <p:bldP spid="134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22225"/>
            <a:ext cx="5765800" cy="3244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1067073" y="22225"/>
            <a:ext cx="3360381" cy="442411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Творческий диктант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92100" y="2079625"/>
            <a:ext cx="5257800" cy="328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     Точная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выдержка из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текста.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292099" y="486021"/>
            <a:ext cx="5263461" cy="298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/>
              <a:t>    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Прикрикнуть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кого-нибудь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угрозой.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292100" y="1089025"/>
            <a:ext cx="5263460" cy="605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 smtClean="0"/>
              <a:t>    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Род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перчаток с отделением только для большого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пальца.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4353449" y="784225"/>
            <a:ext cx="1196451" cy="27265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2"/>
                </a:solidFill>
              </a:rPr>
              <a:t>ЦЫКНУТЬ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4133162" y="1622425"/>
            <a:ext cx="1416738" cy="35957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accent2"/>
                </a:solidFill>
              </a:rPr>
              <a:t>РУКАВИЦЫ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4488761" y="2384425"/>
            <a:ext cx="1061139" cy="327489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2"/>
                </a:solidFill>
              </a:rPr>
              <a:t>ЦИТАТА</a:t>
            </a:r>
          </a:p>
        </p:txBody>
      </p:sp>
      <p:pic>
        <p:nvPicPr>
          <p:cNvPr id="134163" name="Picture 19" descr="смайл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536825"/>
            <a:ext cx="844850" cy="6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9"/>
                  </p:tgtEl>
                </p:cond>
              </p:nextCondLst>
            </p:seq>
          </p:childTnLst>
        </p:cTn>
      </p:par>
    </p:tnLst>
    <p:bldLst>
      <p:bldP spid="134148" grpId="0"/>
      <p:bldP spid="134149" grpId="0" animBg="1"/>
      <p:bldP spid="134151" grpId="0" animBg="1"/>
      <p:bldP spid="134156" grpId="0" animBg="1"/>
      <p:bldP spid="134157" grpId="0" animBg="1"/>
      <p:bldP spid="134161" grpId="0" animBg="1"/>
      <p:bldP spid="134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700" y="15053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98425"/>
            <a:ext cx="5269865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Распределите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слова в два столбика: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 с буквой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ц;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 с буквой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ц.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08026"/>
            <a:ext cx="5410200" cy="2362200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Школьниц..,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ц..ц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ферблат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фровой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столиц..,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ц..тата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Венец..я,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ц..почки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нский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нковый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..я, авиац..я, беглец..,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..я,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круглолиц..й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бледнолиц..й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офиц..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агитац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новка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ресниц..,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..я,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плина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плантац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..я.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700" y="15053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98425"/>
            <a:ext cx="2590799" cy="30480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250825"/>
            <a:ext cx="5486401" cy="2000071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txBody>
          <a:bodyPr lIns="51481" tIns="25740" rIns="51481" bIns="25740">
            <a:noAutofit/>
          </a:bodyPr>
          <a:lstStyle/>
          <a:p>
            <a:pPr algn="l">
              <a:buNone/>
            </a:pPr>
            <a:r>
              <a:rPr lang="ru-RU" sz="1800" b="1" i="0" dirty="0">
                <a:solidFill>
                  <a:srgbClr val="FF0000"/>
                </a:solidFill>
              </a:rPr>
              <a:t>а) с буквой и после ц: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пац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ент, 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ферблат, 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корий, 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фровой, 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тата, дефиц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тный, медиц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нский,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ц</a:t>
            </a:r>
            <a:r>
              <a:rPr lang="ru-RU" sz="1800" i="0" dirty="0" err="1" smtClean="0">
                <a:solidFill>
                  <a:srgbClr val="FF0000"/>
                </a:solidFill>
              </a:rPr>
              <a:t>и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нковый,офиц</a:t>
            </a:r>
            <a:r>
              <a:rPr lang="ru-RU" sz="1800" i="0" dirty="0" err="1" smtClean="0">
                <a:solidFill>
                  <a:srgbClr val="FF0000"/>
                </a:solidFill>
              </a:rPr>
              <a:t>и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альный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, станц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станц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онный, агитац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онный, 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новка,</a:t>
            </a:r>
          </a:p>
          <a:p>
            <a:pPr algn="l"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дисц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плина;</a:t>
            </a:r>
          </a:p>
          <a:p>
            <a:pPr algn="l">
              <a:buNone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авиац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я, редакц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я, рекомендац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я, Венец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я, плантац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я.</a:t>
            </a:r>
            <a:endParaRPr lang="ru-RU" i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2250896"/>
            <a:ext cx="5486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б) с буквой ы после ц</a:t>
            </a:r>
            <a:r>
              <a:rPr lang="ru-RU" b="1" kern="0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: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школьниц</a:t>
            </a:r>
            <a:r>
              <a:rPr lang="ru-RU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</a:t>
            </a:r>
            <a:r>
              <a: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беглец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круглолиц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бледнолиц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й,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ресниц</a:t>
            </a:r>
            <a:r>
              <a:rPr lang="ru-RU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5765800" cy="324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69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8290" y="0"/>
            <a:ext cx="5189220" cy="540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Определите, какое сочетание звуков повторяется в стихотворении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88290" y="574609"/>
            <a:ext cx="5189220" cy="2670241"/>
          </a:xfrm>
          <a:prstGeom prst="rect">
            <a:avLst/>
          </a:prstGeom>
        </p:spPr>
        <p:txBody>
          <a:bodyPr lIns="51481" tIns="25740" rIns="51481" bIns="25740"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Цыпленок в цирке выступал,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Играл он на цимбалах,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мотоцикле разъезжал,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цифр он знал немало.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Он из цилиндра доставал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Морковь и огурцы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только одного не знал,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Где пишут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где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цы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 </a:t>
            </a:r>
          </a:p>
          <a:p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8290" y="0"/>
            <a:ext cx="5189220" cy="540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Определите, какое сочетание звуков повторяется в стихотворении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88290" y="574609"/>
            <a:ext cx="5189220" cy="2670241"/>
          </a:xfrm>
          <a:prstGeom prst="rect">
            <a:avLst/>
          </a:prstGeom>
        </p:spPr>
        <p:txBody>
          <a:bodyPr lIns="51481" tIns="25740" rIns="51481" bIns="25740"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пленок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рке выступал,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Играл он на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мбалах,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мотоцикле разъезжал,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фр он знал немало.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Он из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линдра доставал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Морковь и огур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только одного не знал, 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Где пишут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где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цы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 </a:t>
            </a:r>
          </a:p>
          <a:p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89255"/>
            <a:ext cx="5189220" cy="170352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solidFill>
                  <a:srgbClr val="FF0000"/>
                </a:solidFill>
              </a:rPr>
              <a:t>Лексическая разминка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9408" y="532171"/>
            <a:ext cx="3496188" cy="2282720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Цимбалы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музыкальный инструмент в виде плоского ящика с металлическими струнами, по которым, играя, ударяют молоточками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Цилиндр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мужской головной убор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век)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dirty="0"/>
          </a:p>
        </p:txBody>
      </p:sp>
      <p:pic>
        <p:nvPicPr>
          <p:cNvPr id="4" name="Рисунок 3" descr="https://upload.wikimedia.org/wikipedia/commons/thumb/0/0c/Tophat.jpg/120px-Toph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836" y="1963129"/>
            <a:ext cx="1407556" cy="10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ng72.ru/userfiles/images/image-09-2017/bez_nazv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406" y="600312"/>
            <a:ext cx="1757481" cy="85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91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250825"/>
            <a:ext cx="157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Цы́почки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1300" y="241895"/>
            <a:ext cx="4037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кончиках (или на кончики) </a:t>
            </a:r>
            <a:endParaRPr lang="ru-RU" b="1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пальцев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ног. 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цыпочках </a:t>
            </a:r>
            <a:endParaRPr lang="ru-RU" b="1" i="1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перед кем-н.</a:t>
            </a: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679" y="1603315"/>
            <a:ext cx="103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11300" y="1575338"/>
            <a:ext cx="4037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болезнь, вызываемая недостатком витаминов в организме и проявляющаяся кровоточивостью дёсен, общей слабостью.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.gifer.com/873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888068"/>
            <a:ext cx="944563" cy="91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0" y="1656239"/>
            <a:ext cx="166020" cy="1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804" y="7080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6201" y="810300"/>
            <a:ext cx="4203699" cy="1785084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  1.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правописанием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гласных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Научимся применять данное правило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практике</a:t>
            </a:r>
          </a:p>
        </p:txBody>
      </p:sp>
      <p:pic>
        <p:nvPicPr>
          <p:cNvPr id="7170" name="Picture 2" descr="https://i.pinimg.com/736x/a6/96/ea/a696eaa52f3d39935a6e09945c9d71dd--cartoon-characters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700" y="990888"/>
            <a:ext cx="1206501" cy="16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1300" y="241895"/>
            <a:ext cx="4037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25082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Панцирь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300" y="250825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твёрдое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защитное образование из хитина, известковых пластинок, чешуи, костных или роговых пластинок, полностью или частично покрывающее тело некоторых как беспозвоночных, так и позвоночных животных.</a:t>
            </a:r>
          </a:p>
        </p:txBody>
      </p:sp>
      <p:pic>
        <p:nvPicPr>
          <p:cNvPr id="2050" name="Picture 2" descr="https://thumbs.gfycat.com/BruisedReasonableGhostshrimp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03425"/>
            <a:ext cx="1079015" cy="10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50825"/>
            <a:ext cx="166020" cy="1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372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0" y="631825"/>
            <a:ext cx="5261611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Спишите, вставляя пропущенные буквы и объясняя правописание ы и </a:t>
            </a:r>
            <a:r>
              <a:rPr lang="ru-RU" sz="2000" dirty="0" err="1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FF0000"/>
                </a:solidFill>
              </a:rPr>
              <a:t> после ц.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165225"/>
            <a:ext cx="533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новка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ц…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нга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ц…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кнуть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ц…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плята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сигнализац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…я,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нарц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секц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…я, ящериц…, круглолиц…й, умниц…,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традиц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…я, на ц…почках.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372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84225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новка, 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нга, 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кнуть, 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плята, сигнализац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нарц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сс, секц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ящериц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круглолиц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й, умниц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традиц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на ц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почках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1" y="555625"/>
            <a:ext cx="5185409" cy="55399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    Спишите, вставьте вместо точек подходящие по смыслу слова.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2100" y="1089025"/>
            <a:ext cx="5257800" cy="1384995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Место на часах, где расположены цифры, называется … . Наука о лечении болезней называется … . Черепаху защищает крепкий … . … по осени считают. Только в … летают люди. Цыган на … цыплёнку: «Цыц!»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373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242389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Слова для справок: цыпочки, медицина, цирк, циферблат, панцирь, цыплёнок.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0" y="631825"/>
            <a:ext cx="5410200" cy="2154436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Место на часах, где расположены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цифры, называется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циферблат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Наука о лечении болезней называется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. Черепаху защищает крепкий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панцирь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Цыплят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по осени считают.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Только в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цирке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летают люди.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Цыган на 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цыпочках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цыплёнку: «Цыц!»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373</a:t>
            </a:r>
            <a:endParaRPr lang="ru-RU" sz="2400" dirty="0"/>
          </a:p>
        </p:txBody>
      </p:sp>
      <p:pic>
        <p:nvPicPr>
          <p:cNvPr id="1026" name="Picture 2" descr="https://pa1.narvii.com/7044/8f56fe7d3ab3ae44a8f88699e8e19065b063f4c6r1-900-900_hq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21" y="654050"/>
            <a:ext cx="598488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34414"/>
            <a:ext cx="5334000" cy="24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1012825"/>
            <a:ext cx="5181600" cy="1107996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2400" b="1" i="0" dirty="0">
                <a:solidFill>
                  <a:schemeClr val="bg1"/>
                </a:solidFill>
              </a:rPr>
              <a:t>§ </a:t>
            </a:r>
            <a:r>
              <a:rPr lang="ru-RU" sz="2400" b="1" i="0" dirty="0" smtClean="0">
                <a:solidFill>
                  <a:schemeClr val="bg1"/>
                </a:solidFill>
              </a:rPr>
              <a:t>61. ВЫУЧИТЬ </a:t>
            </a:r>
            <a:r>
              <a:rPr lang="ru-RU" sz="2400" b="1" i="0" dirty="0">
                <a:solidFill>
                  <a:schemeClr val="bg1"/>
                </a:solidFill>
              </a:rPr>
              <a:t>ПРАВИЛА.</a:t>
            </a:r>
          </a:p>
          <a:p>
            <a:pPr algn="ctr"/>
            <a:r>
              <a:rPr lang="ru-RU" sz="2400" b="1" i="0" dirty="0">
                <a:solidFill>
                  <a:schemeClr val="bg1"/>
                </a:solidFill>
              </a:rPr>
              <a:t>ВЫПОЛНИТЬ УПРАЖНЕНИЕ </a:t>
            </a:r>
            <a:r>
              <a:rPr lang="ru-RU" sz="2400" b="1" i="0" dirty="0" smtClean="0">
                <a:solidFill>
                  <a:schemeClr val="bg1"/>
                </a:solidFill>
              </a:rPr>
              <a:t>374.  </a:t>
            </a:r>
            <a:r>
              <a:rPr lang="ru-RU" sz="2400" b="1" i="0" dirty="0">
                <a:solidFill>
                  <a:schemeClr val="bg1"/>
                </a:solidFill>
              </a:rPr>
              <a:t>СТРАНИЦА </a:t>
            </a:r>
            <a:r>
              <a:rPr lang="ru-RU" sz="2400" b="1" i="0" dirty="0" smtClean="0">
                <a:solidFill>
                  <a:schemeClr val="bg1"/>
                </a:solidFill>
              </a:rPr>
              <a:t>162.</a:t>
            </a:r>
            <a:endParaRPr lang="ru-RU" sz="24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596900" y="98425"/>
            <a:ext cx="4648200" cy="4086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Проблемная ситуация</a:t>
            </a:r>
          </a:p>
        </p:txBody>
      </p:sp>
      <p:pic>
        <p:nvPicPr>
          <p:cNvPr id="100357" name="Picture 5" descr="учительница и 1 сентябр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1" y="1111662"/>
            <a:ext cx="2097109" cy="201451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358900" y="2099388"/>
            <a:ext cx="952959" cy="851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kern="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endParaRPr lang="ru-RU" kern="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kern="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endParaRPr lang="ru-RU" kern="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3110129" y="1165225"/>
            <a:ext cx="1483492" cy="110415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 ...РК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УЛИЦ...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Ц...ПЛЕНОК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АКАЦ...Я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901700" y="555625"/>
            <a:ext cx="4614850" cy="54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Произнесите слова вслух и определите, какой звук вы  слышите после твердого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ц?</a:t>
            </a:r>
          </a:p>
        </p:txBody>
      </p:sp>
      <p:sp>
        <p:nvSpPr>
          <p:cNvPr id="100364" name="WordArt 12"/>
          <p:cNvSpPr>
            <a:spLocks noChangeArrowheads="1" noChangeShapeType="1" noTextEdit="1"/>
          </p:cNvSpPr>
          <p:nvPr/>
        </p:nvSpPr>
        <p:spPr bwMode="auto">
          <a:xfrm>
            <a:off x="2837856" y="2308225"/>
            <a:ext cx="2088100" cy="2726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сочетание    </a:t>
            </a:r>
            <a:r>
              <a:rPr lang="ru-RU" sz="2000" kern="1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4472499" y="22320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4472499" y="2613025"/>
            <a:ext cx="910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4472499" y="2232025"/>
            <a:ext cx="910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4972002" y="22320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4880910" y="2232025"/>
            <a:ext cx="9009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4880910" y="2613025"/>
            <a:ext cx="9009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00374" name="WordArt 22"/>
          <p:cNvSpPr>
            <a:spLocks noChangeArrowheads="1" noChangeShapeType="1" noTextEdit="1"/>
          </p:cNvSpPr>
          <p:nvPr/>
        </p:nvSpPr>
        <p:spPr bwMode="auto">
          <a:xfrm>
            <a:off x="4132157" y="1401595"/>
            <a:ext cx="228230" cy="22083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00375" name="WordArt 23"/>
          <p:cNvSpPr>
            <a:spLocks noChangeArrowheads="1" noChangeShapeType="1" noTextEdit="1"/>
          </p:cNvSpPr>
          <p:nvPr/>
        </p:nvSpPr>
        <p:spPr bwMode="auto">
          <a:xfrm>
            <a:off x="3291311" y="1698625"/>
            <a:ext cx="228230" cy="22083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00376" name="WordArt 24"/>
          <p:cNvSpPr>
            <a:spLocks noChangeArrowheads="1" noChangeShapeType="1" noTextEdit="1"/>
          </p:cNvSpPr>
          <p:nvPr/>
        </p:nvSpPr>
        <p:spPr bwMode="auto">
          <a:xfrm>
            <a:off x="3653676" y="1139919"/>
            <a:ext cx="228230" cy="22083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00377" name="WordArt 25"/>
          <p:cNvSpPr>
            <a:spLocks noChangeArrowheads="1" noChangeShapeType="1" noTextEdit="1"/>
          </p:cNvSpPr>
          <p:nvPr/>
        </p:nvSpPr>
        <p:spPr bwMode="auto">
          <a:xfrm>
            <a:off x="4018042" y="2003425"/>
            <a:ext cx="228230" cy="22083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2474490" y="2689225"/>
            <a:ext cx="3042060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600" b="1" dirty="0"/>
              <a:t>Посмотрите, как пишутся эти слова. Спишите.</a:t>
            </a:r>
          </a:p>
        </p:txBody>
      </p:sp>
    </p:spTree>
    <p:extLst>
      <p:ext uri="{BB962C8B-B14F-4D97-AF65-F5344CB8AC3E}">
        <p14:creationId xmlns:p14="http://schemas.microsoft.com/office/powerpoint/2010/main" val="23059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60" grpId="0" animBg="1"/>
      <p:bldP spid="100361" grpId="0"/>
      <p:bldP spid="100362" grpId="0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69" grpId="0" animBg="1"/>
      <p:bldP spid="100370" grpId="0" animBg="1"/>
      <p:bldP spid="100374" grpId="0" animBg="1"/>
      <p:bldP spid="100375" grpId="0" animBg="1"/>
      <p:bldP spid="100376" grpId="0" animBg="1"/>
      <p:bldP spid="100377" grpId="0" animBg="1"/>
      <p:bldP spid="1003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3750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95298" y="2681789"/>
            <a:ext cx="5175206" cy="617036"/>
          </a:xfrm>
          <a:prstGeom prst="rect">
            <a:avLst/>
          </a:prstGeom>
          <a:solidFill>
            <a:srgbClr val="D3FF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5298" y="1937482"/>
            <a:ext cx="5175206" cy="675543"/>
          </a:xfrm>
          <a:prstGeom prst="rect">
            <a:avLst/>
          </a:prstGeom>
          <a:solidFill>
            <a:srgbClr val="D3FF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5298" y="1249272"/>
            <a:ext cx="5175206" cy="601753"/>
          </a:xfrm>
          <a:prstGeom prst="rect">
            <a:avLst/>
          </a:prstGeom>
          <a:solidFill>
            <a:srgbClr val="D3FF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680" y="757132"/>
            <a:ext cx="5405120" cy="2487718"/>
          </a:xfrm>
          <a:prstGeom prst="rect">
            <a:avLst/>
          </a:prstGeom>
        </p:spPr>
        <p:txBody>
          <a:bodyPr lIns="51481" tIns="25740" rIns="51481" bIns="25740"/>
          <a:lstStyle/>
          <a:p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Хорошо определять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корень, суффикс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окончание, потому что</a:t>
            </a:r>
          </a:p>
          <a:p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пишем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рк,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фра,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трусовые)</a:t>
            </a:r>
          </a:p>
          <a:p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суффиксе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пишем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</a:t>
            </a:r>
            <a:r>
              <a:rPr lang="ru-RU" alt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цын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цари</a:t>
            </a:r>
            <a:r>
              <a:rPr lang="ru-RU" alt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цын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altLang="ru-RU" sz="16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</a:t>
            </a:r>
            <a:r>
              <a:rPr lang="ru-RU" alt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цын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сестри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цын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1100" dirty="0">
              <a:solidFill>
                <a:schemeClr val="accent2"/>
              </a:solidFill>
            </a:endParaRPr>
          </a:p>
          <a:p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окончаниях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пишем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молод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огур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98425"/>
            <a:ext cx="4900930" cy="707886"/>
          </a:xfrm>
        </p:spPr>
        <p:txBody>
          <a:bodyPr/>
          <a:lstStyle/>
          <a:p>
            <a:pPr algn="ctr"/>
            <a:r>
              <a:rPr lang="ru-RU" altLang="ru-RU" sz="2300" dirty="0">
                <a:solidFill>
                  <a:srgbClr val="FF0000"/>
                </a:solidFill>
              </a:rPr>
              <a:t>Что нужно уметь для работы с </a:t>
            </a:r>
            <a:br>
              <a:rPr lang="ru-RU" altLang="ru-RU" sz="2300" dirty="0">
                <a:solidFill>
                  <a:srgbClr val="FF0000"/>
                </a:solidFill>
              </a:rPr>
            </a:br>
            <a:r>
              <a:rPr lang="ru-RU" altLang="ru-RU" sz="2300" dirty="0">
                <a:solidFill>
                  <a:srgbClr val="FF0000"/>
                </a:solidFill>
              </a:rPr>
              <a:t>данной орфограммой?</a:t>
            </a:r>
          </a:p>
        </p:txBody>
      </p:sp>
    </p:spTree>
    <p:extLst>
      <p:ext uri="{BB962C8B-B14F-4D97-AF65-F5344CB8AC3E}">
        <p14:creationId xmlns:p14="http://schemas.microsoft.com/office/powerpoint/2010/main" val="33335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5900" y="2003425"/>
            <a:ext cx="196848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716" name="WordArt 4"/>
          <p:cNvSpPr>
            <a:spLocks noChangeArrowheads="1" noChangeShapeType="1" noTextEdit="1"/>
          </p:cNvSpPr>
          <p:nvPr/>
        </p:nvSpPr>
        <p:spPr bwMode="auto">
          <a:xfrm>
            <a:off x="215900" y="259889"/>
            <a:ext cx="5207555" cy="4724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Буквы </a:t>
            </a:r>
            <a:r>
              <a:rPr lang="ru-RU" dirty="0"/>
              <a:t>И-Ы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после Ц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76479" y="732345"/>
            <a:ext cx="2225239" cy="233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1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корнях слов</a:t>
            </a:r>
          </a:p>
          <a:p>
            <a:pPr algn="ctr">
              <a:buFontTx/>
              <a:buChar char="•"/>
            </a:pPr>
            <a:endParaRPr lang="ru-RU" altLang="ru-RU" sz="1400" dirty="0"/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</a:rPr>
              <a:t>цифра, цинга</a:t>
            </a:r>
          </a:p>
          <a:p>
            <a:pPr algn="ctr"/>
            <a:endParaRPr lang="ru-RU" altLang="ru-RU" sz="1400" b="1" dirty="0">
              <a:solidFill>
                <a:schemeClr val="accent2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словах на </a:t>
            </a:r>
            <a:r>
              <a:rPr lang="ru-RU" altLang="ru-RU" sz="1600" b="1" dirty="0"/>
              <a:t>– </a:t>
            </a:r>
            <a:r>
              <a:rPr lang="ru-RU" altLang="ru-RU" sz="1600" b="1" dirty="0" err="1">
                <a:solidFill>
                  <a:schemeClr val="hlink"/>
                </a:solidFill>
              </a:rPr>
              <a:t>ция</a:t>
            </a:r>
            <a:endParaRPr lang="ru-RU" altLang="ru-RU" sz="1600" b="1" dirty="0">
              <a:solidFill>
                <a:schemeClr val="hlink"/>
              </a:solidFill>
            </a:endParaRPr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</a:rPr>
              <a:t>корпорация, авиация</a:t>
            </a:r>
          </a:p>
          <a:p>
            <a:pPr algn="ctr"/>
            <a:endParaRPr lang="ru-RU" altLang="ru-RU" sz="1400" b="1" dirty="0">
              <a:solidFill>
                <a:schemeClr val="accent2"/>
              </a:solidFill>
            </a:endParaRP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2792810" y="732345"/>
            <a:ext cx="2891224" cy="2337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1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endParaRPr lang="ru-RU" altLang="ru-RU" sz="11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endParaRPr lang="ru-RU" altLang="ru-RU" sz="11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суффиксе –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ЫН: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rgbClr val="FF0000"/>
                </a:solidFill>
              </a:rPr>
              <a:t>сестрицын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в окончании: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улицы, </a:t>
            </a:r>
            <a:r>
              <a:rPr lang="ru-RU" altLang="ru-RU" sz="1600" b="1" dirty="0">
                <a:solidFill>
                  <a:srgbClr val="FF0000"/>
                </a:solidFill>
              </a:rPr>
              <a:t>птицы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в корнях 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слов-исключений: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1600" b="1" dirty="0">
                <a:solidFill>
                  <a:srgbClr val="FF0000"/>
                </a:solidFill>
              </a:rPr>
              <a:t>цыган, цыпленок,</a:t>
            </a:r>
          </a:p>
          <a:p>
            <a:r>
              <a:rPr lang="ru-RU" altLang="ru-RU" sz="1600" b="1" dirty="0" smtClean="0">
                <a:solidFill>
                  <a:srgbClr val="FF0000"/>
                </a:solidFill>
              </a:rPr>
              <a:t>на </a:t>
            </a:r>
            <a:r>
              <a:rPr lang="ru-RU" altLang="ru-RU" sz="1600" b="1" dirty="0">
                <a:solidFill>
                  <a:srgbClr val="FF0000"/>
                </a:solidFill>
              </a:rPr>
              <a:t>цыпочки, цыц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, цыкнуть 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endParaRPr lang="ru-RU" altLang="ru-RU" sz="1600" b="1" dirty="0">
              <a:solidFill>
                <a:schemeClr val="accent2"/>
              </a:solidFill>
            </a:endParaRPr>
          </a:p>
        </p:txBody>
      </p:sp>
      <p:sp>
        <p:nvSpPr>
          <p:cNvPr id="115727" name="WordArt 15"/>
          <p:cNvSpPr>
            <a:spLocks noChangeArrowheads="1" noChangeShapeType="1" noTextEdit="1"/>
          </p:cNvSpPr>
          <p:nvPr/>
        </p:nvSpPr>
        <p:spPr bwMode="auto">
          <a:xfrm>
            <a:off x="567571" y="784225"/>
            <a:ext cx="2043055" cy="35668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ц буква И пишется</a:t>
            </a:r>
            <a:r>
              <a:rPr lang="ru-RU" sz="11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15729" name="WordArt 17"/>
          <p:cNvSpPr>
            <a:spLocks noChangeArrowheads="1" noChangeShapeType="1" noTextEdit="1"/>
          </p:cNvSpPr>
          <p:nvPr/>
        </p:nvSpPr>
        <p:spPr bwMode="auto">
          <a:xfrm>
            <a:off x="3263900" y="784225"/>
            <a:ext cx="1973986" cy="35668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ц буква Ы пишется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06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7" grpId="0" animBg="1"/>
      <p:bldP spid="115726" grpId="0" animBg="1"/>
      <p:bldP spid="115727" grpId="0"/>
      <p:bldP spid="1157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077" y="0"/>
            <a:ext cx="5805577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777" name="Rectangle 41"/>
          <p:cNvSpPr>
            <a:spLocks noChangeArrowheads="1"/>
          </p:cNvSpPr>
          <p:nvPr/>
        </p:nvSpPr>
        <p:spPr bwMode="auto">
          <a:xfrm>
            <a:off x="4409334" y="1919041"/>
            <a:ext cx="1140566" cy="1237177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6776" name="Rectangle 40"/>
          <p:cNvSpPr>
            <a:spLocks noChangeArrowheads="1"/>
          </p:cNvSpPr>
          <p:nvPr/>
        </p:nvSpPr>
        <p:spPr bwMode="auto">
          <a:xfrm>
            <a:off x="3155174" y="1919042"/>
            <a:ext cx="1137426" cy="1236426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1611621" y="1910000"/>
            <a:ext cx="1226234" cy="12364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249251" y="1919042"/>
            <a:ext cx="1273786" cy="1236426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6740" name="WordArt 4"/>
          <p:cNvSpPr>
            <a:spLocks noChangeArrowheads="1" noChangeShapeType="1" noTextEdit="1"/>
          </p:cNvSpPr>
          <p:nvPr/>
        </p:nvSpPr>
        <p:spPr bwMode="auto">
          <a:xfrm>
            <a:off x="901700" y="174625"/>
            <a:ext cx="4038600" cy="341010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 написания И – Ы  после Ц</a:t>
            </a:r>
            <a:endParaRPr lang="ru-RU" sz="2300" b="1" i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1248256" y="555625"/>
            <a:ext cx="3231250" cy="204305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</a:t>
            </a:r>
            <a:r>
              <a:rPr lang="ru-RU" sz="1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latin typeface="Arial"/>
                <a:cs typeface="Arial"/>
              </a:rPr>
              <a:t>. Смотрю, какая часть слова</a:t>
            </a:r>
            <a:r>
              <a:rPr lang="ru-RU" sz="1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1838850" y="784225"/>
            <a:ext cx="408411" cy="17050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3263900" y="784225"/>
            <a:ext cx="362365" cy="17050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3526027" y="936625"/>
            <a:ext cx="271273" cy="13595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3744767" y="936625"/>
            <a:ext cx="272274" cy="13595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4631132" y="936625"/>
            <a:ext cx="0" cy="2043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4608636" y="936625"/>
            <a:ext cx="31832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608636" y="1165225"/>
            <a:ext cx="31832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4895500" y="960920"/>
            <a:ext cx="0" cy="2043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3" name="Arc 17"/>
          <p:cNvSpPr>
            <a:spLocks/>
          </p:cNvSpPr>
          <p:nvPr/>
        </p:nvSpPr>
        <p:spPr bwMode="auto">
          <a:xfrm rot="10906711" flipV="1">
            <a:off x="839845" y="950700"/>
            <a:ext cx="908914" cy="126189"/>
          </a:xfrm>
          <a:custGeom>
            <a:avLst/>
            <a:gdLst>
              <a:gd name="T0" fmla="*/ 0 w 42799"/>
              <a:gd name="T1" fmla="*/ 2661382 h 21600"/>
              <a:gd name="T2" fmla="*/ 48547352 w 42799"/>
              <a:gd name="T3" fmla="*/ 3293004 h 21600"/>
              <a:gd name="T4" fmla="*/ 24046238 w 42799"/>
              <a:gd name="T5" fmla="*/ 3293004 h 21600"/>
              <a:gd name="T6" fmla="*/ 0 60000 65536"/>
              <a:gd name="T7" fmla="*/ 0 60000 65536"/>
              <a:gd name="T8" fmla="*/ 0 60000 65536"/>
              <a:gd name="T9" fmla="*/ 0 w 42799"/>
              <a:gd name="T10" fmla="*/ 0 h 21600"/>
              <a:gd name="T11" fmla="*/ 42799 w 427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99" h="21600" fill="none" extrusionOk="0">
                <a:moveTo>
                  <a:pt x="0" y="17457"/>
                </a:moveTo>
                <a:cubicBezTo>
                  <a:pt x="1981" y="7316"/>
                  <a:pt x="10866" y="-1"/>
                  <a:pt x="21199" y="0"/>
                </a:cubicBezTo>
                <a:cubicBezTo>
                  <a:pt x="33128" y="0"/>
                  <a:pt x="42799" y="9670"/>
                  <a:pt x="42799" y="21600"/>
                </a:cubicBezTo>
              </a:path>
              <a:path w="42799" h="21600" stroke="0" extrusionOk="0">
                <a:moveTo>
                  <a:pt x="0" y="17457"/>
                </a:moveTo>
                <a:cubicBezTo>
                  <a:pt x="1981" y="7316"/>
                  <a:pt x="10866" y="-1"/>
                  <a:pt x="21199" y="0"/>
                </a:cubicBezTo>
                <a:cubicBezTo>
                  <a:pt x="33128" y="0"/>
                  <a:pt x="42799" y="9670"/>
                  <a:pt x="42799" y="21600"/>
                </a:cubicBezTo>
                <a:lnTo>
                  <a:pt x="21199" y="21600"/>
                </a:lnTo>
                <a:lnTo>
                  <a:pt x="0" y="17457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H="1">
            <a:off x="612616" y="1546225"/>
            <a:ext cx="363366" cy="23885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1792804" y="1546225"/>
            <a:ext cx="273275" cy="23885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58" name="WordArt 22"/>
          <p:cNvSpPr>
            <a:spLocks noChangeArrowheads="1" noChangeShapeType="1" noTextEdit="1"/>
          </p:cNvSpPr>
          <p:nvPr/>
        </p:nvSpPr>
        <p:spPr bwMode="auto">
          <a:xfrm>
            <a:off x="521525" y="1774825"/>
            <a:ext cx="1724735" cy="144216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                 НЕТ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200546" y="1981136"/>
            <a:ext cx="1418430" cy="13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08000"/>
                </a:solidFill>
              </a:rPr>
              <a:t>Пишу </a:t>
            </a:r>
            <a:r>
              <a:rPr lang="ru-RU" altLang="ru-RU" sz="1500" b="1" dirty="0">
                <a:solidFill>
                  <a:srgbClr val="FF0000"/>
                </a:solidFill>
              </a:rPr>
              <a:t>Ы </a:t>
            </a:r>
            <a:endParaRPr lang="ru-RU" altLang="ru-RU" sz="1500" b="1" u="sng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08000"/>
                </a:solidFill>
              </a:rPr>
              <a:t>   цыпленок</a:t>
            </a:r>
            <a:r>
              <a:rPr lang="ru-RU" altLang="ru-RU" sz="1500" b="1" dirty="0">
                <a:solidFill>
                  <a:srgbClr val="008000"/>
                </a:solidFill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altLang="ru-RU" sz="1500" b="1" dirty="0">
                <a:solidFill>
                  <a:srgbClr val="008000"/>
                </a:solidFill>
              </a:rPr>
              <a:t>цыган, </a:t>
            </a:r>
          </a:p>
          <a:p>
            <a:pPr algn="ctr">
              <a:lnSpc>
                <a:spcPct val="80000"/>
              </a:lnSpc>
            </a:pPr>
            <a:r>
              <a:rPr lang="ru-RU" altLang="ru-RU" sz="1500" b="1" dirty="0">
                <a:solidFill>
                  <a:srgbClr val="008000"/>
                </a:solidFill>
              </a:rPr>
              <a:t>на цыпочках, </a:t>
            </a:r>
          </a:p>
          <a:p>
            <a:pPr algn="ctr">
              <a:lnSpc>
                <a:spcPct val="80000"/>
              </a:lnSpc>
            </a:pPr>
            <a:r>
              <a:rPr lang="ru-RU" altLang="ru-RU" sz="1500" b="1" dirty="0">
                <a:solidFill>
                  <a:srgbClr val="008000"/>
                </a:solidFill>
              </a:rPr>
              <a:t>цыкнуть,</a:t>
            </a:r>
          </a:p>
          <a:p>
            <a:pPr algn="ctr">
              <a:lnSpc>
                <a:spcPct val="80000"/>
              </a:lnSpc>
            </a:pPr>
            <a:r>
              <a:rPr lang="ru-RU" altLang="ru-RU" sz="1500" b="1" dirty="0">
                <a:solidFill>
                  <a:srgbClr val="008000"/>
                </a:solidFill>
              </a:rPr>
              <a:t>цыц.</a:t>
            </a:r>
            <a:r>
              <a:rPr lang="ru-RU" altLang="ru-RU" sz="1600" b="1" dirty="0">
                <a:solidFill>
                  <a:srgbClr val="008000"/>
                </a:solidFill>
              </a:rPr>
              <a:t/>
            </a:r>
            <a:br>
              <a:rPr lang="ru-RU" altLang="ru-RU" sz="1600" b="1" dirty="0">
                <a:solidFill>
                  <a:srgbClr val="008000"/>
                </a:solidFill>
              </a:rPr>
            </a:br>
            <a:endParaRPr lang="ru-RU" altLang="ru-RU" sz="1600" b="1" dirty="0">
              <a:solidFill>
                <a:srgbClr val="008000"/>
              </a:solidFill>
            </a:endParaRP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1577279" y="2003425"/>
            <a:ext cx="1229852" cy="12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500" b="1" dirty="0">
                <a:solidFill>
                  <a:srgbClr val="008000"/>
                </a:solidFill>
              </a:rPr>
              <a:t>Пишу </a:t>
            </a:r>
          </a:p>
          <a:p>
            <a:pPr algn="ctr"/>
            <a:r>
              <a:rPr lang="ru-RU" altLang="ru-RU" sz="1500" b="1" dirty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altLang="ru-RU" sz="1500" b="1" dirty="0" smtClean="0">
                <a:solidFill>
                  <a:srgbClr val="008000"/>
                </a:solidFill>
              </a:rPr>
              <a:t>Циферблат</a:t>
            </a:r>
            <a:r>
              <a:rPr lang="ru-RU" altLang="ru-RU" sz="1500" b="1" dirty="0">
                <a:solidFill>
                  <a:srgbClr val="008000"/>
                </a:solidFill>
              </a:rPr>
              <a:t>,</a:t>
            </a:r>
          </a:p>
          <a:p>
            <a:pPr algn="ctr"/>
            <a:r>
              <a:rPr lang="ru-RU" altLang="ru-RU" sz="1500" b="1" dirty="0">
                <a:solidFill>
                  <a:srgbClr val="008000"/>
                </a:solidFill>
              </a:rPr>
              <a:t>цифра</a:t>
            </a:r>
            <a:br>
              <a:rPr lang="ru-RU" altLang="ru-RU" sz="1500" b="1" dirty="0">
                <a:solidFill>
                  <a:srgbClr val="008000"/>
                </a:solidFill>
              </a:rPr>
            </a:br>
            <a:endParaRPr lang="ru-RU" altLang="ru-RU" sz="1500" b="1" dirty="0">
              <a:solidFill>
                <a:srgbClr val="008000"/>
              </a:solidFill>
            </a:endParaRPr>
          </a:p>
        </p:txBody>
      </p:sp>
      <p:sp>
        <p:nvSpPr>
          <p:cNvPr id="116770" name="Line 34"/>
          <p:cNvSpPr>
            <a:spLocks noChangeShapeType="1"/>
          </p:cNvSpPr>
          <p:nvPr/>
        </p:nvSpPr>
        <p:spPr bwMode="auto">
          <a:xfrm flipH="1">
            <a:off x="3518540" y="1546225"/>
            <a:ext cx="363365" cy="23885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71" name="Line 35"/>
          <p:cNvSpPr>
            <a:spLocks noChangeShapeType="1"/>
          </p:cNvSpPr>
          <p:nvPr/>
        </p:nvSpPr>
        <p:spPr bwMode="auto">
          <a:xfrm>
            <a:off x="4517545" y="1546225"/>
            <a:ext cx="363365" cy="23885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81" tIns="25740" rIns="51481" bIns="25740" anchor="ctr"/>
          <a:lstStyle/>
          <a:p>
            <a:endParaRPr lang="ru-RU"/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3370614" y="2003425"/>
            <a:ext cx="807686" cy="7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8000"/>
                </a:solidFill>
              </a:rPr>
              <a:t>Пишу</a:t>
            </a:r>
          </a:p>
          <a:p>
            <a:pPr algn="ctr"/>
            <a:r>
              <a:rPr lang="ru-RU" altLang="ru-RU" sz="1600" b="1" dirty="0">
                <a:solidFill>
                  <a:srgbClr val="008000"/>
                </a:solidFill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акация</a:t>
            </a:r>
          </a:p>
        </p:txBody>
      </p:sp>
      <p:sp>
        <p:nvSpPr>
          <p:cNvPr id="9244" name="Text Box 38"/>
          <p:cNvSpPr txBox="1">
            <a:spLocks noChangeArrowheads="1"/>
          </p:cNvSpPr>
          <p:nvPr/>
        </p:nvSpPr>
        <p:spPr bwMode="auto">
          <a:xfrm>
            <a:off x="4459486" y="2278906"/>
            <a:ext cx="10403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4548367" y="2003425"/>
            <a:ext cx="772933" cy="7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008000"/>
                </a:solidFill>
              </a:rPr>
              <a:t>Пишу</a:t>
            </a:r>
          </a:p>
          <a:p>
            <a:pPr algn="ctr"/>
            <a:r>
              <a:rPr lang="ru-RU" altLang="ru-RU" sz="1600" dirty="0"/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</a:rPr>
              <a:t>улицы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575" y="1110911"/>
            <a:ext cx="2414925" cy="511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1775" y="1089025"/>
            <a:ext cx="241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Смотрю, требует ли слово запоминания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5300" y="1110911"/>
            <a:ext cx="2590800" cy="511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035300" y="109622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Смотрю, есть ли в слове сочетание на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WordArt 22"/>
          <p:cNvSpPr>
            <a:spLocks noChangeArrowheads="1" noChangeShapeType="1" noTextEdit="1"/>
          </p:cNvSpPr>
          <p:nvPr/>
        </p:nvSpPr>
        <p:spPr bwMode="auto">
          <a:xfrm>
            <a:off x="3367965" y="1774825"/>
            <a:ext cx="1724735" cy="144216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                 НЕТ</a:t>
            </a:r>
          </a:p>
        </p:txBody>
      </p:sp>
    </p:spTree>
    <p:extLst>
      <p:ext uri="{BB962C8B-B14F-4D97-AF65-F5344CB8AC3E}">
        <p14:creationId xmlns:p14="http://schemas.microsoft.com/office/powerpoint/2010/main" val="42916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7" grpId="0" animBg="1"/>
      <p:bldP spid="116776" grpId="0" animBg="1"/>
      <p:bldP spid="116765" grpId="0" animBg="1"/>
      <p:bldP spid="116763" grpId="0" animBg="1"/>
      <p:bldP spid="116740" grpId="0" animBg="1"/>
      <p:bldP spid="116742" grpId="0" animBg="1"/>
      <p:bldP spid="116744" grpId="0" animBg="1"/>
      <p:bldP spid="116746" grpId="0" animBg="1"/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  <p:bldP spid="116756" grpId="0" animBg="1"/>
      <p:bldP spid="116757" grpId="0" animBg="1"/>
      <p:bldP spid="116758" grpId="0"/>
      <p:bldP spid="116759" grpId="0"/>
      <p:bldP spid="116764" grpId="0"/>
      <p:bldP spid="116770" grpId="0" animBg="1"/>
      <p:bldP spid="116771" grpId="0" animBg="1"/>
      <p:bldP spid="116773" grpId="0"/>
      <p:bldP spid="116775" grpId="0"/>
      <p:bldP spid="4" grpId="0" animBg="1"/>
      <p:bldP spid="5" grpId="0"/>
      <p:bldP spid="7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5765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15901" y="770652"/>
            <a:ext cx="5345694" cy="2214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368300" y="959726"/>
            <a:ext cx="5102203" cy="1805699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Делегация, цилиндр, купцы, репетиция, </a:t>
            </a:r>
          </a:p>
          <a:p>
            <a:pPr algn="ctr"/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лисицын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хвост, цыган, модницы,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цирк, станция, продавщицы,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дверцы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3909" name="WordArt 5"/>
          <p:cNvSpPr>
            <a:spLocks noChangeArrowheads="1" noChangeShapeType="1" noTextEdit="1"/>
          </p:cNvSpPr>
          <p:nvPr/>
        </p:nvSpPr>
        <p:spPr bwMode="auto">
          <a:xfrm>
            <a:off x="215900" y="98425"/>
            <a:ext cx="5410199" cy="442411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Объясните, 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применяя алгоритм </a:t>
            </a:r>
            <a:r>
              <a:rPr lang="ru-RU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рассуждения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  <p:bldP spid="123908" grpId="0"/>
      <p:bldP spid="1239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15901" y="770652"/>
            <a:ext cx="5345694" cy="2214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368300" y="959726"/>
            <a:ext cx="5102203" cy="1805699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линдр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репети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хвост,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цыган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модни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рк, стан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продавщи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двер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3909" name="WordArt 5"/>
          <p:cNvSpPr>
            <a:spLocks noChangeArrowheads="1" noChangeShapeType="1" noTextEdit="1"/>
          </p:cNvSpPr>
          <p:nvPr/>
        </p:nvSpPr>
        <p:spPr bwMode="auto">
          <a:xfrm>
            <a:off x="215901" y="98425"/>
            <a:ext cx="5345694" cy="442411"/>
          </a:xfrm>
          <a:prstGeom prst="rect">
            <a:avLst/>
          </a:prstGeom>
        </p:spPr>
        <p:txBody>
          <a:bodyPr wrap="none" lIns="51481" tIns="25740" rIns="51481" bIns="25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Объясните, 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применяя алгоритм </a:t>
            </a:r>
            <a:r>
              <a:rPr lang="ru-RU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рассуждения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  <p:bldP spid="123908" grpId="0"/>
      <p:bldP spid="1239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</TotalTime>
  <Words>1015</Words>
  <Application>Microsoft Office PowerPoint</Application>
  <PresentationFormat>Произвольный</PresentationFormat>
  <Paragraphs>169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Office Theme</vt:lpstr>
      <vt:lpstr>Презентация PowerPoint</vt:lpstr>
      <vt:lpstr>СЕГОДНЯ НА УРОКЕ:  </vt:lpstr>
      <vt:lpstr>Презентация PowerPoint</vt:lpstr>
      <vt:lpstr>Что нужно уметь для работы с  данной орфограммой?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Распределите слова в два столбика:     а) с буквой и после ц;        б) с буквой ы после ц.  </vt:lpstr>
      <vt:lpstr>     </vt:lpstr>
      <vt:lpstr>Презентация PowerPoint</vt:lpstr>
      <vt:lpstr>Определите, какое сочетание звуков повторяется в стихотворении</vt:lpstr>
      <vt:lpstr>Определите, какое сочетание звуков повторяется в стихотворении</vt:lpstr>
      <vt:lpstr>Лексическая разминка</vt:lpstr>
      <vt:lpstr>Презентация PowerPoint</vt:lpstr>
      <vt:lpstr>Презентация PowerPoint</vt:lpstr>
      <vt:lpstr>УПРАЖНЕНИЕ 372</vt:lpstr>
      <vt:lpstr>УПРАЖНЕНИЕ 372</vt:lpstr>
      <vt:lpstr>УПРАЖНЕНИЕ 373</vt:lpstr>
      <vt:lpstr>УПРАЖНЕНИЕ 373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552</cp:revision>
  <dcterms:created xsi:type="dcterms:W3CDTF">2020-04-13T08:05:16Z</dcterms:created>
  <dcterms:modified xsi:type="dcterms:W3CDTF">2020-12-14T09:56:51Z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