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9" r:id="rId2"/>
    <p:sldId id="390" r:id="rId3"/>
    <p:sldId id="513" r:id="rId4"/>
    <p:sldId id="520" r:id="rId5"/>
    <p:sldId id="514" r:id="rId6"/>
    <p:sldId id="516" r:id="rId7"/>
    <p:sldId id="524" r:id="rId8"/>
    <p:sldId id="517" r:id="rId9"/>
    <p:sldId id="525" r:id="rId10"/>
    <p:sldId id="518" r:id="rId11"/>
    <p:sldId id="519" r:id="rId12"/>
    <p:sldId id="526" r:id="rId13"/>
    <p:sldId id="521" r:id="rId14"/>
    <p:sldId id="527" r:id="rId15"/>
    <p:sldId id="506" r:id="rId16"/>
    <p:sldId id="511" r:id="rId17"/>
    <p:sldId id="528" r:id="rId18"/>
    <p:sldId id="510" r:id="rId19"/>
    <p:sldId id="531" r:id="rId20"/>
    <p:sldId id="515" r:id="rId21"/>
    <p:sldId id="505" r:id="rId22"/>
    <p:sldId id="529" r:id="rId23"/>
    <p:sldId id="522" r:id="rId24"/>
    <p:sldId id="530" r:id="rId25"/>
    <p:sldId id="294" r:id="rId26"/>
  </p:sldIdLst>
  <p:sldSz cx="5765800" cy="3244850"/>
  <p:notesSz cx="5765800" cy="3244850"/>
  <p:defaultTextStyle>
    <a:defPPr>
      <a:defRPr lang="ru-RU"/>
    </a:defPPr>
    <a:lvl1pPr marL="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FFCC66"/>
    <a:srgbClr val="660033"/>
    <a:srgbClr val="0000FF"/>
    <a:srgbClr val="663300"/>
    <a:srgbClr val="F7A3F1"/>
    <a:srgbClr val="EB21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672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14.12.2020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8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6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1553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4487" y="1573188"/>
            <a:ext cx="281970" cy="9270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297"/>
          </a:xfrm>
          <a:prstGeom prst="rect">
            <a:avLst/>
          </a:prstGeom>
        </p:spPr>
        <p:txBody>
          <a:bodyPr vert="horz" wrap="square" lIns="0" tIns="1581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5"/>
          </a:xfrm>
          <a:prstGeom prst="rect">
            <a:avLst/>
          </a:prstGeom>
        </p:spPr>
        <p:txBody>
          <a:bodyPr vert="horz" wrap="square" lIns="0" tIns="12014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6" y="223266"/>
            <a:ext cx="3584083" cy="537935"/>
          </a:xfrm>
          <a:prstGeom prst="rect">
            <a:avLst/>
          </a:prstGeom>
        </p:spPr>
        <p:txBody>
          <a:bodyPr vert="horz" wrap="square" lIns="0" tIns="1457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67" defTabSz="91221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 </a:t>
            </a:r>
            <a:r>
              <a:rPr lang="ru-RU" kern="0" spc="-5" dirty="0" smtClean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 smtClean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84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89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89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1317625"/>
            <a:ext cx="2882900" cy="1384974"/>
          </a:xfrm>
          <a:prstGeom prst="rect">
            <a:avLst/>
          </a:prstGeom>
        </p:spPr>
        <p:txBody>
          <a:bodyPr lIns="91419" tIns="45710" rIns="91419" bIns="4571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Правописание </a:t>
            </a: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1350136"/>
            <a:ext cx="1918707" cy="134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813" name="WordArt 5"/>
          <p:cNvSpPr>
            <a:spLocks noChangeArrowheads="1" noChangeShapeType="1" noTextEdit="1"/>
          </p:cNvSpPr>
          <p:nvPr/>
        </p:nvSpPr>
        <p:spPr bwMode="auto">
          <a:xfrm>
            <a:off x="749300" y="98426"/>
            <a:ext cx="4114799" cy="536274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на смекалку</a:t>
            </a:r>
          </a:p>
        </p:txBody>
      </p:sp>
      <p:sp>
        <p:nvSpPr>
          <p:cNvPr id="119814" name="WordArt 6"/>
          <p:cNvSpPr>
            <a:spLocks noChangeArrowheads="1" noChangeShapeType="1" noTextEdit="1"/>
          </p:cNvSpPr>
          <p:nvPr/>
        </p:nvSpPr>
        <p:spPr bwMode="auto">
          <a:xfrm>
            <a:off x="340343" y="770652"/>
            <a:ext cx="2618757" cy="1004173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Подумайте,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слова </a:t>
            </a:r>
            <a:r>
              <a:rPr 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ц...</a:t>
            </a:r>
            <a:r>
              <a:rPr lang="ru-RU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лина</a:t>
            </a:r>
            <a:r>
              <a:rPr 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..на</a:t>
            </a:r>
            <a:r>
              <a:rPr lang="ru-RU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тоже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правило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"Буквы и-ы после ц"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или на другое правило.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Докажите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9816" name="Text Box 8"/>
          <p:cNvSpPr txBox="1">
            <a:spLocks noChangeArrowheads="1"/>
          </p:cNvSpPr>
          <p:nvPr/>
        </p:nvSpPr>
        <p:spPr bwMode="auto">
          <a:xfrm>
            <a:off x="292100" y="1851025"/>
            <a:ext cx="2819400" cy="128308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9050" algn="ctr">
            <a:solidFill>
              <a:schemeClr val="accent2"/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1600" b="1" dirty="0"/>
              <a:t>Слова </a:t>
            </a:r>
            <a:r>
              <a:rPr lang="ru-RU" altLang="ru-RU" sz="1600" b="1" dirty="0">
                <a:solidFill>
                  <a:srgbClr val="0000FF"/>
                </a:solidFill>
              </a:rPr>
              <a:t>«целина»</a:t>
            </a:r>
            <a:r>
              <a:rPr lang="ru-RU" altLang="ru-RU" sz="1600" b="1" dirty="0"/>
              <a:t>  и </a:t>
            </a:r>
            <a:r>
              <a:rPr lang="ru-RU" altLang="ru-RU" sz="1600" b="1" dirty="0">
                <a:solidFill>
                  <a:srgbClr val="0000FF"/>
                </a:solidFill>
              </a:rPr>
              <a:t>«цена»</a:t>
            </a:r>
            <a:r>
              <a:rPr lang="ru-RU" altLang="ru-RU" sz="1600" b="1" dirty="0"/>
              <a:t> проверяются </a:t>
            </a:r>
            <a:r>
              <a:rPr lang="ru-RU" altLang="ru-RU" sz="1600" b="1" dirty="0" smtClean="0"/>
              <a:t>(целый </a:t>
            </a:r>
            <a:r>
              <a:rPr lang="ru-RU" altLang="ru-RU" sz="1600" b="1" dirty="0"/>
              <a:t>и </a:t>
            </a:r>
            <a:r>
              <a:rPr lang="ru-RU" altLang="ru-RU" sz="1600" b="1" dirty="0" smtClean="0"/>
              <a:t>цены).  Правило: </a:t>
            </a:r>
            <a:r>
              <a:rPr lang="ru-RU" altLang="ru-RU" sz="1600" b="1" dirty="0">
                <a:solidFill>
                  <a:schemeClr val="accent2"/>
                </a:solidFill>
              </a:rPr>
              <a:t>«Безударная гласная, проверяемая ударением».</a:t>
            </a:r>
          </a:p>
        </p:txBody>
      </p:sp>
      <p:sp>
        <p:nvSpPr>
          <p:cNvPr id="119818" name="Rectangle 10"/>
          <p:cNvSpPr>
            <a:spLocks noChangeArrowheads="1"/>
          </p:cNvSpPr>
          <p:nvPr/>
        </p:nvSpPr>
        <p:spPr bwMode="auto">
          <a:xfrm>
            <a:off x="3201221" y="975550"/>
            <a:ext cx="2424879" cy="103686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9050" algn="ctr">
            <a:solidFill>
              <a:schemeClr val="accent2"/>
            </a:solidFill>
            <a:miter lim="800000"/>
            <a:headEnd/>
            <a:tailEnd/>
          </a:ln>
        </p:spPr>
        <p:txBody>
          <a:bodyPr wrap="square" lIns="51481" tIns="25740" rIns="51481" bIns="2574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 dirty="0">
                <a:solidFill>
                  <a:srgbClr val="0000FF"/>
                </a:solidFill>
              </a:rPr>
              <a:t>Целина</a:t>
            </a:r>
            <a:r>
              <a:rPr lang="ru-RU" altLang="ru-RU" sz="1600" dirty="0"/>
              <a:t> - никогда не </a:t>
            </a:r>
            <a:r>
              <a:rPr lang="ru-RU" altLang="ru-RU" sz="1600" dirty="0" smtClean="0"/>
              <a:t>паханная, а </a:t>
            </a:r>
            <a:r>
              <a:rPr lang="ru-RU" altLang="ru-RU" sz="1600" dirty="0"/>
              <a:t>также много лет </a:t>
            </a:r>
            <a:r>
              <a:rPr lang="ru-RU" altLang="ru-RU" sz="1600" dirty="0" smtClean="0"/>
              <a:t>не </a:t>
            </a:r>
            <a:r>
              <a:rPr lang="ru-RU" altLang="ru-RU" sz="1600" dirty="0"/>
              <a:t>подвергавшаяся </a:t>
            </a:r>
          </a:p>
          <a:p>
            <a:pPr eaLnBrk="1" hangingPunct="1"/>
            <a:r>
              <a:rPr lang="ru-RU" altLang="ru-RU" sz="1600" dirty="0"/>
              <a:t>обработке земля.</a:t>
            </a:r>
            <a:r>
              <a:rPr lang="ru-RU" altLang="ru-RU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797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9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9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9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9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9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9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3" grpId="0"/>
      <p:bldP spid="119814" grpId="0"/>
      <p:bldP spid="119816" grpId="0" animBg="1"/>
      <p:bldP spid="119816" grpId="1" animBg="1"/>
      <p:bldP spid="119818" grpId="0" animBg="1"/>
      <p:bldP spid="11981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2700" y="0"/>
            <a:ext cx="5765800" cy="32448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148" name="WordArt 4"/>
          <p:cNvSpPr>
            <a:spLocks noChangeArrowheads="1" noChangeShapeType="1" noTextEdit="1"/>
          </p:cNvSpPr>
          <p:nvPr/>
        </p:nvSpPr>
        <p:spPr bwMode="auto">
          <a:xfrm>
            <a:off x="1067073" y="22225"/>
            <a:ext cx="3360381" cy="442411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660033"/>
                </a:solidFill>
                <a:latin typeface="Arial"/>
                <a:cs typeface="Arial"/>
              </a:rPr>
              <a:t>Творческий диктант</a:t>
            </a:r>
          </a:p>
        </p:txBody>
      </p:sp>
      <p:sp>
        <p:nvSpPr>
          <p:cNvPr id="134152" name="Rectangle 8"/>
          <p:cNvSpPr>
            <a:spLocks noChangeArrowheads="1"/>
          </p:cNvSpPr>
          <p:nvPr/>
        </p:nvSpPr>
        <p:spPr bwMode="auto">
          <a:xfrm>
            <a:off x="139700" y="2467221"/>
            <a:ext cx="5410199" cy="5444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 lIns="51481" tIns="25740" rIns="51481" bIns="257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600" b="1" dirty="0" smtClean="0"/>
              <a:t>     Систематическое </a:t>
            </a:r>
            <a:r>
              <a:rPr lang="ru-RU" altLang="ru-RU" sz="1600" b="1" dirty="0"/>
              <a:t>собрание каких-либо </a:t>
            </a:r>
            <a:endParaRPr lang="ru-RU" altLang="ru-RU" sz="1600" b="1" dirty="0" smtClean="0"/>
          </a:p>
          <a:p>
            <a:r>
              <a:rPr lang="ru-RU" altLang="ru-RU" sz="1600" b="1" dirty="0" smtClean="0"/>
              <a:t>предметов</a:t>
            </a:r>
            <a:endParaRPr lang="ru-RU" altLang="ru-RU" sz="1600" b="1" dirty="0"/>
          </a:p>
        </p:txBody>
      </p:sp>
      <p:sp>
        <p:nvSpPr>
          <p:cNvPr id="134153" name="Rectangle 9"/>
          <p:cNvSpPr>
            <a:spLocks noChangeArrowheads="1"/>
          </p:cNvSpPr>
          <p:nvPr/>
        </p:nvSpPr>
        <p:spPr bwMode="auto">
          <a:xfrm>
            <a:off x="139699" y="1535200"/>
            <a:ext cx="5415861" cy="5444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xtLst/>
        </p:spPr>
        <p:txBody>
          <a:bodyPr wrap="square" lIns="51481" tIns="25740" rIns="51481" bIns="257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600" b="1" dirty="0" smtClean="0"/>
              <a:t>     Плодовые деревья, к </a:t>
            </a:r>
            <a:r>
              <a:rPr lang="ru-RU" altLang="ru-RU" sz="1600" b="1" dirty="0"/>
              <a:t>которым </a:t>
            </a:r>
            <a:r>
              <a:rPr lang="ru-RU" altLang="ru-RU" sz="1600" b="1" dirty="0" smtClean="0"/>
              <a:t>принадлежат </a:t>
            </a:r>
            <a:r>
              <a:rPr lang="ru-RU" altLang="ru-RU" sz="1600" b="1" dirty="0"/>
              <a:t>лимоны, апельсины, мандарины</a:t>
            </a:r>
          </a:p>
        </p:txBody>
      </p:sp>
      <p:sp>
        <p:nvSpPr>
          <p:cNvPr id="134154" name="Rectangle 10"/>
          <p:cNvSpPr>
            <a:spLocks noChangeArrowheads="1"/>
          </p:cNvSpPr>
          <p:nvPr/>
        </p:nvSpPr>
        <p:spPr bwMode="auto">
          <a:xfrm>
            <a:off x="139699" y="450779"/>
            <a:ext cx="5486401" cy="79064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xtLst/>
        </p:spPr>
        <p:txBody>
          <a:bodyPr wrap="square" lIns="51481" tIns="25740" rIns="51481" bIns="257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600" b="1" dirty="0" smtClean="0"/>
              <a:t>     Бурное </a:t>
            </a:r>
            <a:r>
              <a:rPr lang="ru-RU" altLang="ru-RU" sz="1600" b="1" dirty="0"/>
              <a:t>движение атмосферы, </a:t>
            </a:r>
            <a:endParaRPr lang="ru-RU" altLang="ru-RU" sz="1600" b="1" dirty="0" smtClean="0"/>
          </a:p>
          <a:p>
            <a:r>
              <a:rPr lang="ru-RU" altLang="ru-RU" sz="1600" b="1" dirty="0" smtClean="0"/>
              <a:t>сопровождающееся </a:t>
            </a:r>
            <a:r>
              <a:rPr lang="ru-RU" altLang="ru-RU" sz="1600" b="1" dirty="0"/>
              <a:t>обильными осадками, </a:t>
            </a:r>
            <a:endParaRPr lang="ru-RU" altLang="ru-RU" sz="1600" b="1" dirty="0" smtClean="0"/>
          </a:p>
          <a:p>
            <a:r>
              <a:rPr lang="ru-RU" altLang="ru-RU" sz="1600" b="1" dirty="0" smtClean="0"/>
              <a:t>сильной облачностью.</a:t>
            </a:r>
            <a:endParaRPr lang="ru-RU" altLang="ru-RU" sz="1600" b="1" dirty="0"/>
          </a:p>
        </p:txBody>
      </p:sp>
      <p:sp>
        <p:nvSpPr>
          <p:cNvPr id="134158" name="Rectangle 14"/>
          <p:cNvSpPr>
            <a:spLocks noChangeArrowheads="1"/>
          </p:cNvSpPr>
          <p:nvPr/>
        </p:nvSpPr>
        <p:spPr bwMode="auto">
          <a:xfrm>
            <a:off x="4025900" y="2832742"/>
            <a:ext cx="1541087" cy="313683"/>
          </a:xfrm>
          <a:prstGeom prst="rect">
            <a:avLst/>
          </a:prstGeom>
          <a:gradFill rotWithShape="1">
            <a:gsLst>
              <a:gs pos="0">
                <a:srgbClr val="0066FF"/>
              </a:gs>
              <a:gs pos="50000">
                <a:srgbClr val="CCECFF"/>
              </a:gs>
              <a:gs pos="100000">
                <a:srgbClr val="0066FF"/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b="1" dirty="0">
                <a:solidFill>
                  <a:schemeClr val="accent2"/>
                </a:solidFill>
              </a:rPr>
              <a:t>КОЛЛЕКЦИЯ</a:t>
            </a:r>
          </a:p>
        </p:txBody>
      </p:sp>
      <p:sp>
        <p:nvSpPr>
          <p:cNvPr id="134159" name="Rectangle 15"/>
          <p:cNvSpPr>
            <a:spLocks noChangeArrowheads="1"/>
          </p:cNvSpPr>
          <p:nvPr/>
        </p:nvSpPr>
        <p:spPr bwMode="auto">
          <a:xfrm>
            <a:off x="3949700" y="1927225"/>
            <a:ext cx="1523999" cy="307209"/>
          </a:xfrm>
          <a:prstGeom prst="rect">
            <a:avLst/>
          </a:prstGeom>
          <a:gradFill rotWithShape="1">
            <a:gsLst>
              <a:gs pos="0">
                <a:srgbClr val="0066FF"/>
              </a:gs>
              <a:gs pos="50000">
                <a:srgbClr val="CCECFF"/>
              </a:gs>
              <a:gs pos="100000">
                <a:srgbClr val="0066FF"/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1600" b="1" dirty="0">
                <a:solidFill>
                  <a:schemeClr val="accent2"/>
                </a:solidFill>
              </a:rPr>
              <a:t>ЦИТРУСОВЫЕ</a:t>
            </a:r>
          </a:p>
        </p:txBody>
      </p:sp>
      <p:sp>
        <p:nvSpPr>
          <p:cNvPr id="134160" name="Rectangle 16"/>
          <p:cNvSpPr>
            <a:spLocks noChangeArrowheads="1"/>
          </p:cNvSpPr>
          <p:nvPr/>
        </p:nvSpPr>
        <p:spPr bwMode="auto">
          <a:xfrm>
            <a:off x="4559300" y="1074702"/>
            <a:ext cx="1044051" cy="319123"/>
          </a:xfrm>
          <a:prstGeom prst="rect">
            <a:avLst/>
          </a:prstGeom>
          <a:gradFill rotWithShape="1">
            <a:gsLst>
              <a:gs pos="0">
                <a:srgbClr val="0066FF"/>
              </a:gs>
              <a:gs pos="50000">
                <a:srgbClr val="CCECFF"/>
              </a:gs>
              <a:gs pos="100000">
                <a:srgbClr val="0066FF"/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1600" b="1" dirty="0">
                <a:solidFill>
                  <a:schemeClr val="accent2"/>
                </a:solidFill>
              </a:rPr>
              <a:t>ЦИКЛОН</a:t>
            </a:r>
          </a:p>
        </p:txBody>
      </p:sp>
    </p:spTree>
    <p:extLst>
      <p:ext uri="{BB962C8B-B14F-4D97-AF65-F5344CB8AC3E}">
        <p14:creationId xmlns:p14="http://schemas.microsoft.com/office/powerpoint/2010/main" val="33295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4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4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15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4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4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15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34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4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152"/>
                  </p:tgtEl>
                </p:cond>
              </p:nextCondLst>
            </p:seq>
          </p:childTnLst>
        </p:cTn>
      </p:par>
    </p:tnLst>
    <p:bldLst>
      <p:bldP spid="134148" grpId="0"/>
      <p:bldP spid="134152" grpId="0" animBg="1"/>
      <p:bldP spid="134153" grpId="0" animBg="1"/>
      <p:bldP spid="134154" grpId="0" animBg="1"/>
      <p:bldP spid="134158" grpId="0" animBg="1"/>
      <p:bldP spid="134159" grpId="0" animBg="1"/>
      <p:bldP spid="13416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2700" y="22225"/>
            <a:ext cx="5765800" cy="32448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148" name="WordArt 4"/>
          <p:cNvSpPr>
            <a:spLocks noChangeArrowheads="1" noChangeShapeType="1" noTextEdit="1"/>
          </p:cNvSpPr>
          <p:nvPr/>
        </p:nvSpPr>
        <p:spPr bwMode="auto">
          <a:xfrm>
            <a:off x="1067073" y="22225"/>
            <a:ext cx="3360381" cy="442411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660033"/>
                </a:solidFill>
                <a:latin typeface="Arial"/>
                <a:cs typeface="Arial"/>
              </a:rPr>
              <a:t>Творческий диктант</a:t>
            </a:r>
          </a:p>
        </p:txBody>
      </p:sp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292100" y="2079625"/>
            <a:ext cx="5257800" cy="32898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 lIns="51481" tIns="25740" rIns="51481" bIns="257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     Точная </a:t>
            </a:r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</a:rPr>
              <a:t>выдержка из 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текста.</a:t>
            </a:r>
            <a:endParaRPr lang="ru-RU" alt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4151" name="Rectangle 7"/>
          <p:cNvSpPr>
            <a:spLocks noChangeArrowheads="1"/>
          </p:cNvSpPr>
          <p:nvPr/>
        </p:nvSpPr>
        <p:spPr bwMode="auto">
          <a:xfrm>
            <a:off x="292099" y="486021"/>
            <a:ext cx="5263461" cy="2982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 lIns="51481" tIns="25740" rIns="51481" bIns="257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600" b="1" dirty="0" smtClean="0"/>
              <a:t>     </a:t>
            </a:r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</a:rPr>
              <a:t>Прикрикнуть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</a:rPr>
              <a:t>кого-нибудь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с </a:t>
            </a:r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</a:rPr>
              <a:t>угрозой.</a:t>
            </a:r>
            <a:endParaRPr lang="ru-RU" altLang="ru-RU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4156" name="Rectangle 12"/>
          <p:cNvSpPr>
            <a:spLocks noChangeArrowheads="1"/>
          </p:cNvSpPr>
          <p:nvPr/>
        </p:nvSpPr>
        <p:spPr bwMode="auto">
          <a:xfrm>
            <a:off x="292100" y="1089025"/>
            <a:ext cx="5263460" cy="6059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 lIns="51481" tIns="25740" rIns="51481" bIns="257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b="1" dirty="0" smtClean="0"/>
              <a:t>     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Род </a:t>
            </a:r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</a:rPr>
              <a:t>перчаток с отделением только для большого 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пальца.</a:t>
            </a:r>
            <a:endParaRPr lang="ru-RU" alt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4157" name="Rectangle 13"/>
          <p:cNvSpPr>
            <a:spLocks noChangeArrowheads="1"/>
          </p:cNvSpPr>
          <p:nvPr/>
        </p:nvSpPr>
        <p:spPr bwMode="auto">
          <a:xfrm>
            <a:off x="4353449" y="784225"/>
            <a:ext cx="1196451" cy="272658"/>
          </a:xfrm>
          <a:prstGeom prst="rect">
            <a:avLst/>
          </a:prstGeom>
          <a:gradFill rotWithShape="1">
            <a:gsLst>
              <a:gs pos="0">
                <a:srgbClr val="0066FF"/>
              </a:gs>
              <a:gs pos="50000">
                <a:srgbClr val="CCECFF"/>
              </a:gs>
              <a:gs pos="100000">
                <a:srgbClr val="0066FF"/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b="1" dirty="0">
                <a:solidFill>
                  <a:schemeClr val="accent2"/>
                </a:solidFill>
              </a:rPr>
              <a:t>ЦЫКНУТЬ</a:t>
            </a:r>
          </a:p>
        </p:txBody>
      </p:sp>
      <p:sp>
        <p:nvSpPr>
          <p:cNvPr id="134161" name="Rectangle 17"/>
          <p:cNvSpPr>
            <a:spLocks noChangeArrowheads="1"/>
          </p:cNvSpPr>
          <p:nvPr/>
        </p:nvSpPr>
        <p:spPr bwMode="auto">
          <a:xfrm>
            <a:off x="4133162" y="1622425"/>
            <a:ext cx="1416738" cy="359577"/>
          </a:xfrm>
          <a:prstGeom prst="rect">
            <a:avLst/>
          </a:prstGeom>
          <a:gradFill rotWithShape="1">
            <a:gsLst>
              <a:gs pos="0">
                <a:srgbClr val="0066FF"/>
              </a:gs>
              <a:gs pos="50000">
                <a:srgbClr val="CCECFF"/>
              </a:gs>
              <a:gs pos="100000">
                <a:srgbClr val="0066FF"/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chemeClr val="accent2"/>
                </a:solidFill>
              </a:rPr>
              <a:t>РУКАВИЦЫ</a:t>
            </a:r>
            <a:endParaRPr lang="ru-RU" altLang="ru-RU" b="1" dirty="0">
              <a:solidFill>
                <a:schemeClr val="accent2"/>
              </a:solidFill>
            </a:endParaRPr>
          </a:p>
        </p:txBody>
      </p:sp>
      <p:sp>
        <p:nvSpPr>
          <p:cNvPr id="134162" name="Rectangle 18"/>
          <p:cNvSpPr>
            <a:spLocks noChangeArrowheads="1"/>
          </p:cNvSpPr>
          <p:nvPr/>
        </p:nvSpPr>
        <p:spPr bwMode="auto">
          <a:xfrm>
            <a:off x="4488761" y="2384425"/>
            <a:ext cx="1061139" cy="327489"/>
          </a:xfrm>
          <a:prstGeom prst="rect">
            <a:avLst/>
          </a:prstGeom>
          <a:gradFill rotWithShape="1">
            <a:gsLst>
              <a:gs pos="0">
                <a:srgbClr val="0066FF"/>
              </a:gs>
              <a:gs pos="50000">
                <a:srgbClr val="CCECFF"/>
              </a:gs>
              <a:gs pos="100000">
                <a:srgbClr val="0066FF"/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b="1" dirty="0">
                <a:solidFill>
                  <a:schemeClr val="accent2"/>
                </a:solidFill>
              </a:rPr>
              <a:t>ЦИТАТА</a:t>
            </a:r>
          </a:p>
        </p:txBody>
      </p:sp>
      <p:pic>
        <p:nvPicPr>
          <p:cNvPr id="134163" name="Picture 19" descr="смайлик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2536825"/>
            <a:ext cx="844850" cy="681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669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3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4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4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15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4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4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15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4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4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4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149"/>
                  </p:tgtEl>
                </p:cond>
              </p:nextCondLst>
            </p:seq>
          </p:childTnLst>
        </p:cTn>
      </p:par>
    </p:tnLst>
    <p:bldLst>
      <p:bldP spid="134148" grpId="0"/>
      <p:bldP spid="134149" grpId="0" animBg="1"/>
      <p:bldP spid="134151" grpId="0" animBg="1"/>
      <p:bldP spid="134156" grpId="0" animBg="1"/>
      <p:bldP spid="134157" grpId="0" animBg="1"/>
      <p:bldP spid="134161" grpId="0" animBg="1"/>
      <p:bldP spid="13416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2700" y="15053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98425"/>
            <a:ext cx="5269865" cy="10668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Распределите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слова в два столбика: 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  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) с буквой </a:t>
            </a:r>
            <a:r>
              <a:rPr lang="ru-RU" sz="1600" i="1" dirty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после </a:t>
            </a:r>
            <a:r>
              <a:rPr lang="ru-RU" sz="1600" i="1" dirty="0">
                <a:solidFill>
                  <a:schemeClr val="tx2">
                    <a:lumMod val="50000"/>
                  </a:schemeClr>
                </a:solidFill>
              </a:rPr>
              <a:t>ц; </a:t>
            </a:r>
            <a:r>
              <a:rPr lang="ru-RU" sz="1600" i="1" dirty="0" smtClean="0">
                <a:solidFill>
                  <a:schemeClr val="tx2">
                    <a:lumMod val="50000"/>
                  </a:schemeClr>
                </a:solidFill>
              </a:rPr>
              <a:t>    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б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) с буквой </a:t>
            </a:r>
            <a:r>
              <a:rPr lang="ru-RU" sz="1600" i="1" dirty="0">
                <a:solidFill>
                  <a:schemeClr val="tx2">
                    <a:lumMod val="50000"/>
                  </a:schemeClr>
                </a:solidFill>
              </a:rPr>
              <a:t>ы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после </a:t>
            </a:r>
            <a:r>
              <a:rPr lang="ru-RU" sz="1600" i="1" dirty="0">
                <a:solidFill>
                  <a:schemeClr val="tx2">
                    <a:lumMod val="50000"/>
                  </a:schemeClr>
                </a:solidFill>
              </a:rPr>
              <a:t>ц.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708026"/>
            <a:ext cx="5410200" cy="2362200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pPr>
              <a:buNone/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Школьниц..,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ц..ц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пац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ент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ц..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ферблат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ц..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корий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ц..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фровой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 столиц..,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ц..тата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дефиц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тный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Венец..я,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ц..почки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нский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ц..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нковый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..я, авиац..я, беглец..,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редакц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..я,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круглолиц..й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бледнолиц..й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офиц..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альный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онный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агитац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онный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ц..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новка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ресниц..,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..я,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дисц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плина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плантац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..я. 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92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2700" y="15053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1" y="98425"/>
            <a:ext cx="2590799" cy="304800"/>
          </a:xfrm>
        </p:spPr>
        <p:txBody>
          <a:bodyPr>
            <a:normAutofit/>
          </a:bodyPr>
          <a:lstStyle/>
          <a:p>
            <a:pPr algn="ctr"/>
            <a:r>
              <a:rPr lang="ru-RU" sz="1600" i="1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250825"/>
            <a:ext cx="5486401" cy="2000071"/>
          </a:xfrm>
          <a:prstGeom prst="rect">
            <a:avLst/>
          </a:prstGeom>
          <a:solidFill>
            <a:srgbClr val="CC99FF"/>
          </a:solidFill>
          <a:ln>
            <a:solidFill>
              <a:srgbClr val="7030A0"/>
            </a:solidFill>
          </a:ln>
        </p:spPr>
        <p:txBody>
          <a:bodyPr lIns="51481" tIns="25740" rIns="51481" bIns="25740">
            <a:noAutofit/>
          </a:bodyPr>
          <a:lstStyle/>
          <a:p>
            <a:pPr algn="l">
              <a:buNone/>
            </a:pPr>
            <a:r>
              <a:rPr lang="ru-RU" sz="1800" b="1" i="0" dirty="0">
                <a:solidFill>
                  <a:srgbClr val="FF0000"/>
                </a:solidFill>
              </a:rPr>
              <a:t>а) с буквой и после ц: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пац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ент, ц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ферблат, ц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корий, ц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фровой, ц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тата, дефиц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тный, медиц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нский, </a:t>
            </a:r>
            <a:r>
              <a:rPr lang="ru-RU" sz="1800" i="0" dirty="0" err="1" smtClean="0">
                <a:solidFill>
                  <a:schemeClr val="tx2">
                    <a:lumMod val="50000"/>
                  </a:schemeClr>
                </a:solidFill>
              </a:rPr>
              <a:t>ц</a:t>
            </a:r>
            <a:r>
              <a:rPr lang="ru-RU" sz="1800" i="0" dirty="0" err="1" smtClean="0">
                <a:solidFill>
                  <a:srgbClr val="FF0000"/>
                </a:solidFill>
              </a:rPr>
              <a:t>и</a:t>
            </a:r>
            <a:r>
              <a:rPr lang="ru-RU" sz="1800" i="0" dirty="0" err="1" smtClean="0">
                <a:solidFill>
                  <a:schemeClr val="tx2">
                    <a:lumMod val="50000"/>
                  </a:schemeClr>
                </a:solidFill>
              </a:rPr>
              <a:t>нковый,офиц</a:t>
            </a:r>
            <a:r>
              <a:rPr lang="ru-RU" sz="1800" i="0" dirty="0" err="1" smtClean="0">
                <a:solidFill>
                  <a:srgbClr val="FF0000"/>
                </a:solidFill>
              </a:rPr>
              <a:t>и</a:t>
            </a:r>
            <a:r>
              <a:rPr lang="ru-RU" sz="1800" i="0" dirty="0" err="1" smtClean="0">
                <a:solidFill>
                  <a:schemeClr val="tx2">
                    <a:lumMod val="50000"/>
                  </a:schemeClr>
                </a:solidFill>
              </a:rPr>
              <a:t>альный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, станц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я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,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buNone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станц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онный, агитац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онный, ц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новка,</a:t>
            </a:r>
          </a:p>
          <a:p>
            <a:pPr algn="l">
              <a:buNone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дисц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плина;</a:t>
            </a:r>
          </a:p>
          <a:p>
            <a:pPr algn="l">
              <a:buNone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авиац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я, редакц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я, рекомендац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я, Венец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я, плантац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я.</a:t>
            </a:r>
            <a:endParaRPr lang="ru-RU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9700" y="2250896"/>
            <a:ext cx="5486400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kern="0" dirty="0">
                <a:solidFill>
                  <a:srgbClr val="FF0000"/>
                </a:solidFill>
                <a:latin typeface="Arial"/>
                <a:ea typeface="+mj-ea"/>
                <a:cs typeface="Arial"/>
              </a:rPr>
              <a:t>б) с буквой ы после ц</a:t>
            </a:r>
            <a:r>
              <a:rPr lang="ru-RU" b="1" kern="0" dirty="0" smtClean="0">
                <a:solidFill>
                  <a:srgbClr val="FF0000"/>
                </a:solidFill>
                <a:latin typeface="Arial"/>
                <a:ea typeface="+mj-ea"/>
                <a:cs typeface="Arial"/>
              </a:rPr>
              <a:t>: </a:t>
            </a:r>
            <a:r>
              <a:rPr lang="ru-RU" kern="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школьниц</a:t>
            </a:r>
            <a:r>
              <a:rPr lang="ru-RU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ц</a:t>
            </a:r>
            <a:r>
              <a:rPr lang="ru-RU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kern="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0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столиц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почки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беглец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круглолиц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бледнолиц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й, </a:t>
            </a:r>
            <a:r>
              <a:rPr lang="ru-RU" kern="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ресниц</a:t>
            </a:r>
            <a:r>
              <a:rPr lang="ru-RU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71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22225"/>
            <a:ext cx="5765800" cy="3244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9690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288290" y="0"/>
            <a:ext cx="5189220" cy="5408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Определите, какое сочетание звуков повторяется в стихотворении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4294967295"/>
          </p:nvPr>
        </p:nvSpPr>
        <p:spPr>
          <a:xfrm>
            <a:off x="288290" y="574609"/>
            <a:ext cx="5189220" cy="2670241"/>
          </a:xfrm>
          <a:prstGeom prst="rect">
            <a:avLst/>
          </a:prstGeom>
        </p:spPr>
        <p:txBody>
          <a:bodyPr lIns="51481" tIns="25740" rIns="51481" bIns="25740">
            <a:normAutofit lnSpcReduction="10000"/>
          </a:bodyPr>
          <a:lstStyle/>
          <a:p>
            <a:pPr algn="ctr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Цыпленок в цирке выступал, </a:t>
            </a:r>
          </a:p>
          <a:p>
            <a:pPr algn="ctr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Играл он на цимбалах, </a:t>
            </a:r>
          </a:p>
          <a:p>
            <a:pPr algn="ctr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На мотоцикле разъезжал, </a:t>
            </a:r>
          </a:p>
          <a:p>
            <a:pPr algn="ctr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И цифр он знал немало. </a:t>
            </a:r>
          </a:p>
          <a:p>
            <a:pPr algn="ctr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Он из цилиндра доставал </a:t>
            </a:r>
          </a:p>
          <a:p>
            <a:pPr algn="ctr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Морковь и огурцы </a:t>
            </a:r>
          </a:p>
          <a:p>
            <a:pPr algn="ctr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И только одного не знал, </a:t>
            </a:r>
          </a:p>
          <a:p>
            <a:pPr algn="ctr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Где пишут </a:t>
            </a:r>
            <a:r>
              <a:rPr lang="ru-RU" sz="2000" b="1" i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ци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где </a:t>
            </a:r>
            <a:r>
              <a:rPr lang="ru-RU" sz="2000" b="1" i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цы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	 </a:t>
            </a:r>
          </a:p>
          <a:p>
            <a:endParaRPr lang="ru-RU" dirty="0" smtClean="0"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33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288290" y="0"/>
            <a:ext cx="5189220" cy="5408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Определите, какое сочетание звуков повторяется в стихотворении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4294967295"/>
          </p:nvPr>
        </p:nvSpPr>
        <p:spPr>
          <a:xfrm>
            <a:off x="288290" y="574609"/>
            <a:ext cx="5189220" cy="2670241"/>
          </a:xfrm>
          <a:prstGeom prst="rect">
            <a:avLst/>
          </a:prstGeom>
        </p:spPr>
        <p:txBody>
          <a:bodyPr lIns="51481" tIns="25740" rIns="51481" bIns="25740">
            <a:normAutofit lnSpcReduction="10000"/>
          </a:bodyPr>
          <a:lstStyle/>
          <a:p>
            <a:pPr algn="ctr">
              <a:buFont typeface="Arial" charset="0"/>
              <a:buNone/>
            </a:pP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Цы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пленок в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ци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рке выступал, </a:t>
            </a:r>
          </a:p>
          <a:p>
            <a:pPr algn="ctr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Играл он на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ци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мбалах, </a:t>
            </a:r>
          </a:p>
          <a:p>
            <a:pPr algn="ctr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На мотоцикле разъезжал, </a:t>
            </a:r>
          </a:p>
          <a:p>
            <a:pPr algn="ctr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И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ци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фр он знал немало. </a:t>
            </a:r>
          </a:p>
          <a:p>
            <a:pPr algn="ctr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Он из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ци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линдра доставал </a:t>
            </a:r>
          </a:p>
          <a:p>
            <a:pPr algn="ctr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Морковь и огур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цы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И только одного не знал, </a:t>
            </a:r>
          </a:p>
          <a:p>
            <a:pPr algn="ctr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Где пишут </a:t>
            </a:r>
            <a:r>
              <a:rPr lang="ru-RU" sz="2000" b="1" i="1" dirty="0" err="1">
                <a:solidFill>
                  <a:srgbClr val="C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ци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где </a:t>
            </a:r>
            <a:r>
              <a:rPr lang="ru-RU" sz="2000" b="1" i="1" dirty="0" err="1">
                <a:solidFill>
                  <a:srgbClr val="C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цы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	 </a:t>
            </a:r>
          </a:p>
          <a:p>
            <a:endParaRPr lang="ru-RU" dirty="0" smtClean="0"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36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89255"/>
            <a:ext cx="5189220" cy="170352"/>
          </a:xfrm>
        </p:spPr>
        <p:txBody>
          <a:bodyPr>
            <a:noAutofit/>
          </a:bodyPr>
          <a:lstStyle/>
          <a:p>
            <a:pPr algn="ctr"/>
            <a:r>
              <a:rPr lang="ru-RU" sz="2300" dirty="0">
                <a:solidFill>
                  <a:srgbClr val="FF0000"/>
                </a:solidFill>
              </a:rPr>
              <a:t>Лексическая разминка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49408" y="532171"/>
            <a:ext cx="3496188" cy="2282720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Цимбалы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музыкальный инструмент в виде плоского ящика с металлическими струнами, по которым, играя, ударяют молоточками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/>
          </a:p>
          <a:p>
            <a:endParaRPr lang="ru-RU" sz="1600" dirty="0"/>
          </a:p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Цилиндр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мужской головной убор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XIX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век)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900" dirty="0"/>
          </a:p>
        </p:txBody>
      </p:sp>
      <p:pic>
        <p:nvPicPr>
          <p:cNvPr id="4" name="Рисунок 3" descr="https://upload.wikimedia.org/wikipedia/commons/thumb/0/0c/Tophat.jpg/120px-Tophat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8836" y="1963129"/>
            <a:ext cx="1407556" cy="1022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2" descr="http://ng72.ru/userfiles/images/image-09-2017/bez_nazvaniy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36406" y="600312"/>
            <a:ext cx="1757481" cy="8517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89187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9700" y="250825"/>
            <a:ext cx="1576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Цы́почки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11300" y="241895"/>
            <a:ext cx="40372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кончиках (или на кончики) </a:t>
            </a:r>
            <a:endParaRPr lang="ru-RU" b="1" dirty="0" smtClean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пальцев</a:t>
            </a:r>
            <a:r>
              <a:rPr lang="ru-RU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ног. </a:t>
            </a:r>
            <a:r>
              <a:rPr lang="ru-RU" b="1" i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 цыпочках </a:t>
            </a:r>
            <a:endParaRPr lang="ru-RU" b="1" i="1" dirty="0" smtClean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b="1" i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ходить</a:t>
            </a:r>
            <a:r>
              <a:rPr lang="ru-RU" b="1" i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перед кем-н.</a:t>
            </a:r>
            <a:r>
              <a:rPr lang="ru-RU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1679" y="1603315"/>
            <a:ext cx="1034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Цинга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511300" y="1575338"/>
            <a:ext cx="40372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болезнь, вызываемая недостатком витаминов в организме и проявляющаяся кровоточивостью дёсен, общей слабостью.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i.gifer.com/873k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888068"/>
            <a:ext cx="944563" cy="9153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80" y="1656239"/>
            <a:ext cx="166020" cy="11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10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804" y="708025"/>
            <a:ext cx="4948696" cy="292388"/>
          </a:xfrm>
        </p:spPr>
        <p:txBody>
          <a:bodyPr/>
          <a:lstStyle/>
          <a:p>
            <a:pPr>
              <a:buNone/>
            </a:pPr>
            <a:r>
              <a:rPr lang="ru-RU" sz="1900" i="0" dirty="0">
                <a:solidFill>
                  <a:srgbClr val="002060"/>
                </a:solidFill>
              </a:rPr>
              <a:t>     </a:t>
            </a:r>
            <a:endParaRPr lang="ru-RU" sz="1900" i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46201" y="810300"/>
            <a:ext cx="4203699" cy="1785084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  1.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Познакомимся 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правописанием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гласных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</a:p>
          <a:p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Научимся применять данное правило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практике</a:t>
            </a:r>
          </a:p>
        </p:txBody>
      </p:sp>
      <p:pic>
        <p:nvPicPr>
          <p:cNvPr id="7170" name="Picture 2" descr="https://i.pinimg.com/736x/a6/96/ea/a696eaa52f3d39935a6e09945c9d71dd--cartoon-characters-clipar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9700" y="990888"/>
            <a:ext cx="1206501" cy="163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11300" y="241895"/>
            <a:ext cx="4037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700" y="250825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Панцирь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11300" y="250825"/>
            <a:ext cx="4191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твёрдое </a:t>
            </a:r>
            <a:r>
              <a:rPr lang="ru-RU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защитное образование из хитина, известковых пластинок, чешуи, костных или роговых пластинок, полностью или частично покрывающее тело некоторых как беспозвоночных, так и позвоночных животных.</a:t>
            </a:r>
          </a:p>
        </p:txBody>
      </p:sp>
      <p:pic>
        <p:nvPicPr>
          <p:cNvPr id="2050" name="Picture 2" descr="https://thumbs.gfycat.com/BruisedReasonableGhostshrimp-size_restricted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2003425"/>
            <a:ext cx="1079015" cy="107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250825"/>
            <a:ext cx="166020" cy="11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660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372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5900" y="631825"/>
            <a:ext cx="5261611" cy="615553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Спишите, вставляя пропущенные буквы и объясняя правописание ы и </a:t>
            </a:r>
            <a:r>
              <a:rPr lang="ru-RU" sz="2000" dirty="0" err="1" smtClean="0">
                <a:solidFill>
                  <a:srgbClr val="FF0000"/>
                </a:solidFill>
              </a:rPr>
              <a:t>и</a:t>
            </a:r>
            <a:r>
              <a:rPr lang="ru-RU" sz="2000" dirty="0" smtClean="0">
                <a:solidFill>
                  <a:srgbClr val="FF0000"/>
                </a:solidFill>
              </a:rPr>
              <a:t> после ц.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900" y="1165225"/>
            <a:ext cx="533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Ц…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новка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ц…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нга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ц…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кнуть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ц…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плята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сигнализац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…я,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нарц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сс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секц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…я, ящериц…, круглолиц…й, умниц…,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традиц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…я, на ц…почках.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68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372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784225"/>
            <a:ext cx="5334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новка, ц</a:t>
            </a:r>
            <a:r>
              <a:rPr lang="ru-RU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нга, ц</a:t>
            </a:r>
            <a:r>
              <a:rPr lang="ru-RU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кнуть, ц</a:t>
            </a:r>
            <a:r>
              <a:rPr lang="ru-RU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плята, сигнализац</a:t>
            </a:r>
            <a:r>
              <a:rPr lang="ru-RU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я, нарц</a:t>
            </a:r>
            <a:r>
              <a:rPr lang="ru-RU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сс, секц</a:t>
            </a:r>
            <a:r>
              <a:rPr lang="ru-RU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я, ящериц</a:t>
            </a:r>
            <a:r>
              <a:rPr lang="ru-RU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круглолиц</a:t>
            </a:r>
            <a:r>
              <a:rPr lang="ru-RU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й, умниц</a:t>
            </a:r>
            <a:r>
              <a:rPr lang="ru-RU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традиц</a:t>
            </a:r>
            <a:r>
              <a:rPr lang="ru-RU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я, на ц</a:t>
            </a:r>
            <a:r>
              <a:rPr lang="ru-RU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почках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97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1" y="555625"/>
            <a:ext cx="5185409" cy="553998"/>
          </a:xfrm>
        </p:spPr>
        <p:txBody>
          <a:bodyPr/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     Спишите, вставьте вместо точек подходящие по смыслу слова.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2100" y="1089025"/>
            <a:ext cx="5257800" cy="1384995"/>
          </a:xfrm>
        </p:spPr>
        <p:txBody>
          <a:bodyPr/>
          <a:lstStyle/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Место на часах, где расположены цифры, называется … . Наука о лечении болезней называется … . Черепаху защищает крепкий … . … по осени считают. Только в … летают люди. Цыган на … цыплёнку: «Цыц!»</a:t>
            </a:r>
            <a:endParaRPr lang="ru-RU" sz="180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373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2423894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Слова для справок: цыпочки, медицина, цирк, циферблат, панцирь, цыплёнок.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93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5900" y="631825"/>
            <a:ext cx="5410200" cy="2154436"/>
          </a:xfrm>
        </p:spPr>
        <p:txBody>
          <a:bodyPr/>
          <a:lstStyle/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Место на часах, где расположены </a:t>
            </a:r>
          </a:p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цифры, называется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циферблат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Наука о лечении болезней называется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медицина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. Черепаху защищает крепкий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панцирь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Цыплят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по осени считают. </a:t>
            </a:r>
          </a:p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Только в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цирке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летают люди. </a:t>
            </a:r>
          </a:p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Цыган на 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цыпочках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цыплёнку: «Цыц!»</a:t>
            </a:r>
            <a:endParaRPr lang="ru-RU" sz="180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373</a:t>
            </a:r>
            <a:endParaRPr lang="ru-RU" sz="2400" dirty="0"/>
          </a:p>
        </p:txBody>
      </p:sp>
      <p:pic>
        <p:nvPicPr>
          <p:cNvPr id="1026" name="Picture 2" descr="https://pa1.narvii.com/7044/8f56fe7d3ab3ae44a8f88699e8e19065b063f4c6r1-900-900_hq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621" y="654050"/>
            <a:ext cx="598488" cy="59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37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1" y="634414"/>
            <a:ext cx="5334000" cy="2481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САМОСТОЯТЕЛЬНАЯ РАБОТА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1012825"/>
            <a:ext cx="5181600" cy="1107996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2400" b="1" i="0" dirty="0">
                <a:solidFill>
                  <a:schemeClr val="bg1"/>
                </a:solidFill>
              </a:rPr>
              <a:t>§ </a:t>
            </a:r>
            <a:r>
              <a:rPr lang="ru-RU" sz="2400" b="1" i="0" dirty="0" smtClean="0">
                <a:solidFill>
                  <a:schemeClr val="bg1"/>
                </a:solidFill>
              </a:rPr>
              <a:t>61. ВЫУЧИТЬ </a:t>
            </a:r>
            <a:r>
              <a:rPr lang="ru-RU" sz="2400" b="1" i="0" dirty="0">
                <a:solidFill>
                  <a:schemeClr val="bg1"/>
                </a:solidFill>
              </a:rPr>
              <a:t>ПРАВИЛА.</a:t>
            </a:r>
          </a:p>
          <a:p>
            <a:pPr algn="ctr"/>
            <a:r>
              <a:rPr lang="ru-RU" sz="2400" b="1" i="0" dirty="0">
                <a:solidFill>
                  <a:schemeClr val="bg1"/>
                </a:solidFill>
              </a:rPr>
              <a:t>ВЫПОЛНИТЬ УПРАЖНЕНИЕ </a:t>
            </a:r>
            <a:r>
              <a:rPr lang="ru-RU" sz="2400" b="1" i="0" dirty="0" smtClean="0">
                <a:solidFill>
                  <a:schemeClr val="bg1"/>
                </a:solidFill>
              </a:rPr>
              <a:t>374.  </a:t>
            </a:r>
            <a:r>
              <a:rPr lang="ru-RU" sz="2400" b="1" i="0" dirty="0">
                <a:solidFill>
                  <a:schemeClr val="bg1"/>
                </a:solidFill>
              </a:rPr>
              <a:t>СТРАНИЦА </a:t>
            </a:r>
            <a:r>
              <a:rPr lang="ru-RU" sz="2400" b="1" i="0" dirty="0" smtClean="0">
                <a:solidFill>
                  <a:schemeClr val="bg1"/>
                </a:solidFill>
              </a:rPr>
              <a:t>162.</a:t>
            </a:r>
            <a:endParaRPr lang="ru-RU" sz="24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356" name="WordArt 4"/>
          <p:cNvSpPr>
            <a:spLocks noChangeArrowheads="1" noChangeShapeType="1" noTextEdit="1"/>
          </p:cNvSpPr>
          <p:nvPr/>
        </p:nvSpPr>
        <p:spPr bwMode="auto">
          <a:xfrm>
            <a:off x="596900" y="98425"/>
            <a:ext cx="4648200" cy="40861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Проблемная ситуация</a:t>
            </a:r>
          </a:p>
        </p:txBody>
      </p:sp>
      <p:pic>
        <p:nvPicPr>
          <p:cNvPr id="100357" name="Picture 5" descr="учительница и 1 сентябр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51" y="1111662"/>
            <a:ext cx="2097109" cy="2014511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360" name="Rectangle 8"/>
          <p:cNvSpPr>
            <a:spLocks noChangeArrowheads="1"/>
          </p:cNvSpPr>
          <p:nvPr/>
        </p:nvSpPr>
        <p:spPr bwMode="auto">
          <a:xfrm>
            <a:off x="1358900" y="2099388"/>
            <a:ext cx="952959" cy="85177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kern="1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</a:t>
            </a:r>
            <a:endParaRPr lang="ru-RU" kern="1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kern="1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</a:t>
            </a:r>
            <a:endParaRPr lang="ru-RU" kern="1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361" name="WordArt 9"/>
          <p:cNvSpPr>
            <a:spLocks noChangeArrowheads="1" noChangeShapeType="1" noTextEdit="1"/>
          </p:cNvSpPr>
          <p:nvPr/>
        </p:nvSpPr>
        <p:spPr bwMode="auto">
          <a:xfrm>
            <a:off x="3110129" y="1165225"/>
            <a:ext cx="1483492" cy="1104150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Ц ...РК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УЛИЦ...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Ц...ПЛЕНОК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АКАЦ...Я</a:t>
            </a:r>
          </a:p>
        </p:txBody>
      </p:sp>
      <p:sp>
        <p:nvSpPr>
          <p:cNvPr id="100362" name="Text Box 10"/>
          <p:cNvSpPr txBox="1">
            <a:spLocks noChangeArrowheads="1"/>
          </p:cNvSpPr>
          <p:nvPr/>
        </p:nvSpPr>
        <p:spPr bwMode="auto">
          <a:xfrm>
            <a:off x="901700" y="555625"/>
            <a:ext cx="4614850" cy="544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51481" tIns="25740" rIns="51481" bIns="2574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Произнесите слова вслух и определите, какой звук вы  слышите после твердого 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ц?</a:t>
            </a:r>
          </a:p>
        </p:txBody>
      </p:sp>
      <p:sp>
        <p:nvSpPr>
          <p:cNvPr id="100364" name="WordArt 12"/>
          <p:cNvSpPr>
            <a:spLocks noChangeArrowheads="1" noChangeShapeType="1" noTextEdit="1"/>
          </p:cNvSpPr>
          <p:nvPr/>
        </p:nvSpPr>
        <p:spPr bwMode="auto">
          <a:xfrm>
            <a:off x="2837856" y="2308225"/>
            <a:ext cx="2088100" cy="27265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сочетание    </a:t>
            </a:r>
            <a:r>
              <a:rPr lang="ru-RU" sz="2000" kern="1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</a:t>
            </a:r>
          </a:p>
        </p:txBody>
      </p:sp>
      <p:sp>
        <p:nvSpPr>
          <p:cNvPr id="100365" name="Line 13"/>
          <p:cNvSpPr>
            <a:spLocks noChangeShapeType="1"/>
          </p:cNvSpPr>
          <p:nvPr/>
        </p:nvSpPr>
        <p:spPr bwMode="auto">
          <a:xfrm>
            <a:off x="4472499" y="2232025"/>
            <a:ext cx="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00366" name="Line 14"/>
          <p:cNvSpPr>
            <a:spLocks noChangeShapeType="1"/>
          </p:cNvSpPr>
          <p:nvPr/>
        </p:nvSpPr>
        <p:spPr bwMode="auto">
          <a:xfrm>
            <a:off x="4472499" y="2613025"/>
            <a:ext cx="9109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00367" name="Line 15"/>
          <p:cNvSpPr>
            <a:spLocks noChangeShapeType="1"/>
          </p:cNvSpPr>
          <p:nvPr/>
        </p:nvSpPr>
        <p:spPr bwMode="auto">
          <a:xfrm>
            <a:off x="4472499" y="2232025"/>
            <a:ext cx="9109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00368" name="Line 16"/>
          <p:cNvSpPr>
            <a:spLocks noChangeShapeType="1"/>
          </p:cNvSpPr>
          <p:nvPr/>
        </p:nvSpPr>
        <p:spPr bwMode="auto">
          <a:xfrm>
            <a:off x="4972002" y="2232025"/>
            <a:ext cx="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00369" name="Line 17"/>
          <p:cNvSpPr>
            <a:spLocks noChangeShapeType="1"/>
          </p:cNvSpPr>
          <p:nvPr/>
        </p:nvSpPr>
        <p:spPr bwMode="auto">
          <a:xfrm>
            <a:off x="4880910" y="2232025"/>
            <a:ext cx="9009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00370" name="Line 18"/>
          <p:cNvSpPr>
            <a:spLocks noChangeShapeType="1"/>
          </p:cNvSpPr>
          <p:nvPr/>
        </p:nvSpPr>
        <p:spPr bwMode="auto">
          <a:xfrm>
            <a:off x="4880910" y="2613025"/>
            <a:ext cx="9009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00374" name="WordArt 22"/>
          <p:cNvSpPr>
            <a:spLocks noChangeArrowheads="1" noChangeShapeType="1" noTextEdit="1"/>
          </p:cNvSpPr>
          <p:nvPr/>
        </p:nvSpPr>
        <p:spPr bwMode="auto">
          <a:xfrm>
            <a:off x="4132157" y="1401595"/>
            <a:ext cx="228230" cy="220830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i="1" kern="10" dirty="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Ы</a:t>
            </a:r>
          </a:p>
        </p:txBody>
      </p:sp>
      <p:sp>
        <p:nvSpPr>
          <p:cNvPr id="100375" name="WordArt 23"/>
          <p:cNvSpPr>
            <a:spLocks noChangeArrowheads="1" noChangeShapeType="1" noTextEdit="1"/>
          </p:cNvSpPr>
          <p:nvPr/>
        </p:nvSpPr>
        <p:spPr bwMode="auto">
          <a:xfrm>
            <a:off x="3291311" y="1698625"/>
            <a:ext cx="228230" cy="220830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i="1" kern="10" dirty="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Ы</a:t>
            </a:r>
          </a:p>
        </p:txBody>
      </p:sp>
      <p:sp>
        <p:nvSpPr>
          <p:cNvPr id="100376" name="WordArt 24"/>
          <p:cNvSpPr>
            <a:spLocks noChangeArrowheads="1" noChangeShapeType="1" noTextEdit="1"/>
          </p:cNvSpPr>
          <p:nvPr/>
        </p:nvSpPr>
        <p:spPr bwMode="auto">
          <a:xfrm>
            <a:off x="3653676" y="1139919"/>
            <a:ext cx="228230" cy="220830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i="1" kern="10" dirty="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и</a:t>
            </a:r>
          </a:p>
        </p:txBody>
      </p:sp>
      <p:sp>
        <p:nvSpPr>
          <p:cNvPr id="100377" name="WordArt 25"/>
          <p:cNvSpPr>
            <a:spLocks noChangeArrowheads="1" noChangeShapeType="1" noTextEdit="1"/>
          </p:cNvSpPr>
          <p:nvPr/>
        </p:nvSpPr>
        <p:spPr bwMode="auto">
          <a:xfrm>
            <a:off x="4018042" y="2003425"/>
            <a:ext cx="228230" cy="220830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i="1" kern="10" dirty="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и</a:t>
            </a:r>
          </a:p>
        </p:txBody>
      </p:sp>
      <p:sp>
        <p:nvSpPr>
          <p:cNvPr id="100378" name="Text Box 26"/>
          <p:cNvSpPr txBox="1">
            <a:spLocks noChangeArrowheads="1"/>
          </p:cNvSpPr>
          <p:nvPr/>
        </p:nvSpPr>
        <p:spPr bwMode="auto">
          <a:xfrm>
            <a:off x="2474490" y="2689225"/>
            <a:ext cx="3042060" cy="54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1600" b="1" dirty="0"/>
              <a:t>Посмотрите, как пишутся эти слова. Спишите.</a:t>
            </a:r>
          </a:p>
        </p:txBody>
      </p:sp>
    </p:spTree>
    <p:extLst>
      <p:ext uri="{BB962C8B-B14F-4D97-AF65-F5344CB8AC3E}">
        <p14:creationId xmlns:p14="http://schemas.microsoft.com/office/powerpoint/2010/main" val="230595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00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0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10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0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0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0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0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0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0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0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0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0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0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0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1003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1003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1003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6" grpId="0"/>
      <p:bldP spid="100360" grpId="0" animBg="1"/>
      <p:bldP spid="100361" grpId="0"/>
      <p:bldP spid="100362" grpId="0"/>
      <p:bldP spid="100364" grpId="0" animBg="1"/>
      <p:bldP spid="100365" grpId="0" animBg="1"/>
      <p:bldP spid="100366" grpId="0" animBg="1"/>
      <p:bldP spid="100367" grpId="0" animBg="1"/>
      <p:bldP spid="100368" grpId="0" animBg="1"/>
      <p:bldP spid="100369" grpId="0" animBg="1"/>
      <p:bldP spid="100370" grpId="0" animBg="1"/>
      <p:bldP spid="100374" grpId="0" animBg="1"/>
      <p:bldP spid="100375" grpId="0" animBg="1"/>
      <p:bldP spid="100376" grpId="0" animBg="1"/>
      <p:bldP spid="100377" grpId="0" animBg="1"/>
      <p:bldP spid="10037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37502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0"/>
                  <a:tint val="66000"/>
                  <a:satMod val="160000"/>
                </a:schemeClr>
              </a:gs>
              <a:gs pos="50000">
                <a:schemeClr val="accent3">
                  <a:lumMod val="50000"/>
                  <a:tint val="44500"/>
                  <a:satMod val="160000"/>
                </a:schemeClr>
              </a:gs>
              <a:gs pos="100000">
                <a:schemeClr val="accent3">
                  <a:lumMod val="50000"/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295298" y="2681789"/>
            <a:ext cx="5175206" cy="617036"/>
          </a:xfrm>
          <a:prstGeom prst="rect">
            <a:avLst/>
          </a:prstGeom>
          <a:solidFill>
            <a:srgbClr val="D3FFA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endParaRPr 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295298" y="1937482"/>
            <a:ext cx="5175206" cy="675543"/>
          </a:xfrm>
          <a:prstGeom prst="rect">
            <a:avLst/>
          </a:prstGeom>
          <a:solidFill>
            <a:srgbClr val="D3FFA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endParaRPr lang="ru-RU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295298" y="1249272"/>
            <a:ext cx="5175206" cy="601753"/>
          </a:xfrm>
          <a:prstGeom prst="rect">
            <a:avLst/>
          </a:prstGeom>
          <a:solidFill>
            <a:srgbClr val="D3FFA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endParaRPr 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0680" y="757132"/>
            <a:ext cx="5405120" cy="2487718"/>
          </a:xfrm>
          <a:prstGeom prst="rect">
            <a:avLst/>
          </a:prstGeom>
        </p:spPr>
        <p:txBody>
          <a:bodyPr lIns="51481" tIns="25740" rIns="51481" bIns="25740"/>
          <a:lstStyle/>
          <a:p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Хорошо определять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корень, суффикс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окончание, потому что</a:t>
            </a:r>
          </a:p>
          <a:p>
            <a:r>
              <a:rPr lang="ru-RU" altLang="ru-RU" sz="16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корне</a:t>
            </a:r>
            <a:r>
              <a:rPr lang="ru-RU" altLang="ru-RU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после </a:t>
            </a:r>
            <a:r>
              <a:rPr lang="ru-RU" alt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altLang="ru-RU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пишем </a:t>
            </a:r>
            <a:r>
              <a:rPr lang="ru-RU" alt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</a:t>
            </a:r>
            <a:r>
              <a:rPr lang="ru-RU" altLang="ru-RU" sz="16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рк, </a:t>
            </a:r>
            <a:r>
              <a:rPr lang="ru-RU" alt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</a:t>
            </a:r>
            <a:r>
              <a:rPr lang="ru-RU" altLang="ru-RU" sz="16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фра, </a:t>
            </a:r>
            <a:r>
              <a:rPr lang="ru-RU" alt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</a:t>
            </a:r>
            <a:r>
              <a:rPr lang="ru-RU" altLang="ru-RU" sz="16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</a:t>
            </a:r>
            <a:r>
              <a:rPr lang="ru-RU" altLang="ru-RU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</a:t>
            </a:r>
            <a:r>
              <a:rPr lang="ru-RU" altLang="ru-RU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трусовые)</a:t>
            </a:r>
          </a:p>
          <a:p>
            <a:endParaRPr lang="ru-RU" altLang="ru-RU" sz="16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6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суффиксе</a:t>
            </a:r>
            <a:r>
              <a:rPr lang="ru-RU" altLang="ru-RU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после</a:t>
            </a:r>
            <a:r>
              <a:rPr lang="ru-RU" alt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 </a:t>
            </a:r>
            <a:r>
              <a:rPr lang="ru-RU" altLang="ru-RU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пишем </a:t>
            </a:r>
            <a:r>
              <a:rPr lang="ru-RU" alt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1600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сини</a:t>
            </a:r>
            <a:r>
              <a:rPr lang="ru-RU" altLang="ru-RU" sz="1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цын</a:t>
            </a:r>
            <a:r>
              <a:rPr lang="ru-RU" altLang="ru-RU" sz="16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цари</a:t>
            </a:r>
            <a:r>
              <a:rPr lang="ru-RU" altLang="ru-RU" sz="1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цын</a:t>
            </a:r>
            <a:r>
              <a:rPr lang="ru-RU" altLang="ru-RU" sz="16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altLang="ru-RU" sz="1600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лиси</a:t>
            </a:r>
            <a:r>
              <a:rPr lang="ru-RU" altLang="ru-RU" sz="1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цын</a:t>
            </a:r>
            <a:r>
              <a:rPr lang="ru-RU" altLang="ru-RU" sz="16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сестри</a:t>
            </a:r>
            <a:r>
              <a:rPr lang="ru-RU" alt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цын</a:t>
            </a:r>
            <a:r>
              <a:rPr lang="ru-RU" altLang="ru-RU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ru-RU" altLang="ru-RU" sz="1100" dirty="0">
              <a:solidFill>
                <a:schemeClr val="accent2"/>
              </a:solidFill>
            </a:endParaRPr>
          </a:p>
          <a:p>
            <a:r>
              <a:rPr lang="ru-RU" altLang="ru-RU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окончаниях</a:t>
            </a:r>
            <a:r>
              <a:rPr lang="ru-RU" altLang="ru-RU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после </a:t>
            </a:r>
            <a:r>
              <a:rPr lang="ru-RU" alt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 </a:t>
            </a:r>
            <a:r>
              <a:rPr lang="ru-RU" altLang="ru-RU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пишем </a:t>
            </a:r>
            <a:r>
              <a:rPr lang="ru-RU" alt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ru-RU" sz="16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ули</a:t>
            </a:r>
            <a:r>
              <a:rPr lang="ru-RU" alt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</a:t>
            </a:r>
            <a:r>
              <a:rPr lang="ru-RU" altLang="ru-RU" sz="16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молод</a:t>
            </a:r>
            <a:r>
              <a:rPr lang="ru-RU" alt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</a:t>
            </a:r>
            <a:r>
              <a:rPr lang="ru-RU" altLang="ru-RU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огур</a:t>
            </a:r>
            <a:r>
              <a:rPr lang="ru-RU" alt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</a:t>
            </a:r>
            <a:r>
              <a:rPr lang="ru-RU" altLang="ru-RU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32435" y="98425"/>
            <a:ext cx="4900930" cy="707886"/>
          </a:xfrm>
        </p:spPr>
        <p:txBody>
          <a:bodyPr/>
          <a:lstStyle/>
          <a:p>
            <a:pPr algn="ctr"/>
            <a:r>
              <a:rPr lang="ru-RU" altLang="ru-RU" sz="2300" dirty="0">
                <a:solidFill>
                  <a:srgbClr val="FF0000"/>
                </a:solidFill>
              </a:rPr>
              <a:t>Что нужно уметь для работы с </a:t>
            </a:r>
            <a:br>
              <a:rPr lang="ru-RU" altLang="ru-RU" sz="2300" dirty="0">
                <a:solidFill>
                  <a:srgbClr val="FF0000"/>
                </a:solidFill>
              </a:rPr>
            </a:br>
            <a:r>
              <a:rPr lang="ru-RU" altLang="ru-RU" sz="2300" dirty="0">
                <a:solidFill>
                  <a:srgbClr val="FF0000"/>
                </a:solidFill>
              </a:rPr>
              <a:t>данной орфограммой?</a:t>
            </a:r>
          </a:p>
        </p:txBody>
      </p:sp>
    </p:spTree>
    <p:extLst>
      <p:ext uri="{BB962C8B-B14F-4D97-AF65-F5344CB8AC3E}">
        <p14:creationId xmlns:p14="http://schemas.microsoft.com/office/powerpoint/2010/main" val="333353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25900" y="2003425"/>
            <a:ext cx="196848" cy="228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716" name="WordArt 4"/>
          <p:cNvSpPr>
            <a:spLocks noChangeArrowheads="1" noChangeShapeType="1" noTextEdit="1"/>
          </p:cNvSpPr>
          <p:nvPr/>
        </p:nvSpPr>
        <p:spPr bwMode="auto">
          <a:xfrm>
            <a:off x="215900" y="259889"/>
            <a:ext cx="5207555" cy="47245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Буквы </a:t>
            </a:r>
            <a:r>
              <a:rPr lang="ru-RU" dirty="0"/>
              <a:t>И-Ы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после Ц</a:t>
            </a:r>
          </a:p>
        </p:txBody>
      </p:sp>
      <p:sp>
        <p:nvSpPr>
          <p:cNvPr id="115717" name="Rectangle 5"/>
          <p:cNvSpPr>
            <a:spLocks noChangeArrowheads="1"/>
          </p:cNvSpPr>
          <p:nvPr/>
        </p:nvSpPr>
        <p:spPr bwMode="auto">
          <a:xfrm>
            <a:off x="476479" y="732345"/>
            <a:ext cx="2225239" cy="23378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ru-RU" altLang="ru-RU" sz="1100" b="1" dirty="0">
              <a:solidFill>
                <a:srgbClr val="008000"/>
              </a:solidFill>
              <a:latin typeface="Times New Roman" pitchFamily="18" charset="0"/>
            </a:endParaRPr>
          </a:p>
          <a:p>
            <a:pPr algn="ctr"/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корнях слов</a:t>
            </a:r>
          </a:p>
          <a:p>
            <a:pPr algn="ctr">
              <a:buFontTx/>
              <a:buChar char="•"/>
            </a:pPr>
            <a:endParaRPr lang="ru-RU" altLang="ru-RU" sz="1400" dirty="0"/>
          </a:p>
          <a:p>
            <a:pPr algn="ctr"/>
            <a:r>
              <a:rPr lang="ru-RU" altLang="ru-RU" sz="1600" b="1" dirty="0">
                <a:solidFill>
                  <a:srgbClr val="FF0000"/>
                </a:solidFill>
              </a:rPr>
              <a:t>цифра, цинга</a:t>
            </a:r>
          </a:p>
          <a:p>
            <a:pPr algn="ctr"/>
            <a:endParaRPr lang="ru-RU" altLang="ru-RU" sz="1400" b="1" dirty="0">
              <a:solidFill>
                <a:schemeClr val="accent2"/>
              </a:solidFill>
            </a:endParaRPr>
          </a:p>
          <a:p>
            <a:pPr algn="ctr"/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словах на </a:t>
            </a:r>
            <a:r>
              <a:rPr lang="ru-RU" altLang="ru-RU" sz="1600" b="1" dirty="0"/>
              <a:t>– </a:t>
            </a:r>
            <a:r>
              <a:rPr lang="ru-RU" altLang="ru-RU" sz="1600" b="1" dirty="0" err="1">
                <a:solidFill>
                  <a:schemeClr val="hlink"/>
                </a:solidFill>
              </a:rPr>
              <a:t>ция</a:t>
            </a:r>
            <a:endParaRPr lang="ru-RU" altLang="ru-RU" sz="1600" b="1" dirty="0">
              <a:solidFill>
                <a:schemeClr val="hlink"/>
              </a:solidFill>
            </a:endParaRPr>
          </a:p>
          <a:p>
            <a:pPr algn="ctr"/>
            <a:r>
              <a:rPr lang="ru-RU" altLang="ru-RU" sz="1600" b="1" dirty="0">
                <a:solidFill>
                  <a:srgbClr val="FF0000"/>
                </a:solidFill>
              </a:rPr>
              <a:t>корпорация, авиация</a:t>
            </a:r>
          </a:p>
          <a:p>
            <a:pPr algn="ctr"/>
            <a:endParaRPr lang="ru-RU" altLang="ru-RU" sz="1400" b="1" dirty="0">
              <a:solidFill>
                <a:schemeClr val="accent2"/>
              </a:solidFill>
            </a:endParaRPr>
          </a:p>
        </p:txBody>
      </p:sp>
      <p:sp>
        <p:nvSpPr>
          <p:cNvPr id="115726" name="Rectangle 14"/>
          <p:cNvSpPr>
            <a:spLocks noChangeArrowheads="1"/>
          </p:cNvSpPr>
          <p:nvPr/>
        </p:nvSpPr>
        <p:spPr bwMode="auto">
          <a:xfrm>
            <a:off x="2792810" y="732345"/>
            <a:ext cx="2891224" cy="23378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ru-RU" altLang="ru-RU" sz="1100" b="1" dirty="0">
              <a:solidFill>
                <a:srgbClr val="008000"/>
              </a:solidFill>
              <a:latin typeface="Times New Roman" pitchFamily="18" charset="0"/>
            </a:endParaRPr>
          </a:p>
          <a:p>
            <a:pPr algn="ctr"/>
            <a:endParaRPr lang="ru-RU" altLang="ru-RU" sz="1100" b="1" dirty="0">
              <a:solidFill>
                <a:srgbClr val="008000"/>
              </a:solidFill>
              <a:latin typeface="Times New Roman" pitchFamily="18" charset="0"/>
            </a:endParaRPr>
          </a:p>
          <a:p>
            <a:pPr algn="ctr"/>
            <a:endParaRPr lang="ru-RU" altLang="ru-RU" sz="1100" b="1" dirty="0">
              <a:solidFill>
                <a:srgbClr val="008000"/>
              </a:solidFill>
              <a:latin typeface="Times New Roman" pitchFamily="18" charset="0"/>
            </a:endParaRPr>
          </a:p>
          <a:p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суффиксе – </a:t>
            </a:r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</a:rPr>
              <a:t>ЫН:</a:t>
            </a:r>
            <a:endParaRPr lang="ru-RU" altLang="ru-RU" sz="16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altLang="ru-RU" sz="1600" b="1" dirty="0" smtClean="0">
                <a:solidFill>
                  <a:srgbClr val="FF0000"/>
                </a:solidFill>
              </a:rPr>
              <a:t>сестрицын</a:t>
            </a:r>
            <a:endParaRPr lang="ru-RU" altLang="ru-RU" sz="1600" b="1" dirty="0">
              <a:solidFill>
                <a:srgbClr val="FF0000"/>
              </a:solidFill>
            </a:endParaRPr>
          </a:p>
          <a:p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</a:rPr>
              <a:t>в окончании: </a:t>
            </a:r>
            <a:r>
              <a:rPr lang="ru-RU" altLang="ru-RU" sz="1600" b="1" dirty="0" smtClean="0">
                <a:solidFill>
                  <a:srgbClr val="FF0000"/>
                </a:solidFill>
              </a:rPr>
              <a:t>улицы, </a:t>
            </a:r>
            <a:r>
              <a:rPr lang="ru-RU" altLang="ru-RU" sz="1600" b="1" dirty="0">
                <a:solidFill>
                  <a:srgbClr val="FF0000"/>
                </a:solidFill>
              </a:rPr>
              <a:t>птицы</a:t>
            </a:r>
          </a:p>
          <a:p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</a:rPr>
              <a:t>в корнях </a:t>
            </a:r>
          </a:p>
          <a:p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</a:rPr>
              <a:t>слов-исключений:</a:t>
            </a:r>
            <a:endParaRPr lang="ru-RU" altLang="ru-RU" sz="16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altLang="ru-RU" sz="1600" b="1" dirty="0">
                <a:solidFill>
                  <a:srgbClr val="FF0000"/>
                </a:solidFill>
              </a:rPr>
              <a:t>цыган, цыпленок,</a:t>
            </a:r>
          </a:p>
          <a:p>
            <a:r>
              <a:rPr lang="ru-RU" altLang="ru-RU" sz="1600" b="1" dirty="0" smtClean="0">
                <a:solidFill>
                  <a:srgbClr val="FF0000"/>
                </a:solidFill>
              </a:rPr>
              <a:t>на </a:t>
            </a:r>
            <a:r>
              <a:rPr lang="ru-RU" altLang="ru-RU" sz="1600" b="1" dirty="0">
                <a:solidFill>
                  <a:srgbClr val="FF0000"/>
                </a:solidFill>
              </a:rPr>
              <a:t>цыпочки, цыц</a:t>
            </a:r>
            <a:r>
              <a:rPr lang="ru-RU" altLang="ru-RU" sz="1600" b="1" dirty="0" smtClean="0">
                <a:solidFill>
                  <a:srgbClr val="FF0000"/>
                </a:solidFill>
              </a:rPr>
              <a:t>, цыкнуть </a:t>
            </a:r>
            <a:endParaRPr lang="ru-RU" altLang="ru-RU" sz="1600" b="1" dirty="0">
              <a:solidFill>
                <a:srgbClr val="FF0000"/>
              </a:solidFill>
            </a:endParaRPr>
          </a:p>
          <a:p>
            <a:endParaRPr lang="ru-RU" altLang="ru-RU" sz="1600" b="1" dirty="0">
              <a:solidFill>
                <a:schemeClr val="accent2"/>
              </a:solidFill>
            </a:endParaRPr>
          </a:p>
        </p:txBody>
      </p:sp>
      <p:sp>
        <p:nvSpPr>
          <p:cNvPr id="115727" name="WordArt 15"/>
          <p:cNvSpPr>
            <a:spLocks noChangeArrowheads="1" noChangeShapeType="1" noTextEdit="1"/>
          </p:cNvSpPr>
          <p:nvPr/>
        </p:nvSpPr>
        <p:spPr bwMode="auto">
          <a:xfrm>
            <a:off x="567571" y="784225"/>
            <a:ext cx="2043055" cy="356680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ц буква И пишется</a:t>
            </a:r>
            <a:r>
              <a:rPr lang="ru-RU" sz="11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99CC00"/>
                </a:solidFill>
                <a:latin typeface="Arial"/>
                <a:cs typeface="Arial"/>
              </a:rPr>
              <a:t>:</a:t>
            </a:r>
          </a:p>
        </p:txBody>
      </p:sp>
      <p:sp>
        <p:nvSpPr>
          <p:cNvPr id="115729" name="WordArt 17"/>
          <p:cNvSpPr>
            <a:spLocks noChangeArrowheads="1" noChangeShapeType="1" noTextEdit="1"/>
          </p:cNvSpPr>
          <p:nvPr/>
        </p:nvSpPr>
        <p:spPr bwMode="auto">
          <a:xfrm>
            <a:off x="3263900" y="784225"/>
            <a:ext cx="1973986" cy="356680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ц буква Ы пишется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89064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115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6" grpId="0" animBg="1"/>
      <p:bldP spid="115717" grpId="0" animBg="1"/>
      <p:bldP spid="115726" grpId="0" animBg="1"/>
      <p:bldP spid="115727" grpId="0"/>
      <p:bldP spid="1157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7077" y="0"/>
            <a:ext cx="5805577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777" name="Rectangle 41"/>
          <p:cNvSpPr>
            <a:spLocks noChangeArrowheads="1"/>
          </p:cNvSpPr>
          <p:nvPr/>
        </p:nvSpPr>
        <p:spPr bwMode="auto">
          <a:xfrm>
            <a:off x="4409334" y="1919041"/>
            <a:ext cx="1140566" cy="1237177"/>
          </a:xfrm>
          <a:prstGeom prst="rect">
            <a:avLst/>
          </a:prstGeom>
          <a:solidFill>
            <a:srgbClr val="FF9900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116776" name="Rectangle 40"/>
          <p:cNvSpPr>
            <a:spLocks noChangeArrowheads="1"/>
          </p:cNvSpPr>
          <p:nvPr/>
        </p:nvSpPr>
        <p:spPr bwMode="auto">
          <a:xfrm>
            <a:off x="3155174" y="1919042"/>
            <a:ext cx="1137426" cy="1236426"/>
          </a:xfrm>
          <a:prstGeom prst="rect">
            <a:avLst/>
          </a:prstGeom>
          <a:solidFill>
            <a:srgbClr val="FF9900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116765" name="Rectangle 29"/>
          <p:cNvSpPr>
            <a:spLocks noChangeArrowheads="1"/>
          </p:cNvSpPr>
          <p:nvPr/>
        </p:nvSpPr>
        <p:spPr bwMode="auto">
          <a:xfrm>
            <a:off x="1611621" y="1910000"/>
            <a:ext cx="1226234" cy="1236425"/>
          </a:xfrm>
          <a:prstGeom prst="rect">
            <a:avLst/>
          </a:prstGeom>
          <a:solidFill>
            <a:srgbClr val="FF9900"/>
          </a:solidFill>
          <a:ln w="9525" algn="ctr">
            <a:solidFill>
              <a:srgbClr val="FFCC00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116763" name="Rectangle 27"/>
          <p:cNvSpPr>
            <a:spLocks noChangeArrowheads="1"/>
          </p:cNvSpPr>
          <p:nvPr/>
        </p:nvSpPr>
        <p:spPr bwMode="auto">
          <a:xfrm>
            <a:off x="249251" y="1919042"/>
            <a:ext cx="1273786" cy="1236426"/>
          </a:xfrm>
          <a:prstGeom prst="rect">
            <a:avLst/>
          </a:prstGeom>
          <a:solidFill>
            <a:srgbClr val="FF9900"/>
          </a:solidFill>
          <a:ln w="9525" algn="ctr">
            <a:solidFill>
              <a:srgbClr val="FFCC00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116740" name="WordArt 4"/>
          <p:cNvSpPr>
            <a:spLocks noChangeArrowheads="1" noChangeShapeType="1" noTextEdit="1"/>
          </p:cNvSpPr>
          <p:nvPr/>
        </p:nvSpPr>
        <p:spPr bwMode="auto">
          <a:xfrm>
            <a:off x="901700" y="174625"/>
            <a:ext cx="4038600" cy="341010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 написания И – Ы  после Ц</a:t>
            </a:r>
            <a:endParaRPr lang="ru-RU" sz="2300" b="1" i="1" kern="10" dirty="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chemeClr val="accent2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742" name="WordArt 6"/>
          <p:cNvSpPr>
            <a:spLocks noChangeArrowheads="1" noChangeShapeType="1" noTextEdit="1"/>
          </p:cNvSpPr>
          <p:nvPr/>
        </p:nvSpPr>
        <p:spPr bwMode="auto">
          <a:xfrm>
            <a:off x="1248256" y="555625"/>
            <a:ext cx="3231250" cy="204305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1</a:t>
            </a:r>
            <a:r>
              <a:rPr lang="ru-RU" sz="1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80">
                    <a:alpha val="50195"/>
                  </a:srgbClr>
                </a:solidFill>
                <a:latin typeface="Arial"/>
                <a:cs typeface="Arial"/>
              </a:rPr>
              <a:t>. Смотрю, какая часть слова</a:t>
            </a:r>
            <a:r>
              <a:rPr lang="ru-RU" sz="1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.</a:t>
            </a:r>
          </a:p>
        </p:txBody>
      </p:sp>
      <p:sp>
        <p:nvSpPr>
          <p:cNvPr id="116744" name="Line 8"/>
          <p:cNvSpPr>
            <a:spLocks noChangeShapeType="1"/>
          </p:cNvSpPr>
          <p:nvPr/>
        </p:nvSpPr>
        <p:spPr bwMode="auto">
          <a:xfrm flipH="1">
            <a:off x="1838850" y="784225"/>
            <a:ext cx="408411" cy="170505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16746" name="Line 10"/>
          <p:cNvSpPr>
            <a:spLocks noChangeShapeType="1"/>
          </p:cNvSpPr>
          <p:nvPr/>
        </p:nvSpPr>
        <p:spPr bwMode="auto">
          <a:xfrm>
            <a:off x="3263900" y="784225"/>
            <a:ext cx="362365" cy="170505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16747" name="Line 11"/>
          <p:cNvSpPr>
            <a:spLocks noChangeShapeType="1"/>
          </p:cNvSpPr>
          <p:nvPr/>
        </p:nvSpPr>
        <p:spPr bwMode="auto">
          <a:xfrm flipH="1">
            <a:off x="3526027" y="936625"/>
            <a:ext cx="271273" cy="135953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16748" name="Line 12"/>
          <p:cNvSpPr>
            <a:spLocks noChangeShapeType="1"/>
          </p:cNvSpPr>
          <p:nvPr/>
        </p:nvSpPr>
        <p:spPr bwMode="auto">
          <a:xfrm>
            <a:off x="3744767" y="936625"/>
            <a:ext cx="272274" cy="135953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16749" name="Line 13"/>
          <p:cNvSpPr>
            <a:spLocks noChangeShapeType="1"/>
          </p:cNvSpPr>
          <p:nvPr/>
        </p:nvSpPr>
        <p:spPr bwMode="auto">
          <a:xfrm>
            <a:off x="4631132" y="936625"/>
            <a:ext cx="0" cy="20430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16750" name="Line 14"/>
          <p:cNvSpPr>
            <a:spLocks noChangeShapeType="1"/>
          </p:cNvSpPr>
          <p:nvPr/>
        </p:nvSpPr>
        <p:spPr bwMode="auto">
          <a:xfrm>
            <a:off x="4608636" y="936625"/>
            <a:ext cx="31832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16751" name="Line 15"/>
          <p:cNvSpPr>
            <a:spLocks noChangeShapeType="1"/>
          </p:cNvSpPr>
          <p:nvPr/>
        </p:nvSpPr>
        <p:spPr bwMode="auto">
          <a:xfrm>
            <a:off x="4608636" y="1165225"/>
            <a:ext cx="31832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16752" name="Line 16"/>
          <p:cNvSpPr>
            <a:spLocks noChangeShapeType="1"/>
          </p:cNvSpPr>
          <p:nvPr/>
        </p:nvSpPr>
        <p:spPr bwMode="auto">
          <a:xfrm>
            <a:off x="4895500" y="960920"/>
            <a:ext cx="0" cy="20430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16753" name="Arc 17"/>
          <p:cNvSpPr>
            <a:spLocks/>
          </p:cNvSpPr>
          <p:nvPr/>
        </p:nvSpPr>
        <p:spPr bwMode="auto">
          <a:xfrm rot="10906711" flipV="1">
            <a:off x="839845" y="950700"/>
            <a:ext cx="908914" cy="126189"/>
          </a:xfrm>
          <a:custGeom>
            <a:avLst/>
            <a:gdLst>
              <a:gd name="T0" fmla="*/ 0 w 42799"/>
              <a:gd name="T1" fmla="*/ 2661382 h 21600"/>
              <a:gd name="T2" fmla="*/ 48547352 w 42799"/>
              <a:gd name="T3" fmla="*/ 3293004 h 21600"/>
              <a:gd name="T4" fmla="*/ 24046238 w 42799"/>
              <a:gd name="T5" fmla="*/ 3293004 h 21600"/>
              <a:gd name="T6" fmla="*/ 0 60000 65536"/>
              <a:gd name="T7" fmla="*/ 0 60000 65536"/>
              <a:gd name="T8" fmla="*/ 0 60000 65536"/>
              <a:gd name="T9" fmla="*/ 0 w 42799"/>
              <a:gd name="T10" fmla="*/ 0 h 21600"/>
              <a:gd name="T11" fmla="*/ 42799 w 4279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799" h="21600" fill="none" extrusionOk="0">
                <a:moveTo>
                  <a:pt x="0" y="17457"/>
                </a:moveTo>
                <a:cubicBezTo>
                  <a:pt x="1981" y="7316"/>
                  <a:pt x="10866" y="-1"/>
                  <a:pt x="21199" y="0"/>
                </a:cubicBezTo>
                <a:cubicBezTo>
                  <a:pt x="33128" y="0"/>
                  <a:pt x="42799" y="9670"/>
                  <a:pt x="42799" y="21600"/>
                </a:cubicBezTo>
              </a:path>
              <a:path w="42799" h="21600" stroke="0" extrusionOk="0">
                <a:moveTo>
                  <a:pt x="0" y="17457"/>
                </a:moveTo>
                <a:cubicBezTo>
                  <a:pt x="1981" y="7316"/>
                  <a:pt x="10866" y="-1"/>
                  <a:pt x="21199" y="0"/>
                </a:cubicBezTo>
                <a:cubicBezTo>
                  <a:pt x="33128" y="0"/>
                  <a:pt x="42799" y="9670"/>
                  <a:pt x="42799" y="21600"/>
                </a:cubicBezTo>
                <a:lnTo>
                  <a:pt x="21199" y="21600"/>
                </a:lnTo>
                <a:lnTo>
                  <a:pt x="0" y="17457"/>
                </a:lnTo>
                <a:close/>
              </a:path>
            </a:pathLst>
          </a:cu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81" tIns="25740" rIns="51481" bIns="25740" anchor="ctr"/>
          <a:lstStyle/>
          <a:p>
            <a:endParaRPr lang="ru-RU"/>
          </a:p>
        </p:txBody>
      </p:sp>
      <p:sp>
        <p:nvSpPr>
          <p:cNvPr id="116756" name="Line 20"/>
          <p:cNvSpPr>
            <a:spLocks noChangeShapeType="1"/>
          </p:cNvSpPr>
          <p:nvPr/>
        </p:nvSpPr>
        <p:spPr bwMode="auto">
          <a:xfrm flipH="1">
            <a:off x="612616" y="1546225"/>
            <a:ext cx="363366" cy="238857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16757" name="Line 21"/>
          <p:cNvSpPr>
            <a:spLocks noChangeShapeType="1"/>
          </p:cNvSpPr>
          <p:nvPr/>
        </p:nvSpPr>
        <p:spPr bwMode="auto">
          <a:xfrm>
            <a:off x="1792804" y="1546225"/>
            <a:ext cx="273275" cy="238857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16758" name="WordArt 22"/>
          <p:cNvSpPr>
            <a:spLocks noChangeArrowheads="1" noChangeShapeType="1" noTextEdit="1"/>
          </p:cNvSpPr>
          <p:nvPr/>
        </p:nvSpPr>
        <p:spPr bwMode="auto">
          <a:xfrm>
            <a:off x="521525" y="1774825"/>
            <a:ext cx="1724735" cy="144216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                 НЕТ</a:t>
            </a:r>
          </a:p>
        </p:txBody>
      </p:sp>
      <p:sp>
        <p:nvSpPr>
          <p:cNvPr id="116759" name="Rectangle 23"/>
          <p:cNvSpPr>
            <a:spLocks noChangeArrowheads="1"/>
          </p:cNvSpPr>
          <p:nvPr/>
        </p:nvSpPr>
        <p:spPr bwMode="auto">
          <a:xfrm>
            <a:off x="200546" y="1981136"/>
            <a:ext cx="1418430" cy="135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ru-RU" altLang="ru-RU" sz="1500" b="1" dirty="0" smtClean="0">
                <a:solidFill>
                  <a:srgbClr val="008000"/>
                </a:solidFill>
              </a:rPr>
              <a:t>Пишу </a:t>
            </a:r>
            <a:r>
              <a:rPr lang="ru-RU" altLang="ru-RU" sz="1500" b="1" dirty="0">
                <a:solidFill>
                  <a:srgbClr val="FF0000"/>
                </a:solidFill>
              </a:rPr>
              <a:t>Ы </a:t>
            </a:r>
            <a:endParaRPr lang="ru-RU" altLang="ru-RU" sz="1500" b="1" u="sng" dirty="0">
              <a:solidFill>
                <a:srgbClr val="FF000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ru-RU" altLang="ru-RU" sz="1500" b="1" dirty="0" smtClean="0">
                <a:solidFill>
                  <a:srgbClr val="008000"/>
                </a:solidFill>
              </a:rPr>
              <a:t>   цыпленок</a:t>
            </a:r>
            <a:r>
              <a:rPr lang="ru-RU" altLang="ru-RU" sz="1500" b="1" dirty="0">
                <a:solidFill>
                  <a:srgbClr val="008000"/>
                </a:solidFill>
              </a:rPr>
              <a:t>, </a:t>
            </a:r>
          </a:p>
          <a:p>
            <a:pPr algn="ctr">
              <a:lnSpc>
                <a:spcPct val="80000"/>
              </a:lnSpc>
            </a:pPr>
            <a:r>
              <a:rPr lang="ru-RU" altLang="ru-RU" sz="1500" b="1" dirty="0">
                <a:solidFill>
                  <a:srgbClr val="008000"/>
                </a:solidFill>
              </a:rPr>
              <a:t>цыган, </a:t>
            </a:r>
          </a:p>
          <a:p>
            <a:pPr algn="ctr">
              <a:lnSpc>
                <a:spcPct val="80000"/>
              </a:lnSpc>
            </a:pPr>
            <a:r>
              <a:rPr lang="ru-RU" altLang="ru-RU" sz="1500" b="1" dirty="0">
                <a:solidFill>
                  <a:srgbClr val="008000"/>
                </a:solidFill>
              </a:rPr>
              <a:t>на цыпочках, </a:t>
            </a:r>
          </a:p>
          <a:p>
            <a:pPr algn="ctr">
              <a:lnSpc>
                <a:spcPct val="80000"/>
              </a:lnSpc>
            </a:pPr>
            <a:r>
              <a:rPr lang="ru-RU" altLang="ru-RU" sz="1500" b="1" dirty="0">
                <a:solidFill>
                  <a:srgbClr val="008000"/>
                </a:solidFill>
              </a:rPr>
              <a:t>цыкнуть,</a:t>
            </a:r>
          </a:p>
          <a:p>
            <a:pPr algn="ctr">
              <a:lnSpc>
                <a:spcPct val="80000"/>
              </a:lnSpc>
            </a:pPr>
            <a:r>
              <a:rPr lang="ru-RU" altLang="ru-RU" sz="1500" b="1" dirty="0">
                <a:solidFill>
                  <a:srgbClr val="008000"/>
                </a:solidFill>
              </a:rPr>
              <a:t>цыц.</a:t>
            </a:r>
            <a:r>
              <a:rPr lang="ru-RU" altLang="ru-RU" sz="1600" b="1" dirty="0">
                <a:solidFill>
                  <a:srgbClr val="008000"/>
                </a:solidFill>
              </a:rPr>
              <a:t/>
            </a:r>
            <a:br>
              <a:rPr lang="ru-RU" altLang="ru-RU" sz="1600" b="1" dirty="0">
                <a:solidFill>
                  <a:srgbClr val="008000"/>
                </a:solidFill>
              </a:rPr>
            </a:br>
            <a:endParaRPr lang="ru-RU" altLang="ru-RU" sz="1600" b="1" dirty="0">
              <a:solidFill>
                <a:srgbClr val="008000"/>
              </a:solidFill>
            </a:endParaRPr>
          </a:p>
        </p:txBody>
      </p:sp>
      <p:sp>
        <p:nvSpPr>
          <p:cNvPr id="116764" name="Rectangle 28"/>
          <p:cNvSpPr>
            <a:spLocks noChangeArrowheads="1"/>
          </p:cNvSpPr>
          <p:nvPr/>
        </p:nvSpPr>
        <p:spPr bwMode="auto">
          <a:xfrm>
            <a:off x="1577279" y="2003425"/>
            <a:ext cx="1229852" cy="120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1500" b="1" dirty="0">
                <a:solidFill>
                  <a:srgbClr val="008000"/>
                </a:solidFill>
              </a:rPr>
              <a:t>Пишу </a:t>
            </a:r>
          </a:p>
          <a:p>
            <a:pPr algn="ctr"/>
            <a:r>
              <a:rPr lang="ru-RU" altLang="ru-RU" sz="1500" b="1" dirty="0">
                <a:solidFill>
                  <a:srgbClr val="FF0000"/>
                </a:solidFill>
              </a:rPr>
              <a:t>И</a:t>
            </a:r>
          </a:p>
          <a:p>
            <a:pPr algn="ctr"/>
            <a:r>
              <a:rPr lang="ru-RU" altLang="ru-RU" sz="1500" b="1" dirty="0" smtClean="0">
                <a:solidFill>
                  <a:srgbClr val="008000"/>
                </a:solidFill>
              </a:rPr>
              <a:t>Циферблат</a:t>
            </a:r>
            <a:r>
              <a:rPr lang="ru-RU" altLang="ru-RU" sz="1500" b="1" dirty="0">
                <a:solidFill>
                  <a:srgbClr val="008000"/>
                </a:solidFill>
              </a:rPr>
              <a:t>,</a:t>
            </a:r>
          </a:p>
          <a:p>
            <a:pPr algn="ctr"/>
            <a:r>
              <a:rPr lang="ru-RU" altLang="ru-RU" sz="1500" b="1" dirty="0">
                <a:solidFill>
                  <a:srgbClr val="008000"/>
                </a:solidFill>
              </a:rPr>
              <a:t>цифра</a:t>
            </a:r>
            <a:br>
              <a:rPr lang="ru-RU" altLang="ru-RU" sz="1500" b="1" dirty="0">
                <a:solidFill>
                  <a:srgbClr val="008000"/>
                </a:solidFill>
              </a:rPr>
            </a:br>
            <a:endParaRPr lang="ru-RU" altLang="ru-RU" sz="1500" b="1" dirty="0">
              <a:solidFill>
                <a:srgbClr val="008000"/>
              </a:solidFill>
            </a:endParaRPr>
          </a:p>
        </p:txBody>
      </p:sp>
      <p:sp>
        <p:nvSpPr>
          <p:cNvPr id="116770" name="Line 34"/>
          <p:cNvSpPr>
            <a:spLocks noChangeShapeType="1"/>
          </p:cNvSpPr>
          <p:nvPr/>
        </p:nvSpPr>
        <p:spPr bwMode="auto">
          <a:xfrm flipH="1">
            <a:off x="3518540" y="1546225"/>
            <a:ext cx="363365" cy="238857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16771" name="Line 35"/>
          <p:cNvSpPr>
            <a:spLocks noChangeShapeType="1"/>
          </p:cNvSpPr>
          <p:nvPr/>
        </p:nvSpPr>
        <p:spPr bwMode="auto">
          <a:xfrm>
            <a:off x="4517545" y="1546225"/>
            <a:ext cx="363365" cy="238857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 anchor="ctr"/>
          <a:lstStyle/>
          <a:p>
            <a:endParaRPr lang="ru-RU"/>
          </a:p>
        </p:txBody>
      </p:sp>
      <p:sp>
        <p:nvSpPr>
          <p:cNvPr id="116773" name="Text Box 37"/>
          <p:cNvSpPr txBox="1">
            <a:spLocks noChangeArrowheads="1"/>
          </p:cNvSpPr>
          <p:nvPr/>
        </p:nvSpPr>
        <p:spPr bwMode="auto">
          <a:xfrm>
            <a:off x="3370614" y="2003425"/>
            <a:ext cx="807686" cy="79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1600" b="1" dirty="0">
                <a:solidFill>
                  <a:srgbClr val="008000"/>
                </a:solidFill>
              </a:rPr>
              <a:t>Пишу</a:t>
            </a:r>
          </a:p>
          <a:p>
            <a:pPr algn="ctr"/>
            <a:r>
              <a:rPr lang="ru-RU" altLang="ru-RU" sz="1600" b="1" dirty="0">
                <a:solidFill>
                  <a:srgbClr val="008000"/>
                </a:solidFill>
              </a:rPr>
              <a:t> </a:t>
            </a:r>
            <a:r>
              <a:rPr lang="ru-RU" altLang="ru-RU" sz="1600" b="1" dirty="0">
                <a:solidFill>
                  <a:srgbClr val="FF0000"/>
                </a:solidFill>
              </a:rPr>
              <a:t>И</a:t>
            </a:r>
          </a:p>
          <a:p>
            <a:pPr algn="ctr"/>
            <a:r>
              <a:rPr lang="ru-RU" altLang="ru-RU" sz="1600" b="1" dirty="0">
                <a:solidFill>
                  <a:schemeClr val="accent3">
                    <a:lumMod val="50000"/>
                  </a:schemeClr>
                </a:solidFill>
              </a:rPr>
              <a:t>акация</a:t>
            </a:r>
          </a:p>
        </p:txBody>
      </p:sp>
      <p:sp>
        <p:nvSpPr>
          <p:cNvPr id="9244" name="Text Box 38"/>
          <p:cNvSpPr txBox="1">
            <a:spLocks noChangeArrowheads="1"/>
          </p:cNvSpPr>
          <p:nvPr/>
        </p:nvSpPr>
        <p:spPr bwMode="auto">
          <a:xfrm>
            <a:off x="4459486" y="2278906"/>
            <a:ext cx="104032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116775" name="Text Box 39"/>
          <p:cNvSpPr txBox="1">
            <a:spLocks noChangeArrowheads="1"/>
          </p:cNvSpPr>
          <p:nvPr/>
        </p:nvSpPr>
        <p:spPr bwMode="auto">
          <a:xfrm>
            <a:off x="4548367" y="2003425"/>
            <a:ext cx="772933" cy="79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1600" dirty="0">
                <a:solidFill>
                  <a:srgbClr val="008000"/>
                </a:solidFill>
              </a:rPr>
              <a:t>Пишу</a:t>
            </a:r>
          </a:p>
          <a:p>
            <a:pPr algn="ctr"/>
            <a:r>
              <a:rPr lang="ru-RU" altLang="ru-RU" sz="1600" dirty="0"/>
              <a:t> </a:t>
            </a:r>
            <a:r>
              <a:rPr lang="ru-RU" altLang="ru-RU" sz="1600" b="1" dirty="0">
                <a:solidFill>
                  <a:srgbClr val="FF0000"/>
                </a:solidFill>
              </a:rPr>
              <a:t>Ы</a:t>
            </a:r>
          </a:p>
          <a:p>
            <a:pPr algn="ctr"/>
            <a:r>
              <a:rPr lang="ru-RU" altLang="ru-RU" sz="1600" b="1" dirty="0">
                <a:solidFill>
                  <a:schemeClr val="accent3">
                    <a:lumMod val="50000"/>
                  </a:schemeClr>
                </a:solidFill>
              </a:rPr>
              <a:t>улицы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5575" y="1110911"/>
            <a:ext cx="2414925" cy="5115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91775" y="1089025"/>
            <a:ext cx="2414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 Смотрю, требует ли слово запоминания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35300" y="1110911"/>
            <a:ext cx="2590800" cy="51151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3035300" y="1096228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Смотрю, есть ли в слове сочетание на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ция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WordArt 22"/>
          <p:cNvSpPr>
            <a:spLocks noChangeArrowheads="1" noChangeShapeType="1" noTextEdit="1"/>
          </p:cNvSpPr>
          <p:nvPr/>
        </p:nvSpPr>
        <p:spPr bwMode="auto">
          <a:xfrm>
            <a:off x="3367965" y="1774825"/>
            <a:ext cx="1724735" cy="144216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                 НЕТ</a:t>
            </a:r>
          </a:p>
        </p:txBody>
      </p:sp>
    </p:spTree>
    <p:extLst>
      <p:ext uri="{BB962C8B-B14F-4D97-AF65-F5344CB8AC3E}">
        <p14:creationId xmlns:p14="http://schemas.microsoft.com/office/powerpoint/2010/main" val="429169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6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6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6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6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6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6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16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16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4" dur="500"/>
                                        <p:tgtEl>
                                          <p:spTgt spid="116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7" dur="500"/>
                                        <p:tgtEl>
                                          <p:spTgt spid="116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0" dur="500"/>
                                        <p:tgtEl>
                                          <p:spTgt spid="116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3" dur="500"/>
                                        <p:tgtEl>
                                          <p:spTgt spid="116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6" dur="500"/>
                                        <p:tgtEl>
                                          <p:spTgt spid="116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9" dur="500"/>
                                        <p:tgtEl>
                                          <p:spTgt spid="116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2" dur="500"/>
                                        <p:tgtEl>
                                          <p:spTgt spid="116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5" dur="500"/>
                                        <p:tgtEl>
                                          <p:spTgt spid="116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77" grpId="0" animBg="1"/>
      <p:bldP spid="116776" grpId="0" animBg="1"/>
      <p:bldP spid="116765" grpId="0" animBg="1"/>
      <p:bldP spid="116763" grpId="0" animBg="1"/>
      <p:bldP spid="116740" grpId="0" animBg="1"/>
      <p:bldP spid="116742" grpId="0" animBg="1"/>
      <p:bldP spid="116744" grpId="0" animBg="1"/>
      <p:bldP spid="116746" grpId="0" animBg="1"/>
      <p:bldP spid="116747" grpId="0" animBg="1"/>
      <p:bldP spid="116748" grpId="0" animBg="1"/>
      <p:bldP spid="116749" grpId="0" animBg="1"/>
      <p:bldP spid="116750" grpId="0" animBg="1"/>
      <p:bldP spid="116751" grpId="0" animBg="1"/>
      <p:bldP spid="116752" grpId="0" animBg="1"/>
      <p:bldP spid="116753" grpId="0" animBg="1"/>
      <p:bldP spid="116756" grpId="0" animBg="1"/>
      <p:bldP spid="116757" grpId="0" animBg="1"/>
      <p:bldP spid="116758" grpId="0"/>
      <p:bldP spid="116759" grpId="0"/>
      <p:bldP spid="116764" grpId="0"/>
      <p:bldP spid="116770" grpId="0" animBg="1"/>
      <p:bldP spid="116771" grpId="0" animBg="1"/>
      <p:bldP spid="116773" grpId="0"/>
      <p:bldP spid="116775" grpId="0"/>
      <p:bldP spid="4" grpId="0" animBg="1"/>
      <p:bldP spid="5" grpId="0"/>
      <p:bldP spid="7" grpId="0" animBg="1"/>
      <p:bldP spid="38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25"/>
            <a:ext cx="5765800" cy="322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2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912" name="Rectangle 8"/>
          <p:cNvSpPr>
            <a:spLocks noChangeArrowheads="1"/>
          </p:cNvSpPr>
          <p:nvPr/>
        </p:nvSpPr>
        <p:spPr bwMode="auto">
          <a:xfrm>
            <a:off x="215901" y="770652"/>
            <a:ext cx="5345694" cy="22143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 algn="ctr">
            <a:solidFill>
              <a:schemeClr val="accent2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123908" name="WordArt 4"/>
          <p:cNvSpPr>
            <a:spLocks noChangeArrowheads="1" noChangeShapeType="1" noTextEdit="1"/>
          </p:cNvSpPr>
          <p:nvPr/>
        </p:nvSpPr>
        <p:spPr bwMode="auto">
          <a:xfrm>
            <a:off x="368300" y="959726"/>
            <a:ext cx="5102203" cy="1805699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Делегация, цилиндр, купцы, репетиция, </a:t>
            </a:r>
          </a:p>
          <a:p>
            <a:pPr algn="ctr"/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лисицын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хвост, цыган, модницы, 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цирк, станция, продавщицы, 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дверцы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3909" name="WordArt 5"/>
          <p:cNvSpPr>
            <a:spLocks noChangeArrowheads="1" noChangeShapeType="1" noTextEdit="1"/>
          </p:cNvSpPr>
          <p:nvPr/>
        </p:nvSpPr>
        <p:spPr bwMode="auto">
          <a:xfrm>
            <a:off x="215900" y="98425"/>
            <a:ext cx="5410199" cy="442411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dirty="0" smtClean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Объясните, </a:t>
            </a:r>
            <a:r>
              <a:rPr lang="ru-RU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применяя алгоритм </a:t>
            </a:r>
            <a:r>
              <a:rPr lang="ru-RU" dirty="0" smtClean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рассуждения</a:t>
            </a:r>
            <a:endParaRPr lang="ru-RU" dirty="0">
              <a:solidFill>
                <a:srgbClr val="66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67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12" grpId="0" animBg="1"/>
      <p:bldP spid="123908" grpId="0"/>
      <p:bldP spid="12390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912" name="Rectangle 8"/>
          <p:cNvSpPr>
            <a:spLocks noChangeArrowheads="1"/>
          </p:cNvSpPr>
          <p:nvPr/>
        </p:nvSpPr>
        <p:spPr bwMode="auto">
          <a:xfrm>
            <a:off x="215901" y="770652"/>
            <a:ext cx="5345694" cy="22143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 algn="ctr">
            <a:solidFill>
              <a:schemeClr val="accent2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123908" name="WordArt 4"/>
          <p:cNvSpPr>
            <a:spLocks noChangeArrowheads="1" noChangeShapeType="1" noTextEdit="1"/>
          </p:cNvSpPr>
          <p:nvPr/>
        </p:nvSpPr>
        <p:spPr bwMode="auto">
          <a:xfrm>
            <a:off x="368300" y="959726"/>
            <a:ext cx="5102203" cy="1805699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Делега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линдр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куп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репети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лиси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хвост, </a:t>
            </a:r>
            <a:r>
              <a:rPr lang="ru-RU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цыган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модни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рк, стан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продавщи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двер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3909" name="WordArt 5"/>
          <p:cNvSpPr>
            <a:spLocks noChangeArrowheads="1" noChangeShapeType="1" noTextEdit="1"/>
          </p:cNvSpPr>
          <p:nvPr/>
        </p:nvSpPr>
        <p:spPr bwMode="auto">
          <a:xfrm>
            <a:off x="215901" y="98425"/>
            <a:ext cx="5345694" cy="442411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dirty="0" smtClean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Объясните, </a:t>
            </a:r>
            <a:r>
              <a:rPr lang="ru-RU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применяя алгоритм </a:t>
            </a:r>
            <a:r>
              <a:rPr lang="ru-RU" dirty="0" smtClean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рассуждения</a:t>
            </a:r>
            <a:endParaRPr lang="ru-RU" dirty="0">
              <a:solidFill>
                <a:srgbClr val="66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27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12" grpId="0" animBg="1"/>
      <p:bldP spid="123908" grpId="0"/>
      <p:bldP spid="12390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5304</TotalTime>
  <Words>1015</Words>
  <Application>Microsoft Office PowerPoint</Application>
  <PresentationFormat>Произвольный</PresentationFormat>
  <Paragraphs>169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Georgia</vt:lpstr>
      <vt:lpstr>Times New Roman</vt:lpstr>
      <vt:lpstr>Office Theme</vt:lpstr>
      <vt:lpstr>Презентация PowerPoint</vt:lpstr>
      <vt:lpstr>СЕГОДНЯ НА УРОКЕ:  </vt:lpstr>
      <vt:lpstr>Презентация PowerPoint</vt:lpstr>
      <vt:lpstr>Что нужно уметь для работы с  данной орфограммой?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Распределите слова в два столбика:     а) с буквой и после ц;        б) с буквой ы после ц.  </vt:lpstr>
      <vt:lpstr>     </vt:lpstr>
      <vt:lpstr>Презентация PowerPoint</vt:lpstr>
      <vt:lpstr>Определите, какое сочетание звуков повторяется в стихотворении</vt:lpstr>
      <vt:lpstr>Определите, какое сочетание звуков повторяется в стихотворении</vt:lpstr>
      <vt:lpstr>Лексическая разминка</vt:lpstr>
      <vt:lpstr>Презентация PowerPoint</vt:lpstr>
      <vt:lpstr>Презентация PowerPoint</vt:lpstr>
      <vt:lpstr>УПРАЖНЕНИЕ 372</vt:lpstr>
      <vt:lpstr>УПРАЖНЕНИЕ 372</vt:lpstr>
      <vt:lpstr>УПРАЖНЕНИЕ 373</vt:lpstr>
      <vt:lpstr>УПРАЖНЕНИЕ 373</vt:lpstr>
      <vt:lpstr>САМОСТОЯТЕЛЬНАЯ РАБОТА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Lenova 330 pro A6</cp:lastModifiedBy>
  <cp:revision>552</cp:revision>
  <dcterms:created xsi:type="dcterms:W3CDTF">2020-04-13T08:05:16Z</dcterms:created>
  <dcterms:modified xsi:type="dcterms:W3CDTF">2020-12-14T09:56:51Z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