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75" r:id="rId3"/>
  </p:sldMasterIdLst>
  <p:notesMasterIdLst>
    <p:notesMasterId r:id="rId34"/>
  </p:notesMasterIdLst>
  <p:sldIdLst>
    <p:sldId id="259" r:id="rId4"/>
    <p:sldId id="390" r:id="rId5"/>
    <p:sldId id="490" r:id="rId6"/>
    <p:sldId id="492" r:id="rId7"/>
    <p:sldId id="491" r:id="rId8"/>
    <p:sldId id="502" r:id="rId9"/>
    <p:sldId id="493" r:id="rId10"/>
    <p:sldId id="489" r:id="rId11"/>
    <p:sldId id="495" r:id="rId12"/>
    <p:sldId id="496" r:id="rId13"/>
    <p:sldId id="499" r:id="rId14"/>
    <p:sldId id="500" r:id="rId15"/>
    <p:sldId id="497" r:id="rId16"/>
    <p:sldId id="488" r:id="rId17"/>
    <p:sldId id="503" r:id="rId18"/>
    <p:sldId id="501" r:id="rId19"/>
    <p:sldId id="504" r:id="rId20"/>
    <p:sldId id="505" r:id="rId21"/>
    <p:sldId id="506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8" r:id="rId31"/>
    <p:sldId id="519" r:id="rId32"/>
    <p:sldId id="294" r:id="rId33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3F1"/>
    <a:srgbClr val="0000FF"/>
    <a:srgbClr val="663300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352" y="140361"/>
            <a:ext cx="4994000" cy="425887"/>
          </a:xfrm>
        </p:spPr>
        <p:txBody>
          <a:bodyPr/>
          <a:lstStyle>
            <a:lvl1pPr>
              <a:defRPr sz="34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945" y="753887"/>
            <a:ext cx="4994000" cy="20951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47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45" y="140361"/>
            <a:ext cx="4994000" cy="425887"/>
          </a:xfrm>
        </p:spPr>
        <p:txBody>
          <a:bodyPr/>
          <a:lstStyle>
            <a:lvl1pPr>
              <a:defRPr sz="34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89945" y="753888"/>
            <a:ext cx="4994000" cy="2009933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60790" indent="0">
              <a:buNone/>
              <a:defRPr/>
            </a:lvl2pPr>
            <a:lvl3pPr marL="6079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80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45" y="140361"/>
            <a:ext cx="4994000" cy="425887"/>
          </a:xfrm>
        </p:spPr>
        <p:txBody>
          <a:bodyPr/>
          <a:lstStyle>
            <a:lvl1pPr>
              <a:defRPr sz="34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89945" y="753887"/>
            <a:ext cx="4994000" cy="2095100"/>
          </a:xfrm>
        </p:spPr>
        <p:txBody>
          <a:bodyPr/>
          <a:lstStyle>
            <a:lvl1pPr marL="192503" indent="-192503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17427" indent="-160081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644377" indent="-129686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712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45" y="140361"/>
            <a:ext cx="4994000" cy="425887"/>
          </a:xfrm>
        </p:spPr>
        <p:txBody>
          <a:bodyPr/>
          <a:lstStyle>
            <a:lvl1pPr>
              <a:defRPr sz="34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9945" y="753628"/>
            <a:ext cx="2383500" cy="2095100"/>
          </a:xfrm>
        </p:spPr>
        <p:txBody>
          <a:bodyPr/>
          <a:lstStyle>
            <a:lvl1pPr>
              <a:defRPr sz="1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0735" y="753628"/>
            <a:ext cx="2383500" cy="2095100"/>
          </a:xfrm>
        </p:spPr>
        <p:txBody>
          <a:bodyPr/>
          <a:lstStyle>
            <a:lvl1pPr>
              <a:defRPr sz="1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328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8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408" y="736659"/>
            <a:ext cx="5311855" cy="596167"/>
          </a:xfrm>
        </p:spPr>
        <p:txBody>
          <a:bodyPr/>
          <a:lstStyle>
            <a:lvl1pPr>
              <a:defRPr sz="45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305" y="1669546"/>
            <a:ext cx="4036060" cy="596167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25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31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352" y="140360"/>
            <a:ext cx="4994000" cy="425887"/>
          </a:xfrm>
        </p:spPr>
        <p:txBody>
          <a:bodyPr/>
          <a:lstStyle>
            <a:lvl1pPr>
              <a:defRPr sz="34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945" y="753887"/>
            <a:ext cx="4994000" cy="20951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8210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45" y="140360"/>
            <a:ext cx="4994000" cy="425887"/>
          </a:xfrm>
        </p:spPr>
        <p:txBody>
          <a:bodyPr/>
          <a:lstStyle>
            <a:lvl1pPr>
              <a:defRPr sz="34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89945" y="753887"/>
            <a:ext cx="4994000" cy="2009933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60804" indent="0">
              <a:buNone/>
              <a:defRPr/>
            </a:lvl2pPr>
            <a:lvl3pPr marL="60804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1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45" y="140360"/>
            <a:ext cx="4994000" cy="425887"/>
          </a:xfrm>
        </p:spPr>
        <p:txBody>
          <a:bodyPr/>
          <a:lstStyle>
            <a:lvl1pPr>
              <a:defRPr sz="34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89945" y="753887"/>
            <a:ext cx="4994000" cy="2095100"/>
          </a:xfrm>
        </p:spPr>
        <p:txBody>
          <a:bodyPr/>
          <a:lstStyle>
            <a:lvl1pPr marL="192546" indent="-192546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17521" indent="-160117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644522" indent="-129715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9332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45" y="140360"/>
            <a:ext cx="4994000" cy="425887"/>
          </a:xfrm>
        </p:spPr>
        <p:txBody>
          <a:bodyPr/>
          <a:lstStyle>
            <a:lvl1pPr>
              <a:defRPr sz="34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9945" y="753628"/>
            <a:ext cx="2383500" cy="2095100"/>
          </a:xfrm>
        </p:spPr>
        <p:txBody>
          <a:bodyPr/>
          <a:lstStyle>
            <a:lvl1pPr>
              <a:defRPr sz="1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0735" y="753628"/>
            <a:ext cx="2383500" cy="2095100"/>
          </a:xfrm>
        </p:spPr>
        <p:txBody>
          <a:bodyPr/>
          <a:lstStyle>
            <a:lvl1pPr>
              <a:defRPr sz="1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25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7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05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315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215444"/>
          </a:xfrm>
        </p:spPr>
        <p:txBody>
          <a:bodyPr/>
          <a:lstStyle>
            <a:lvl1pPr marL="0" indent="0" algn="ctr">
              <a:buNone/>
              <a:defRPr/>
            </a:lvl1pPr>
            <a:lvl2pPr marL="257404" indent="0" algn="ctr">
              <a:buNone/>
              <a:defRPr/>
            </a:lvl2pPr>
            <a:lvl3pPr marL="514807" indent="0" algn="ctr">
              <a:buNone/>
              <a:defRPr/>
            </a:lvl3pPr>
            <a:lvl4pPr marL="772211" indent="0" algn="ctr">
              <a:buNone/>
              <a:defRPr/>
            </a:lvl4pPr>
            <a:lvl5pPr marL="1029614" indent="0" algn="ctr">
              <a:buNone/>
              <a:defRPr/>
            </a:lvl5pPr>
            <a:lvl6pPr marL="1287018" indent="0" algn="ctr">
              <a:buNone/>
              <a:defRPr/>
            </a:lvl6pPr>
            <a:lvl7pPr marL="1544422" indent="0" algn="ctr">
              <a:buNone/>
              <a:defRPr/>
            </a:lvl7pPr>
            <a:lvl8pPr marL="1801825" indent="0" algn="ctr">
              <a:buNone/>
              <a:defRPr/>
            </a:lvl8pPr>
            <a:lvl9pPr marL="205922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DAAC4-B1FB-47ED-B1F5-1C8B7457E1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24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409" y="736660"/>
            <a:ext cx="5311855" cy="596167"/>
          </a:xfrm>
        </p:spPr>
        <p:txBody>
          <a:bodyPr/>
          <a:lstStyle>
            <a:lvl1pPr>
              <a:defRPr sz="45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305" y="1669547"/>
            <a:ext cx="4036060" cy="596167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25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1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2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12616" y="140460"/>
            <a:ext cx="4994024" cy="4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69" tIns="25734" rIns="51469" bIns="257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12616" y="772155"/>
            <a:ext cx="4994024" cy="20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69" tIns="25734" rIns="51469" bIns="25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03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4A452A"/>
          </a:solidFill>
          <a:latin typeface="Cassandra" pitchFamily="66" charset="0"/>
          <a:cs typeface="Arial" charset="0"/>
        </a:defRPr>
      </a:lvl5pPr>
      <a:lvl6pPr marL="257346" algn="ctr" rtl="0" fontAlgn="base">
        <a:spcBef>
          <a:spcPct val="0"/>
        </a:spcBef>
        <a:spcAft>
          <a:spcPct val="0"/>
        </a:spcAft>
        <a:defRPr sz="2300">
          <a:solidFill>
            <a:srgbClr val="17375E"/>
          </a:solidFill>
          <a:latin typeface="Arial" charset="0"/>
          <a:cs typeface="Arial" charset="0"/>
        </a:defRPr>
      </a:lvl6pPr>
      <a:lvl7pPr marL="514691" algn="ctr" rtl="0" fontAlgn="base">
        <a:spcBef>
          <a:spcPct val="0"/>
        </a:spcBef>
        <a:spcAft>
          <a:spcPct val="0"/>
        </a:spcAft>
        <a:defRPr sz="2300">
          <a:solidFill>
            <a:srgbClr val="17375E"/>
          </a:solidFill>
          <a:latin typeface="Arial" charset="0"/>
          <a:cs typeface="Arial" charset="0"/>
        </a:defRPr>
      </a:lvl7pPr>
      <a:lvl8pPr marL="772037" algn="ctr" rtl="0" fontAlgn="base">
        <a:spcBef>
          <a:spcPct val="0"/>
        </a:spcBef>
        <a:spcAft>
          <a:spcPct val="0"/>
        </a:spcAft>
        <a:defRPr sz="2300">
          <a:solidFill>
            <a:srgbClr val="17375E"/>
          </a:solidFill>
          <a:latin typeface="Arial" charset="0"/>
          <a:cs typeface="Arial" charset="0"/>
        </a:defRPr>
      </a:lvl8pPr>
      <a:lvl9pPr marL="1029383" algn="ctr" rtl="0" fontAlgn="base">
        <a:spcBef>
          <a:spcPct val="0"/>
        </a:spcBef>
        <a:spcAft>
          <a:spcPct val="0"/>
        </a:spcAft>
        <a:defRPr sz="23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193010" indent="-19301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18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418187" indent="-16084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643364" indent="-1286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900710" indent="-1286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1158056" indent="-1286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1415402" indent="-128673" algn="l" defTabSz="5146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2747" indent="-128673" algn="l" defTabSz="5146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30093" indent="-128673" algn="l" defTabSz="5146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7440" indent="-128673" algn="l" defTabSz="5146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6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346" algn="l" defTabSz="5146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691" algn="l" defTabSz="5146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2037" algn="l" defTabSz="5146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383" algn="l" defTabSz="5146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729" algn="l" defTabSz="5146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075" algn="l" defTabSz="5146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420" algn="l" defTabSz="5146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8767" algn="l" defTabSz="5146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12616" y="140460"/>
            <a:ext cx="4994024" cy="4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81" tIns="25740" rIns="51481" bIns="25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12616" y="772154"/>
            <a:ext cx="4994024" cy="20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801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4A452A"/>
          </a:solidFill>
          <a:latin typeface="Cassandra" pitchFamily="66" charset="0"/>
          <a:cs typeface="Arial" charset="0"/>
        </a:defRPr>
      </a:lvl5pPr>
      <a:lvl6pPr marL="257404" algn="ctr" rtl="0" fontAlgn="base">
        <a:spcBef>
          <a:spcPct val="0"/>
        </a:spcBef>
        <a:spcAft>
          <a:spcPct val="0"/>
        </a:spcAft>
        <a:defRPr sz="2300">
          <a:solidFill>
            <a:srgbClr val="17375E"/>
          </a:solidFill>
          <a:latin typeface="Arial" charset="0"/>
          <a:cs typeface="Arial" charset="0"/>
        </a:defRPr>
      </a:lvl6pPr>
      <a:lvl7pPr marL="514807" algn="ctr" rtl="0" fontAlgn="base">
        <a:spcBef>
          <a:spcPct val="0"/>
        </a:spcBef>
        <a:spcAft>
          <a:spcPct val="0"/>
        </a:spcAft>
        <a:defRPr sz="2300">
          <a:solidFill>
            <a:srgbClr val="17375E"/>
          </a:solidFill>
          <a:latin typeface="Arial" charset="0"/>
          <a:cs typeface="Arial" charset="0"/>
        </a:defRPr>
      </a:lvl7pPr>
      <a:lvl8pPr marL="772211" algn="ctr" rtl="0" fontAlgn="base">
        <a:spcBef>
          <a:spcPct val="0"/>
        </a:spcBef>
        <a:spcAft>
          <a:spcPct val="0"/>
        </a:spcAft>
        <a:defRPr sz="2300">
          <a:solidFill>
            <a:srgbClr val="17375E"/>
          </a:solidFill>
          <a:latin typeface="Arial" charset="0"/>
          <a:cs typeface="Arial" charset="0"/>
        </a:defRPr>
      </a:lvl8pPr>
      <a:lvl9pPr marL="1029614" algn="ctr" rtl="0" fontAlgn="base">
        <a:spcBef>
          <a:spcPct val="0"/>
        </a:spcBef>
        <a:spcAft>
          <a:spcPct val="0"/>
        </a:spcAft>
        <a:defRPr sz="23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193053" indent="-193053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18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418281" indent="-16087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643509" indent="-1287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900913" indent="-1287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1158316" indent="-1287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1415720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48437" y="1470025"/>
            <a:ext cx="281970" cy="103948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</a:t>
            </a:r>
            <a:r>
              <a:rPr lang="ru-RU" kern="0" spc="-5" dirty="0" smtClean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 smtClean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899" y="1165225"/>
            <a:ext cx="3352801" cy="1815862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гласных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шипящих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55" y="1345103"/>
            <a:ext cx="1636712" cy="1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4710" y="21114"/>
            <a:ext cx="2068968" cy="513635"/>
          </a:xfrm>
          <a:prstGeom prst="rect">
            <a:avLst/>
          </a:prstGeom>
          <a:noFill/>
        </p:spPr>
        <p:txBody>
          <a:bodyPr wrap="none" lIns="51469" tIns="25734" rIns="51469" bIns="2573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>
                <a:ln w="11430"/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ЗАПОМНИ</a:t>
            </a:r>
            <a:endParaRPr lang="ru-RU" sz="3000" b="1" dirty="0">
              <a:ln w="1143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86" y="429960"/>
            <a:ext cx="1107114" cy="102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72" y="1546225"/>
            <a:ext cx="1320829" cy="8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96" y="2546278"/>
            <a:ext cx="999005" cy="60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50" y="191467"/>
            <a:ext cx="945951" cy="132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46" y="1623553"/>
            <a:ext cx="1430439" cy="15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5900" y="534763"/>
            <a:ext cx="4953000" cy="295463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фёр            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нглёр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ссе              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кей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колад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8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46" y="55185"/>
            <a:ext cx="2890908" cy="67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484">
            <a:off x="388042" y="498100"/>
            <a:ext cx="1487496" cy="94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" y="1605820"/>
            <a:ext cx="1986998" cy="132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817">
            <a:off x="3745596" y="401693"/>
            <a:ext cx="1841853" cy="128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83" y="1724637"/>
            <a:ext cx="2107119" cy="13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864870" y="498102"/>
            <a:ext cx="4036060" cy="237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58" tIns="25728" rIns="51458" bIns="2572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514575" eaLnBrk="1" hangingPunct="1">
              <a:lnSpc>
                <a:spcPct val="90000"/>
              </a:lnSpc>
              <a:defRPr/>
            </a:pPr>
            <a:r>
              <a:rPr lang="ru-RU" sz="2300" kern="0" dirty="0">
                <a:solidFill>
                  <a:srgbClr val="000000"/>
                </a:solidFill>
                <a:latin typeface="Arial"/>
              </a:rPr>
              <a:t>Крыж</a:t>
            </a:r>
            <a:r>
              <a:rPr lang="ru-RU" sz="2700" b="1" u="sng" kern="0" dirty="0">
                <a:solidFill>
                  <a:srgbClr val="FF3300"/>
                </a:solidFill>
                <a:latin typeface="Arial"/>
              </a:rPr>
              <a:t>о</a:t>
            </a:r>
            <a:r>
              <a:rPr lang="ru-RU" sz="2300" kern="0" dirty="0">
                <a:solidFill>
                  <a:srgbClr val="000000"/>
                </a:solidFill>
                <a:latin typeface="Arial"/>
              </a:rPr>
              <a:t>вник</a:t>
            </a:r>
          </a:p>
          <a:p>
            <a:pPr defTabSz="514575" eaLnBrk="1" hangingPunct="1">
              <a:lnSpc>
                <a:spcPct val="90000"/>
              </a:lnSpc>
              <a:defRPr/>
            </a:pPr>
            <a:r>
              <a:rPr lang="ru-RU" sz="2300" kern="0" dirty="0">
                <a:solidFill>
                  <a:srgbClr val="000000"/>
                </a:solidFill>
                <a:latin typeface="Arial"/>
              </a:rPr>
              <a:t>Ш</a:t>
            </a:r>
            <a:r>
              <a:rPr lang="ru-RU" sz="2700" b="1" u="sng" kern="0" dirty="0">
                <a:solidFill>
                  <a:srgbClr val="FF3300"/>
                </a:solidFill>
                <a:latin typeface="Arial"/>
              </a:rPr>
              <a:t>о</a:t>
            </a:r>
            <a:r>
              <a:rPr lang="ru-RU" sz="2300" kern="0" dirty="0">
                <a:solidFill>
                  <a:srgbClr val="000000"/>
                </a:solidFill>
                <a:latin typeface="Arial"/>
              </a:rPr>
              <a:t>мпол</a:t>
            </a:r>
          </a:p>
          <a:p>
            <a:pPr defTabSz="514575" eaLnBrk="1" hangingPunct="1">
              <a:lnSpc>
                <a:spcPct val="90000"/>
              </a:lnSpc>
              <a:defRPr/>
            </a:pPr>
            <a:r>
              <a:rPr lang="ru-RU" sz="2300" kern="0" dirty="0">
                <a:solidFill>
                  <a:srgbClr val="000000"/>
                </a:solidFill>
                <a:latin typeface="Arial"/>
              </a:rPr>
              <a:t>Ш</a:t>
            </a:r>
            <a:r>
              <a:rPr lang="ru-RU" sz="2700" b="1" u="sng" kern="0" dirty="0">
                <a:solidFill>
                  <a:srgbClr val="FF3300"/>
                </a:solidFill>
                <a:latin typeface="Arial"/>
              </a:rPr>
              <a:t>о</a:t>
            </a:r>
            <a:r>
              <a:rPr lang="ru-RU" sz="2300" kern="0" dirty="0">
                <a:solidFill>
                  <a:srgbClr val="000000"/>
                </a:solidFill>
                <a:latin typeface="Arial"/>
              </a:rPr>
              <a:t>в </a:t>
            </a:r>
            <a:endParaRPr lang="ru-RU" sz="800" kern="0" dirty="0">
              <a:solidFill>
                <a:srgbClr val="000000"/>
              </a:solidFill>
              <a:latin typeface="Arial"/>
            </a:endParaRPr>
          </a:p>
          <a:p>
            <a:pPr defTabSz="514575" eaLnBrk="1" hangingPunct="1">
              <a:lnSpc>
                <a:spcPct val="90000"/>
              </a:lnSpc>
              <a:defRPr/>
            </a:pPr>
            <a:r>
              <a:rPr lang="ru-RU" sz="2300" kern="0" dirty="0">
                <a:solidFill>
                  <a:srgbClr val="000000"/>
                </a:solidFill>
                <a:latin typeface="Arial"/>
              </a:rPr>
              <a:t>Ш</a:t>
            </a:r>
            <a:r>
              <a:rPr lang="ru-RU" sz="2700" b="1" u="sng" kern="0" dirty="0">
                <a:solidFill>
                  <a:srgbClr val="FF3300"/>
                </a:solidFill>
                <a:latin typeface="Arial"/>
              </a:rPr>
              <a:t>о</a:t>
            </a:r>
            <a:r>
              <a:rPr lang="ru-RU" sz="2300" kern="0" dirty="0">
                <a:solidFill>
                  <a:srgbClr val="000000"/>
                </a:solidFill>
                <a:latin typeface="Arial"/>
              </a:rPr>
              <a:t>рох</a:t>
            </a:r>
          </a:p>
          <a:p>
            <a:pPr defTabSz="514575" eaLnBrk="1" hangingPunct="1">
              <a:lnSpc>
                <a:spcPct val="90000"/>
              </a:lnSpc>
              <a:defRPr/>
            </a:pPr>
            <a:r>
              <a:rPr lang="ru-RU" sz="2300" kern="0" dirty="0">
                <a:solidFill>
                  <a:srgbClr val="000000"/>
                </a:solidFill>
                <a:latin typeface="Arial"/>
              </a:rPr>
              <a:t>Капюш</a:t>
            </a:r>
            <a:r>
              <a:rPr lang="ru-RU" sz="2700" b="1" u="sng" kern="0" dirty="0">
                <a:solidFill>
                  <a:srgbClr val="FF3300"/>
                </a:solidFill>
                <a:latin typeface="Arial"/>
              </a:rPr>
              <a:t>о</a:t>
            </a:r>
            <a:r>
              <a:rPr lang="ru-RU" sz="2300" kern="0" dirty="0">
                <a:solidFill>
                  <a:srgbClr val="000000"/>
                </a:solidFill>
                <a:latin typeface="Arial"/>
              </a:rPr>
              <a:t>н</a:t>
            </a:r>
          </a:p>
          <a:p>
            <a:pPr defTabSz="514575" eaLnBrk="1" hangingPunct="1">
              <a:lnSpc>
                <a:spcPct val="90000"/>
              </a:lnSpc>
              <a:defRPr/>
            </a:pPr>
            <a:r>
              <a:rPr lang="ru-RU" sz="2300" kern="0" dirty="0">
                <a:solidFill>
                  <a:srgbClr val="000000"/>
                </a:solidFill>
                <a:latin typeface="Arial"/>
              </a:rPr>
              <a:t>Ш</a:t>
            </a:r>
            <a:r>
              <a:rPr lang="ru-RU" sz="2700" b="1" u="sng" kern="0" dirty="0">
                <a:solidFill>
                  <a:srgbClr val="FF3300"/>
                </a:solidFill>
                <a:latin typeface="Arial"/>
              </a:rPr>
              <a:t>о</a:t>
            </a:r>
            <a:r>
              <a:rPr lang="ru-RU" sz="2300" kern="0" dirty="0">
                <a:solidFill>
                  <a:srgbClr val="000000"/>
                </a:solidFill>
                <a:latin typeface="Arial"/>
              </a:rPr>
              <a:t>рты</a:t>
            </a:r>
          </a:p>
        </p:txBody>
      </p:sp>
    </p:spTree>
    <p:extLst>
      <p:ext uri="{BB962C8B-B14F-4D97-AF65-F5344CB8AC3E}">
        <p14:creationId xmlns:p14="http://schemas.microsoft.com/office/powerpoint/2010/main" val="2378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БУКВЫ О-Ё ПОСЛЕ ШИПЯЩИХ\ДЛЯ УРОКА\010820171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0" y="293679"/>
            <a:ext cx="2951328" cy="22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699" y="2440117"/>
            <a:ext cx="4712321" cy="605968"/>
          </a:xfrm>
          <a:prstGeom prst="rect">
            <a:avLst/>
          </a:prstGeom>
          <a:noFill/>
        </p:spPr>
        <p:txBody>
          <a:bodyPr wrap="none" lIns="51469" tIns="25734" rIns="51469" bIns="25734" rtlCol="0">
            <a:spAutoFit/>
          </a:bodyPr>
          <a:lstStyle/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Что случилось? Кто совершил </a:t>
            </a:r>
            <a:r>
              <a:rPr lang="ru-RU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подж</a:t>
            </a: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…г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?</a:t>
            </a:r>
          </a:p>
          <a:p>
            <a:pPr defTabSz="51480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               Кто </a:t>
            </a:r>
            <a:r>
              <a:rPr lang="ru-RU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подж</a:t>
            </a: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…г 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костер?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2519660" y="48959"/>
            <a:ext cx="3182824" cy="1192466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69" tIns="25734" rIns="51469" bIns="25734" rtlCol="0" anchor="ctr"/>
          <a:lstStyle/>
          <a:p>
            <a:pPr algn="ctr" defTabSz="514807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Какую гласную нужно написать </a:t>
            </a:r>
            <a:endParaRPr lang="ru-RU" sz="1600" b="1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514807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словах?</a:t>
            </a:r>
          </a:p>
        </p:txBody>
      </p:sp>
    </p:spTree>
    <p:extLst>
      <p:ext uri="{BB962C8B-B14F-4D97-AF65-F5344CB8AC3E}">
        <p14:creationId xmlns:p14="http://schemas.microsoft.com/office/powerpoint/2010/main" val="29882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endParaRPr lang="ru-RU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49114" y="890184"/>
            <a:ext cx="1576586" cy="6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algn="ctr" defTabSz="514807">
              <a:defRPr/>
            </a:pPr>
            <a:r>
              <a:rPr lang="ru-RU" sz="3700" b="1" kern="0" dirty="0">
                <a:solidFill>
                  <a:sysClr val="windowText" lastClr="000000"/>
                </a:solidFill>
              </a:rPr>
              <a:t>-ж</a:t>
            </a:r>
            <a:r>
              <a:rPr lang="ru-RU" sz="3700" b="1" kern="0" dirty="0">
                <a:solidFill>
                  <a:srgbClr val="C00000"/>
                </a:solidFill>
              </a:rPr>
              <a:t>ё</a:t>
            </a:r>
            <a:r>
              <a:rPr lang="ru-RU" sz="3700" b="1" kern="0" dirty="0">
                <a:solidFill>
                  <a:sysClr val="windowText" lastClr="000000"/>
                </a:solidFill>
              </a:rPr>
              <a:t>г-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6964" y="195746"/>
            <a:ext cx="2323713" cy="359759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algn="ctr">
              <a:defRPr/>
            </a:pPr>
            <a:r>
              <a:rPr lang="ru-RU" sz="2000" b="1" u="sng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РАЗЛИЧАЙ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1" y="510875"/>
            <a:ext cx="838200" cy="58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6663" y="520272"/>
            <a:ext cx="824716" cy="57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035300" y="896262"/>
            <a:ext cx="1760005" cy="6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 defTabSz="514807">
              <a:defRPr/>
            </a:pPr>
            <a:r>
              <a:rPr lang="ru-RU" sz="3700" b="1" kern="0" dirty="0">
                <a:solidFill>
                  <a:sysClr val="windowText" lastClr="000000"/>
                </a:solidFill>
              </a:rPr>
              <a:t>-</a:t>
            </a:r>
            <a:r>
              <a:rPr lang="ru-RU" sz="3700" b="1" kern="0" dirty="0" err="1">
                <a:solidFill>
                  <a:sysClr val="windowText" lastClr="000000"/>
                </a:solidFill>
              </a:rPr>
              <a:t>ж</a:t>
            </a:r>
            <a:r>
              <a:rPr lang="ru-RU" sz="3700" b="1" kern="0" dirty="0" err="1">
                <a:solidFill>
                  <a:srgbClr val="C00000"/>
                </a:solidFill>
              </a:rPr>
              <a:t>о</a:t>
            </a:r>
            <a:r>
              <a:rPr lang="ru-RU" sz="3700" b="1" kern="0" dirty="0" err="1">
                <a:solidFill>
                  <a:sysClr val="windowText" lastClr="000000"/>
                </a:solidFill>
              </a:rPr>
              <a:t>г</a:t>
            </a:r>
            <a:r>
              <a:rPr lang="ru-RU" sz="3700" b="1" kern="0" dirty="0">
                <a:solidFill>
                  <a:sysClr val="windowText" lastClr="00000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139382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словах, от них образованных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7700" y="1393825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словах, от них образованных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114" y="2362339"/>
            <a:ext cx="4111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Ож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 руку – сильный ож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Ож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гший руку – ож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говый центр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631826"/>
            <a:ext cx="5486399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Выполните по образцу.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Образец: Ж</a:t>
            </a:r>
            <a:r>
              <a:rPr lang="ru-RU" sz="2000" u="sng" dirty="0" smtClean="0">
                <a:solidFill>
                  <a:srgbClr val="FF0000"/>
                </a:solidFill>
              </a:rPr>
              <a:t>ё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лтый – ж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лтеть.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367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5901" y="1774825"/>
            <a:ext cx="5334000" cy="36931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ru-RU" dirty="0" smtClean="0"/>
              <a:t>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1282700" y="936625"/>
            <a:ext cx="7620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2654300" y="936625"/>
            <a:ext cx="685800" cy="228600"/>
          </a:xfrm>
          <a:prstGeom prst="arc">
            <a:avLst>
              <a:gd name="adj1" fmla="val 1130888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5901" y="1393825"/>
            <a:ext cx="525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Чёрный, щёголь, жёрнов, чёрствый, шёрстка, жёрдочка, решётка, щётка, пчёлка.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367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5901" y="1774825"/>
            <a:ext cx="5334000" cy="36931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ru-RU" dirty="0" smtClean="0"/>
              <a:t>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520700" y="631825"/>
            <a:ext cx="762000" cy="2286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2120900" y="631825"/>
            <a:ext cx="685800" cy="304800"/>
          </a:xfrm>
          <a:prstGeom prst="arc">
            <a:avLst>
              <a:gd name="adj1" fmla="val 11127957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701" y="555625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рный - ч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рнеть, щ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голь - щ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голять, ж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рнов - ж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рнова, ч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рствый - ч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рстветь, ш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рстка - ш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рсть, ж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рдочка - ж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рдь, реш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 - реш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тчатый, щ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 - щ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тина, пч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лка - пч</a:t>
            </a:r>
            <a:r>
              <a:rPr lang="ru-RU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292100" y="1050925"/>
            <a:ext cx="9144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644900" y="631825"/>
            <a:ext cx="9144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1968500" y="1050925"/>
            <a:ext cx="11430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3111500" y="2727325"/>
            <a:ext cx="7620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1663700" y="2727325"/>
            <a:ext cx="7620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4025900" y="1431925"/>
            <a:ext cx="9144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444500" y="1894453"/>
            <a:ext cx="990600" cy="249684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3797300" y="1927225"/>
            <a:ext cx="7620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1892300" y="1889125"/>
            <a:ext cx="7620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3492500" y="1050925"/>
            <a:ext cx="11430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215900" y="1470025"/>
            <a:ext cx="1066800" cy="1524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2197100" y="1431925"/>
            <a:ext cx="9906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4254500" y="2346325"/>
            <a:ext cx="7620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292099" y="2727325"/>
            <a:ext cx="990601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292100" y="2346325"/>
            <a:ext cx="11430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1968500" y="2346325"/>
            <a:ext cx="1143000" cy="190500"/>
          </a:xfrm>
          <a:prstGeom prst="arc">
            <a:avLst>
              <a:gd name="adj1" fmla="val 1064187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3192" y="102281"/>
            <a:ext cx="3904834" cy="2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defTabSz="514807">
              <a:defRPr/>
            </a:pPr>
            <a:r>
              <a:rPr lang="ru-RU" sz="1600" b="1" kern="0" dirty="0">
                <a:solidFill>
                  <a:srgbClr val="C00000"/>
                </a:solidFill>
              </a:rPr>
              <a:t>                                </a:t>
            </a:r>
            <a:endParaRPr lang="ru-RU" sz="2000" b="1" u="sng" kern="0" dirty="0">
              <a:solidFill>
                <a:srgbClr val="C0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00739" y="102424"/>
            <a:ext cx="5164320" cy="3693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367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92" y="518894"/>
            <a:ext cx="55891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Спишите, вставляя пропущенные буквы, графически объясняя изученные орфограмму.</a:t>
            </a:r>
            <a:endParaRPr lang="ru-RU"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392" y="1241425"/>
            <a:ext cx="55129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Щ…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щ…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ш…л, ч…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рточка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ч…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рствый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ч…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рный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ч…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тяж…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лый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реш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ш…в, ш…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рох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ж…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сткий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ж…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рнов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ш…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фёр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ш…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колад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ж…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лудь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ж…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лтый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кош…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3192" y="102281"/>
            <a:ext cx="3904834" cy="2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defTabSz="514807">
              <a:defRPr/>
            </a:pPr>
            <a:r>
              <a:rPr lang="ru-RU" sz="1600" b="1" kern="0" dirty="0">
                <a:solidFill>
                  <a:srgbClr val="C00000"/>
                </a:solidFill>
              </a:rPr>
              <a:t>                                </a:t>
            </a:r>
            <a:endParaRPr lang="ru-RU" sz="2000" b="1" u="sng" kern="0" dirty="0">
              <a:solidFill>
                <a:srgbClr val="C0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00739" y="102424"/>
            <a:ext cx="5164320" cy="3693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367</a:t>
            </a: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92" y="555625"/>
            <a:ext cx="565260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чка, щ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тка, ш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л, ч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рточка, ч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рствый, ч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рный, ч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лка, тяж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лый, реш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тка, ш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в, ш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рох, ж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сткий, ж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рнов, ш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фёр, ш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колад, ж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лудь, ж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лтый, кош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лка.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369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5900" y="631825"/>
            <a:ext cx="5261611" cy="677108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Распределите слова в два столбика </a:t>
            </a:r>
          </a:p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(ё - о)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1165225"/>
            <a:ext cx="533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Ш…рты, щ…голь, ш…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рох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ш…пот, ш…в, ч…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рненький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ч…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лочка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ш…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ссе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ж…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кей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крыж…вник, щ…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9100" y="631825"/>
            <a:ext cx="25146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100" y="631825"/>
            <a:ext cx="25146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369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100" y="631825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голь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 ч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рненький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лочка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9100" y="544969"/>
            <a:ext cx="251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рты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рох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ссе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крыж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6453" y="3720941"/>
            <a:ext cx="2776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6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9804" y="708025"/>
            <a:ext cx="4948696" cy="292388"/>
          </a:xfrm>
        </p:spPr>
        <p:txBody>
          <a:bodyPr/>
          <a:lstStyle/>
          <a:p>
            <a:pPr>
              <a:buNone/>
            </a:pPr>
            <a:r>
              <a:rPr lang="ru-RU" sz="1900" i="0" dirty="0">
                <a:solidFill>
                  <a:srgbClr val="002060"/>
                </a:solidFill>
              </a:rPr>
              <a:t>     </a:t>
            </a:r>
            <a:endParaRPr lang="ru-RU" sz="19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5100" y="829429"/>
            <a:ext cx="4114800" cy="1785084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   1.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Познакомимся правописанием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гласных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шипящих в корне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Научимся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применять данное правило на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практике.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739" y="1089025"/>
            <a:ext cx="1030549" cy="12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648676" y="101391"/>
            <a:ext cx="1975967" cy="60841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5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Щ…</a:t>
            </a:r>
            <a:r>
              <a:rPr lang="ru-RU" sz="25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</a:t>
            </a:r>
            <a:endParaRPr lang="ru-RU" sz="25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2428" y="2460625"/>
            <a:ext cx="4903933" cy="720338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lIns="51481" tIns="25740" rIns="51481" bIns="2574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2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корне какого слова </a:t>
            </a:r>
          </a:p>
          <a:p>
            <a:pPr>
              <a:defRPr/>
            </a:pP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пишется буква О?</a:t>
            </a:r>
            <a:r>
              <a:rPr lang="ru-RU" sz="2000" b="1" spc="2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20701" y="135192"/>
            <a:ext cx="2587408" cy="7098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5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</a:t>
            </a:r>
            <a:r>
              <a:rPr lang="ru-RU" sz="25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5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endParaRPr lang="ru-RU" sz="25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720732" y="794010"/>
            <a:ext cx="2783811" cy="676015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5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Щ…голь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2467438"/>
            <a:ext cx="1135142" cy="5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4966443" y="2728749"/>
            <a:ext cx="630639" cy="37180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571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1041 L -0.05434 -0.760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3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96900" y="2384426"/>
            <a:ext cx="4903933" cy="796588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lIns="51481" tIns="25740" rIns="51481" bIns="2574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2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корне какого слова </a:t>
            </a:r>
          </a:p>
          <a:p>
            <a:pPr>
              <a:defRPr/>
            </a:pP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пишется буква Ё?                  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492501" y="717810"/>
            <a:ext cx="2273300" cy="676015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5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Ч…боты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30619" y="202793"/>
            <a:ext cx="3288332" cy="60841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5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Ч…</a:t>
            </a:r>
            <a:r>
              <a:rPr lang="ru-RU" sz="25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порный</a:t>
            </a:r>
            <a:endParaRPr lang="ru-RU" sz="25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30618" y="878808"/>
            <a:ext cx="2702738" cy="60841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5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Капюш</a:t>
            </a:r>
            <a:r>
              <a:rPr lang="ru-RU" sz="25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5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5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00" y="2501238"/>
            <a:ext cx="1135142" cy="5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4966443" y="2728749"/>
            <a:ext cx="630639" cy="37180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581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0208 -0.756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2700" y="22225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5755" y="2460626"/>
            <a:ext cx="4903933" cy="720388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lIns="51481" tIns="25740" rIns="51481" bIns="2574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2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корне какого слова </a:t>
            </a:r>
          </a:p>
          <a:p>
            <a:pPr>
              <a:defRPr/>
            </a:pP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пишется буква О?                  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 rot="20630527">
            <a:off x="4966443" y="2728749"/>
            <a:ext cx="630639" cy="37180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846850" y="709805"/>
            <a:ext cx="2483849" cy="676015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Трущ</a:t>
            </a: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…ба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50436" y="202793"/>
            <a:ext cx="2387418" cy="64221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</a:t>
            </a: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288290" y="135192"/>
            <a:ext cx="2477510" cy="64221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лка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5900" y="2535039"/>
            <a:ext cx="1135142" cy="5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762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5755" y="2384426"/>
            <a:ext cx="4903933" cy="796588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lIns="51481" tIns="25740" rIns="51481" bIns="2574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2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корне какого слова </a:t>
            </a:r>
          </a:p>
          <a:p>
            <a:pPr>
              <a:defRPr/>
            </a:pP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пишется буква Ё?                  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4966443" y="2728749"/>
            <a:ext cx="630639" cy="37180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96900" y="135192"/>
            <a:ext cx="2403417" cy="685021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Беч</a:t>
            </a: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вка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027033" y="743605"/>
            <a:ext cx="2207236" cy="743617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Маж</a:t>
            </a: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603630" y="135192"/>
            <a:ext cx="1904918" cy="676005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Ш…в</a:t>
            </a: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9700" y="2501238"/>
            <a:ext cx="1135142" cy="5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2454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2523 L -0.07795 -0.707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3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5755" y="2460625"/>
            <a:ext cx="4903933" cy="727891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lIns="51481" tIns="25740" rIns="51481" bIns="2574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2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корне какого слова </a:t>
            </a:r>
          </a:p>
          <a:p>
            <a:pPr>
              <a:defRPr/>
            </a:pP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пишется буква О?                  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4921397" y="2728749"/>
            <a:ext cx="630639" cy="37180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217721" y="96378"/>
            <a:ext cx="2548079" cy="7098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каться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486486" y="743606"/>
            <a:ext cx="2920414" cy="676015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</a:t>
            </a: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…вый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75680" y="67591"/>
            <a:ext cx="2252266" cy="709816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рнов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8900" y="2602640"/>
            <a:ext cx="1135142" cy="5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8635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2477 L 0.63194 -0.644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6197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5755" y="2467438"/>
            <a:ext cx="4903933" cy="713575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lIns="51481" tIns="25740" rIns="51481" bIns="2574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2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корне какого слова </a:t>
            </a:r>
          </a:p>
          <a:p>
            <a:pPr>
              <a:defRPr/>
            </a:pP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пишется буква О?                  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797301" y="202793"/>
            <a:ext cx="1846386" cy="64221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Ш…лк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405598"/>
            <a:ext cx="2252261" cy="7098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рох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207216" y="836409"/>
            <a:ext cx="1936962" cy="70981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Ш…пот</a:t>
            </a: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9700" y="2467438"/>
            <a:ext cx="1135142" cy="5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4966443" y="2728749"/>
            <a:ext cx="630639" cy="37180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149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17 -0.7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5755" y="2501238"/>
            <a:ext cx="4903933" cy="679775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lIns="51481" tIns="25740" rIns="51481" bIns="2574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2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корне какого слова </a:t>
            </a:r>
          </a:p>
          <a:p>
            <a:pPr>
              <a:defRPr/>
            </a:pP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пишется буква О?                  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4966443" y="2728749"/>
            <a:ext cx="630639" cy="37180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656964" y="668452"/>
            <a:ext cx="2342373" cy="743609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мпол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39700" y="108221"/>
            <a:ext cx="2612646" cy="67600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</a:t>
            </a: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263900" y="101391"/>
            <a:ext cx="2372461" cy="64221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лтый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00" y="2501238"/>
            <a:ext cx="1135142" cy="5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6058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28403 -0.655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5755" y="2384426"/>
            <a:ext cx="4903933" cy="796588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lIns="51481" tIns="25740" rIns="51481" bIns="2574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2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корне какого слова </a:t>
            </a:r>
          </a:p>
          <a:p>
            <a:pPr>
              <a:defRPr/>
            </a:pP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пишется буква О?                  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4921398" y="2728749"/>
            <a:ext cx="630639" cy="37180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20700" y="473199"/>
            <a:ext cx="1679690" cy="685021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Ш…к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342352" y="540801"/>
            <a:ext cx="2064547" cy="70980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</a:t>
            </a: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099132" y="101391"/>
            <a:ext cx="1589599" cy="676015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</a:t>
            </a: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…т</a:t>
            </a: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48" y="2501238"/>
            <a:ext cx="1135142" cy="5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1917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885 -0.7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5755" y="2460626"/>
            <a:ext cx="4903933" cy="720388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lIns="51481" tIns="25740" rIns="51481" bIns="2574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2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корне какого слова </a:t>
            </a:r>
          </a:p>
          <a:p>
            <a:pPr>
              <a:defRPr/>
            </a:pPr>
            <a:r>
              <a:rPr lang="ru-RU" sz="2000" b="1" spc="28" dirty="0">
                <a:ln w="11430"/>
                <a:solidFill>
                  <a:srgbClr val="144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пишется буква Ё?                  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4921398" y="2728749"/>
            <a:ext cx="630639" cy="37180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756759" y="777406"/>
            <a:ext cx="2432464" cy="743617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сткий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70271" y="101402"/>
            <a:ext cx="3198222" cy="67600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Крыж…вник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738767" y="101391"/>
            <a:ext cx="1936962" cy="777407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51481" tIns="25740" rIns="51481" bIns="257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28" dirty="0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Ж…</a:t>
            </a:r>
            <a:r>
              <a:rPr lang="ru-RU" sz="2400" b="1" spc="28" dirty="0" err="1">
                <a:ln w="11430"/>
                <a:solidFill>
                  <a:srgbClr val="0040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</a:t>
            </a:r>
            <a:endParaRPr lang="ru-RU" sz="2400" b="1" spc="28" dirty="0">
              <a:ln w="11430"/>
              <a:solidFill>
                <a:srgbClr val="0040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5087"/>
            <a:ext cx="1135142" cy="5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72831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3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40242" y="360539"/>
            <a:ext cx="864870" cy="32448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ВЕРНО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97305" y="360539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Ё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756785" y="360539"/>
            <a:ext cx="864870" cy="32448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НЕВЕРНО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084109" y="360539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О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969982" y="360539"/>
            <a:ext cx="1873885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>
                <a:latin typeface="Times New Roman" pitchFamily="18" charset="0"/>
              </a:rPr>
              <a:t>ПОДЧ_РКИВАТЬ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018030" y="757132"/>
            <a:ext cx="1873885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>
                <a:latin typeface="Times New Roman" pitchFamily="18" charset="0"/>
              </a:rPr>
              <a:t>Ш_Л ПО УЛИЦЕ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40242" y="757132"/>
            <a:ext cx="864870" cy="32448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ВЕРНО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297305" y="757132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Ё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756785" y="757132"/>
            <a:ext cx="864870" cy="32448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НЕВЕРНО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084109" y="757132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О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40242" y="1153724"/>
            <a:ext cx="864870" cy="32448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НЕВЕРНО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297305" y="1153724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Ё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756785" y="1153724"/>
            <a:ext cx="864870" cy="32448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ВЕРНО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4084109" y="1153724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О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018030" y="1153724"/>
            <a:ext cx="1873885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>
                <a:latin typeface="Times New Roman" pitchFamily="18" charset="0"/>
              </a:rPr>
              <a:t>Ж_НГЛЁР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018030" y="1550317"/>
            <a:ext cx="1873885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>
                <a:latin typeface="Times New Roman" pitchFamily="18" charset="0"/>
              </a:rPr>
              <a:t>Щ_ЛОЧЬ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240242" y="1550317"/>
            <a:ext cx="864870" cy="32448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ВЕРНО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297305" y="1550317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Ё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4756785" y="1550317"/>
            <a:ext cx="864870" cy="32448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НЕВЕРНО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4084109" y="1550317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О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2018030" y="1982964"/>
            <a:ext cx="1873885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>
                <a:latin typeface="Times New Roman" pitchFamily="18" charset="0"/>
              </a:rPr>
              <a:t>Щ_ЛОЧКА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240242" y="1982964"/>
            <a:ext cx="864870" cy="32448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ВЕРНО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1297305" y="1982964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Ё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756785" y="1982964"/>
            <a:ext cx="864870" cy="32448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НЕВЕРНО</a:t>
            </a: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084109" y="1982964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О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240242" y="2415611"/>
            <a:ext cx="864870" cy="32448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НЕВЕРНО</a:t>
            </a: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1297305" y="2415611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Ё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4756785" y="2415611"/>
            <a:ext cx="864870" cy="32448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ВЕРНО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4084109" y="2415611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О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2018030" y="2415611"/>
            <a:ext cx="1873885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>
                <a:latin typeface="Times New Roman" pitchFamily="18" charset="0"/>
              </a:rPr>
              <a:t>Ш_РОХ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240242" y="2848257"/>
            <a:ext cx="864870" cy="32448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НЕВЕРНО</a:t>
            </a: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1297305" y="2848257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Ё</a:t>
            </a: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4756785" y="2848257"/>
            <a:ext cx="864870" cy="32448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 i="1">
                <a:latin typeface="Algerian" pitchFamily="82" charset="0"/>
              </a:rPr>
              <a:t>ВЕРНО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4084109" y="2848257"/>
            <a:ext cx="480483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/>
              <a:t>О</a:t>
            </a: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2018030" y="2848257"/>
            <a:ext cx="1873885" cy="32448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sz="1400" b="1">
                <a:latin typeface="Times New Roman" pitchFamily="18" charset="0"/>
              </a:rPr>
              <a:t>Ж_КЕЙ</a:t>
            </a:r>
          </a:p>
        </p:txBody>
      </p:sp>
      <p:sp>
        <p:nvSpPr>
          <p:cNvPr id="23589" name="Rectangle 3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01208" y="72108"/>
            <a:ext cx="3507528" cy="21632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1607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pPr algn="ctr"/>
            <a:r>
              <a:rPr lang="ru-RU" altLang="ru-RU" b="1"/>
              <a:t>ПОСМОТРЕТЬ ПОДСКАЗКУ</a:t>
            </a:r>
          </a:p>
        </p:txBody>
      </p:sp>
      <p:sp>
        <p:nvSpPr>
          <p:cNvPr id="23590" name="AutoShape 3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76580" y="72108"/>
            <a:ext cx="240242" cy="20505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23591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48979" y="72108"/>
            <a:ext cx="336338" cy="20505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7"/>
                  </p:tgtEl>
                </p:cond>
              </p:nextCondLst>
            </p:seq>
          </p:childTnLst>
        </p:cTn>
      </p:par>
    </p:tnLst>
    <p:bldLst>
      <p:bldP spid="23554" grpId="0" animBg="1"/>
      <p:bldP spid="23556" grpId="0" animBg="1"/>
      <p:bldP spid="23560" grpId="0" animBg="1"/>
      <p:bldP spid="23562" grpId="0" animBg="1"/>
      <p:bldP spid="23564" grpId="0" animBg="1"/>
      <p:bldP spid="23566" grpId="0" animBg="1"/>
      <p:bldP spid="23570" grpId="0" animBg="1"/>
      <p:bldP spid="23572" grpId="0" animBg="1"/>
      <p:bldP spid="23575" grpId="0" animBg="1"/>
      <p:bldP spid="23577" grpId="0" animBg="1"/>
      <p:bldP spid="23579" grpId="0" animBg="1"/>
      <p:bldP spid="23581" grpId="0" animBg="1"/>
      <p:bldP spid="23584" grpId="0" animBg="1"/>
      <p:bldP spid="23586" grpId="0" animBg="1"/>
      <p:bldP spid="235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35" y="22225"/>
            <a:ext cx="4900930" cy="707886"/>
          </a:xfrm>
        </p:spPr>
        <p:txBody>
          <a:bodyPr/>
          <a:lstStyle/>
          <a:p>
            <a:pPr algn="ctr"/>
            <a:r>
              <a:rPr lang="ru-RU" altLang="ru-RU" sz="2300" dirty="0">
                <a:solidFill>
                  <a:srgbClr val="990033"/>
                </a:solidFill>
              </a:rPr>
              <a:t>Запишите одним словом ответы на вопросы.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8290" y="708026"/>
            <a:ext cx="5189220" cy="2271395"/>
          </a:xfrm>
          <a:prstGeom prst="rect">
            <a:avLst/>
          </a:prstGeom>
        </p:spPr>
        <p:txBody>
          <a:bodyPr lIns="51469" tIns="25734" rIns="51469" bIns="25734"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alt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 называется плод дуба? </a:t>
            </a:r>
          </a:p>
          <a:p>
            <a:pPr marL="300237" indent="-300237">
              <a:lnSpc>
                <a:spcPct val="90000"/>
              </a:lnSpc>
              <a:buClr>
                <a:schemeClr val="tx1"/>
              </a:buClr>
            </a:pPr>
            <a:r>
              <a:rPr lang="ru-RU" altLang="ru-RU" sz="16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altLang="ru-RU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Жёлудь</a:t>
            </a:r>
            <a:endParaRPr lang="ru-RU" altLang="ru-RU" sz="1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237" indent="-300237">
              <a:lnSpc>
                <a:spcPct val="90000"/>
              </a:lnSpc>
              <a:buClr>
                <a:schemeClr val="tx1"/>
              </a:buClr>
            </a:pPr>
            <a:r>
              <a:rPr lang="ru-RU" alt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Какой цвет у одуванчика?  </a:t>
            </a:r>
          </a:p>
          <a:p>
            <a:pPr marL="300237" indent="-300237">
              <a:lnSpc>
                <a:spcPct val="90000"/>
              </a:lnSpc>
              <a:buClr>
                <a:schemeClr val="tx1"/>
              </a:buClr>
            </a:pPr>
            <a:r>
              <a:rPr lang="ru-RU" altLang="ru-RU" sz="16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altLang="ru-RU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Жёлтый</a:t>
            </a:r>
            <a:endParaRPr lang="ru-RU" altLang="ru-RU" sz="1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237" indent="-300237">
              <a:lnSpc>
                <a:spcPct val="90000"/>
              </a:lnSpc>
              <a:buClr>
                <a:schemeClr val="tx1"/>
              </a:buClr>
            </a:pPr>
            <a:r>
              <a:rPr lang="ru-RU" alt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 называется предмет для чистки зубов? </a:t>
            </a:r>
          </a:p>
          <a:p>
            <a:pPr marL="300237" indent="-300237">
              <a:lnSpc>
                <a:spcPct val="90000"/>
              </a:lnSpc>
              <a:buClr>
                <a:schemeClr val="tx1"/>
              </a:buClr>
            </a:pPr>
            <a:r>
              <a:rPr lang="ru-RU" altLang="ru-RU" sz="16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altLang="ru-RU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Щётка</a:t>
            </a:r>
            <a:endParaRPr lang="ru-RU" altLang="ru-RU" sz="1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237" indent="-300237">
              <a:lnSpc>
                <a:spcPct val="90000"/>
              </a:lnSpc>
              <a:buClr>
                <a:schemeClr val="tx1"/>
              </a:buClr>
            </a:pPr>
            <a:r>
              <a:rPr lang="ru-RU" alt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Как называется разговор тихим голосом?                          </a:t>
            </a:r>
          </a:p>
          <a:p>
            <a:pPr marL="300237" indent="-300237">
              <a:lnSpc>
                <a:spcPct val="90000"/>
              </a:lnSpc>
              <a:buClr>
                <a:schemeClr val="tx1"/>
              </a:buClr>
            </a:pPr>
            <a:r>
              <a:rPr lang="ru-RU" altLang="ru-RU" sz="16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altLang="ru-RU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Шёпот</a:t>
            </a:r>
            <a:endParaRPr lang="ru-RU" altLang="ru-RU" sz="1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237" indent="-300237">
              <a:lnSpc>
                <a:spcPct val="90000"/>
              </a:lnSpc>
              <a:buClr>
                <a:schemeClr val="tx1"/>
              </a:buClr>
            </a:pPr>
            <a:r>
              <a:rPr lang="ru-RU" alt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Как называется ткань из нитей, получаемых из коконов тутовых гусениц?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0237" indent="-300237">
              <a:lnSpc>
                <a:spcPct val="90000"/>
              </a:lnSpc>
            </a:pPr>
            <a:r>
              <a:rPr lang="ru-RU" altLang="ru-RU" sz="16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altLang="ru-RU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Шёлк</a:t>
            </a:r>
          </a:p>
        </p:txBody>
      </p:sp>
    </p:spTree>
    <p:extLst>
      <p:ext uri="{BB962C8B-B14F-4D97-AF65-F5344CB8AC3E}">
        <p14:creationId xmlns:p14="http://schemas.microsoft.com/office/powerpoint/2010/main" val="1081760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34414"/>
            <a:ext cx="5334000" cy="24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1089025"/>
            <a:ext cx="5181600" cy="1107996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2400" b="1" i="0" dirty="0">
                <a:solidFill>
                  <a:schemeClr val="bg1"/>
                </a:solidFill>
              </a:rPr>
              <a:t>§ </a:t>
            </a:r>
            <a:r>
              <a:rPr lang="ru-RU" sz="2400" b="1" i="0" dirty="0" smtClean="0">
                <a:solidFill>
                  <a:schemeClr val="bg1"/>
                </a:solidFill>
              </a:rPr>
              <a:t>60. ВЫУЧИТЬ </a:t>
            </a:r>
            <a:r>
              <a:rPr lang="ru-RU" sz="2400" b="1" i="0" dirty="0">
                <a:solidFill>
                  <a:schemeClr val="bg1"/>
                </a:solidFill>
              </a:rPr>
              <a:t>ПРАВИЛА.</a:t>
            </a:r>
          </a:p>
          <a:p>
            <a:pPr algn="ctr"/>
            <a:r>
              <a:rPr lang="ru-RU" sz="2400" b="1" i="0" dirty="0">
                <a:solidFill>
                  <a:schemeClr val="bg1"/>
                </a:solidFill>
              </a:rPr>
              <a:t>ВЫПОЛНИТЬ УПРАЖНЕНИЕ 371.  СТРАНИЦА 161.</a:t>
            </a: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endParaRPr lang="ru-RU"/>
          </a:p>
        </p:txBody>
      </p:sp>
      <p:pic>
        <p:nvPicPr>
          <p:cNvPr id="3" name="Picture 2" descr="F:\БУКВЫ О-Ё ПОСЛЕ ШИПЯЩИХ\ДЛЯ УРОКА\mini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34" y="2262165"/>
            <a:ext cx="1244266" cy="96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1076" y="3187787"/>
            <a:ext cx="3619839" cy="221248"/>
          </a:xfrm>
          <a:prstGeom prst="rect">
            <a:avLst/>
          </a:prstGeom>
          <a:noFill/>
        </p:spPr>
        <p:txBody>
          <a:bodyPr wrap="square" lIns="51469" tIns="25734" rIns="51469" bIns="25734" rtlCol="0">
            <a:spAutoFit/>
          </a:bodyPr>
          <a:lstStyle/>
          <a:p>
            <a:r>
              <a:rPr lang="ru-RU" sz="1100" dirty="0"/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1076" y="98425"/>
            <a:ext cx="3859225" cy="3089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Представляешь, недавно я увидел, как 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щоголь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капюшёне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распахнул дверь одного из магазинов и, услышав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шёрох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вошол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внутрь. Хозяин улыбнулся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почотному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гостю и расставил товары. Здесь было всё: на 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шолковой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ткани искусный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шёв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вкусные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жолуди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анчёусы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крыжёвник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даже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чорный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рыцарский плащ. Но герой не мог купить и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дешовой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расчоски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денег у него не было.  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 descr="https://bumper-stickers.ru/38394-thickbox_default/klyak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5" y="2379949"/>
            <a:ext cx="685800" cy="9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113" y="631826"/>
            <a:ext cx="790587" cy="113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1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5850481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4" y="168692"/>
            <a:ext cx="3695201" cy="22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92150" y="210272"/>
            <a:ext cx="1633091" cy="2021741"/>
          </a:xfrm>
          <a:prstGeom prst="rect">
            <a:avLst/>
          </a:prstGeom>
          <a:noFill/>
        </p:spPr>
        <p:txBody>
          <a:bodyPr wrap="square" lIns="51469" tIns="25734" rIns="51469" bIns="25734" rtlCol="0">
            <a:spAutoFit/>
          </a:bodyPr>
          <a:lstStyle/>
          <a:p>
            <a:r>
              <a:rPr lang="ru-RU" sz="1600" b="1" dirty="0" smtClean="0"/>
              <a:t>Щёголь</a:t>
            </a:r>
            <a:endParaRPr lang="ru-RU" sz="1600" b="1" dirty="0"/>
          </a:p>
          <a:p>
            <a:r>
              <a:rPr lang="ru-RU" sz="1600" b="1" dirty="0" smtClean="0"/>
              <a:t>вошёл  </a:t>
            </a:r>
            <a:endParaRPr lang="ru-RU" sz="1600" b="1" dirty="0"/>
          </a:p>
          <a:p>
            <a:r>
              <a:rPr lang="ru-RU" sz="1600" b="1" dirty="0"/>
              <a:t>почётному          шёлковые   жёлуди </a:t>
            </a:r>
          </a:p>
          <a:p>
            <a:r>
              <a:rPr lang="ru-RU" sz="1600" b="1" dirty="0"/>
              <a:t>чёрный </a:t>
            </a:r>
          </a:p>
          <a:p>
            <a:r>
              <a:rPr lang="ru-RU" sz="1600" b="1" dirty="0"/>
              <a:t>дешёвой </a:t>
            </a:r>
          </a:p>
          <a:p>
            <a:r>
              <a:rPr lang="ru-RU" sz="1600" b="1" dirty="0"/>
              <a:t>расчёски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3498" y="327026"/>
            <a:ext cx="1147178" cy="1283077"/>
          </a:xfrm>
          <a:prstGeom prst="rect">
            <a:avLst/>
          </a:prstGeom>
          <a:noFill/>
        </p:spPr>
        <p:txBody>
          <a:bodyPr wrap="none" lIns="51469" tIns="25734" rIns="51469" bIns="25734" rtlCol="0">
            <a:spAutoFit/>
          </a:bodyPr>
          <a:lstStyle/>
          <a:p>
            <a:r>
              <a:rPr lang="ru-RU" sz="1600" b="1" dirty="0"/>
              <a:t>Капюшон</a:t>
            </a:r>
          </a:p>
          <a:p>
            <a:r>
              <a:rPr lang="ru-RU" sz="1600" b="1" dirty="0"/>
              <a:t>шорох</a:t>
            </a:r>
          </a:p>
          <a:p>
            <a:r>
              <a:rPr lang="ru-RU" sz="1600" b="1" dirty="0"/>
              <a:t>шов</a:t>
            </a:r>
          </a:p>
          <a:p>
            <a:r>
              <a:rPr lang="ru-RU" sz="1600" b="1" dirty="0"/>
              <a:t>анчоус</a:t>
            </a:r>
          </a:p>
          <a:p>
            <a:r>
              <a:rPr lang="ru-RU" sz="1600" b="1" dirty="0"/>
              <a:t>крыжовник</a:t>
            </a:r>
          </a:p>
        </p:txBody>
      </p:sp>
      <p:pic>
        <p:nvPicPr>
          <p:cNvPr id="4098" name="Picture 2" descr="F:\БУКВЫ О-Ё ПОСЛЕ ШИПЯЩИХ\ДЛЯ УРОКА\mini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030"/>
            <a:ext cx="1112103" cy="114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100" y="2406046"/>
            <a:ext cx="5473699" cy="544413"/>
          </a:xfrm>
          <a:prstGeom prst="rect">
            <a:avLst/>
          </a:prstGeom>
          <a:noFill/>
        </p:spPr>
        <p:txBody>
          <a:bodyPr wrap="square" lIns="51469" tIns="25734" rIns="51469" bIns="25734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 при совершенно одинаковых условиях пишутся разные буквы? </a:t>
            </a:r>
          </a:p>
        </p:txBody>
      </p:sp>
      <p:pic>
        <p:nvPicPr>
          <p:cNvPr id="10" name="Picture 3" descr="F:\БУКВЫ О-Ё ПОСЛЕ ШИПЯЩИХ\ДЛЯ УРОКА\V8T9smLgfIc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8285" y="1165225"/>
            <a:ext cx="1127515" cy="11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98425"/>
            <a:ext cx="4900930" cy="338554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СЛОВАРНАЯ РАБОТА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9700" y="403225"/>
            <a:ext cx="5626100" cy="2765425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Анчоус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мелкая морская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Жокей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профессиональный  наездник на скачках,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бегах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Жонглёр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актер цирка, который искусно подбрасывает несколько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Шомпол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стержень для чистки и смазки канала ствола в ручном огнестрельном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оружии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-54701"/>
            <a:ext cx="2514600" cy="58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435100" y="1317625"/>
            <a:ext cx="29718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lIns="51469" tIns="25734" rIns="51469" bIns="25734"/>
          <a:lstStyle/>
          <a:p>
            <a:pPr defTabSz="514691">
              <a:defRPr/>
            </a:pPr>
            <a:endParaRPr lang="ru-RU" sz="1000" kern="0">
              <a:solidFill>
                <a:sysClr val="windowText" lastClr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435100" y="1341168"/>
            <a:ext cx="0" cy="20505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lIns="51469" tIns="25734" rIns="51469" bIns="25734"/>
          <a:lstStyle/>
          <a:p>
            <a:pPr defTabSz="514691">
              <a:defRPr/>
            </a:pPr>
            <a:endParaRPr lang="ru-RU" sz="1000" kern="0">
              <a:solidFill>
                <a:sysClr val="windowText" lastClr="00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406900" y="1341168"/>
            <a:ext cx="0" cy="20505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lIns="51469" tIns="25734" rIns="51469" bIns="25734"/>
          <a:lstStyle/>
          <a:p>
            <a:pPr defTabSz="514691">
              <a:defRPr/>
            </a:pPr>
            <a:endParaRPr lang="ru-RU" sz="1000" kern="0">
              <a:solidFill>
                <a:sysClr val="windowText" lastClr="00000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406900" y="2255568"/>
            <a:ext cx="0" cy="20505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lIns="51469" tIns="25734" rIns="51469" bIns="25734"/>
          <a:lstStyle/>
          <a:p>
            <a:pPr defTabSz="514691">
              <a:defRPr/>
            </a:pPr>
            <a:endParaRPr lang="ru-RU" sz="1000" kern="0">
              <a:solidFill>
                <a:sysClr val="windowText" lastClr="000000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358900" y="2255568"/>
            <a:ext cx="0" cy="20505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lIns="51469" tIns="25734" rIns="51469" bIns="25734"/>
          <a:lstStyle/>
          <a:p>
            <a:pPr defTabSz="514691">
              <a:defRPr/>
            </a:pPr>
            <a:endParaRPr lang="ru-RU" sz="1000" kern="0">
              <a:solidFill>
                <a:sysClr val="windowText" lastClr="000000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112216" y="2464257"/>
            <a:ext cx="675684" cy="6059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1469" tIns="25734" rIns="51469" bIns="257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900" y="275432"/>
            <a:ext cx="5410200" cy="2185193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Определяем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часть слова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Если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орфограмма в корне, то…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Смотрим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можно ли подобрать родственное слово так, чтобы после шипящего стояла Е:</a:t>
            </a: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100" y="1592063"/>
            <a:ext cx="2133600" cy="639962"/>
          </a:xfrm>
          <a:prstGeom prst="rect">
            <a:avLst/>
          </a:prstGeom>
          <a:solidFill>
            <a:srgbClr val="F7A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40100" y="1592063"/>
            <a:ext cx="2057400" cy="639962"/>
          </a:xfrm>
          <a:prstGeom prst="rect">
            <a:avLst/>
          </a:prstGeom>
          <a:solidFill>
            <a:srgbClr val="F7A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8300" y="1647270"/>
            <a:ext cx="2057400" cy="58475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чередование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 // 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0100" y="1571070"/>
            <a:ext cx="2057400" cy="58475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 чередования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 // е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064217" y="2464257"/>
            <a:ext cx="675684" cy="6059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1469" tIns="25734" rIns="51469" bIns="257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</a:p>
        </p:txBody>
      </p:sp>
    </p:spTree>
    <p:extLst>
      <p:ext uri="{BB962C8B-B14F-4D97-AF65-F5344CB8AC3E}">
        <p14:creationId xmlns:p14="http://schemas.microsoft.com/office/powerpoint/2010/main" val="25830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08025"/>
            <a:ext cx="5473699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2225"/>
            <a:ext cx="5765800" cy="3244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89255"/>
            <a:ext cx="4267200" cy="315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5030</TotalTime>
  <Words>731</Words>
  <Application>Microsoft Office PowerPoint</Application>
  <PresentationFormat>Произвольный</PresentationFormat>
  <Paragraphs>191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Office Theme</vt:lpstr>
      <vt:lpstr>Тема Office</vt:lpstr>
      <vt:lpstr>1_Тема Office</vt:lpstr>
      <vt:lpstr>Презентация PowerPoint</vt:lpstr>
      <vt:lpstr>СЕГОДНЯ НА УРОКЕ:  </vt:lpstr>
      <vt:lpstr>Запишите одним словом ответы на вопросы.</vt:lpstr>
      <vt:lpstr>Презентация PowerPoint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367</vt:lpstr>
      <vt:lpstr>УПРАЖНЕНИЕ 367</vt:lpstr>
      <vt:lpstr>Презентация PowerPoint</vt:lpstr>
      <vt:lpstr>Презентация PowerPoint</vt:lpstr>
      <vt:lpstr>УПРАЖНЕНИЕ 369</vt:lpstr>
      <vt:lpstr>УПРАЖНЕНИЕ 369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513</cp:revision>
  <dcterms:created xsi:type="dcterms:W3CDTF">2020-04-13T08:05:16Z</dcterms:created>
  <dcterms:modified xsi:type="dcterms:W3CDTF">2020-12-14T10:25:31Z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