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8" r:id="rId2"/>
    <p:sldMasterId id="2147483675" r:id="rId3"/>
  </p:sldMasterIdLst>
  <p:notesMasterIdLst>
    <p:notesMasterId r:id="rId34"/>
  </p:notesMasterIdLst>
  <p:sldIdLst>
    <p:sldId id="259" r:id="rId4"/>
    <p:sldId id="390" r:id="rId5"/>
    <p:sldId id="490" r:id="rId6"/>
    <p:sldId id="492" r:id="rId7"/>
    <p:sldId id="491" r:id="rId8"/>
    <p:sldId id="502" r:id="rId9"/>
    <p:sldId id="493" r:id="rId10"/>
    <p:sldId id="489" r:id="rId11"/>
    <p:sldId id="495" r:id="rId12"/>
    <p:sldId id="496" r:id="rId13"/>
    <p:sldId id="499" r:id="rId14"/>
    <p:sldId id="500" r:id="rId15"/>
    <p:sldId id="497" r:id="rId16"/>
    <p:sldId id="488" r:id="rId17"/>
    <p:sldId id="503" r:id="rId18"/>
    <p:sldId id="501" r:id="rId19"/>
    <p:sldId id="504" r:id="rId20"/>
    <p:sldId id="505" r:id="rId21"/>
    <p:sldId id="506" r:id="rId22"/>
    <p:sldId id="509" r:id="rId23"/>
    <p:sldId id="510" r:id="rId24"/>
    <p:sldId id="511" r:id="rId25"/>
    <p:sldId id="512" r:id="rId26"/>
    <p:sldId id="513" r:id="rId27"/>
    <p:sldId id="514" r:id="rId28"/>
    <p:sldId id="515" r:id="rId29"/>
    <p:sldId id="516" r:id="rId30"/>
    <p:sldId id="518" r:id="rId31"/>
    <p:sldId id="519" r:id="rId32"/>
    <p:sldId id="294" r:id="rId33"/>
  </p:sldIdLst>
  <p:sldSz cx="5765800" cy="3244850"/>
  <p:notesSz cx="5765800" cy="3244850"/>
  <p:defaultTextStyle>
    <a:defPPr>
      <a:defRPr lang="ru-RU"/>
    </a:defPPr>
    <a:lvl1pPr marL="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A3F1"/>
    <a:srgbClr val="0000FF"/>
    <a:srgbClr val="663300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16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14.12.2020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55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1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67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238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779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360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8919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4476" algn="l" defTabSz="9111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352" y="140361"/>
            <a:ext cx="4994000" cy="425887"/>
          </a:xfrm>
        </p:spPr>
        <p:txBody>
          <a:bodyPr/>
          <a:lstStyle>
            <a:lvl1pPr>
              <a:defRPr sz="34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9945" y="753887"/>
            <a:ext cx="4994000" cy="209510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8478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45" y="140361"/>
            <a:ext cx="4994000" cy="425887"/>
          </a:xfrm>
        </p:spPr>
        <p:txBody>
          <a:bodyPr/>
          <a:lstStyle>
            <a:lvl1pPr>
              <a:defRPr sz="3400" b="0" baseline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589945" y="753888"/>
            <a:ext cx="4994000" cy="2009933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60790" indent="0">
              <a:buNone/>
              <a:defRPr/>
            </a:lvl2pPr>
            <a:lvl3pPr marL="60790" indent="0">
              <a:buNone/>
              <a:defRPr/>
            </a:lvl3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9805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45" y="140361"/>
            <a:ext cx="4994000" cy="425887"/>
          </a:xfrm>
        </p:spPr>
        <p:txBody>
          <a:bodyPr/>
          <a:lstStyle>
            <a:lvl1pPr>
              <a:defRPr sz="34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589945" y="753887"/>
            <a:ext cx="4994000" cy="2095100"/>
          </a:xfrm>
        </p:spPr>
        <p:txBody>
          <a:bodyPr/>
          <a:lstStyle>
            <a:lvl1pPr marL="192503" indent="-192503">
              <a:buSzPct val="80000"/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17427" indent="-160081">
              <a:buSzPct val="80000"/>
              <a:buFont typeface="Wingdings" pitchFamily="2" charset="2"/>
              <a:buChar char="§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 marL="644377" indent="-129686">
              <a:buSzPct val="80000"/>
              <a:buFont typeface="Arial" pitchFamily="34" charset="0"/>
              <a:buChar char="•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27124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45" y="140361"/>
            <a:ext cx="4994000" cy="425887"/>
          </a:xfrm>
        </p:spPr>
        <p:txBody>
          <a:bodyPr/>
          <a:lstStyle>
            <a:lvl1pPr>
              <a:defRPr sz="34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9945" y="753628"/>
            <a:ext cx="2383500" cy="2095100"/>
          </a:xfrm>
        </p:spPr>
        <p:txBody>
          <a:bodyPr/>
          <a:lstStyle>
            <a:lvl1pPr>
              <a:defRPr sz="18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1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0735" y="753628"/>
            <a:ext cx="2383500" cy="2095100"/>
          </a:xfrm>
        </p:spPr>
        <p:txBody>
          <a:bodyPr/>
          <a:lstStyle>
            <a:lvl1pPr>
              <a:defRPr sz="18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1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33288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0583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408" y="736659"/>
            <a:ext cx="5311855" cy="596167"/>
          </a:xfrm>
        </p:spPr>
        <p:txBody>
          <a:bodyPr/>
          <a:lstStyle>
            <a:lvl1pPr>
              <a:defRPr sz="4500" b="0">
                <a:solidFill>
                  <a:schemeClr val="bg2">
                    <a:lumMod val="25000"/>
                  </a:schemeClr>
                </a:solidFill>
                <a:effectLst/>
                <a:latin typeface="Cassandra" pitchFamily="66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7305" y="1669546"/>
            <a:ext cx="4036060" cy="596167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319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352" y="140360"/>
            <a:ext cx="4994000" cy="425887"/>
          </a:xfrm>
        </p:spPr>
        <p:txBody>
          <a:bodyPr/>
          <a:lstStyle>
            <a:lvl1pPr>
              <a:defRPr sz="34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89945" y="753887"/>
            <a:ext cx="4994000" cy="2095100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821050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45" y="140360"/>
            <a:ext cx="4994000" cy="425887"/>
          </a:xfrm>
        </p:spPr>
        <p:txBody>
          <a:bodyPr/>
          <a:lstStyle>
            <a:lvl1pPr>
              <a:defRPr sz="3400" b="0" baseline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589945" y="753887"/>
            <a:ext cx="4994000" cy="2009933"/>
          </a:xfrm>
        </p:spPr>
        <p:txBody>
          <a:bodyPr/>
          <a:lstStyle>
            <a:lvl1pPr marL="0" indent="0">
              <a:buNone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60804" indent="0">
              <a:buNone/>
              <a:defRPr/>
            </a:lvl2pPr>
            <a:lvl3pPr marL="60804" indent="0">
              <a:buNone/>
              <a:defRPr/>
            </a:lvl3pPr>
          </a:lstStyle>
          <a:p>
            <a:pPr lvl="0"/>
            <a:r>
              <a:rPr lang="ru-RU" dirty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580171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45" y="140360"/>
            <a:ext cx="4994000" cy="425887"/>
          </a:xfrm>
        </p:spPr>
        <p:txBody>
          <a:bodyPr/>
          <a:lstStyle>
            <a:lvl1pPr>
              <a:defRPr sz="34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589945" y="753887"/>
            <a:ext cx="4994000" cy="2095100"/>
          </a:xfrm>
        </p:spPr>
        <p:txBody>
          <a:bodyPr/>
          <a:lstStyle>
            <a:lvl1pPr marL="192546" indent="-192546">
              <a:buSzPct val="80000"/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417521" indent="-160117">
              <a:buSzPct val="80000"/>
              <a:buFont typeface="Wingdings" pitchFamily="2" charset="2"/>
              <a:buChar char="§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 marL="644522" indent="-129715">
              <a:buSzPct val="80000"/>
              <a:buFont typeface="Arial" pitchFamily="34" charset="0"/>
              <a:buChar char="•"/>
              <a:defRPr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>
              <a:buFont typeface="Wingdings 2" pitchFamily="18" charset="2"/>
              <a:buChar char="·"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193323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945" y="140360"/>
            <a:ext cx="4994000" cy="425887"/>
          </a:xfrm>
        </p:spPr>
        <p:txBody>
          <a:bodyPr/>
          <a:lstStyle>
            <a:lvl1pPr>
              <a:defRPr sz="3400" b="0">
                <a:solidFill>
                  <a:schemeClr val="bg2">
                    <a:lumMod val="25000"/>
                  </a:schemeClr>
                </a:solidFill>
                <a:latin typeface="Cassandra" pitchFamily="66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89945" y="753628"/>
            <a:ext cx="2383500" cy="2095100"/>
          </a:xfrm>
        </p:spPr>
        <p:txBody>
          <a:bodyPr/>
          <a:lstStyle>
            <a:lvl1pPr>
              <a:defRPr sz="18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1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200735" y="753628"/>
            <a:ext cx="2383500" cy="2095100"/>
          </a:xfrm>
        </p:spPr>
        <p:txBody>
          <a:bodyPr/>
          <a:lstStyle>
            <a:lvl1pPr>
              <a:defRPr sz="1800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>
              <a:defRPr sz="1600">
                <a:solidFill>
                  <a:schemeClr val="bg2">
                    <a:lumMod val="25000"/>
                  </a:schemeClr>
                </a:solidFill>
                <a:latin typeface="+mj-lt"/>
              </a:defRPr>
            </a:lvl2pPr>
            <a:lvl3pPr>
              <a:defRPr sz="1400">
                <a:solidFill>
                  <a:schemeClr val="bg2">
                    <a:lumMod val="25000"/>
                  </a:schemeClr>
                </a:solidFill>
                <a:latin typeface="+mj-lt"/>
              </a:defRPr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02583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073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22" indent="-71822">
              <a:buFont typeface="Arial" panose="020B0604020202020204" pitchFamily="34" charset="0"/>
              <a:buChar char="•"/>
              <a:defRPr sz="700"/>
            </a:lvl2pPr>
            <a:lvl3pPr marL="143642" indent="-71822">
              <a:defRPr sz="700"/>
            </a:lvl3pPr>
            <a:lvl4pPr marL="251367" indent="-107732">
              <a:defRPr sz="700"/>
            </a:lvl4pPr>
            <a:lvl5pPr marL="359097" indent="-107732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8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053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215444"/>
          </a:xfrm>
        </p:spPr>
        <p:txBody>
          <a:bodyPr/>
          <a:lstStyle>
            <a:lvl1pPr marL="0" indent="0" algn="ctr">
              <a:buNone/>
              <a:defRPr/>
            </a:lvl1pPr>
            <a:lvl2pPr marL="257404" indent="0" algn="ctr">
              <a:buNone/>
              <a:defRPr/>
            </a:lvl2pPr>
            <a:lvl3pPr marL="514807" indent="0" algn="ctr">
              <a:buNone/>
              <a:defRPr/>
            </a:lvl3pPr>
            <a:lvl4pPr marL="772211" indent="0" algn="ctr">
              <a:buNone/>
              <a:defRPr/>
            </a:lvl4pPr>
            <a:lvl5pPr marL="1029614" indent="0" algn="ctr">
              <a:buNone/>
              <a:defRPr/>
            </a:lvl5pPr>
            <a:lvl6pPr marL="1287018" indent="0" algn="ctr">
              <a:buNone/>
              <a:defRPr/>
            </a:lvl6pPr>
            <a:lvl7pPr marL="1544422" indent="0" algn="ctr">
              <a:buNone/>
              <a:defRPr/>
            </a:lvl7pPr>
            <a:lvl8pPr marL="1801825" indent="0" algn="ctr">
              <a:buNone/>
              <a:defRPr/>
            </a:lvl8pPr>
            <a:lvl9pPr marL="2059229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ADAAC4-B1FB-47ED-B1F5-1C8B7457E1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46248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9409" y="736660"/>
            <a:ext cx="5311855" cy="596167"/>
          </a:xfrm>
        </p:spPr>
        <p:txBody>
          <a:bodyPr/>
          <a:lstStyle>
            <a:lvl1pPr>
              <a:defRPr sz="4500" b="0">
                <a:solidFill>
                  <a:schemeClr val="bg2">
                    <a:lumMod val="25000"/>
                  </a:schemeClr>
                </a:solidFill>
                <a:effectLst/>
                <a:latin typeface="Cassandra" pitchFamily="66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87305" y="1669547"/>
            <a:ext cx="4036060" cy="596167"/>
          </a:xfrm>
        </p:spPr>
        <p:txBody>
          <a:bodyPr/>
          <a:lstStyle>
            <a:lvl1pPr marL="0" indent="0" algn="ctr">
              <a:buNone/>
              <a:defRPr sz="2000" i="1">
                <a:solidFill>
                  <a:schemeClr val="bg2">
                    <a:lumMod val="25000"/>
                  </a:schemeClr>
                </a:solidFill>
                <a:latin typeface="+mj-lt"/>
              </a:defRPr>
            </a:lvl1pPr>
            <a:lvl2pPr marL="2573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8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717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6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12/14/2020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6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82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555">
        <a:defRPr>
          <a:latin typeface="+mn-lt"/>
          <a:ea typeface="+mn-ea"/>
          <a:cs typeface="+mn-cs"/>
        </a:defRPr>
      </a:lvl2pPr>
      <a:lvl3pPr marL="911119">
        <a:defRPr>
          <a:latin typeface="+mn-lt"/>
          <a:ea typeface="+mn-ea"/>
          <a:cs typeface="+mn-cs"/>
        </a:defRPr>
      </a:lvl3pPr>
      <a:lvl4pPr marL="1366678">
        <a:defRPr>
          <a:latin typeface="+mn-lt"/>
          <a:ea typeface="+mn-ea"/>
          <a:cs typeface="+mn-cs"/>
        </a:defRPr>
      </a:lvl4pPr>
      <a:lvl5pPr marL="1822238">
        <a:defRPr>
          <a:latin typeface="+mn-lt"/>
          <a:ea typeface="+mn-ea"/>
          <a:cs typeface="+mn-cs"/>
        </a:defRPr>
      </a:lvl5pPr>
      <a:lvl6pPr marL="2277799">
        <a:defRPr>
          <a:latin typeface="+mn-lt"/>
          <a:ea typeface="+mn-ea"/>
          <a:cs typeface="+mn-cs"/>
        </a:defRPr>
      </a:lvl6pPr>
      <a:lvl7pPr marL="2733360">
        <a:defRPr>
          <a:latin typeface="+mn-lt"/>
          <a:ea typeface="+mn-ea"/>
          <a:cs typeface="+mn-cs"/>
        </a:defRPr>
      </a:lvl7pPr>
      <a:lvl8pPr marL="3188919">
        <a:defRPr>
          <a:latin typeface="+mn-lt"/>
          <a:ea typeface="+mn-ea"/>
          <a:cs typeface="+mn-cs"/>
        </a:defRPr>
      </a:lvl8pPr>
      <a:lvl9pPr marL="364447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12616" y="140460"/>
            <a:ext cx="4994024" cy="42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69" tIns="25734" rIns="51469" bIns="257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12616" y="772155"/>
            <a:ext cx="4994024" cy="209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69" tIns="25734" rIns="51469" bIns="257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003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kern="1200">
          <a:solidFill>
            <a:srgbClr val="4A452A"/>
          </a:solidFill>
          <a:latin typeface="Cassandra" pitchFamily="66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5pPr>
      <a:lvl6pPr marL="257346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6pPr>
      <a:lvl7pPr marL="514691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7pPr>
      <a:lvl8pPr marL="772037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8pPr>
      <a:lvl9pPr marL="1029383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193010" indent="-19301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·"/>
        <a:defRPr sz="1800" kern="1200">
          <a:solidFill>
            <a:srgbClr val="4A452A"/>
          </a:solidFill>
          <a:latin typeface="+mj-lt"/>
          <a:ea typeface="+mn-ea"/>
          <a:cs typeface="Arial" pitchFamily="34" charset="0"/>
        </a:defRPr>
      </a:lvl1pPr>
      <a:lvl2pPr marL="418187" indent="-160841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 kern="1200">
          <a:solidFill>
            <a:srgbClr val="4A452A"/>
          </a:solidFill>
          <a:latin typeface="+mj-lt"/>
          <a:ea typeface="+mn-ea"/>
          <a:cs typeface="Arial" pitchFamily="34" charset="0"/>
        </a:defRPr>
      </a:lvl2pPr>
      <a:lvl3pPr marL="643364" indent="-1286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rgbClr val="4A452A"/>
          </a:solidFill>
          <a:latin typeface="+mj-lt"/>
          <a:ea typeface="+mn-ea"/>
          <a:cs typeface="Arial" pitchFamily="34" charset="0"/>
        </a:defRPr>
      </a:lvl3pPr>
      <a:lvl4pPr marL="900710" indent="-1286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1158056" indent="-12867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1415402" indent="-128673" algn="l" defTabSz="5146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2747" indent="-128673" algn="l" defTabSz="5146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30093" indent="-128673" algn="l" defTabSz="5146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7440" indent="-128673" algn="l" defTabSz="5146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346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691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037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383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6729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075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420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8767" algn="l" defTabSz="5146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8" cstate="print">
            <a:lum/>
          </a:blip>
          <a:srcRect/>
          <a:stretch>
            <a:fillRect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12616" y="140460"/>
            <a:ext cx="4994024" cy="425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12616" y="772154"/>
            <a:ext cx="4994024" cy="209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81" tIns="25740" rIns="51481" bIns="2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98018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400" kern="1200">
          <a:solidFill>
            <a:srgbClr val="4A452A"/>
          </a:solidFill>
          <a:latin typeface="Cassandra" pitchFamily="66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400">
          <a:solidFill>
            <a:srgbClr val="4A452A"/>
          </a:solidFill>
          <a:latin typeface="Cassandra" pitchFamily="66" charset="0"/>
          <a:cs typeface="Arial" charset="0"/>
        </a:defRPr>
      </a:lvl5pPr>
      <a:lvl6pPr marL="257404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6pPr>
      <a:lvl7pPr marL="514807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7pPr>
      <a:lvl8pPr marL="772211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8pPr>
      <a:lvl9pPr marL="1029614" algn="ctr" rtl="0" fontAlgn="base">
        <a:spcBef>
          <a:spcPct val="0"/>
        </a:spcBef>
        <a:spcAft>
          <a:spcPct val="0"/>
        </a:spcAft>
        <a:defRPr sz="23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193053" indent="-193053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·"/>
        <a:defRPr sz="1800" kern="1200">
          <a:solidFill>
            <a:srgbClr val="4A452A"/>
          </a:solidFill>
          <a:latin typeface="+mj-lt"/>
          <a:ea typeface="+mn-ea"/>
          <a:cs typeface="Arial" pitchFamily="34" charset="0"/>
        </a:defRPr>
      </a:lvl1pPr>
      <a:lvl2pPr marL="418281" indent="-160877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 kern="1200">
          <a:solidFill>
            <a:srgbClr val="4A452A"/>
          </a:solidFill>
          <a:latin typeface="+mj-lt"/>
          <a:ea typeface="+mn-ea"/>
          <a:cs typeface="Arial" pitchFamily="34" charset="0"/>
        </a:defRPr>
      </a:lvl2pPr>
      <a:lvl3pPr marL="643509" indent="-1287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rgbClr val="4A452A"/>
          </a:solidFill>
          <a:latin typeface="+mj-lt"/>
          <a:ea typeface="+mn-ea"/>
          <a:cs typeface="Arial" pitchFamily="34" charset="0"/>
        </a:defRPr>
      </a:lvl3pPr>
      <a:lvl4pPr marL="900913" indent="-1287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1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1158316" indent="-12870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1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1415720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673123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30527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187931" indent="-128702" algn="l" defTabSz="514807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5740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14807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72211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9614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87018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44422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01825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59229" algn="l" defTabSz="514807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gi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3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48437" y="1470025"/>
            <a:ext cx="281970" cy="103948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1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297"/>
          </a:xfrm>
          <a:prstGeom prst="rect">
            <a:avLst/>
          </a:prstGeom>
        </p:spPr>
        <p:txBody>
          <a:bodyPr vert="horz" wrap="square" lIns="0" tIns="1581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08611" y="555625"/>
            <a:ext cx="596382" cy="227575"/>
          </a:xfrm>
          <a:prstGeom prst="rect">
            <a:avLst/>
          </a:prstGeom>
        </p:spPr>
        <p:txBody>
          <a:bodyPr vert="horz" wrap="square" lIns="0" tIns="12014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6" y="223266"/>
            <a:ext cx="3584083" cy="537935"/>
          </a:xfrm>
          <a:prstGeom prst="rect">
            <a:avLst/>
          </a:prstGeom>
        </p:spPr>
        <p:txBody>
          <a:bodyPr vert="horz" wrap="square" lIns="0" tIns="1457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67" defTabSz="912215">
              <a:spcBef>
                <a:spcPts val="114"/>
              </a:spcBef>
              <a:defRPr/>
            </a:pPr>
            <a:r>
              <a:rPr lang="ru-RU" kern="0" spc="-5" dirty="0">
                <a:solidFill>
                  <a:sysClr val="window" lastClr="FFFFFF"/>
                </a:solidFill>
              </a:rPr>
              <a:t> </a:t>
            </a: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4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9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9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215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6899" y="1165225"/>
            <a:ext cx="3352801" cy="1815862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Правописание гласных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шипящих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255" y="1345103"/>
            <a:ext cx="1636712" cy="1468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44710" y="21114"/>
            <a:ext cx="2068968" cy="513635"/>
          </a:xfrm>
          <a:prstGeom prst="rect">
            <a:avLst/>
          </a:prstGeom>
          <a:noFill/>
        </p:spPr>
        <p:txBody>
          <a:bodyPr wrap="none" lIns="51469" tIns="25734" rIns="51469" bIns="25734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000" b="1" dirty="0">
                <a:ln w="11430"/>
                <a:solidFill>
                  <a:schemeClr val="bg1"/>
                </a:solidFill>
                <a:latin typeface="Arial" panose="020B0604020202020204" pitchFamily="34" charset="0"/>
                <a:ea typeface="Tahoma" pitchFamily="34" charset="0"/>
                <a:cs typeface="Arial" panose="020B0604020202020204" pitchFamily="34" charset="0"/>
              </a:rPr>
              <a:t>ЗАПОМНИ</a:t>
            </a:r>
            <a:endParaRPr lang="ru-RU" sz="3000" b="1" dirty="0">
              <a:ln w="11430"/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386" y="429960"/>
            <a:ext cx="1107114" cy="102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872" y="1546225"/>
            <a:ext cx="1320829" cy="84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096" y="2546278"/>
            <a:ext cx="999005" cy="600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450" y="191467"/>
            <a:ext cx="945951" cy="1321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646" y="1623553"/>
            <a:ext cx="1430439" cy="157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15900" y="534763"/>
            <a:ext cx="4953000" cy="295463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фёр           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нглёр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ссе               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кей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800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колад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283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7446" y="55185"/>
            <a:ext cx="2890908" cy="674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7484">
            <a:off x="388042" y="498100"/>
            <a:ext cx="1487496" cy="94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" y="1605820"/>
            <a:ext cx="1986998" cy="132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3817">
            <a:off x="3745596" y="401693"/>
            <a:ext cx="1841853" cy="1283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683" y="1724637"/>
            <a:ext cx="2107119" cy="135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>
            <a:spLocks noGrp="1" noChangeArrowheads="1"/>
          </p:cNvSpPr>
          <p:nvPr/>
        </p:nvSpPr>
        <p:spPr bwMode="auto">
          <a:xfrm>
            <a:off x="864870" y="498102"/>
            <a:ext cx="4036060" cy="2379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1458" tIns="25728" rIns="51458" bIns="25728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514575" eaLnBrk="1" hangingPunct="1">
              <a:lnSpc>
                <a:spcPct val="90000"/>
              </a:lnSpc>
              <a:defRPr/>
            </a:pPr>
            <a:r>
              <a:rPr lang="ru-RU" sz="2300" kern="0" dirty="0">
                <a:solidFill>
                  <a:srgbClr val="000000"/>
                </a:solidFill>
                <a:latin typeface="Arial"/>
              </a:rPr>
              <a:t>Крыж</a:t>
            </a:r>
            <a:r>
              <a:rPr lang="ru-RU" sz="2700" b="1" u="sng" kern="0" dirty="0">
                <a:solidFill>
                  <a:srgbClr val="FF3300"/>
                </a:solidFill>
                <a:latin typeface="Arial"/>
              </a:rPr>
              <a:t>о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вник</a:t>
            </a:r>
          </a:p>
          <a:p>
            <a:pPr defTabSz="514575" eaLnBrk="1" hangingPunct="1">
              <a:lnSpc>
                <a:spcPct val="90000"/>
              </a:lnSpc>
              <a:defRPr/>
            </a:pPr>
            <a:r>
              <a:rPr lang="ru-RU" sz="2300" kern="0" dirty="0">
                <a:solidFill>
                  <a:srgbClr val="000000"/>
                </a:solidFill>
                <a:latin typeface="Arial"/>
              </a:rPr>
              <a:t>Ш</a:t>
            </a:r>
            <a:r>
              <a:rPr lang="ru-RU" sz="2700" b="1" u="sng" kern="0" dirty="0">
                <a:solidFill>
                  <a:srgbClr val="FF3300"/>
                </a:solidFill>
                <a:latin typeface="Arial"/>
              </a:rPr>
              <a:t>о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мпол</a:t>
            </a:r>
          </a:p>
          <a:p>
            <a:pPr defTabSz="514575" eaLnBrk="1" hangingPunct="1">
              <a:lnSpc>
                <a:spcPct val="90000"/>
              </a:lnSpc>
              <a:defRPr/>
            </a:pPr>
            <a:r>
              <a:rPr lang="ru-RU" sz="2300" kern="0" dirty="0">
                <a:solidFill>
                  <a:srgbClr val="000000"/>
                </a:solidFill>
                <a:latin typeface="Arial"/>
              </a:rPr>
              <a:t>Ш</a:t>
            </a:r>
            <a:r>
              <a:rPr lang="ru-RU" sz="2700" b="1" u="sng" kern="0" dirty="0">
                <a:solidFill>
                  <a:srgbClr val="FF3300"/>
                </a:solidFill>
                <a:latin typeface="Arial"/>
              </a:rPr>
              <a:t>о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в </a:t>
            </a:r>
            <a:endParaRPr lang="ru-RU" sz="800" kern="0" dirty="0">
              <a:solidFill>
                <a:srgbClr val="000000"/>
              </a:solidFill>
              <a:latin typeface="Arial"/>
            </a:endParaRPr>
          </a:p>
          <a:p>
            <a:pPr defTabSz="514575" eaLnBrk="1" hangingPunct="1">
              <a:lnSpc>
                <a:spcPct val="90000"/>
              </a:lnSpc>
              <a:defRPr/>
            </a:pPr>
            <a:r>
              <a:rPr lang="ru-RU" sz="2300" kern="0" dirty="0">
                <a:solidFill>
                  <a:srgbClr val="000000"/>
                </a:solidFill>
                <a:latin typeface="Arial"/>
              </a:rPr>
              <a:t>Ш</a:t>
            </a:r>
            <a:r>
              <a:rPr lang="ru-RU" sz="2700" b="1" u="sng" kern="0" dirty="0">
                <a:solidFill>
                  <a:srgbClr val="FF3300"/>
                </a:solidFill>
                <a:latin typeface="Arial"/>
              </a:rPr>
              <a:t>о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рох</a:t>
            </a:r>
          </a:p>
          <a:p>
            <a:pPr defTabSz="514575" eaLnBrk="1" hangingPunct="1">
              <a:lnSpc>
                <a:spcPct val="90000"/>
              </a:lnSpc>
              <a:defRPr/>
            </a:pPr>
            <a:r>
              <a:rPr lang="ru-RU" sz="2300" kern="0" dirty="0">
                <a:solidFill>
                  <a:srgbClr val="000000"/>
                </a:solidFill>
                <a:latin typeface="Arial"/>
              </a:rPr>
              <a:t>Капюш</a:t>
            </a:r>
            <a:r>
              <a:rPr lang="ru-RU" sz="2700" b="1" u="sng" kern="0" dirty="0">
                <a:solidFill>
                  <a:srgbClr val="FF3300"/>
                </a:solidFill>
                <a:latin typeface="Arial"/>
              </a:rPr>
              <a:t>о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н</a:t>
            </a:r>
          </a:p>
          <a:p>
            <a:pPr defTabSz="514575" eaLnBrk="1" hangingPunct="1">
              <a:lnSpc>
                <a:spcPct val="90000"/>
              </a:lnSpc>
              <a:defRPr/>
            </a:pPr>
            <a:r>
              <a:rPr lang="ru-RU" sz="2300" kern="0" dirty="0">
                <a:solidFill>
                  <a:srgbClr val="000000"/>
                </a:solidFill>
                <a:latin typeface="Arial"/>
              </a:rPr>
              <a:t>Ш</a:t>
            </a:r>
            <a:r>
              <a:rPr lang="ru-RU" sz="2700" b="1" u="sng" kern="0" dirty="0">
                <a:solidFill>
                  <a:srgbClr val="FF3300"/>
                </a:solidFill>
                <a:latin typeface="Arial"/>
              </a:rPr>
              <a:t>о</a:t>
            </a:r>
            <a:r>
              <a:rPr lang="ru-RU" sz="2300" kern="0" dirty="0">
                <a:solidFill>
                  <a:srgbClr val="000000"/>
                </a:solidFill>
                <a:latin typeface="Arial"/>
              </a:rPr>
              <a:t>рты</a:t>
            </a:r>
          </a:p>
        </p:txBody>
      </p:sp>
    </p:spTree>
    <p:extLst>
      <p:ext uri="{BB962C8B-B14F-4D97-AF65-F5344CB8AC3E}">
        <p14:creationId xmlns:p14="http://schemas.microsoft.com/office/powerpoint/2010/main" val="23786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 descr="F:\БУКВЫ О-Ё ПОСЛЕ ШИПЯЩИХ\ДЛЯ УРОКА\01082017130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00" y="293679"/>
            <a:ext cx="2951328" cy="2214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0699" y="2440117"/>
            <a:ext cx="4712321" cy="605968"/>
          </a:xfrm>
          <a:prstGeom prst="rect">
            <a:avLst/>
          </a:prstGeom>
          <a:noFill/>
        </p:spPr>
        <p:txBody>
          <a:bodyPr wrap="none" lIns="51469" tIns="25734" rIns="51469" bIns="25734" rtlCol="0">
            <a:spAutoFit/>
          </a:bodyPr>
          <a:lstStyle/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Что случилось? Кто совершил </a:t>
            </a:r>
            <a:r>
              <a:rPr lang="ru-RU" b="1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подж</a:t>
            </a:r>
            <a:r>
              <a:rPr lang="ru-RU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…г</a:t>
            </a:r>
            <a: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?</a:t>
            </a:r>
          </a:p>
          <a:p>
            <a:pPr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                Кто </a:t>
            </a:r>
            <a:r>
              <a:rPr lang="ru-RU" b="1" dirty="0" err="1" smtClean="0">
                <a:solidFill>
                  <a:prstClr val="black"/>
                </a:solidFill>
                <a:latin typeface="Arial" charset="0"/>
                <a:cs typeface="Arial" charset="0"/>
              </a:rPr>
              <a:t>подж</a:t>
            </a:r>
            <a:r>
              <a:rPr lang="ru-RU" b="1" dirty="0" smtClean="0">
                <a:solidFill>
                  <a:prstClr val="black"/>
                </a:solidFill>
                <a:latin typeface="Arial" charset="0"/>
                <a:cs typeface="Arial" charset="0"/>
              </a:rPr>
              <a:t>…г </a:t>
            </a:r>
            <a:r>
              <a:rPr lang="ru-RU" b="1" dirty="0">
                <a:solidFill>
                  <a:prstClr val="black"/>
                </a:solidFill>
                <a:latin typeface="Arial" charset="0"/>
                <a:cs typeface="Arial" charset="0"/>
              </a:rPr>
              <a:t>костер?</a:t>
            </a:r>
          </a:p>
        </p:txBody>
      </p:sp>
      <p:sp>
        <p:nvSpPr>
          <p:cNvPr id="3" name="Выноска-облако 2"/>
          <p:cNvSpPr/>
          <p:nvPr/>
        </p:nvSpPr>
        <p:spPr>
          <a:xfrm>
            <a:off x="2519660" y="48959"/>
            <a:ext cx="3182824" cy="1192466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69" tIns="25734" rIns="51469" bIns="25734" rtlCol="0" anchor="ctr"/>
          <a:lstStyle/>
          <a:p>
            <a:pPr algn="ctr"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Какую гласную нужно написать </a:t>
            </a:r>
            <a:endParaRPr lang="ru-RU" sz="1600" b="1" dirty="0" smtClean="0">
              <a:solidFill>
                <a:prstClr val="white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514807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 </a:t>
            </a:r>
            <a:r>
              <a:rPr lang="ru-RU" sz="1600" b="1" dirty="0">
                <a:solidFill>
                  <a:prstClr val="white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словах?</a:t>
            </a:r>
          </a:p>
        </p:txBody>
      </p:sp>
    </p:spTree>
    <p:extLst>
      <p:ext uri="{BB962C8B-B14F-4D97-AF65-F5344CB8AC3E}">
        <p14:creationId xmlns:p14="http://schemas.microsoft.com/office/powerpoint/2010/main" val="298827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849114" y="890184"/>
            <a:ext cx="1576586" cy="62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1481" tIns="25740" rIns="51481" bIns="25740">
            <a:spAutoFit/>
          </a:bodyPr>
          <a:lstStyle/>
          <a:p>
            <a:pPr algn="ctr" defTabSz="514807">
              <a:defRPr/>
            </a:pPr>
            <a:r>
              <a:rPr lang="ru-RU" sz="3700" b="1" kern="0" dirty="0">
                <a:solidFill>
                  <a:sysClr val="windowText" lastClr="000000"/>
                </a:solidFill>
              </a:rPr>
              <a:t>-ж</a:t>
            </a:r>
            <a:r>
              <a:rPr lang="ru-RU" sz="3700" b="1" kern="0" dirty="0">
                <a:solidFill>
                  <a:srgbClr val="C00000"/>
                </a:solidFill>
              </a:rPr>
              <a:t>ё</a:t>
            </a:r>
            <a:r>
              <a:rPr lang="ru-RU" sz="3700" b="1" kern="0" dirty="0">
                <a:solidFill>
                  <a:sysClr val="windowText" lastClr="000000"/>
                </a:solidFill>
              </a:rPr>
              <a:t>г-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56964" y="195746"/>
            <a:ext cx="2323713" cy="359759"/>
          </a:xfrm>
          <a:prstGeom prst="rect">
            <a:avLst/>
          </a:prstGeom>
          <a:noFill/>
        </p:spPr>
        <p:txBody>
          <a:bodyPr wrap="square" lIns="51481" tIns="25740" rIns="51481" bIns="25740" rtlCol="0">
            <a:spAutoFit/>
          </a:bodyPr>
          <a:lstStyle/>
          <a:p>
            <a:pPr algn="ctr">
              <a:defRPr/>
            </a:pPr>
            <a:r>
              <a:rPr lang="ru-RU" sz="2000" b="1" u="sng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РАЗЛИЧАЙ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1" y="510875"/>
            <a:ext cx="838200" cy="584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56663" y="520272"/>
            <a:ext cx="824716" cy="574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3035300" y="896262"/>
            <a:ext cx="1760005" cy="62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algn="ctr" defTabSz="514807">
              <a:defRPr/>
            </a:pPr>
            <a:r>
              <a:rPr lang="ru-RU" sz="3700" b="1" kern="0" dirty="0">
                <a:solidFill>
                  <a:sysClr val="windowText" lastClr="000000"/>
                </a:solidFill>
              </a:rPr>
              <a:t>-</a:t>
            </a:r>
            <a:r>
              <a:rPr lang="ru-RU" sz="3700" b="1" kern="0" dirty="0" err="1">
                <a:solidFill>
                  <a:sysClr val="windowText" lastClr="000000"/>
                </a:solidFill>
              </a:rPr>
              <a:t>ж</a:t>
            </a:r>
            <a:r>
              <a:rPr lang="ru-RU" sz="3700" b="1" kern="0" dirty="0" err="1">
                <a:solidFill>
                  <a:srgbClr val="C00000"/>
                </a:solidFill>
              </a:rPr>
              <a:t>о</a:t>
            </a:r>
            <a:r>
              <a:rPr lang="ru-RU" sz="3700" b="1" kern="0" dirty="0" err="1">
                <a:solidFill>
                  <a:sysClr val="windowText" lastClr="000000"/>
                </a:solidFill>
              </a:rPr>
              <a:t>г</a:t>
            </a:r>
            <a:r>
              <a:rPr lang="ru-RU" sz="3700" b="1" kern="0" dirty="0">
                <a:solidFill>
                  <a:sysClr val="windowText" lastClr="000000"/>
                </a:solidFill>
              </a:rPr>
              <a:t>-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6900" y="1393825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словах, от них образованных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87700" y="1393825"/>
            <a:ext cx="2362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существительных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словах, от них образованных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9114" y="2362339"/>
            <a:ext cx="4111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Ож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 руку – сильный ож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Ож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гший руку – ож</a:t>
            </a: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говый центр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134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6"/>
            <a:ext cx="5486399" cy="615553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Выполните по образцу.</a:t>
            </a:r>
          </a:p>
          <a:p>
            <a:pPr algn="l"/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Образец: Ж</a:t>
            </a:r>
            <a:r>
              <a:rPr lang="ru-RU" sz="2000" u="sng" dirty="0" smtClean="0">
                <a:solidFill>
                  <a:srgbClr val="FF0000"/>
                </a:solidFill>
              </a:rPr>
              <a:t>ё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лтый – ж</a:t>
            </a:r>
            <a:r>
              <a:rPr lang="ru-RU" sz="2000" u="sng" dirty="0" smtClean="0">
                <a:solidFill>
                  <a:srgbClr val="FF0000"/>
                </a:solidFill>
              </a:rPr>
              <a:t>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лтеть.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367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5901" y="1774825"/>
            <a:ext cx="5334000" cy="369312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ru-RU" dirty="0" smtClean="0"/>
              <a:t>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Дуга 1"/>
          <p:cNvSpPr/>
          <p:nvPr/>
        </p:nvSpPr>
        <p:spPr>
          <a:xfrm>
            <a:off x="1282700" y="936625"/>
            <a:ext cx="762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2654300" y="936625"/>
            <a:ext cx="685800" cy="228600"/>
          </a:xfrm>
          <a:prstGeom prst="arc">
            <a:avLst>
              <a:gd name="adj1" fmla="val 11308885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15901" y="1393825"/>
            <a:ext cx="525779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Чёрный, щёголь, жёрнов, чёрствый, шёрстка, жёрдочка, решётка, щётка, пчёлка.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6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367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15901" y="1774825"/>
            <a:ext cx="5334000" cy="369312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ru-RU" dirty="0" smtClean="0"/>
              <a:t>    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Дуга 1"/>
          <p:cNvSpPr/>
          <p:nvPr/>
        </p:nvSpPr>
        <p:spPr>
          <a:xfrm>
            <a:off x="520700" y="631825"/>
            <a:ext cx="762000" cy="2286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Дуга 7"/>
          <p:cNvSpPr/>
          <p:nvPr/>
        </p:nvSpPr>
        <p:spPr>
          <a:xfrm>
            <a:off x="2120900" y="631825"/>
            <a:ext cx="685800" cy="304800"/>
          </a:xfrm>
          <a:prstGeom prst="arc">
            <a:avLst>
              <a:gd name="adj1" fmla="val 11127957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9701" y="555625"/>
            <a:ext cx="541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рный - ч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рнеть, щ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голь - щ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голять, ж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рнов - ж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рнова, ч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рствый - ч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рстветь, ш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рстка - ш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рсть, ж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рдочка - ж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рдь, реш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 - реш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тчатый, щ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 - щ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тина, пч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лка - пч</a:t>
            </a:r>
            <a:r>
              <a:rPr lang="ru-RU" sz="28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ла.</a:t>
            </a:r>
            <a:endParaRPr lang="ru-RU" sz="2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292100" y="1050925"/>
            <a:ext cx="9144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/>
          <p:cNvSpPr/>
          <p:nvPr/>
        </p:nvSpPr>
        <p:spPr>
          <a:xfrm>
            <a:off x="3644900" y="631825"/>
            <a:ext cx="9144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/>
          <p:cNvSpPr/>
          <p:nvPr/>
        </p:nvSpPr>
        <p:spPr>
          <a:xfrm>
            <a:off x="1968500" y="1050925"/>
            <a:ext cx="1143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/>
          <p:cNvSpPr/>
          <p:nvPr/>
        </p:nvSpPr>
        <p:spPr>
          <a:xfrm>
            <a:off x="3111500" y="2727325"/>
            <a:ext cx="762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Дуга 12"/>
          <p:cNvSpPr/>
          <p:nvPr/>
        </p:nvSpPr>
        <p:spPr>
          <a:xfrm>
            <a:off x="1663700" y="2727325"/>
            <a:ext cx="762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>
            <a:off x="4025900" y="1431925"/>
            <a:ext cx="9144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>
            <a:off x="444500" y="1894453"/>
            <a:ext cx="990600" cy="249684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>
            <a:off x="3797300" y="1927225"/>
            <a:ext cx="762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>
            <a:off x="1892300" y="1889125"/>
            <a:ext cx="762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3492500" y="1050925"/>
            <a:ext cx="1143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215900" y="1470025"/>
            <a:ext cx="1066800" cy="1524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2197100" y="1431925"/>
            <a:ext cx="9906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4254500" y="2346325"/>
            <a:ext cx="762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292099" y="2727325"/>
            <a:ext cx="990601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292100" y="2346325"/>
            <a:ext cx="1143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>
            <a:off x="1968500" y="2346325"/>
            <a:ext cx="1143000" cy="190500"/>
          </a:xfrm>
          <a:prstGeom prst="arc">
            <a:avLst>
              <a:gd name="adj1" fmla="val 10641871"/>
              <a:gd name="adj2" fmla="val 0"/>
            </a:avLst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99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113192" y="102281"/>
            <a:ext cx="3904834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defTabSz="514807">
              <a:defRPr/>
            </a:pPr>
            <a:r>
              <a:rPr lang="ru-RU" sz="1600" b="1" kern="0" dirty="0">
                <a:solidFill>
                  <a:srgbClr val="C00000"/>
                </a:solidFill>
              </a:rPr>
              <a:t>                                </a:t>
            </a:r>
            <a:endParaRPr lang="ru-RU" sz="2000" b="1" u="sng" kern="0" dirty="0">
              <a:solidFill>
                <a:srgbClr val="C0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00739" y="102424"/>
            <a:ext cx="5164320" cy="3693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 defTabSz="914400"/>
            <a: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367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3192" y="518894"/>
            <a:ext cx="558910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Спишите, вставляя пропущенные буквы, графически объясняя изученные орфограмму.</a:t>
            </a:r>
            <a:endParaRPr lang="ru-RU" sz="1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9392" y="1241425"/>
            <a:ext cx="551290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 Щ…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чка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щ…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тка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ш…л, ч…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рточка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ч…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рствый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ч…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рный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ч…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лка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тяж…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реш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тка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ш…в, ш…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рох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ж…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сткий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ж…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рнов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ш…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фёр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ш…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колад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ж…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лудь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ж…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лтый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кош…</a:t>
            </a:r>
            <a:r>
              <a:rPr lang="ru-RU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лка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50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/>
          <p:cNvSpPr txBox="1">
            <a:spLocks noChangeArrowheads="1"/>
          </p:cNvSpPr>
          <p:nvPr/>
        </p:nvSpPr>
        <p:spPr bwMode="auto">
          <a:xfrm>
            <a:off x="113192" y="102281"/>
            <a:ext cx="3904834" cy="29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pPr defTabSz="514807">
              <a:defRPr/>
            </a:pPr>
            <a:r>
              <a:rPr lang="ru-RU" sz="1600" b="1" kern="0" dirty="0">
                <a:solidFill>
                  <a:srgbClr val="C00000"/>
                </a:solidFill>
              </a:rPr>
              <a:t>                                </a:t>
            </a:r>
            <a:endParaRPr lang="ru-RU" sz="2000" b="1" u="sng" kern="0" dirty="0">
              <a:solidFill>
                <a:srgbClr val="C0000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300739" y="102424"/>
            <a:ext cx="5164320" cy="3693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 defTabSz="914400"/>
            <a:r>
              <a:rPr lang="ru-RU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367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3192" y="555625"/>
            <a:ext cx="5652607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чка, щ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тка, 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л, ч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рточка, ч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рствый, ч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рный, ч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лка, тяж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лый, реш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тка, 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в, 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рох, ж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сткий, ж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рнов, 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фёр, 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колад, ж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лудь, ж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лтый, кош</a:t>
            </a:r>
            <a:r>
              <a:rPr lang="ru-RU" sz="22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лка.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83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369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5900" y="631825"/>
            <a:ext cx="5261611" cy="677108"/>
          </a:xfrm>
        </p:spPr>
        <p:txBody>
          <a:bodyPr/>
          <a:lstStyle/>
          <a:p>
            <a:pPr algn="ctr"/>
            <a:r>
              <a:rPr lang="ru-RU" sz="2200" dirty="0" smtClean="0">
                <a:solidFill>
                  <a:srgbClr val="FF0000"/>
                </a:solidFill>
              </a:rPr>
              <a:t>Распределите слова в два столбика </a:t>
            </a:r>
          </a:p>
          <a:p>
            <a:pPr algn="ctr"/>
            <a:r>
              <a:rPr lang="ru-RU" sz="2200" dirty="0" smtClean="0">
                <a:solidFill>
                  <a:srgbClr val="FF0000"/>
                </a:solidFill>
              </a:rPr>
              <a:t>(ё - о)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5900" y="1165225"/>
            <a:ext cx="53340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Ш…рты, щ…голь, ш…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рох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ш…пот, ш…в, ч…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рненький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ч…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лочка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ш…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ссе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ж…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кей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, крыж…вник, щ…</a:t>
            </a:r>
            <a:r>
              <a:rPr lang="ru-RU" sz="2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68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959100" y="631825"/>
            <a:ext cx="2514600" cy="24384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2100" y="631825"/>
            <a:ext cx="2514600" cy="2438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УПРАЖНЕНИЕ 369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92100" y="631825"/>
            <a:ext cx="251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голь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пот ч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рненький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лочка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щ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59100" y="544969"/>
            <a:ext cx="2514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рты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рох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ссе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</a:t>
            </a:r>
          </a:p>
          <a:p>
            <a:pPr algn="ctr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крыж</a:t>
            </a:r>
            <a:r>
              <a:rPr lang="ru-RU" sz="2400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вник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926453" y="3720941"/>
            <a:ext cx="277640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367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77108"/>
          </a:xfrm>
        </p:spPr>
        <p:txBody>
          <a:bodyPr/>
          <a:lstStyle/>
          <a:p>
            <a:pPr algn="ctr"/>
            <a:r>
              <a:rPr lang="ru-RU" sz="2400" dirty="0"/>
              <a:t>СЕГОДНЯ НА УРОКЕ: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804" y="708025"/>
            <a:ext cx="4948696" cy="292388"/>
          </a:xfrm>
        </p:spPr>
        <p:txBody>
          <a:bodyPr/>
          <a:lstStyle/>
          <a:p>
            <a:pPr>
              <a:buNone/>
            </a:pPr>
            <a:r>
              <a:rPr lang="ru-RU" sz="1900" i="0" dirty="0">
                <a:solidFill>
                  <a:srgbClr val="002060"/>
                </a:solidFill>
              </a:rPr>
              <a:t>     </a:t>
            </a:r>
            <a:endParaRPr lang="ru-RU" sz="1900" i="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35100" y="829429"/>
            <a:ext cx="4114800" cy="1785084"/>
          </a:xfrm>
          <a:prstGeom prst="rect">
            <a:avLst/>
          </a:prstGeom>
        </p:spPr>
        <p:txBody>
          <a:bodyPr wrap="square" lIns="91419" tIns="45710" rIns="91419" bIns="45710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Georgia"/>
              </a:rPr>
              <a:t>   1.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Познакомимся правописанием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гласных 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шипящих в корне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Научимся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применять данное правило на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практике.</a:t>
            </a:r>
            <a:endParaRPr lang="ru-RU" sz="2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739" y="1089025"/>
            <a:ext cx="1030549" cy="1279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3648676" y="101391"/>
            <a:ext cx="1975967" cy="608414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5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Щ…</a:t>
            </a:r>
            <a:r>
              <a:rPr lang="ru-RU" sz="25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</a:t>
            </a:r>
            <a:endParaRPr lang="ru-RU" sz="25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32428" y="2460625"/>
            <a:ext cx="4903933" cy="720338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О?</a:t>
            </a:r>
            <a:r>
              <a:rPr lang="ru-RU" sz="2000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20701" y="135192"/>
            <a:ext cx="2587408" cy="709816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5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Обж</a:t>
            </a:r>
            <a:r>
              <a:rPr lang="ru-RU" sz="25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</a:t>
            </a:r>
            <a:endParaRPr lang="ru-RU" sz="25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720732" y="794010"/>
            <a:ext cx="2783811" cy="676015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5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Щ…голь</a:t>
            </a:r>
          </a:p>
        </p:txBody>
      </p:sp>
      <p:pic>
        <p:nvPicPr>
          <p:cNvPr id="7" name="Picture 7" descr="16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00" y="2467438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 rot="20630527">
            <a:off x="4966443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85717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21 -0.01041 L -0.05434 -0.7601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3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96900" y="2384426"/>
            <a:ext cx="4903933" cy="796588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Ё?                  </a:t>
            </a:r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3492501" y="717810"/>
            <a:ext cx="2273300" cy="676015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5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Ч…боты</a:t>
            </a: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630619" y="202793"/>
            <a:ext cx="3288332" cy="608414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5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Ч…</a:t>
            </a:r>
            <a:r>
              <a:rPr lang="ru-RU" sz="25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порный</a:t>
            </a:r>
            <a:endParaRPr lang="ru-RU" sz="25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630618" y="878808"/>
            <a:ext cx="2702738" cy="608414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5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Капюш</a:t>
            </a:r>
            <a:r>
              <a:rPr lang="ru-RU" sz="25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5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endParaRPr lang="ru-RU" sz="25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164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500" y="2501238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 rot="20630527">
            <a:off x="4966443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5817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2222E-6 L 0.70208 -0.75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00" y="-37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2700" y="22225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765755" y="2460626"/>
            <a:ext cx="4903933" cy="720388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О?                  </a:t>
            </a:r>
          </a:p>
        </p:txBody>
      </p:sp>
      <p:sp>
        <p:nvSpPr>
          <p:cNvPr id="10" name="Стрелка вправо 9">
            <a:hlinkClick r:id="" action="ppaction://hlinkshowjump?jump=nextslide"/>
          </p:cNvPr>
          <p:cNvSpPr/>
          <p:nvPr/>
        </p:nvSpPr>
        <p:spPr>
          <a:xfrm rot="20630527">
            <a:off x="4966443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1846850" y="709805"/>
            <a:ext cx="2483849" cy="676015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Трущ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…ба</a:t>
            </a: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450436" y="202793"/>
            <a:ext cx="2387418" cy="642214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тка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288290" y="135192"/>
            <a:ext cx="2477510" cy="642214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Кош…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лка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164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5900" y="2535039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07621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36285 -0.6657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0" y="-33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5755" y="2384426"/>
            <a:ext cx="4903933" cy="796588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Ё?                  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 rot="20630527">
            <a:off x="4966443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596900" y="135192"/>
            <a:ext cx="2403417" cy="685021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Беч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вка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027033" y="743605"/>
            <a:ext cx="2207236" cy="743617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Маж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3603630" y="135192"/>
            <a:ext cx="1904918" cy="676005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Ш…в</a:t>
            </a:r>
          </a:p>
        </p:txBody>
      </p:sp>
      <p:pic>
        <p:nvPicPr>
          <p:cNvPr id="6" name="Picture 7" descr="164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39700" y="2501238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024546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02523 L -0.07795 -0.707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-34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5755" y="2460625"/>
            <a:ext cx="4903933" cy="727891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О?                  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 rot="20630527">
            <a:off x="4921397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3217721" y="96378"/>
            <a:ext cx="2548079" cy="709816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каться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486486" y="743606"/>
            <a:ext cx="2920414" cy="676015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Деш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…вый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675680" y="67591"/>
            <a:ext cx="2252266" cy="709816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рнов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7" descr="16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88900" y="2602640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186359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431 -0.02477 L 0.63194 -0.6444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400" y="-3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6197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5755" y="2467438"/>
            <a:ext cx="4903933" cy="713575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О?                  </a:t>
            </a:r>
          </a:p>
        </p:txBody>
      </p:sp>
      <p:sp>
        <p:nvSpPr>
          <p:cNvPr id="12" name="AutoShape 6"/>
          <p:cNvSpPr>
            <a:spLocks noChangeArrowheads="1"/>
          </p:cNvSpPr>
          <p:nvPr/>
        </p:nvSpPr>
        <p:spPr bwMode="auto">
          <a:xfrm>
            <a:off x="3797301" y="202793"/>
            <a:ext cx="1846386" cy="642214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Ш…лк</a:t>
            </a:r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0" y="405598"/>
            <a:ext cx="2252261" cy="709816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рох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2207216" y="836409"/>
            <a:ext cx="1936962" cy="709816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Ш…пот</a:t>
            </a:r>
          </a:p>
        </p:txBody>
      </p:sp>
      <p:pic>
        <p:nvPicPr>
          <p:cNvPr id="7" name="Picture 7" descr="164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39700" y="2467438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 rot="20630527">
            <a:off x="4966443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81495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0.0717 -0.7391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  <p:bldP spid="5" grpId="0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5755" y="2501238"/>
            <a:ext cx="4903933" cy="679775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О?                  </a:t>
            </a: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 rot="20630527">
            <a:off x="4966443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1656964" y="668452"/>
            <a:ext cx="2342373" cy="743609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мпол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139700" y="108221"/>
            <a:ext cx="2612646" cy="676004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Прич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263900" y="101391"/>
            <a:ext cx="2372461" cy="642214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лтый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16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100" y="2501238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6160581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28403 -0.6553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-32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5755" y="2384426"/>
            <a:ext cx="4903933" cy="796588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О?                  </a:t>
            </a:r>
          </a:p>
        </p:txBody>
      </p:sp>
      <p:sp>
        <p:nvSpPr>
          <p:cNvPr id="8" name="Стрелка вправо 7">
            <a:hlinkClick r:id="" action="ppaction://hlinkshowjump?jump=nextslide"/>
          </p:cNvPr>
          <p:cNvSpPr/>
          <p:nvPr/>
        </p:nvSpPr>
        <p:spPr>
          <a:xfrm rot="20630527">
            <a:off x="4921398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520700" y="473199"/>
            <a:ext cx="1679690" cy="685021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Ш…к</a:t>
            </a:r>
          </a:p>
        </p:txBody>
      </p:sp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2342352" y="540801"/>
            <a:ext cx="2064547" cy="709808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Пч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лы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4099132" y="101391"/>
            <a:ext cx="1589599" cy="676015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2060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</a:t>
            </a: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…т</a:t>
            </a:r>
          </a:p>
        </p:txBody>
      </p:sp>
      <p:pic>
        <p:nvPicPr>
          <p:cNvPr id="6" name="Picture 7" descr="164"/>
          <p:cNvPicPr>
            <a:picLocks noChangeAspect="1" noChangeArrowheads="1" noCrop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3048" y="2501238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919179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0.00885 -0.7391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" y="-37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5755" y="2460626"/>
            <a:ext cx="4903933" cy="720388"/>
          </a:xfrm>
          <a:prstGeom prst="roundRect">
            <a:avLst/>
          </a:prstGeom>
          <a:solidFill>
            <a:srgbClr val="339966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perspectiveRelaxedModerately"/>
            <a:lightRig rig="threePt" dir="t"/>
          </a:scene3d>
          <a:sp3d>
            <a:bevelT/>
          </a:sp3d>
        </p:spPr>
        <p:txBody>
          <a:bodyPr wrap="none" lIns="51481" tIns="25740" rIns="51481" bIns="2574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b="1" spc="2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         </a:t>
            </a: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корне какого слова </a:t>
            </a:r>
          </a:p>
          <a:p>
            <a:pPr>
              <a:defRPr/>
            </a:pPr>
            <a:r>
              <a:rPr lang="ru-RU" sz="2000" b="1" spc="28" dirty="0">
                <a:ln w="11430"/>
                <a:solidFill>
                  <a:srgbClr val="1442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пишется буква Ё?                  </a:t>
            </a:r>
          </a:p>
        </p:txBody>
      </p:sp>
      <p:sp>
        <p:nvSpPr>
          <p:cNvPr id="9" name="Стрелка вправо 8">
            <a:hlinkClick r:id="" action="ppaction://hlinkshowjump?jump=nextslide"/>
          </p:cNvPr>
          <p:cNvSpPr/>
          <p:nvPr/>
        </p:nvSpPr>
        <p:spPr>
          <a:xfrm rot="20630527">
            <a:off x="4921398" y="2728749"/>
            <a:ext cx="630639" cy="371808"/>
          </a:xfrm>
          <a:prstGeom prst="rightArrow">
            <a:avLst/>
          </a:prstGeom>
          <a:solidFill>
            <a:srgbClr val="144220"/>
          </a:solidFill>
          <a:ln>
            <a:solidFill>
              <a:srgbClr val="144220"/>
            </a:solidFill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1756759" y="777406"/>
            <a:ext cx="2432464" cy="743617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сткий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270271" y="101402"/>
            <a:ext cx="3198222" cy="676004"/>
          </a:xfrm>
          <a:prstGeom prst="cloudCallout">
            <a:avLst>
              <a:gd name="adj1" fmla="val -32657"/>
              <a:gd name="adj2" fmla="val -25736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Крыж…вник</a:t>
            </a: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738767" y="101391"/>
            <a:ext cx="1936962" cy="777407"/>
          </a:xfrm>
          <a:prstGeom prst="cloudCallout">
            <a:avLst>
              <a:gd name="adj1" fmla="val -17380"/>
              <a:gd name="adj2" fmla="val -29963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2"/>
            </a:solidFill>
            <a:round/>
            <a:headEnd/>
            <a:tailEnd/>
          </a:ln>
        </p:spPr>
        <p:txBody>
          <a:bodyPr lIns="51481" tIns="25740" rIns="51481" bIns="25740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400" b="1" spc="28" dirty="0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Ж…</a:t>
            </a:r>
            <a:r>
              <a:rPr lang="ru-RU" sz="2400" b="1" spc="28" dirty="0" err="1">
                <a:ln w="11430"/>
                <a:solidFill>
                  <a:srgbClr val="0040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</a:t>
            </a:r>
            <a:endParaRPr lang="ru-RU" sz="2400" b="1" spc="28" dirty="0">
              <a:ln w="11430"/>
              <a:solidFill>
                <a:srgbClr val="00407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7" descr="164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95087"/>
            <a:ext cx="1135142" cy="585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9728315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22222E-6 L 0.36285 -0.66574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0" y="-3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1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animClr clrSpc="rgb" dir="cw">
                                      <p:cBhvr>
                                        <p:cTn id="28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6699"/>
                                      </p:to>
                                    </p:animClr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40242" y="360539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297305" y="360539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56" name="Rectangle 4"/>
          <p:cNvSpPr>
            <a:spLocks noChangeArrowheads="1"/>
          </p:cNvSpPr>
          <p:nvPr/>
        </p:nvSpPr>
        <p:spPr bwMode="auto">
          <a:xfrm>
            <a:off x="4756785" y="360539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57" name="Rectangle 5"/>
          <p:cNvSpPr>
            <a:spLocks noChangeArrowheads="1"/>
          </p:cNvSpPr>
          <p:nvPr/>
        </p:nvSpPr>
        <p:spPr bwMode="auto">
          <a:xfrm>
            <a:off x="4084109" y="360539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1969982" y="360539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ПОДЧ_РКИВАТЬ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018030" y="757132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Ш_Л ПО УЛИЦЕ</a:t>
            </a:r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240242" y="757132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1297305" y="757132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4756785" y="757132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63" name="Rectangle 11"/>
          <p:cNvSpPr>
            <a:spLocks noChangeArrowheads="1"/>
          </p:cNvSpPr>
          <p:nvPr/>
        </p:nvSpPr>
        <p:spPr bwMode="auto">
          <a:xfrm>
            <a:off x="4084109" y="757132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64" name="Rectangle 12"/>
          <p:cNvSpPr>
            <a:spLocks noChangeArrowheads="1"/>
          </p:cNvSpPr>
          <p:nvPr/>
        </p:nvSpPr>
        <p:spPr bwMode="auto">
          <a:xfrm>
            <a:off x="240242" y="1153724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1297305" y="1153724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66" name="Rectangle 14"/>
          <p:cNvSpPr>
            <a:spLocks noChangeArrowheads="1"/>
          </p:cNvSpPr>
          <p:nvPr/>
        </p:nvSpPr>
        <p:spPr bwMode="auto">
          <a:xfrm>
            <a:off x="4756785" y="1153724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4084109" y="1153724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68" name="Rectangle 16"/>
          <p:cNvSpPr>
            <a:spLocks noChangeArrowheads="1"/>
          </p:cNvSpPr>
          <p:nvPr/>
        </p:nvSpPr>
        <p:spPr bwMode="auto">
          <a:xfrm>
            <a:off x="2018030" y="1153724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Ж_НГЛЁР</a:t>
            </a: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2018030" y="1550317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Щ_ЛОЧЬ</a:t>
            </a:r>
          </a:p>
        </p:txBody>
      </p:sp>
      <p:sp>
        <p:nvSpPr>
          <p:cNvPr id="23570" name="Rectangle 18"/>
          <p:cNvSpPr>
            <a:spLocks noChangeArrowheads="1"/>
          </p:cNvSpPr>
          <p:nvPr/>
        </p:nvSpPr>
        <p:spPr bwMode="auto">
          <a:xfrm>
            <a:off x="240242" y="1550317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71" name="Rectangle 19"/>
          <p:cNvSpPr>
            <a:spLocks noChangeArrowheads="1"/>
          </p:cNvSpPr>
          <p:nvPr/>
        </p:nvSpPr>
        <p:spPr bwMode="auto">
          <a:xfrm>
            <a:off x="1297305" y="1550317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72" name="Rectangle 20"/>
          <p:cNvSpPr>
            <a:spLocks noChangeArrowheads="1"/>
          </p:cNvSpPr>
          <p:nvPr/>
        </p:nvSpPr>
        <p:spPr bwMode="auto">
          <a:xfrm>
            <a:off x="4756785" y="1550317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73" name="Rectangle 21"/>
          <p:cNvSpPr>
            <a:spLocks noChangeArrowheads="1"/>
          </p:cNvSpPr>
          <p:nvPr/>
        </p:nvSpPr>
        <p:spPr bwMode="auto">
          <a:xfrm>
            <a:off x="4084109" y="1550317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74" name="Rectangle 22"/>
          <p:cNvSpPr>
            <a:spLocks noChangeArrowheads="1"/>
          </p:cNvSpPr>
          <p:nvPr/>
        </p:nvSpPr>
        <p:spPr bwMode="auto">
          <a:xfrm>
            <a:off x="2018030" y="1982964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Щ_ЛОЧКА</a:t>
            </a:r>
          </a:p>
        </p:txBody>
      </p:sp>
      <p:sp>
        <p:nvSpPr>
          <p:cNvPr id="23575" name="Rectangle 23"/>
          <p:cNvSpPr>
            <a:spLocks noChangeArrowheads="1"/>
          </p:cNvSpPr>
          <p:nvPr/>
        </p:nvSpPr>
        <p:spPr bwMode="auto">
          <a:xfrm>
            <a:off x="240242" y="1982964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76" name="Rectangle 24"/>
          <p:cNvSpPr>
            <a:spLocks noChangeArrowheads="1"/>
          </p:cNvSpPr>
          <p:nvPr/>
        </p:nvSpPr>
        <p:spPr bwMode="auto">
          <a:xfrm>
            <a:off x="1297305" y="1982964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77" name="Rectangle 25"/>
          <p:cNvSpPr>
            <a:spLocks noChangeArrowheads="1"/>
          </p:cNvSpPr>
          <p:nvPr/>
        </p:nvSpPr>
        <p:spPr bwMode="auto">
          <a:xfrm>
            <a:off x="4756785" y="1982964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78" name="Rectangle 26"/>
          <p:cNvSpPr>
            <a:spLocks noChangeArrowheads="1"/>
          </p:cNvSpPr>
          <p:nvPr/>
        </p:nvSpPr>
        <p:spPr bwMode="auto">
          <a:xfrm>
            <a:off x="4084109" y="1982964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79" name="Rectangle 27"/>
          <p:cNvSpPr>
            <a:spLocks noChangeArrowheads="1"/>
          </p:cNvSpPr>
          <p:nvPr/>
        </p:nvSpPr>
        <p:spPr bwMode="auto">
          <a:xfrm>
            <a:off x="240242" y="2415611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80" name="Rectangle 28"/>
          <p:cNvSpPr>
            <a:spLocks noChangeArrowheads="1"/>
          </p:cNvSpPr>
          <p:nvPr/>
        </p:nvSpPr>
        <p:spPr bwMode="auto">
          <a:xfrm>
            <a:off x="1297305" y="2415611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81" name="Rectangle 29"/>
          <p:cNvSpPr>
            <a:spLocks noChangeArrowheads="1"/>
          </p:cNvSpPr>
          <p:nvPr/>
        </p:nvSpPr>
        <p:spPr bwMode="auto">
          <a:xfrm>
            <a:off x="4756785" y="2415611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82" name="Rectangle 30"/>
          <p:cNvSpPr>
            <a:spLocks noChangeArrowheads="1"/>
          </p:cNvSpPr>
          <p:nvPr/>
        </p:nvSpPr>
        <p:spPr bwMode="auto">
          <a:xfrm>
            <a:off x="4084109" y="2415611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83" name="Rectangle 31"/>
          <p:cNvSpPr>
            <a:spLocks noChangeArrowheads="1"/>
          </p:cNvSpPr>
          <p:nvPr/>
        </p:nvSpPr>
        <p:spPr bwMode="auto">
          <a:xfrm>
            <a:off x="2018030" y="2415611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Ш_РОХ</a:t>
            </a:r>
          </a:p>
        </p:txBody>
      </p:sp>
      <p:sp>
        <p:nvSpPr>
          <p:cNvPr id="23584" name="Rectangle 32"/>
          <p:cNvSpPr>
            <a:spLocks noChangeArrowheads="1"/>
          </p:cNvSpPr>
          <p:nvPr/>
        </p:nvSpPr>
        <p:spPr bwMode="auto">
          <a:xfrm>
            <a:off x="240242" y="2848257"/>
            <a:ext cx="864870" cy="32448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НЕВЕРНО</a:t>
            </a:r>
          </a:p>
        </p:txBody>
      </p:sp>
      <p:sp>
        <p:nvSpPr>
          <p:cNvPr id="23585" name="Rectangle 33"/>
          <p:cNvSpPr>
            <a:spLocks noChangeArrowheads="1"/>
          </p:cNvSpPr>
          <p:nvPr/>
        </p:nvSpPr>
        <p:spPr bwMode="auto">
          <a:xfrm>
            <a:off x="1297305" y="2848257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Ё</a:t>
            </a:r>
          </a:p>
        </p:txBody>
      </p:sp>
      <p:sp>
        <p:nvSpPr>
          <p:cNvPr id="23586" name="Rectangle 34"/>
          <p:cNvSpPr>
            <a:spLocks noChangeArrowheads="1"/>
          </p:cNvSpPr>
          <p:nvPr/>
        </p:nvSpPr>
        <p:spPr bwMode="auto">
          <a:xfrm>
            <a:off x="4756785" y="2848257"/>
            <a:ext cx="864870" cy="324485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 i="1">
                <a:latin typeface="Algerian" pitchFamily="82" charset="0"/>
              </a:rPr>
              <a:t>ВЕРНО</a:t>
            </a:r>
          </a:p>
        </p:txBody>
      </p:sp>
      <p:sp>
        <p:nvSpPr>
          <p:cNvPr id="23587" name="Rectangle 35"/>
          <p:cNvSpPr>
            <a:spLocks noChangeArrowheads="1"/>
          </p:cNvSpPr>
          <p:nvPr/>
        </p:nvSpPr>
        <p:spPr bwMode="auto">
          <a:xfrm>
            <a:off x="4084109" y="2848257"/>
            <a:ext cx="480483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/>
              <a:t>О</a:t>
            </a:r>
          </a:p>
        </p:txBody>
      </p:sp>
      <p:sp>
        <p:nvSpPr>
          <p:cNvPr id="23588" name="Rectangle 36"/>
          <p:cNvSpPr>
            <a:spLocks noChangeArrowheads="1"/>
          </p:cNvSpPr>
          <p:nvPr/>
        </p:nvSpPr>
        <p:spPr bwMode="auto">
          <a:xfrm>
            <a:off x="2018030" y="2848257"/>
            <a:ext cx="1873885" cy="324485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1961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sz="1400" b="1">
                <a:latin typeface="Times New Roman" pitchFamily="18" charset="0"/>
              </a:rPr>
              <a:t>Ж_КЕЙ</a:t>
            </a:r>
          </a:p>
        </p:txBody>
      </p:sp>
      <p:sp>
        <p:nvSpPr>
          <p:cNvPr id="23589" name="Rectangle 37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201208" y="72108"/>
            <a:ext cx="3507528" cy="216323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16078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pPr algn="ctr"/>
            <a:r>
              <a:rPr lang="ru-RU" altLang="ru-RU" b="1"/>
              <a:t>ПОСМОТРЕТЬ ПОДСКАЗКУ</a:t>
            </a:r>
          </a:p>
        </p:txBody>
      </p:sp>
      <p:sp>
        <p:nvSpPr>
          <p:cNvPr id="23590" name="AutoShape 38">
            <a:hlinkClick r:id="" action="ppaction://hlinkshowjump?jump=previousslide" highlightClick="1"/>
          </p:cNvPr>
          <p:cNvSpPr>
            <a:spLocks noChangeArrowheads="1"/>
          </p:cNvSpPr>
          <p:nvPr/>
        </p:nvSpPr>
        <p:spPr bwMode="auto">
          <a:xfrm>
            <a:off x="576580" y="72108"/>
            <a:ext cx="240242" cy="205057"/>
          </a:xfrm>
          <a:prstGeom prst="actionButtonBackPrevious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  <p:sp>
        <p:nvSpPr>
          <p:cNvPr id="23591" name="AutoShape 3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4948979" y="72108"/>
            <a:ext cx="336338" cy="205057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07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3589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35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35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5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5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6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3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6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35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6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67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35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5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5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3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 nodeType="clickPar">
                      <p:stCondLst>
                        <p:cond delay="0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8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35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8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5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8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35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8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5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87"/>
                  </p:tgtEl>
                </p:cond>
              </p:nextCondLst>
            </p:seq>
          </p:childTnLst>
        </p:cTn>
      </p:par>
    </p:tnLst>
    <p:bldLst>
      <p:bldP spid="23554" grpId="0" animBg="1"/>
      <p:bldP spid="23556" grpId="0" animBg="1"/>
      <p:bldP spid="23560" grpId="0" animBg="1"/>
      <p:bldP spid="23562" grpId="0" animBg="1"/>
      <p:bldP spid="23564" grpId="0" animBg="1"/>
      <p:bldP spid="23566" grpId="0" animBg="1"/>
      <p:bldP spid="23570" grpId="0" animBg="1"/>
      <p:bldP spid="23572" grpId="0" animBg="1"/>
      <p:bldP spid="23575" grpId="0" animBg="1"/>
      <p:bldP spid="23577" grpId="0" animBg="1"/>
      <p:bldP spid="23579" grpId="0" animBg="1"/>
      <p:bldP spid="23581" grpId="0" animBg="1"/>
      <p:bldP spid="23584" grpId="0" animBg="1"/>
      <p:bldP spid="23586" grpId="0" animBg="1"/>
      <p:bldP spid="2358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22225"/>
            <a:ext cx="4900930" cy="707886"/>
          </a:xfrm>
        </p:spPr>
        <p:txBody>
          <a:bodyPr/>
          <a:lstStyle/>
          <a:p>
            <a:pPr algn="ctr"/>
            <a:r>
              <a:rPr lang="ru-RU" altLang="ru-RU" sz="2300" dirty="0">
                <a:solidFill>
                  <a:srgbClr val="990033"/>
                </a:solidFill>
              </a:rPr>
              <a:t>Запишите одним словом ответы на вопросы.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8290" y="708026"/>
            <a:ext cx="5189220" cy="2271395"/>
          </a:xfrm>
          <a:prstGeom prst="rect">
            <a:avLst/>
          </a:prstGeom>
        </p:spPr>
        <p:txBody>
          <a:bodyPr lIns="51469" tIns="25734" rIns="51469" bIns="25734"/>
          <a:lstStyle/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Как называется плод дуба? </a:t>
            </a: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altLang="ru-RU" sz="1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Жёлудь</a:t>
            </a:r>
            <a:endParaRPr lang="ru-RU" altLang="ru-RU" sz="1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Какой цвет у одуванчика?  </a:t>
            </a: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altLang="ru-RU" sz="1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Жёлтый</a:t>
            </a:r>
            <a:endParaRPr lang="ru-RU" altLang="ru-RU" sz="1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Как называется предмет для чистки зубов? </a:t>
            </a: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altLang="ru-RU" sz="1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Щётка</a:t>
            </a:r>
            <a:endParaRPr lang="ru-RU" altLang="ru-RU" sz="1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Как называется разговор тихим голосом?                          </a:t>
            </a: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altLang="ru-RU" sz="1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Шёпот</a:t>
            </a:r>
            <a:endParaRPr lang="ru-RU" altLang="ru-RU" sz="1600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0237" indent="-300237">
              <a:lnSpc>
                <a:spcPct val="90000"/>
              </a:lnSpc>
              <a:buClr>
                <a:schemeClr val="tx1"/>
              </a:buClr>
            </a:pPr>
            <a:r>
              <a:rPr lang="ru-RU" altLang="ru-RU" sz="16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Как называется ткань из нитей, получаемых из коконов тутовых гусениц?</a:t>
            </a:r>
            <a:r>
              <a:rPr lang="ru-RU" alt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00237" indent="-300237">
              <a:lnSpc>
                <a:spcPct val="90000"/>
              </a:lnSpc>
            </a:pPr>
            <a:r>
              <a:rPr lang="ru-RU" altLang="ru-RU" sz="1600" b="1" i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</a:t>
            </a:r>
            <a:r>
              <a:rPr lang="ru-RU" altLang="ru-RU" sz="1600" b="1" i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Шёлк</a:t>
            </a:r>
          </a:p>
        </p:txBody>
      </p:sp>
    </p:spTree>
    <p:extLst>
      <p:ext uri="{BB962C8B-B14F-4D97-AF65-F5344CB8AC3E}">
        <p14:creationId xmlns:p14="http://schemas.microsoft.com/office/powerpoint/2010/main" val="10817607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1" y="634414"/>
            <a:ext cx="5334000" cy="2481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САМОСТОЯТЕЛЬНАЯ РАБОТА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1089025"/>
            <a:ext cx="5181600" cy="1107996"/>
          </a:xfrm>
        </p:spPr>
        <p:txBody>
          <a:bodyPr/>
          <a:lstStyle/>
          <a:p>
            <a:pPr algn="ctr"/>
            <a:r>
              <a:rPr lang="ru-RU" sz="1600" b="1" i="0" dirty="0"/>
              <a:t> </a:t>
            </a:r>
            <a:r>
              <a:rPr lang="ru-RU" sz="2400" b="1" i="0" dirty="0">
                <a:solidFill>
                  <a:schemeClr val="bg1"/>
                </a:solidFill>
              </a:rPr>
              <a:t>§ </a:t>
            </a:r>
            <a:r>
              <a:rPr lang="ru-RU" sz="2400" b="1" i="0" dirty="0" smtClean="0">
                <a:solidFill>
                  <a:schemeClr val="bg1"/>
                </a:solidFill>
              </a:rPr>
              <a:t>60. ВЫУЧИТЬ </a:t>
            </a:r>
            <a:r>
              <a:rPr lang="ru-RU" sz="2400" b="1" i="0" dirty="0">
                <a:solidFill>
                  <a:schemeClr val="bg1"/>
                </a:solidFill>
              </a:rPr>
              <a:t>ПРАВИЛА.</a:t>
            </a:r>
          </a:p>
          <a:p>
            <a:pPr algn="ctr"/>
            <a:r>
              <a:rPr lang="ru-RU" sz="2400" b="1" i="0" dirty="0">
                <a:solidFill>
                  <a:schemeClr val="bg1"/>
                </a:solidFill>
              </a:rPr>
              <a:t>ВЫПОЛНИТЬ УПРАЖНЕНИЕ 371.  СТРАНИЦА 161.</a:t>
            </a: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pic>
        <p:nvPicPr>
          <p:cNvPr id="3" name="Picture 2" descr="F:\БУКВЫ О-Ё ПОСЛЕ ШИПЯЩИХ\ДЛЯ УРОКА\mini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834" y="2262165"/>
            <a:ext cx="1244266" cy="96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081076" y="3187787"/>
            <a:ext cx="3619839" cy="221248"/>
          </a:xfrm>
          <a:prstGeom prst="rect">
            <a:avLst/>
          </a:prstGeom>
          <a:noFill/>
        </p:spPr>
        <p:txBody>
          <a:bodyPr wrap="square" lIns="51469" tIns="25734" rIns="51469" bIns="25734" rtlCol="0">
            <a:spAutoFit/>
          </a:bodyPr>
          <a:lstStyle/>
          <a:p>
            <a:r>
              <a:rPr lang="ru-RU" sz="1100" dirty="0"/>
              <a:t>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81076" y="98425"/>
            <a:ext cx="3859225" cy="30893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Представляешь, недавно я увидел, как 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щоголь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капюшёне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распахнул дверь одного из магазинов и, услышав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шёрох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вошол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внутрь. Хозяин улыбнулся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почотному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гостю и расставил товары. Здесь было всё: на 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шолковой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ткани искусный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шёв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вкусные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жолуди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анчёусы</a:t>
            </a:r>
            <a:r>
              <a:rPr lang="ru-RU" sz="1600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крыжёвник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даже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чорный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рыцарский плащ. Но герой не мог купить и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дешовой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u="sng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расчоски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денег у него не было.  </a:t>
            </a:r>
          </a:p>
          <a:p>
            <a:pPr algn="ctr"/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30" name="Picture 6" descr="https://bumper-stickers.ru/38394-thickbox_default/klyaks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7095" y="2379949"/>
            <a:ext cx="685800" cy="918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113" y="631826"/>
            <a:ext cx="790587" cy="113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015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" y="0"/>
            <a:ext cx="5850481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104" y="168692"/>
            <a:ext cx="3695201" cy="221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292150" y="210272"/>
            <a:ext cx="1633091" cy="2021741"/>
          </a:xfrm>
          <a:prstGeom prst="rect">
            <a:avLst/>
          </a:prstGeom>
          <a:noFill/>
        </p:spPr>
        <p:txBody>
          <a:bodyPr wrap="square" lIns="51469" tIns="25734" rIns="51469" bIns="25734" rtlCol="0">
            <a:spAutoFit/>
          </a:bodyPr>
          <a:lstStyle/>
          <a:p>
            <a:r>
              <a:rPr lang="ru-RU" sz="1600" b="1" dirty="0" smtClean="0"/>
              <a:t>Щёголь</a:t>
            </a:r>
            <a:endParaRPr lang="ru-RU" sz="1600" b="1" dirty="0"/>
          </a:p>
          <a:p>
            <a:r>
              <a:rPr lang="ru-RU" sz="1600" b="1" dirty="0" smtClean="0"/>
              <a:t>вошёл  </a:t>
            </a:r>
            <a:endParaRPr lang="ru-RU" sz="1600" b="1" dirty="0"/>
          </a:p>
          <a:p>
            <a:r>
              <a:rPr lang="ru-RU" sz="1600" b="1" dirty="0"/>
              <a:t>почётному          шёлковые   жёлуди </a:t>
            </a:r>
          </a:p>
          <a:p>
            <a:r>
              <a:rPr lang="ru-RU" sz="1600" b="1" dirty="0"/>
              <a:t>чёрный </a:t>
            </a:r>
          </a:p>
          <a:p>
            <a:r>
              <a:rPr lang="ru-RU" sz="1600" b="1" dirty="0"/>
              <a:t>дешёвой </a:t>
            </a:r>
          </a:p>
          <a:p>
            <a:r>
              <a:rPr lang="ru-RU" sz="1600" b="1" dirty="0"/>
              <a:t>расчёски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83498" y="327026"/>
            <a:ext cx="1147178" cy="1283077"/>
          </a:xfrm>
          <a:prstGeom prst="rect">
            <a:avLst/>
          </a:prstGeom>
          <a:noFill/>
        </p:spPr>
        <p:txBody>
          <a:bodyPr wrap="none" lIns="51469" tIns="25734" rIns="51469" bIns="25734" rtlCol="0">
            <a:spAutoFit/>
          </a:bodyPr>
          <a:lstStyle/>
          <a:p>
            <a:r>
              <a:rPr lang="ru-RU" sz="1600" b="1" dirty="0"/>
              <a:t>Капюшон</a:t>
            </a:r>
          </a:p>
          <a:p>
            <a:r>
              <a:rPr lang="ru-RU" sz="1600" b="1" dirty="0"/>
              <a:t>шорох</a:t>
            </a:r>
          </a:p>
          <a:p>
            <a:r>
              <a:rPr lang="ru-RU" sz="1600" b="1" dirty="0"/>
              <a:t>шов</a:t>
            </a:r>
          </a:p>
          <a:p>
            <a:r>
              <a:rPr lang="ru-RU" sz="1600" b="1" dirty="0"/>
              <a:t>анчоус</a:t>
            </a:r>
          </a:p>
          <a:p>
            <a:r>
              <a:rPr lang="ru-RU" sz="1600" b="1" dirty="0"/>
              <a:t>крыжовник</a:t>
            </a:r>
          </a:p>
        </p:txBody>
      </p:sp>
      <p:pic>
        <p:nvPicPr>
          <p:cNvPr id="4098" name="Picture 2" descr="F:\БУКВЫ О-Ё ПОСЛЕ ШИПЯЩИХ\ДЛЯ УРОКА\mini_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64030"/>
            <a:ext cx="1112103" cy="114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2100" y="2406046"/>
            <a:ext cx="5473699" cy="544413"/>
          </a:xfrm>
          <a:prstGeom prst="rect">
            <a:avLst/>
          </a:prstGeom>
          <a:noFill/>
        </p:spPr>
        <p:txBody>
          <a:bodyPr wrap="square" lIns="51469" tIns="25734" rIns="51469" bIns="25734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 при совершенно одинаковых условиях пишутся разные буквы? </a:t>
            </a:r>
          </a:p>
        </p:txBody>
      </p:sp>
      <p:pic>
        <p:nvPicPr>
          <p:cNvPr id="10" name="Picture 3" descr="F:\БУКВЫ О-Ё ПОСЛЕ ШИПЯЩИХ\ДЛЯ УРОКА\V8T9smLgfIc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38285" y="1165225"/>
            <a:ext cx="1127515" cy="110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76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98425"/>
            <a:ext cx="4900930" cy="338554"/>
          </a:xfrm>
        </p:spPr>
        <p:txBody>
          <a:bodyPr/>
          <a:lstStyle/>
          <a:p>
            <a:pPr algn="ctr"/>
            <a:r>
              <a:rPr lang="ru-RU" sz="2200" dirty="0" smtClean="0">
                <a:solidFill>
                  <a:srgbClr val="FF0000"/>
                </a:solidFill>
              </a:rPr>
              <a:t>СЛОВАРНАЯ РАБОТА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700" y="403225"/>
            <a:ext cx="5626100" cy="2765425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представление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Анчоус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мелкая морская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рыбка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Жокей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профессиональный  наездник на скачках,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бегах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Жонглёр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– актер цирка, который искусно подбрасывает несколько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предметов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Шомпол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– стержень для чистки и смазки канала ствола в ручном огнестрельном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оружии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186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-54701"/>
            <a:ext cx="2514600" cy="58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ine 7"/>
          <p:cNvSpPr>
            <a:spLocks noChangeShapeType="1"/>
          </p:cNvSpPr>
          <p:nvPr/>
        </p:nvSpPr>
        <p:spPr bwMode="auto">
          <a:xfrm>
            <a:off x="1435100" y="1317625"/>
            <a:ext cx="29718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lIns="51469" tIns="25734" rIns="51469" bIns="25734"/>
          <a:lstStyle/>
          <a:p>
            <a:pPr defTabSz="514691"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435100" y="1341168"/>
            <a:ext cx="0" cy="20505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lIns="51469" tIns="25734" rIns="51469" bIns="25734"/>
          <a:lstStyle/>
          <a:p>
            <a:pPr defTabSz="514691"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7" name="Line 5"/>
          <p:cNvSpPr>
            <a:spLocks noChangeShapeType="1"/>
          </p:cNvSpPr>
          <p:nvPr/>
        </p:nvSpPr>
        <p:spPr bwMode="auto">
          <a:xfrm>
            <a:off x="4406900" y="1341168"/>
            <a:ext cx="0" cy="20505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lIns="51469" tIns="25734" rIns="51469" bIns="25734"/>
          <a:lstStyle/>
          <a:p>
            <a:pPr defTabSz="514691"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>
            <a:off x="4406900" y="2255568"/>
            <a:ext cx="0" cy="20505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lIns="51469" tIns="25734" rIns="51469" bIns="25734"/>
          <a:lstStyle/>
          <a:p>
            <a:pPr defTabSz="514691"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10" name="Line 5"/>
          <p:cNvSpPr>
            <a:spLocks noChangeShapeType="1"/>
          </p:cNvSpPr>
          <p:nvPr/>
        </p:nvSpPr>
        <p:spPr bwMode="auto">
          <a:xfrm>
            <a:off x="1358900" y="2255568"/>
            <a:ext cx="0" cy="205057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</p:spPr>
        <p:txBody>
          <a:bodyPr lIns="51469" tIns="25734" rIns="51469" bIns="25734"/>
          <a:lstStyle/>
          <a:p>
            <a:pPr defTabSz="514691">
              <a:defRPr/>
            </a:pPr>
            <a:endParaRPr lang="ru-RU" sz="1000" kern="0">
              <a:solidFill>
                <a:sysClr val="windowText" lastClr="000000"/>
              </a:solidFill>
            </a:endParaRP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4112216" y="2464257"/>
            <a:ext cx="675684" cy="6059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51469" tIns="25734" rIns="51469" bIns="2573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5900" y="275432"/>
            <a:ext cx="5410200" cy="2185193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Определяем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часть слова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Если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орфограмма в корне, то…</a:t>
            </a: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Смотрим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можно ли подобрать родственное слово так, чтобы после шипящего стояла Е:</a:t>
            </a: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2100" y="1592063"/>
            <a:ext cx="2133600" cy="639962"/>
          </a:xfrm>
          <a:prstGeom prst="rect">
            <a:avLst/>
          </a:prstGeom>
          <a:solidFill>
            <a:srgbClr val="F7A3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340100" y="1592063"/>
            <a:ext cx="2057400" cy="639962"/>
          </a:xfrm>
          <a:prstGeom prst="rect">
            <a:avLst/>
          </a:prstGeom>
          <a:solidFill>
            <a:srgbClr val="F7A3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68300" y="1647270"/>
            <a:ext cx="2057400" cy="58475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чередование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 // е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40100" y="1571070"/>
            <a:ext cx="2057400" cy="58475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Нет  чередования</a:t>
            </a:r>
          </a:p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 // е</a:t>
            </a:r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1064217" y="2464257"/>
            <a:ext cx="675684" cy="6059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51469" tIns="25734" rIns="51469" bIns="2573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</a:p>
        </p:txBody>
      </p:sp>
    </p:spTree>
    <p:extLst>
      <p:ext uri="{BB962C8B-B14F-4D97-AF65-F5344CB8AC3E}">
        <p14:creationId xmlns:p14="http://schemas.microsoft.com/office/powerpoint/2010/main" val="2583086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49" presetClass="entr" presetSubtype="0" decel="10000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5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708025"/>
            <a:ext cx="5473699" cy="2209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05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2225"/>
            <a:ext cx="5765800" cy="32448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9" tIns="45710" rIns="91419" bIns="45710" spcCol="0" rtlCol="0" anchor="ctr"/>
          <a:lstStyle/>
          <a:p>
            <a:pPr algn="ctr"/>
            <a:endParaRPr lang="ru-RU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89255"/>
            <a:ext cx="4267200" cy="3155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5030</TotalTime>
  <Words>731</Words>
  <Application>Microsoft Office PowerPoint</Application>
  <PresentationFormat>Произвольный</PresentationFormat>
  <Paragraphs>191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Office Theme</vt:lpstr>
      <vt:lpstr>Тема Office</vt:lpstr>
      <vt:lpstr>1_Тема Office</vt:lpstr>
      <vt:lpstr>Презентация PowerPoint</vt:lpstr>
      <vt:lpstr>СЕГОДНЯ НА УРОКЕ:  </vt:lpstr>
      <vt:lpstr>Запишите одним словом ответы на вопросы.</vt:lpstr>
      <vt:lpstr>Презентация PowerPoint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367</vt:lpstr>
      <vt:lpstr>УПРАЖНЕНИЕ 367</vt:lpstr>
      <vt:lpstr>Презентация PowerPoint</vt:lpstr>
      <vt:lpstr>Презентация PowerPoint</vt:lpstr>
      <vt:lpstr>УПРАЖНЕНИЕ 369</vt:lpstr>
      <vt:lpstr>УПРАЖНЕНИЕ 369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513</cp:revision>
  <dcterms:created xsi:type="dcterms:W3CDTF">2020-04-13T08:05:16Z</dcterms:created>
  <dcterms:modified xsi:type="dcterms:W3CDTF">2020-12-14T10:25:31Z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