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9" r:id="rId2"/>
    <p:sldId id="390" r:id="rId3"/>
    <p:sldId id="466" r:id="rId4"/>
    <p:sldId id="467" r:id="rId5"/>
    <p:sldId id="468" r:id="rId6"/>
    <p:sldId id="469" r:id="rId7"/>
    <p:sldId id="476" r:id="rId8"/>
    <p:sldId id="470" r:id="rId9"/>
    <p:sldId id="471" r:id="rId10"/>
    <p:sldId id="464" r:id="rId11"/>
    <p:sldId id="474" r:id="rId12"/>
    <p:sldId id="454" r:id="rId13"/>
    <p:sldId id="475" r:id="rId14"/>
    <p:sldId id="472" r:id="rId15"/>
    <p:sldId id="473" r:id="rId16"/>
    <p:sldId id="478" r:id="rId17"/>
    <p:sldId id="479" r:id="rId18"/>
    <p:sldId id="477" r:id="rId19"/>
    <p:sldId id="483" r:id="rId20"/>
    <p:sldId id="481" r:id="rId21"/>
    <p:sldId id="480" r:id="rId22"/>
    <p:sldId id="484" r:id="rId23"/>
    <p:sldId id="485" r:id="rId24"/>
    <p:sldId id="489" r:id="rId25"/>
    <p:sldId id="486" r:id="rId26"/>
    <p:sldId id="490" r:id="rId27"/>
    <p:sldId id="487" r:id="rId28"/>
    <p:sldId id="491" r:id="rId29"/>
    <p:sldId id="488" r:id="rId30"/>
    <p:sldId id="492" r:id="rId31"/>
    <p:sldId id="294" r:id="rId32"/>
  </p:sldIdLst>
  <p:sldSz cx="5765800" cy="3244850"/>
  <p:notesSz cx="5765800" cy="3244850"/>
  <p:defaultTextStyle>
    <a:defPPr>
      <a:defRPr lang="ru-RU"/>
    </a:defPPr>
    <a:lvl1pPr marL="0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67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3" y="87423"/>
            <a:ext cx="5594199" cy="303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1334-6975-4548-91F4-659199322EF9}" type="datetimeFigureOut">
              <a:rPr lang="ru-RU" smtClean="0"/>
              <a:t>14.12.2020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6C1A-9EAF-4E8E-BA26-177FFCA3B7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1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3" y="87423"/>
            <a:ext cx="5594199" cy="3037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1544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1544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1334-6975-4548-91F4-659199322EF9}" type="datetimeFigureOut">
              <a:rPr lang="ru-RU" smtClean="0"/>
              <a:t>14.12.2020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6C1A-9EAF-4E8E-BA26-177FFCA3B7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1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215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5546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5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2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6758" y="1470025"/>
            <a:ext cx="281970" cy="11556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301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8"/>
          </a:xfrm>
          <a:prstGeom prst="rect">
            <a:avLst/>
          </a:prstGeom>
        </p:spPr>
        <p:txBody>
          <a:bodyPr vert="horz" wrap="square" lIns="0" tIns="12017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5" y="223265"/>
            <a:ext cx="3584083" cy="537939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70" defTabSz="912420">
              <a:spcBef>
                <a:spcPts val="114"/>
              </a:spcBef>
              <a:defRPr/>
            </a:pPr>
            <a:r>
              <a:rPr lang="ru-RU" kern="0" spc="-5" dirty="0" smtClean="0">
                <a:solidFill>
                  <a:sysClr val="window" lastClr="FFFFFF"/>
                </a:solidFill>
              </a:rPr>
              <a:t> </a:t>
            </a:r>
            <a:r>
              <a:rPr lang="ru-RU" kern="0" spc="-5" dirty="0" smtClean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 smtClean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3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88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88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1165225"/>
            <a:ext cx="289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корней -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ращ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-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рос-.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корней -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-гор-</a:t>
            </a:r>
          </a:p>
        </p:txBody>
      </p:sp>
      <p:sp>
        <p:nvSpPr>
          <p:cNvPr id="2" name="Пятно 1 1"/>
          <p:cNvSpPr/>
          <p:nvPr/>
        </p:nvSpPr>
        <p:spPr>
          <a:xfrm>
            <a:off x="4160000" y="1022631"/>
            <a:ext cx="1431493" cy="1112371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26" y="1851025"/>
            <a:ext cx="1243074" cy="108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2967" y="1241425"/>
            <a:ext cx="103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ращ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-рос-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7300" y="2079625"/>
            <a:ext cx="646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гар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-гор-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611227"/>
            <a:ext cx="4893589" cy="553998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Спишите, вставляя пропущенные буквы. 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Графически объясняя свой выбор.</a:t>
            </a:r>
            <a:endParaRPr lang="ru-RU" sz="18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358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1165225"/>
            <a:ext cx="548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Возр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пор…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…стать,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…щен, р…сточек,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ср…статься,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сший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стущий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стительность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водор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…стают,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ср…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стить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стёт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пор…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возр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стной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стовщик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слевой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взр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щивать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358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708025"/>
            <a:ext cx="548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Возр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ст, пор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сль, зар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стать, выр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щен, 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сточек, зар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сли, прир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щение, ср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статься, выр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сший, 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сти, 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стущий, 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стительность, отр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сль, водор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сли, 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стения, подр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стают, разр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слись, ср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стить, перер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сли, 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стёт, пор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сль, возр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стной, 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стовщик, отр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слевой, взр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щивать.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39" y="555625"/>
            <a:ext cx="5325360" cy="492443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600" dirty="0" smtClean="0">
                <a:solidFill>
                  <a:srgbClr val="FF0000"/>
                </a:solidFill>
              </a:rPr>
              <a:t>Выпишите слова с корнями –</a:t>
            </a:r>
            <a:r>
              <a:rPr lang="ru-RU" sz="1600" dirty="0" err="1" smtClean="0">
                <a:solidFill>
                  <a:srgbClr val="FF0000"/>
                </a:solidFill>
              </a:rPr>
              <a:t>раст</a:t>
            </a:r>
            <a:r>
              <a:rPr lang="ru-RU" sz="1600" dirty="0" smtClean="0">
                <a:solidFill>
                  <a:srgbClr val="FF0000"/>
                </a:solidFill>
              </a:rPr>
              <a:t>-, - рос- на изученную орфограмму.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359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5900" y="1165225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Растущий, прорастающий, простейший, простачок, выросли, оросили, подрастать, роскошный, растаять, растворимый, растительный, растолстеть, растяпа, растение, растрёпанный, расталкивать.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215444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359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9700" y="78422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ущий, прор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ающий, выр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ли, подр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ать, 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ительный.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199" cy="492443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Замените сочетания слов синонимами и запишите.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360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860425"/>
            <a:ext cx="5486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Кустарник, которым заросло какое – либо место -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немного вырасти, стать постарше -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молодой лес, побеги растений от корней - становиться ветвистее, гуще, больше -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900" y="132929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заросли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710293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подрасти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5500" y="216749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поросль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6900" y="25368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разрастись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1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199" cy="738664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Используя словосочетания, составьте и запишите предложения. Объясните правописание гласной в корне.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393825"/>
            <a:ext cx="541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…стающее поколение, маленькие р…сточки, южная р…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стительность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выросли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морские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водор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ростки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стут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…щенный сад,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произр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…стать в пустыне, стали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взр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…слей, весенние р…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хозяйства, береговая пор…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озимые.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5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747256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стающее поколение, маленькие 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сточки, южная 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стительность, выр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 зар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сли, морские водор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сли, 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стки подр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стут, выр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щенный сад, произр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 в пустыне, стали взр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слей, весенние 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стения, отр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 хозяйства, береговая пор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сль, прор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 озимые.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16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199" cy="2354491"/>
          </a:xfrm>
        </p:spPr>
        <p:txBody>
          <a:bodyPr/>
          <a:lstStyle/>
          <a:p>
            <a:r>
              <a:rPr lang="ru-RU" sz="1700" b="1" i="0" dirty="0" smtClean="0">
                <a:solidFill>
                  <a:schemeClr val="tx2">
                    <a:lumMod val="50000"/>
                  </a:schemeClr>
                </a:solidFill>
              </a:rPr>
              <a:t>     Маленький </a:t>
            </a:r>
            <a:r>
              <a:rPr lang="ru-RU" sz="1700" b="1" i="0" dirty="0">
                <a:solidFill>
                  <a:schemeClr val="tx2">
                    <a:lumMod val="50000"/>
                  </a:schemeClr>
                </a:solidFill>
              </a:rPr>
              <a:t>росточек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 обиделся и даже заплакал, почувствовав, как прозрачная росинка стекает с его нераскрывшегося бутончика по стеблю вниз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     Он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уложил её на кучу сухих </a:t>
            </a:r>
            <a:r>
              <a:rPr lang="ru-RU" sz="1700" b="1" i="0" dirty="0">
                <a:solidFill>
                  <a:schemeClr val="tx2">
                    <a:lumMod val="50000"/>
                  </a:schemeClr>
                </a:solidFill>
              </a:rPr>
              <a:t>морских водорослей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, которые собрал, чтобы устроить нечто вроде постели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     Вода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в реке потемнела, и сама река казалась больше, потому что берега оголели, – </a:t>
            </a:r>
            <a:r>
              <a:rPr lang="ru-RU" sz="1700" b="1" i="0" dirty="0">
                <a:solidFill>
                  <a:schemeClr val="tx2">
                    <a:lumMod val="50000"/>
                  </a:schemeClr>
                </a:solidFill>
              </a:rPr>
              <a:t>береговая поросль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 быстро теряла листву.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10093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 - ГОР -    - ГАР -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174625"/>
            <a:ext cx="5562600" cy="3262432"/>
          </a:xfrm>
        </p:spPr>
        <p:txBody>
          <a:bodyPr numCol="1"/>
          <a:lstStyle/>
          <a:p>
            <a:pPr rtl="0" eaLnBrk="1" latinLnBrk="0" hangingPunct="1"/>
            <a:endParaRPr lang="ru-RU" sz="1800" b="1" dirty="0" smtClean="0"/>
          </a:p>
          <a:p>
            <a:pPr rtl="0" eaLnBrk="1" latinLnBrk="0" hangingPunct="1"/>
            <a:endParaRPr lang="ru-RU" sz="1800" b="1" dirty="0"/>
          </a:p>
          <a:p>
            <a:pPr rtl="0" eaLnBrk="1" latinLnBrk="0" hangingPunct="1"/>
            <a:endParaRPr lang="ru-RU" sz="1800" b="1" dirty="0" smtClean="0"/>
          </a:p>
          <a:p>
            <a:pPr rtl="0"/>
            <a:r>
              <a:rPr lang="ru-RU" sz="1600" b="1" dirty="0" smtClean="0"/>
              <a:t>     </a:t>
            </a:r>
          </a:p>
          <a:p>
            <a:pPr rtl="0"/>
            <a:r>
              <a:rPr lang="ru-RU" sz="1600" b="1" dirty="0"/>
              <a:t> </a:t>
            </a:r>
            <a:r>
              <a:rPr lang="ru-RU" sz="1600" b="1" dirty="0" smtClean="0"/>
              <a:t>    заг</a:t>
            </a:r>
            <a:r>
              <a:rPr lang="ru-RU" sz="1600" b="1" dirty="0" smtClean="0">
                <a:solidFill>
                  <a:srgbClr val="FF0000"/>
                </a:solidFill>
              </a:rPr>
              <a:t>о</a:t>
            </a:r>
            <a:r>
              <a:rPr lang="ru-RU" sz="1600" b="1" dirty="0" smtClean="0"/>
              <a:t>рать                 г</a:t>
            </a:r>
            <a:r>
              <a:rPr lang="ru-RU" sz="1600" b="1" dirty="0" smtClean="0">
                <a:solidFill>
                  <a:srgbClr val="FF0000"/>
                </a:solidFill>
              </a:rPr>
              <a:t>о</a:t>
            </a:r>
            <a:r>
              <a:rPr lang="ru-RU" sz="1600" b="1" dirty="0" smtClean="0"/>
              <a:t>релые                   разг</a:t>
            </a:r>
            <a:r>
              <a:rPr lang="ru-RU" sz="1600" b="1" dirty="0" smtClean="0">
                <a:solidFill>
                  <a:srgbClr val="FF0000"/>
                </a:solidFill>
              </a:rPr>
              <a:t>о</a:t>
            </a:r>
            <a:r>
              <a:rPr lang="ru-RU" sz="1600" b="1" dirty="0" smtClean="0"/>
              <a:t>релся                   </a:t>
            </a:r>
          </a:p>
          <a:p>
            <a:pPr rtl="0"/>
            <a:r>
              <a:rPr lang="ru-RU" sz="1600" b="1" dirty="0"/>
              <a:t> </a:t>
            </a:r>
            <a:r>
              <a:rPr lang="ru-RU" sz="1600" b="1" dirty="0" smtClean="0"/>
              <a:t>     на солнце                спички                        костер</a:t>
            </a:r>
          </a:p>
          <a:p>
            <a:pPr rtl="0" eaLnBrk="1" latinLnBrk="0" hangingPunct="1"/>
            <a:endParaRPr lang="ru-RU" sz="1600" b="1" dirty="0" smtClean="0"/>
          </a:p>
          <a:p>
            <a:pPr rtl="0" eaLnBrk="1" latinLnBrk="0" hangingPunct="1"/>
            <a:endParaRPr lang="ru-RU" sz="1600" b="1" dirty="0"/>
          </a:p>
          <a:p>
            <a:pPr rtl="0"/>
            <a:endParaRPr lang="ru-RU" sz="1600" b="1" dirty="0" smtClean="0"/>
          </a:p>
          <a:p>
            <a:pPr rtl="0"/>
            <a:endParaRPr lang="ru-RU" sz="1600" b="1" dirty="0" smtClean="0"/>
          </a:p>
          <a:p>
            <a:pPr rtl="0"/>
            <a:r>
              <a:rPr lang="ru-RU" sz="1600" b="1" dirty="0" smtClean="0"/>
              <a:t>   ог</a:t>
            </a:r>
            <a:r>
              <a:rPr lang="ru-RU" sz="1600" b="1" dirty="0" smtClean="0">
                <a:solidFill>
                  <a:srgbClr val="FF0000"/>
                </a:solidFill>
              </a:rPr>
              <a:t>а</a:t>
            </a:r>
            <a:r>
              <a:rPr lang="ru-RU" sz="1600" b="1" dirty="0" smtClean="0"/>
              <a:t>рок                       разг</a:t>
            </a:r>
            <a:r>
              <a:rPr lang="ru-RU" sz="1600" b="1" dirty="0" smtClean="0">
                <a:solidFill>
                  <a:srgbClr val="FF0000"/>
                </a:solidFill>
              </a:rPr>
              <a:t>о</a:t>
            </a:r>
            <a:r>
              <a:rPr lang="ru-RU" sz="1600" b="1" dirty="0" smtClean="0"/>
              <a:t>релся               сг</a:t>
            </a:r>
            <a:r>
              <a:rPr lang="ru-RU" sz="1600" b="1" dirty="0" smtClean="0">
                <a:solidFill>
                  <a:srgbClr val="FF0000"/>
                </a:solidFill>
              </a:rPr>
              <a:t>о</a:t>
            </a:r>
            <a:r>
              <a:rPr lang="ru-RU" sz="1600" b="1" dirty="0" smtClean="0"/>
              <a:t>ревшая   </a:t>
            </a:r>
          </a:p>
          <a:p>
            <a:pPr rtl="0"/>
            <a:r>
              <a:rPr lang="ru-RU" sz="1600" b="1" dirty="0"/>
              <a:t> </a:t>
            </a:r>
            <a:r>
              <a:rPr lang="ru-RU" sz="1600" b="1" dirty="0" smtClean="0"/>
              <a:t>    свечи                              спор                         листва</a:t>
            </a:r>
            <a:endParaRPr lang="ru-RU" sz="1600" dirty="0"/>
          </a:p>
          <a:p>
            <a:endParaRPr lang="ru-RU" dirty="0"/>
          </a:p>
        </p:txBody>
      </p:sp>
      <p:pic>
        <p:nvPicPr>
          <p:cNvPr id="1026" name="Picture 2" descr="https://i1.wp.com/ihappymama.ru/iq/wp-content/uploads/2018/09/Pesenka-Lvenka-i-CHerepahi-iz-multfilma-Kak-Lve-nok-i-CHerepaha-peli-pesnyu-.png?resize=680%2C425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1587"/>
            <a:ext cx="990600" cy="7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509951390d5034a041f73d5098b901c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45" y="631825"/>
            <a:ext cx="1020855" cy="6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8333fd8a4e50d8665265842739e57ba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98" y="1774825"/>
            <a:ext cx="1038702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artinki.org/uploads/posts/2017-09/1505347023_2813-koster-gorit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44" y="631825"/>
            <a:ext cx="1020856" cy="6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ifimage.net/wp-content/uploads/2017/10/bougie-gif-14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74825"/>
            <a:ext cx="1066800" cy="8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xn--c1ad6agj.xn--p1acf/d/189357_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767876"/>
            <a:ext cx="1058208" cy="7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4" y="631825"/>
            <a:ext cx="5266196" cy="1231106"/>
          </a:xfrm>
          <a:prstGeom prst="rect">
            <a:avLst/>
          </a:prstGeom>
          <a:solidFill>
            <a:srgbClr val="FF99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2"/>
                </a:solidFill>
              </a:rPr>
              <a:t>Корень -</a:t>
            </a:r>
            <a:r>
              <a:rPr lang="ru-RU" altLang="ru-RU" sz="2000" b="1" dirty="0" err="1">
                <a:solidFill>
                  <a:schemeClr val="tx2"/>
                </a:solidFill>
              </a:rPr>
              <a:t>гар</a:t>
            </a:r>
            <a:r>
              <a:rPr lang="ru-RU" altLang="ru-RU" sz="2000" dirty="0">
                <a:solidFill>
                  <a:schemeClr val="tx2"/>
                </a:solidFill>
              </a:rPr>
              <a:t>-/- </a:t>
            </a:r>
            <a:r>
              <a:rPr lang="ru-RU" altLang="ru-RU" sz="2000" b="1" dirty="0">
                <a:solidFill>
                  <a:schemeClr val="tx2"/>
                </a:solidFill>
              </a:rPr>
              <a:t>гор</a:t>
            </a:r>
            <a:r>
              <a:rPr lang="ru-RU" altLang="ru-RU" sz="2000" dirty="0">
                <a:solidFill>
                  <a:schemeClr val="tx2"/>
                </a:solidFill>
              </a:rPr>
              <a:t>- называется</a:t>
            </a:r>
            <a:r>
              <a:rPr lang="ru-RU" altLang="ru-RU" sz="2000" b="1" dirty="0">
                <a:solidFill>
                  <a:schemeClr val="tx2"/>
                </a:solidFill>
              </a:rPr>
              <a:t> </a:t>
            </a:r>
            <a:endParaRPr lang="ru-RU" altLang="ru-RU" sz="2000" b="1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tx2"/>
                </a:solidFill>
              </a:rPr>
              <a:t>корнем </a:t>
            </a:r>
            <a:r>
              <a:rPr lang="ru-RU" altLang="ru-RU" sz="2000" b="1" dirty="0">
                <a:solidFill>
                  <a:schemeClr val="tx2"/>
                </a:solidFill>
              </a:rPr>
              <a:t>с чередованием.</a:t>
            </a:r>
            <a:br>
              <a:rPr lang="ru-RU" altLang="ru-RU" sz="2000" b="1" dirty="0">
                <a:solidFill>
                  <a:schemeClr val="tx2"/>
                </a:solidFill>
              </a:rPr>
            </a:br>
            <a:r>
              <a:rPr lang="ru-RU" altLang="ru-RU" sz="2000" b="1" dirty="0">
                <a:solidFill>
                  <a:schemeClr val="tx2"/>
                </a:solidFill>
              </a:rPr>
              <a:t>Проверочное слово к нему </a:t>
            </a:r>
            <a:endParaRPr lang="ru-RU" altLang="ru-RU" sz="2000" b="1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tx2"/>
                </a:solidFill>
              </a:rPr>
              <a:t>подбирать </a:t>
            </a:r>
            <a:r>
              <a:rPr lang="ru-RU" altLang="ru-RU" sz="2000" b="1" dirty="0">
                <a:solidFill>
                  <a:schemeClr val="tx2"/>
                </a:solidFill>
              </a:rPr>
              <a:t>нельзя!</a:t>
            </a:r>
          </a:p>
        </p:txBody>
      </p:sp>
    </p:spTree>
    <p:extLst>
      <p:ext uri="{BB962C8B-B14F-4D97-AF65-F5344CB8AC3E}">
        <p14:creationId xmlns:p14="http://schemas.microsoft.com/office/powerpoint/2010/main" val="16398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9804" y="708025"/>
            <a:ext cx="4948696" cy="292388"/>
          </a:xfrm>
        </p:spPr>
        <p:txBody>
          <a:bodyPr/>
          <a:lstStyle/>
          <a:p>
            <a:pPr>
              <a:buNone/>
            </a:pPr>
            <a:r>
              <a:rPr lang="ru-RU" sz="1900" i="0" dirty="0" smtClean="0">
                <a:solidFill>
                  <a:srgbClr val="002060"/>
                </a:solidFill>
              </a:rPr>
              <a:t>     </a:t>
            </a:r>
            <a:endParaRPr lang="ru-RU" sz="19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7786" y="810300"/>
            <a:ext cx="37783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  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Познакоми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м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ся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с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правилом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правописания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корней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-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раст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,    -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ращ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-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рос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-,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-, 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гор-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Научим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ся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применять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способ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действия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при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выборе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гласных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в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корнях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–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раст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-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, 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ращ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-,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рос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-,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-, -гор-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916101"/>
            <a:ext cx="1403286" cy="8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0" y="650696"/>
            <a:ext cx="1405290" cy="103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3943" y="784225"/>
            <a:ext cx="6549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ращ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-рос-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500" y="2003425"/>
            <a:ext cx="5291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-гор-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01" y="123325"/>
            <a:ext cx="5626100" cy="29982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Алгоритм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рассуждения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Ставим </a:t>
            </a:r>
            <a:r>
              <a:rPr lang="ru-RU" dirty="0">
                <a:solidFill>
                  <a:srgbClr val="FF0000"/>
                </a:solidFill>
              </a:rPr>
              <a:t>ударение: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ударение </a:t>
            </a:r>
            <a:r>
              <a:rPr lang="ru-RU" dirty="0">
                <a:solidFill>
                  <a:srgbClr val="FF0000"/>
                </a:solidFill>
              </a:rPr>
              <a:t>падает на корень – </a:t>
            </a:r>
            <a:r>
              <a:rPr lang="ru-RU" dirty="0" smtClean="0">
                <a:solidFill>
                  <a:srgbClr val="FF0000"/>
                </a:solidFill>
              </a:rPr>
              <a:t>пишем </a:t>
            </a:r>
            <a:r>
              <a:rPr lang="ru-RU" dirty="0">
                <a:solidFill>
                  <a:srgbClr val="FF0000"/>
                </a:solidFill>
              </a:rPr>
              <a:t>А;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ударение не падает на корень – </a:t>
            </a:r>
            <a:r>
              <a:rPr lang="ru-RU" dirty="0" smtClean="0">
                <a:solidFill>
                  <a:srgbClr val="FF0000"/>
                </a:solidFill>
              </a:rPr>
              <a:t>пишем  </a:t>
            </a:r>
            <a:r>
              <a:rPr lang="ru-RU" dirty="0">
                <a:solidFill>
                  <a:srgbClr val="FF0000"/>
                </a:solidFill>
              </a:rPr>
              <a:t>О.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Но помните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слова-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исключения: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        Выгарки,                    пригарь.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8" descr="&amp;Scy;&amp;ocy;&amp;vcy;&amp;iecy;&amp;tcy;&amp;ycy; &amp;dcy;&amp;lcy;&amp;yacy; &amp;bcy;&amp;y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300" y="2003425"/>
            <a:ext cx="2057400" cy="1069016"/>
          </a:xfrm>
          <a:prstGeom prst="rect">
            <a:avLst/>
          </a:prstGeom>
          <a:noFill/>
        </p:spPr>
      </p:pic>
      <p:pic>
        <p:nvPicPr>
          <p:cNvPr id="5" name="Picture 6" descr="&amp;kcy;&amp;acy;&amp;mcy;&amp;iecy;&amp;ncy;&amp;ncy;&amp;ycy;&amp;jcy; &amp;ucy;&amp;gcy;&amp;ocy;&amp;lcy;&amp;softcy; &amp;scy; &amp;ncy;&amp;icy;&amp;zcy;&amp;kcy;&amp;icy;&amp;mcy; &amp;vcy;&amp;ycy;&amp;khcy;&amp;ocy;&amp;dcy;&amp;ocy;&amp;mcy; &amp;lcy;&amp;iecy;&amp;tcy;&amp;ucy;&amp;chcy;&amp;i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08" y="2003425"/>
            <a:ext cx="2076076" cy="1069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4416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638800" cy="615553"/>
          </a:xfrm>
        </p:spPr>
        <p:txBody>
          <a:bodyPr/>
          <a:lstStyle/>
          <a:p>
            <a:pPr algn="ctr"/>
            <a:r>
              <a:rPr lang="ru-RU" altLang="ru-RU" dirty="0" smtClean="0"/>
              <a:t>РАЗЛИЧАЙТЕ КОРНИ</a:t>
            </a:r>
            <a:r>
              <a:rPr lang="ru-RU" altLang="ru-RU" dirty="0" smtClean="0">
                <a:solidFill>
                  <a:srgbClr val="FF0000"/>
                </a:solidFill>
              </a:rPr>
              <a:t> -ГОР- </a:t>
            </a:r>
            <a:r>
              <a:rPr lang="ru-RU" altLang="ru-RU" dirty="0" smtClean="0"/>
              <a:t>И</a:t>
            </a:r>
            <a:r>
              <a:rPr lang="ru-RU" altLang="ru-RU" dirty="0" smtClean="0">
                <a:solidFill>
                  <a:srgbClr val="FF0000"/>
                </a:solidFill>
              </a:rPr>
              <a:t> -ГАР-/-ГОР-!</a:t>
            </a:r>
            <a:br>
              <a:rPr lang="ru-RU" alt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292100" y="631825"/>
            <a:ext cx="5181600" cy="838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гор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   гор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гор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</a:rPr>
              <a:t>еть</a:t>
            </a:r>
          </a:p>
          <a:p>
            <a:pPr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гор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</a:rPr>
              <a:t>евать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   гор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</a:rPr>
              <a:t>истый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    гор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</a:rPr>
              <a:t>ение</a:t>
            </a:r>
            <a:endParaRPr lang="ru-RU" alt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1" y="1636979"/>
            <a:ext cx="1440329" cy="143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im0-tub-ru.yandex.net/i?id=b0d8adcbfd80ad19d45ef796dd41fd99-l&amp;ref=rim&amp;n=13&amp;w=1280&amp;h=8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622425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478910/553197925.21/0_191df5_513e860d_ori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623718"/>
            <a:ext cx="1376015" cy="1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65800" cy="337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8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555625"/>
            <a:ext cx="4893589" cy="553998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Спишите, вставляя пропущенные буквы, графически обозначая </a:t>
            </a:r>
            <a:r>
              <a:rPr lang="ru-RU" sz="1800" b="1" dirty="0" err="1" smtClean="0">
                <a:solidFill>
                  <a:srgbClr val="FF0000"/>
                </a:solidFill>
              </a:rPr>
              <a:t>орф</a:t>
            </a:r>
            <a:r>
              <a:rPr lang="ru-RU" sz="1800" b="1" dirty="0" smtClean="0">
                <a:solidFill>
                  <a:srgbClr val="FF0000"/>
                </a:solidFill>
              </a:rPr>
              <a:t>. №</a:t>
            </a:r>
            <a:r>
              <a:rPr lang="ru-RU" sz="1800" b="1" dirty="0" smtClean="0">
                <a:solidFill>
                  <a:srgbClr val="FF0000"/>
                </a:solidFill>
              </a:rPr>
              <a:t>18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362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089025"/>
            <a:ext cx="5334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релый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возг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рание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г…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релка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дог…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рание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реть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реть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реть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релец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…р,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реть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…рок,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релся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г…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рение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…р.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362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2100" y="936625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Загорелый, возгорание,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горелка, догорание, сгореть, угореть, подгореть, погорелец, загар, загореть, огарок,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разгорелся, горение, угар.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5"/>
            <a:ext cx="5410200" cy="23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4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736" y="535027"/>
            <a:ext cx="5486399" cy="61555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Составьте и запишите предложения, обозначьте изученную орфограмму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10093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363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089025"/>
            <a:ext cx="533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Г…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реть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огнём,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ог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рочек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свечи, лёгкий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…р, бежит как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уг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релый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подг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релый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пирог,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сг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рает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работе, зажигать г…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релку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дог…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рающий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закат.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10093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363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784225"/>
            <a:ext cx="533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Гореть огнём, огарочек свечи, лёгкий загар, бежит как угорелый, подгорелый пирог, сгорает на работе, зажигать горелку, догорающий закат.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0237"/>
            <a:ext cx="5333999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199" cy="830997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800" b="1" dirty="0" smtClean="0">
                <a:solidFill>
                  <a:srgbClr val="FF0000"/>
                </a:solidFill>
              </a:rPr>
              <a:t>Составьте словосочетания, объясните лексическое значение слов, употреблённых 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в переносном значении.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8300" y="1622425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Горящий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(костёр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взгляд); горение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(газа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сердца);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сгорать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огне, от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нетерпения).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59100" y="631825"/>
            <a:ext cx="26670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Горящий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 горение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сгорать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нетерпения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631825"/>
            <a:ext cx="26670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271965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Горящий  костёр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горение газа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сгорать в огне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00" y="63182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Прямое значение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9100" y="63182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Переносное значение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Объясните правописание гласной в корне. Заполните </a:t>
            </a:r>
            <a:r>
              <a:rPr lang="ru-RU" sz="2000" dirty="0" smtClean="0">
                <a:solidFill>
                  <a:srgbClr val="FF0000"/>
                </a:solidFill>
              </a:rPr>
              <a:t>таблицу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365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1241425"/>
            <a:ext cx="26289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Проверяемая гласная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4800" y="1241425"/>
            <a:ext cx="27051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Чередующаяся гласная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00" y="1774825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Пригорок, загар, горевать, загорать, горец, гористый, нагар, погореть, горюшко, горнист, угар, выгореть, горелки, загорелый, горный.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0469" y="2384425"/>
            <a:ext cx="4426594" cy="595923"/>
          </a:xfrm>
          <a:prstGeom prst="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endParaRPr lang="ru-RU" sz="900"/>
          </a:p>
        </p:txBody>
      </p:sp>
      <p:sp>
        <p:nvSpPr>
          <p:cNvPr id="6" name="Прямоугольник 5"/>
          <p:cNvSpPr/>
          <p:nvPr/>
        </p:nvSpPr>
        <p:spPr>
          <a:xfrm>
            <a:off x="206995" y="736145"/>
            <a:ext cx="5350990" cy="1285025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2183" y="865631"/>
            <a:ext cx="5285317" cy="1213994"/>
          </a:xfrm>
          <a:prstGeom prst="rect">
            <a:avLst/>
          </a:prstGeom>
        </p:spPr>
        <p:txBody>
          <a:bodyPr lIns="43251" tIns="21626" rIns="43251" bIns="21626">
            <a:normAutofit fontScale="92500" lnSpcReduction="10000"/>
          </a:bodyPr>
          <a:lstStyle/>
          <a:p>
            <a:pPr algn="ctr"/>
            <a:r>
              <a:rPr lang="ru-RU" sz="2800" dirty="0"/>
              <a:t>Д…</a:t>
            </a:r>
            <a:r>
              <a:rPr lang="ru-RU" sz="2800" dirty="0" err="1"/>
              <a:t>ревья</a:t>
            </a:r>
            <a:r>
              <a:rPr lang="ru-RU" sz="2800" dirty="0"/>
              <a:t>, л…</a:t>
            </a:r>
            <a:r>
              <a:rPr lang="ru-RU" sz="2800" dirty="0" err="1"/>
              <a:t>цо</a:t>
            </a:r>
            <a:r>
              <a:rPr lang="ru-RU" sz="2800" dirty="0"/>
              <a:t>, н…</a:t>
            </a:r>
            <a:r>
              <a:rPr lang="ru-RU" sz="2800" dirty="0" err="1"/>
              <a:t>чевать</a:t>
            </a:r>
            <a:r>
              <a:rPr lang="ru-RU" sz="2800" dirty="0"/>
              <a:t>, д…сочка, </a:t>
            </a:r>
            <a:r>
              <a:rPr lang="ru-RU" sz="2800" dirty="0" err="1"/>
              <a:t>ст</a:t>
            </a:r>
            <a:r>
              <a:rPr lang="ru-RU" sz="2800" dirty="0"/>
              <a:t>…</a:t>
            </a:r>
            <a:r>
              <a:rPr lang="ru-RU" sz="2800" dirty="0" err="1"/>
              <a:t>пной</a:t>
            </a:r>
            <a:r>
              <a:rPr lang="ru-RU" sz="2800" dirty="0"/>
              <a:t>, б…</a:t>
            </a:r>
            <a:r>
              <a:rPr lang="ru-RU" sz="2800" dirty="0" err="1"/>
              <a:t>лезнь</a:t>
            </a:r>
            <a:r>
              <a:rPr lang="ru-RU" sz="2800" dirty="0"/>
              <a:t>, </a:t>
            </a:r>
            <a:r>
              <a:rPr lang="ru-RU" sz="2800" dirty="0" err="1"/>
              <a:t>св</a:t>
            </a:r>
            <a:r>
              <a:rPr lang="ru-RU" sz="2800" dirty="0"/>
              <a:t>…сток, б…</a:t>
            </a:r>
            <a:r>
              <a:rPr lang="ru-RU" sz="2800" dirty="0" err="1"/>
              <a:t>льшой</a:t>
            </a:r>
            <a:r>
              <a:rPr lang="ru-RU" sz="2800" dirty="0"/>
              <a:t>, </a:t>
            </a:r>
            <a:r>
              <a:rPr lang="ru-RU" sz="2800" dirty="0" err="1"/>
              <a:t>пр</a:t>
            </a:r>
            <a:r>
              <a:rPr lang="ru-RU" sz="2800" dirty="0"/>
              <a:t>…</a:t>
            </a:r>
            <a:r>
              <a:rPr lang="ru-RU" sz="2800" dirty="0" err="1"/>
              <a:t>сить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2487" y="2440654"/>
            <a:ext cx="4407231" cy="553371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pPr algn="ctr">
              <a:lnSpc>
                <a:spcPts val="1987"/>
              </a:lnSpc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надо знать, </a:t>
            </a:r>
          </a:p>
          <a:p>
            <a:pPr algn="ctr">
              <a:lnSpc>
                <a:spcPts val="1987"/>
              </a:lnSpc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правильно написать данные слова?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49300" y="717179"/>
            <a:ext cx="288290" cy="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349500" y="717179"/>
            <a:ext cx="288290" cy="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416300" y="717179"/>
            <a:ext cx="288290" cy="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37210" y="1098179"/>
            <a:ext cx="288290" cy="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349500" y="1098179"/>
            <a:ext cx="288290" cy="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811034" y="1098179"/>
            <a:ext cx="288290" cy="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73100" y="1479179"/>
            <a:ext cx="288290" cy="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197100" y="1479179"/>
            <a:ext cx="288290" cy="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025900" y="1479179"/>
            <a:ext cx="288290" cy="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pic>
        <p:nvPicPr>
          <p:cNvPr id="18" name="Picture 2" descr="http://900igr.net/up/datai/169749/0002-001-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73446" y="1896072"/>
            <a:ext cx="789649" cy="11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2487" y="93960"/>
            <a:ext cx="521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ОРФОГРАФИЧЕСКАЯ МИНУТА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5900" y="1165225"/>
            <a:ext cx="26289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Пригорок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горец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гористый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горный 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слова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гора), горевать,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горюшко (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горе), горнист (горн).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4800" y="1165225"/>
            <a:ext cx="27051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Загар, загорать, нагар, погореть, угар, выгореть, горелки, загорелый.</a:t>
            </a:r>
          </a:p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365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708025"/>
            <a:ext cx="26289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Проверяемая гласная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4800" y="708025"/>
            <a:ext cx="27051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Чередующаяся гласная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4414"/>
            <a:ext cx="5334000" cy="24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1089025"/>
            <a:ext cx="4953000" cy="923330"/>
          </a:xfrm>
        </p:spPr>
        <p:txBody>
          <a:bodyPr/>
          <a:lstStyle/>
          <a:p>
            <a:pPr algn="ctr"/>
            <a:r>
              <a:rPr lang="ru-RU" sz="1600" b="1" i="0" dirty="0" smtClean="0"/>
              <a:t> </a:t>
            </a:r>
            <a:r>
              <a:rPr lang="ru-RU" sz="2000" b="1" i="0" dirty="0" smtClean="0">
                <a:solidFill>
                  <a:schemeClr val="bg1"/>
                </a:solidFill>
              </a:rPr>
              <a:t>§ 58</a:t>
            </a:r>
            <a:r>
              <a:rPr lang="ru-RU" sz="2000" b="1" i="0" dirty="0" smtClean="0">
                <a:solidFill>
                  <a:schemeClr val="bg1"/>
                </a:solidFill>
              </a:rPr>
              <a:t>, 59</a:t>
            </a:r>
            <a:r>
              <a:rPr lang="ru-RU" sz="2000" b="1" i="0" dirty="0" smtClean="0">
                <a:solidFill>
                  <a:schemeClr val="bg1"/>
                </a:solidFill>
              </a:rPr>
              <a:t>. ВЫУЧИТЬ ПРАВИЛА.</a:t>
            </a:r>
          </a:p>
          <a:p>
            <a:pPr algn="ctr"/>
            <a:r>
              <a:rPr lang="ru-RU" sz="2000" b="1" i="0" dirty="0" smtClean="0">
                <a:solidFill>
                  <a:schemeClr val="bg1"/>
                </a:solidFill>
              </a:rPr>
              <a:t>ВЫПОЛНИТЬ УПРАЖНЕНИЕ 366.  СТРАНИЦА 160.</a:t>
            </a:r>
            <a:endParaRPr lang="ru-RU" sz="20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3378" y="584331"/>
            <a:ext cx="5285317" cy="1837199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490" y="87754"/>
            <a:ext cx="2616840" cy="315471"/>
          </a:xfrm>
          <a:solidFill>
            <a:schemeClr val="accent1">
              <a:lumMod val="20000"/>
              <a:lumOff val="80000"/>
              <a:alpha val="67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n w="3175" cap="rnd">
                  <a:solidFill>
                    <a:srgbClr val="5C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</a:t>
            </a:r>
            <a:endParaRPr lang="ru-RU" dirty="0">
              <a:ln w="3175" cap="rnd">
                <a:solidFill>
                  <a:srgbClr val="5C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3378" y="584331"/>
            <a:ext cx="5285317" cy="1926439"/>
          </a:xfrm>
          <a:prstGeom prst="rect">
            <a:avLst/>
          </a:prstGeom>
        </p:spPr>
        <p:txBody>
          <a:bodyPr lIns="43251" tIns="21626" rIns="43251" bIns="21626"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ru-RU" altLang="ru-RU" sz="2800" b="1" dirty="0"/>
              <a:t>Вы</a:t>
            </a:r>
            <a:r>
              <a:rPr lang="ru-RU" altLang="ru-RU" sz="2800" b="1" dirty="0">
                <a:solidFill>
                  <a:srgbClr val="680000"/>
                </a:solidFill>
              </a:rPr>
              <a:t>р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altLang="ru-RU" sz="2800" b="1" dirty="0">
                <a:solidFill>
                  <a:srgbClr val="680000"/>
                </a:solidFill>
              </a:rPr>
              <a:t>ст</a:t>
            </a:r>
            <a:r>
              <a:rPr lang="ru-RU" altLang="ru-RU" sz="2800" b="1" dirty="0"/>
              <a:t>ать, вы</a:t>
            </a:r>
            <a:r>
              <a:rPr lang="ru-RU" altLang="ru-RU" sz="2800" b="1" dirty="0">
                <a:solidFill>
                  <a:srgbClr val="680000"/>
                </a:solidFill>
              </a:rPr>
              <a:t>р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altLang="ru-RU" sz="2800" b="1" dirty="0">
                <a:solidFill>
                  <a:srgbClr val="680000"/>
                </a:solidFill>
              </a:rPr>
              <a:t>щ</a:t>
            </a:r>
            <a:r>
              <a:rPr lang="ru-RU" altLang="ru-RU" sz="2800" b="1" dirty="0"/>
              <a:t>енный, вы</a:t>
            </a:r>
            <a:r>
              <a:rPr lang="ru-RU" altLang="ru-RU" sz="2800" b="1" dirty="0">
                <a:solidFill>
                  <a:srgbClr val="680000"/>
                </a:solidFill>
              </a:rPr>
              <a:t>р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altLang="ru-RU" sz="2800" b="1" dirty="0">
                <a:solidFill>
                  <a:srgbClr val="680000"/>
                </a:solidFill>
              </a:rPr>
              <a:t>с</a:t>
            </a:r>
            <a:r>
              <a:rPr lang="ru-RU" altLang="ru-RU" sz="2800" b="1" dirty="0"/>
              <a:t>, под</a:t>
            </a:r>
            <a:r>
              <a:rPr lang="ru-RU" altLang="ru-RU" sz="2800" b="1" dirty="0">
                <a:solidFill>
                  <a:srgbClr val="680000"/>
                </a:solidFill>
              </a:rPr>
              <a:t>р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altLang="ru-RU" sz="2800" b="1" dirty="0">
                <a:solidFill>
                  <a:srgbClr val="680000"/>
                </a:solidFill>
              </a:rPr>
              <a:t>ст</a:t>
            </a:r>
            <a:r>
              <a:rPr lang="ru-RU" altLang="ru-RU" sz="2800" b="1" dirty="0"/>
              <a:t>ать, за</a:t>
            </a:r>
            <a:r>
              <a:rPr lang="ru-RU" altLang="ru-RU" sz="2800" b="1" dirty="0">
                <a:solidFill>
                  <a:srgbClr val="680000"/>
                </a:solidFill>
              </a:rPr>
              <a:t>р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altLang="ru-RU" sz="2800" b="1" dirty="0">
                <a:solidFill>
                  <a:srgbClr val="680000"/>
                </a:solidFill>
              </a:rPr>
              <a:t>с</a:t>
            </a:r>
            <a:r>
              <a:rPr lang="ru-RU" altLang="ru-RU" sz="2800" b="1" dirty="0"/>
              <a:t>ли, на</a:t>
            </a:r>
            <a:r>
              <a:rPr lang="ru-RU" altLang="ru-RU" sz="2800" b="1" dirty="0">
                <a:solidFill>
                  <a:srgbClr val="680000"/>
                </a:solidFill>
              </a:rPr>
              <a:t>р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altLang="ru-RU" sz="2800" b="1" dirty="0">
                <a:solidFill>
                  <a:srgbClr val="680000"/>
                </a:solidFill>
              </a:rPr>
              <a:t>щ</a:t>
            </a:r>
            <a:r>
              <a:rPr lang="ru-RU" altLang="ru-RU" sz="2800" b="1" dirty="0"/>
              <a:t>ение, от</a:t>
            </a:r>
            <a:r>
              <a:rPr lang="ru-RU" altLang="ru-RU" sz="2800" b="1" dirty="0">
                <a:solidFill>
                  <a:srgbClr val="680000"/>
                </a:solidFill>
              </a:rPr>
              <a:t>р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altLang="ru-RU" sz="2800" b="1" dirty="0">
                <a:solidFill>
                  <a:srgbClr val="680000"/>
                </a:solidFill>
              </a:rPr>
              <a:t>с</a:t>
            </a:r>
            <a:r>
              <a:rPr lang="ru-RU" altLang="ru-RU" sz="2800" b="1" dirty="0"/>
              <a:t>, при</a:t>
            </a:r>
            <a:r>
              <a:rPr lang="ru-RU" altLang="ru-RU" sz="2800" b="1" dirty="0">
                <a:solidFill>
                  <a:srgbClr val="680000"/>
                </a:solidFill>
              </a:rPr>
              <a:t>р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altLang="ru-RU" sz="2800" b="1" dirty="0">
                <a:solidFill>
                  <a:srgbClr val="680000"/>
                </a:solidFill>
              </a:rPr>
              <a:t>с</a:t>
            </a:r>
            <a:r>
              <a:rPr lang="ru-RU" altLang="ru-RU" sz="2800" b="1" dirty="0"/>
              <a:t>, вы</a:t>
            </a:r>
            <a:r>
              <a:rPr lang="ru-RU" altLang="ru-RU" sz="2800" b="1" dirty="0">
                <a:solidFill>
                  <a:srgbClr val="680000"/>
                </a:solidFill>
              </a:rPr>
              <a:t>р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altLang="ru-RU" sz="2800" b="1" dirty="0">
                <a:solidFill>
                  <a:srgbClr val="680000"/>
                </a:solidFill>
              </a:rPr>
              <a:t>с</a:t>
            </a:r>
            <a:r>
              <a:rPr lang="ru-RU" altLang="ru-RU" sz="2800" b="1" dirty="0"/>
              <a:t>ли, </a:t>
            </a:r>
            <a:r>
              <a:rPr lang="ru-RU" altLang="ru-RU" sz="2800" b="1" dirty="0">
                <a:solidFill>
                  <a:srgbClr val="5C0000"/>
                </a:solidFill>
              </a:rPr>
              <a:t>р</a:t>
            </a:r>
            <a:r>
              <a:rPr lang="ru-RU" alt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altLang="ru-RU" sz="2800" b="1" dirty="0">
                <a:solidFill>
                  <a:srgbClr val="5C0000"/>
                </a:solidFill>
              </a:rPr>
              <a:t>ст</a:t>
            </a:r>
            <a:r>
              <a:rPr lang="ru-RU" altLang="ru-RU" sz="2800" b="1" dirty="0"/>
              <a:t>ение</a:t>
            </a:r>
            <a:endParaRPr lang="ru-RU" sz="2800" dirty="0"/>
          </a:p>
        </p:txBody>
      </p:sp>
      <p:sp>
        <p:nvSpPr>
          <p:cNvPr id="4" name="Arc 11"/>
          <p:cNvSpPr>
            <a:spLocks/>
          </p:cNvSpPr>
          <p:nvPr/>
        </p:nvSpPr>
        <p:spPr bwMode="auto">
          <a:xfrm rot="13529705" flipV="1">
            <a:off x="799506" y="606243"/>
            <a:ext cx="456232" cy="453762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5" name="Arc 11"/>
          <p:cNvSpPr>
            <a:spLocks/>
          </p:cNvSpPr>
          <p:nvPr/>
        </p:nvSpPr>
        <p:spPr bwMode="auto">
          <a:xfrm rot="13529705" flipV="1">
            <a:off x="2665615" y="616665"/>
            <a:ext cx="431725" cy="434411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6" name="Arc 11"/>
          <p:cNvSpPr>
            <a:spLocks/>
          </p:cNvSpPr>
          <p:nvPr/>
        </p:nvSpPr>
        <p:spPr bwMode="auto">
          <a:xfrm rot="13529705" flipV="1">
            <a:off x="4639272" y="642388"/>
            <a:ext cx="386026" cy="386121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7" name="Arc 11"/>
          <p:cNvSpPr>
            <a:spLocks/>
          </p:cNvSpPr>
          <p:nvPr/>
        </p:nvSpPr>
        <p:spPr bwMode="auto">
          <a:xfrm rot="13529705" flipV="1">
            <a:off x="892470" y="1091979"/>
            <a:ext cx="379575" cy="375891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8" name="Arc 11"/>
          <p:cNvSpPr>
            <a:spLocks/>
          </p:cNvSpPr>
          <p:nvPr/>
        </p:nvSpPr>
        <p:spPr bwMode="auto">
          <a:xfrm rot="13529705" flipV="1">
            <a:off x="2430750" y="1189372"/>
            <a:ext cx="452176" cy="448201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9" name="Arc 11"/>
          <p:cNvSpPr>
            <a:spLocks/>
          </p:cNvSpPr>
          <p:nvPr/>
        </p:nvSpPr>
        <p:spPr bwMode="auto">
          <a:xfrm rot="13529705" flipV="1">
            <a:off x="3938704" y="1030857"/>
            <a:ext cx="452176" cy="448201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10" name="Arc 11"/>
          <p:cNvSpPr>
            <a:spLocks/>
          </p:cNvSpPr>
          <p:nvPr/>
        </p:nvSpPr>
        <p:spPr bwMode="auto">
          <a:xfrm rot="13529705" flipV="1">
            <a:off x="782111" y="1554227"/>
            <a:ext cx="412359" cy="420317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11" name="Arc 11"/>
          <p:cNvSpPr>
            <a:spLocks/>
          </p:cNvSpPr>
          <p:nvPr/>
        </p:nvSpPr>
        <p:spPr bwMode="auto">
          <a:xfrm rot="13529705" flipV="1">
            <a:off x="1866064" y="1552249"/>
            <a:ext cx="393138" cy="387705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12" name="Arc 11"/>
          <p:cNvSpPr>
            <a:spLocks/>
          </p:cNvSpPr>
          <p:nvPr/>
        </p:nvSpPr>
        <p:spPr bwMode="auto">
          <a:xfrm rot="13529705" flipV="1">
            <a:off x="2992526" y="1561939"/>
            <a:ext cx="422811" cy="393664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3378" y="2503677"/>
            <a:ext cx="5285317" cy="556635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43251" tIns="21626" rIns="43251" bIns="21626" rtlCol="0">
            <a:spAutoFit/>
          </a:bodyPr>
          <a:lstStyle/>
          <a:p>
            <a:pPr algn="ctr">
              <a:lnSpc>
                <a:spcPts val="1987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Подумайте! Почему в одних случаях в корне пишется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в других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От чего это зависит?</a:t>
            </a:r>
          </a:p>
        </p:txBody>
      </p:sp>
      <p:sp>
        <p:nvSpPr>
          <p:cNvPr id="14" name="Arc 11"/>
          <p:cNvSpPr>
            <a:spLocks/>
          </p:cNvSpPr>
          <p:nvPr/>
        </p:nvSpPr>
        <p:spPr bwMode="auto">
          <a:xfrm rot="13529705" flipV="1">
            <a:off x="4014904" y="1488057"/>
            <a:ext cx="452176" cy="448201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76424" y="120185"/>
            <a:ext cx="632473" cy="9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666" y="570918"/>
            <a:ext cx="5285317" cy="844861"/>
          </a:xfrm>
          <a:prstGeom prst="rect">
            <a:avLst/>
          </a:prstGeom>
          <a:solidFill>
            <a:schemeClr val="accent1">
              <a:lumMod val="40000"/>
              <a:lumOff val="60000"/>
              <a:alpha val="71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514" y="191011"/>
            <a:ext cx="3151586" cy="303130"/>
          </a:xfrm>
          <a:solidFill>
            <a:schemeClr val="accent1">
              <a:lumMod val="20000"/>
              <a:lumOff val="80000"/>
              <a:alpha val="6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n w="3175" cap="rnd">
                  <a:solidFill>
                    <a:srgbClr val="5C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СФОРМУЛИРУЕМ ВЫВОД</a:t>
            </a:r>
            <a:endParaRPr lang="ru-RU" sz="1800" dirty="0">
              <a:ln w="3175" cap="rnd">
                <a:solidFill>
                  <a:srgbClr val="5C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5975" y="631035"/>
            <a:ext cx="5033851" cy="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251" tIns="21626" rIns="43251" bIns="21626">
            <a:spAutoFit/>
          </a:bodyPr>
          <a:lstStyle/>
          <a:p>
            <a:pPr algn="ctr"/>
            <a:r>
              <a:rPr lang="ru-RU" altLang="ru-RU" sz="4500" b="1" dirty="0" err="1">
                <a:solidFill>
                  <a:srgbClr val="00004C"/>
                </a:solidFill>
              </a:rPr>
              <a:t>р</a:t>
            </a:r>
            <a:r>
              <a:rPr lang="ru-RU" altLang="ru-RU" sz="4500" b="1" dirty="0" err="1">
                <a:solidFill>
                  <a:srgbClr val="FF0000"/>
                </a:solidFill>
              </a:rPr>
              <a:t>_</a:t>
            </a:r>
            <a:r>
              <a:rPr lang="ru-RU" altLang="ru-RU" sz="4500" b="1" u="sng" dirty="0" err="1">
                <a:solidFill>
                  <a:srgbClr val="5C0000"/>
                </a:solidFill>
              </a:rPr>
              <a:t>ст</a:t>
            </a:r>
            <a:r>
              <a:rPr lang="ru-RU" altLang="ru-RU" sz="4500" b="1" dirty="0">
                <a:solidFill>
                  <a:srgbClr val="00004C"/>
                </a:solidFill>
              </a:rPr>
              <a:t> - </a:t>
            </a:r>
            <a:r>
              <a:rPr lang="ru-RU" altLang="ru-RU" sz="4500" b="1" dirty="0" err="1">
                <a:solidFill>
                  <a:srgbClr val="00004C"/>
                </a:solidFill>
              </a:rPr>
              <a:t>р</a:t>
            </a:r>
            <a:r>
              <a:rPr lang="ru-RU" altLang="ru-RU" sz="4500" b="1" dirty="0" err="1">
                <a:solidFill>
                  <a:srgbClr val="FF0000"/>
                </a:solidFill>
              </a:rPr>
              <a:t>_</a:t>
            </a:r>
            <a:r>
              <a:rPr lang="ru-RU" altLang="ru-RU" sz="4500" b="1" u="sng" dirty="0" err="1">
                <a:solidFill>
                  <a:srgbClr val="5C0000"/>
                </a:solidFill>
              </a:rPr>
              <a:t>щ</a:t>
            </a:r>
            <a:r>
              <a:rPr lang="ru-RU" altLang="ru-RU" sz="4500" b="1" dirty="0">
                <a:solidFill>
                  <a:srgbClr val="00004C"/>
                </a:solidFill>
              </a:rPr>
              <a:t> -</a:t>
            </a:r>
            <a:r>
              <a:rPr lang="ru-RU" altLang="ru-RU" sz="4500" b="1" dirty="0" err="1">
                <a:solidFill>
                  <a:srgbClr val="00004C"/>
                </a:solidFill>
              </a:rPr>
              <a:t>р</a:t>
            </a:r>
            <a:r>
              <a:rPr lang="ru-RU" altLang="ru-RU" sz="4500" b="1" dirty="0" err="1">
                <a:solidFill>
                  <a:srgbClr val="FF0000"/>
                </a:solidFill>
              </a:rPr>
              <a:t>_</a:t>
            </a:r>
            <a:r>
              <a:rPr lang="ru-RU" altLang="ru-RU" sz="4500" b="1" u="sng" dirty="0" err="1">
                <a:solidFill>
                  <a:srgbClr val="5C0000"/>
                </a:solidFill>
              </a:rPr>
              <a:t>с</a:t>
            </a:r>
            <a:endParaRPr lang="ru-RU" altLang="ru-RU" sz="4500" b="1" u="sng" dirty="0">
              <a:solidFill>
                <a:srgbClr val="5C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84297" y="618132"/>
            <a:ext cx="539058" cy="76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47900" y="596747"/>
            <a:ext cx="539058" cy="76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03003" y="609074"/>
            <a:ext cx="539058" cy="76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1" name="Arc 11"/>
          <p:cNvSpPr>
            <a:spLocks/>
          </p:cNvSpPr>
          <p:nvPr/>
        </p:nvSpPr>
        <p:spPr bwMode="auto">
          <a:xfrm rot="13529705" flipV="1">
            <a:off x="1168837" y="524723"/>
            <a:ext cx="750527" cy="763236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12" name="Arc 11"/>
          <p:cNvSpPr>
            <a:spLocks/>
          </p:cNvSpPr>
          <p:nvPr/>
        </p:nvSpPr>
        <p:spPr bwMode="auto">
          <a:xfrm rot="13529705" flipV="1">
            <a:off x="2723399" y="540625"/>
            <a:ext cx="639665" cy="663535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15" name="Arc 11"/>
          <p:cNvSpPr>
            <a:spLocks/>
          </p:cNvSpPr>
          <p:nvPr/>
        </p:nvSpPr>
        <p:spPr bwMode="auto">
          <a:xfrm rot="13529705" flipV="1">
            <a:off x="4017803" y="585220"/>
            <a:ext cx="592382" cy="583590"/>
          </a:xfrm>
          <a:custGeom>
            <a:avLst/>
            <a:gdLst>
              <a:gd name="G0" fmla="+- 4078 0 0"/>
              <a:gd name="G1" fmla="+- 21600 0 0"/>
              <a:gd name="G2" fmla="+- 21600 0 0"/>
              <a:gd name="T0" fmla="*/ 0 w 25678"/>
              <a:gd name="T1" fmla="*/ 388 h 25996"/>
              <a:gd name="T2" fmla="*/ 25226 w 25678"/>
              <a:gd name="T3" fmla="*/ 25996 h 25996"/>
              <a:gd name="T4" fmla="*/ 4078 w 25678"/>
              <a:gd name="T5" fmla="*/ 21600 h 25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78" h="25996" fill="none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</a:path>
              <a:path w="25678" h="25996" stroke="0" extrusionOk="0">
                <a:moveTo>
                  <a:pt x="0" y="388"/>
                </a:moveTo>
                <a:cubicBezTo>
                  <a:pt x="1344" y="130"/>
                  <a:pt x="2709" y="0"/>
                  <a:pt x="4078" y="0"/>
                </a:cubicBezTo>
                <a:cubicBezTo>
                  <a:pt x="16007" y="0"/>
                  <a:pt x="25678" y="9670"/>
                  <a:pt x="25678" y="21600"/>
                </a:cubicBezTo>
                <a:cubicBezTo>
                  <a:pt x="25678" y="23076"/>
                  <a:pt x="25526" y="24549"/>
                  <a:pt x="25225" y="25995"/>
                </a:cubicBezTo>
                <a:lnTo>
                  <a:pt x="4078" y="21600"/>
                </a:lnTo>
                <a:close/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51" tIns="21626" rIns="43251" bIns="21626" anchor="ctr"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70666" y="1470695"/>
            <a:ext cx="5285317" cy="1529051"/>
          </a:xfrm>
          <a:prstGeom prst="rect">
            <a:avLst/>
          </a:prstGeom>
          <a:solidFill>
            <a:schemeClr val="accent1">
              <a:lumMod val="40000"/>
              <a:lumOff val="60000"/>
              <a:alpha val="71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43251" tIns="21626" rIns="43251" bIns="21626" rtlCol="0">
            <a:spAutoFit/>
          </a:bodyPr>
          <a:lstStyle/>
          <a:p>
            <a:pPr algn="ctr"/>
            <a:r>
              <a:rPr lang="ru-RU" sz="2800" dirty="0"/>
              <a:t>В корнях -</a:t>
            </a:r>
            <a:r>
              <a:rPr lang="ru-RU" sz="2800" dirty="0" err="1"/>
              <a:t>р</a:t>
            </a:r>
            <a:r>
              <a:rPr lang="ru-RU" sz="2800" dirty="0" err="1">
                <a:solidFill>
                  <a:srgbClr val="FF0000"/>
                </a:solidFill>
              </a:rPr>
              <a:t>а</a:t>
            </a:r>
            <a:r>
              <a:rPr lang="ru-RU" sz="2800" dirty="0" err="1"/>
              <a:t>ст</a:t>
            </a:r>
            <a:r>
              <a:rPr lang="ru-RU" sz="2800" dirty="0"/>
              <a:t>-, -</a:t>
            </a:r>
            <a:r>
              <a:rPr lang="ru-RU" sz="2800" dirty="0" err="1"/>
              <a:t>р</a:t>
            </a:r>
            <a:r>
              <a:rPr lang="ru-RU" sz="2800" dirty="0" err="1">
                <a:solidFill>
                  <a:srgbClr val="FF0000"/>
                </a:solidFill>
              </a:rPr>
              <a:t>а</a:t>
            </a:r>
            <a:r>
              <a:rPr lang="ru-RU" sz="2800" dirty="0" err="1"/>
              <a:t>щ</a:t>
            </a:r>
            <a:r>
              <a:rPr lang="ru-RU" sz="2800" dirty="0"/>
              <a:t>-, -р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с- безударная 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dirty="0"/>
              <a:t> пишется перед </a:t>
            </a:r>
            <a:r>
              <a:rPr lang="ru-RU" sz="2800" b="1" u="sng" dirty="0" err="1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800" dirty="0">
                <a:solidFill>
                  <a:srgbClr val="5C0000"/>
                </a:solidFill>
              </a:rPr>
              <a:t>, </a:t>
            </a:r>
            <a:r>
              <a:rPr lang="ru-RU" sz="2800" b="1" u="sng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r>
              <a:rPr lang="ru-RU" sz="2800" dirty="0"/>
              <a:t>, безударная 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dirty="0"/>
              <a:t> – перед </a:t>
            </a:r>
            <a:r>
              <a:rPr lang="ru-RU" sz="2800" u="sng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7" y="403225"/>
            <a:ext cx="658353" cy="11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900igr.net/up/datai/169749/0002-001-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23906" y="174626"/>
            <a:ext cx="447009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088" y="87944"/>
            <a:ext cx="3545651" cy="543881"/>
          </a:xfrm>
          <a:solidFill>
            <a:schemeClr val="accent1">
              <a:lumMod val="20000"/>
              <a:lumOff val="80000"/>
              <a:alpha val="80000"/>
            </a:schemeClr>
          </a:solidFill>
          <a:scene3d>
            <a:camera prst="orthographicFront"/>
            <a:lightRig rig="chilly" dir="t"/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flood" dir="t"/>
            </a:scene3d>
            <a:sp3d extrusionH="57150" prstMaterial="softEdge">
              <a:bevelT w="38100" h="38100"/>
              <a:contourClr>
                <a:srgbClr val="002060"/>
              </a:contourClr>
            </a:sp3d>
          </a:bodyPr>
          <a:lstStyle/>
          <a:p>
            <a:pPr algn="ctr"/>
            <a:r>
              <a:rPr lang="ru-RU" sz="1600" dirty="0">
                <a:ln w="3175" cap="rnd">
                  <a:solidFill>
                    <a:srgbClr val="5C0000"/>
                  </a:solidFill>
                </a:ln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гласные вы вставите </a:t>
            </a:r>
            <a:r>
              <a:rPr lang="ru-RU" sz="1600" dirty="0" smtClean="0">
                <a:ln w="3175" cap="rnd">
                  <a:solidFill>
                    <a:srgbClr val="5C0000"/>
                  </a:solidFill>
                </a:ln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n w="3175" cap="rnd">
                  <a:solidFill>
                    <a:srgbClr val="5C0000"/>
                  </a:solidFill>
                </a:ln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n w="3175" cap="rnd">
                  <a:solidFill>
                    <a:srgbClr val="5C0000"/>
                  </a:solidFill>
                </a:ln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n w="3175" cap="rnd">
                  <a:solidFill>
                    <a:srgbClr val="5C0000"/>
                  </a:solidFill>
                </a:ln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корни данных слов?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3501" y="869436"/>
            <a:ext cx="2133600" cy="2200789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43251" tIns="21626" rIns="43251" bIns="21626">
            <a:noAutofit/>
          </a:bodyPr>
          <a:lstStyle/>
          <a:p>
            <a:pPr algn="ctr">
              <a:lnSpc>
                <a:spcPts val="3027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Р…</a:t>
            </a:r>
            <a:r>
              <a:rPr lang="ru-RU" sz="2400" b="1" dirty="0" err="1" smtClean="0">
                <a:solidFill>
                  <a:srgbClr val="5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27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Р…</a:t>
            </a:r>
            <a:r>
              <a:rPr lang="ru-RU" sz="2400" b="1" dirty="0" err="1" smtClean="0">
                <a:solidFill>
                  <a:srgbClr val="5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ислав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27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Р…</a:t>
            </a:r>
            <a:r>
              <a:rPr lang="ru-RU" sz="2400" b="1" dirty="0" err="1" smtClean="0">
                <a:solidFill>
                  <a:srgbClr val="5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овщик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27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Р…</a:t>
            </a:r>
            <a:r>
              <a:rPr lang="ru-RU" sz="2400" b="1" dirty="0" smtClean="0">
                <a:solidFill>
                  <a:srgbClr val="5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27"/>
              </a:lnSpc>
            </a:pP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Отр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b="1" dirty="0" err="1" smtClean="0">
                <a:solidFill>
                  <a:srgbClr val="5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54100" y="2308225"/>
            <a:ext cx="324057" cy="47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3100" y="766863"/>
            <a:ext cx="324057" cy="47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alt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4500" y="1147863"/>
            <a:ext cx="324057" cy="47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alt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8300" y="1546225"/>
            <a:ext cx="324057" cy="47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3100" y="1927225"/>
            <a:ext cx="324057" cy="47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251" tIns="21626" rIns="43251" bIns="21626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8504" y="866735"/>
            <a:ext cx="3443796" cy="474562"/>
          </a:xfrm>
          <a:prstGeom prst="rect">
            <a:avLst/>
          </a:prstGeom>
          <a:solidFill>
            <a:schemeClr val="accent1">
              <a:lumMod val="40000"/>
              <a:lumOff val="60000"/>
              <a:alpha val="71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 вы думаете, почему правописание данных слов не подчиняется правилу?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0486" y="2120538"/>
            <a:ext cx="3296226" cy="874671"/>
          </a:xfrm>
          <a:prstGeom prst="rect">
            <a:avLst/>
          </a:prstGeom>
          <a:solidFill>
            <a:schemeClr val="accent1">
              <a:lumMod val="40000"/>
              <a:lumOff val="60000"/>
              <a:alpha val="71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43251" tIns="21626" rIns="43251" bIns="21626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Ростовщик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Ростислав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поехал в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ростками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своей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2468" y="1450905"/>
            <a:ext cx="3299345" cy="626183"/>
          </a:xfrm>
          <a:prstGeom prst="rect">
            <a:avLst/>
          </a:prstGeom>
          <a:solidFill>
            <a:schemeClr val="accent1">
              <a:lumMod val="40000"/>
              <a:lumOff val="60000"/>
              <a:alpha val="71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43251" tIns="21626" rIns="43251" bIns="21626" rtlCol="0">
            <a:spAutoFit/>
          </a:bodyPr>
          <a:lstStyle/>
          <a:p>
            <a:pPr algn="ctr"/>
            <a:r>
              <a:rPr lang="ru-RU" sz="1900" b="1" dirty="0">
                <a:solidFill>
                  <a:srgbClr val="5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900" b="1" u="sng" dirty="0">
                <a:solidFill>
                  <a:srgbClr val="5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слова-исключения</a:t>
            </a:r>
            <a:r>
              <a:rPr lang="ru-RU" sz="1900" b="1" dirty="0">
                <a:solidFill>
                  <a:srgbClr val="5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их надо запомнить!</a:t>
            </a:r>
          </a:p>
        </p:txBody>
      </p:sp>
    </p:spTree>
    <p:extLst>
      <p:ext uri="{BB962C8B-B14F-4D97-AF65-F5344CB8AC3E}">
        <p14:creationId xmlns:p14="http://schemas.microsoft.com/office/powerpoint/2010/main" val="25405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/>
      <p:bldP spid="8" grpId="0"/>
      <p:bldP spid="9" grpId="0"/>
      <p:bldP spid="10" grpId="0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700" y="284746"/>
            <a:ext cx="5410200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16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 b="1" u="sng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напишем в корне </a:t>
            </a:r>
            <a:r>
              <a:rPr lang="ru-RU" alt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рос-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Вырос, перерос, подрос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16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600" b="1" u="sng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Р</a:t>
            </a:r>
            <a:r>
              <a:rPr lang="ru-RU" altLang="ru-RU" sz="16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600" b="1" u="sng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342900" lvl="0" indent="-342900" algn="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путай никогда:</a:t>
            </a:r>
          </a:p>
          <a:p>
            <a:pPr marL="342900" lvl="0" indent="-342900" algn="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</a:t>
            </a:r>
            <a:r>
              <a:rPr lang="ru-RU" alt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ращ</a:t>
            </a:r>
            <a:r>
              <a:rPr lang="ru-RU" alt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напишем </a:t>
            </a:r>
            <a:r>
              <a:rPr lang="ru-RU" alt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</a:t>
            </a:r>
            <a:r>
              <a:rPr lang="ru-RU" altLang="ru-RU" sz="16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 u="sng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</a:t>
            </a:r>
            <a:r>
              <a:rPr lang="ru-RU" altLang="ru-RU" sz="16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600" u="sng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ение, р</a:t>
            </a:r>
            <a:r>
              <a:rPr lang="ru-RU" altLang="ru-RU" sz="16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600" u="sng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у. 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Исключения: 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ru-RU" altLang="ru-RU" sz="1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ов, </a:t>
            </a:r>
            <a:r>
              <a:rPr lang="ru-RU" altLang="ru-RU" sz="16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ru-RU" altLang="ru-RU" sz="1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ислав, </a:t>
            </a:r>
            <a:r>
              <a:rPr lang="ru-RU" altLang="ru-RU" sz="16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ru-RU" altLang="ru-RU" sz="1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ок, </a:t>
            </a:r>
            <a:r>
              <a:rPr lang="ru-RU" altLang="ru-RU" sz="16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ru-RU" altLang="ru-RU" sz="1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овщик, от</a:t>
            </a:r>
            <a:r>
              <a:rPr lang="ru-RU" altLang="ru-RU" sz="16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</a:t>
            </a:r>
            <a:r>
              <a:rPr lang="ru-RU" altLang="ru-RU" sz="1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ль.</a:t>
            </a:r>
          </a:p>
        </p:txBody>
      </p:sp>
    </p:spTree>
    <p:extLst>
      <p:ext uri="{BB962C8B-B14F-4D97-AF65-F5344CB8AC3E}">
        <p14:creationId xmlns:p14="http://schemas.microsoft.com/office/powerpoint/2010/main" val="7601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up/datai/169749/0002-001-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08" y="148420"/>
            <a:ext cx="696979" cy="12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3238" y="981974"/>
            <a:ext cx="5285317" cy="2009611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382" y="241281"/>
            <a:ext cx="4120517" cy="376634"/>
          </a:xfr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>
            <a:noAutofit/>
            <a:scene3d>
              <a:camera prst="orthographicFront"/>
              <a:lightRig rig="freezing" dir="t"/>
            </a:scene3d>
            <a:sp3d extrusionH="57150" prstMaterial="dkEdge">
              <a:bevelT w="38100" h="38100"/>
              <a:contourClr>
                <a:srgbClr val="002060"/>
              </a:contourClr>
            </a:sp3d>
          </a:bodyPr>
          <a:lstStyle/>
          <a:p>
            <a:r>
              <a:rPr lang="ru-RU" sz="1800" dirty="0" smtClean="0">
                <a:ln w="3175" cap="rnd">
                  <a:solidFill>
                    <a:srgbClr val="5C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РАСПРЕДЕЛИ ПО ДВУМ КОЛОНКАМ</a:t>
            </a:r>
            <a:endParaRPr lang="ru-RU" sz="1800" dirty="0">
              <a:ln w="3175" cap="rnd">
                <a:solidFill>
                  <a:srgbClr val="5C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178" y="479425"/>
            <a:ext cx="375722" cy="536117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  <a:scene3d>
              <a:camera prst="orthographicFront"/>
              <a:lightRig rig="sunset" dir="t"/>
            </a:scene3d>
            <a:sp3d extrusionH="57150" prstMaterial="softEdge">
              <a:bevelT w="38100" h="38100"/>
            </a:sp3d>
          </a:bodyPr>
          <a:lstStyle/>
          <a:p>
            <a:pPr algn="ctr"/>
            <a:r>
              <a:rPr lang="ru-RU" sz="3200" b="1" dirty="0">
                <a:ln>
                  <a:solidFill>
                    <a:srgbClr val="5C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0648" y="479425"/>
            <a:ext cx="375722" cy="536117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  <a:scene3d>
              <a:camera prst="orthographicFront"/>
              <a:lightRig rig="sunset" dir="t"/>
            </a:scene3d>
            <a:sp3d extrusionH="57150" prstMaterial="softEdge">
              <a:bevelT w="38100" h="38100"/>
            </a:sp3d>
          </a:bodyPr>
          <a:lstStyle/>
          <a:p>
            <a:pPr algn="ctr"/>
            <a:r>
              <a:rPr lang="ru-RU" sz="3200" b="1" dirty="0">
                <a:ln>
                  <a:solidFill>
                    <a:srgbClr val="5C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988" y="981975"/>
            <a:ext cx="4607112" cy="2075000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Р…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сль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р…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р…сток, р…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стение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выр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…с,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подр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…стать,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выр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щивать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р…сточек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ср…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щение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подр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…сток,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выр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…стать, Р…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стислав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р…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стовщик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73626" y="842566"/>
            <a:ext cx="2085967" cy="2075259"/>
          </a:xfr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сточек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стислав 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стовщик</a:t>
            </a:r>
          </a:p>
          <a:p>
            <a:pPr algn="ctr">
              <a:lnSpc>
                <a:spcPts val="1845"/>
              </a:lnSpc>
            </a:pP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096164" y="854823"/>
            <a:ext cx="2085967" cy="2058828"/>
          </a:xfr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сль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стение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щивать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щение</a:t>
            </a:r>
          </a:p>
          <a:p>
            <a:pPr algn="ctr">
              <a:lnSpc>
                <a:spcPts val="1845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</a:t>
            </a:r>
          </a:p>
          <a:p>
            <a:pPr algn="ctr">
              <a:lnSpc>
                <a:spcPts val="1845"/>
              </a:lnSpc>
            </a:pP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45"/>
              </a:lnSpc>
            </a:pP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45"/>
              </a:lnSpc>
            </a:pP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5909" y="250825"/>
            <a:ext cx="375722" cy="536117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  <a:scene3d>
              <a:camera prst="orthographicFront"/>
              <a:lightRig rig="sunset" dir="t"/>
            </a:scene3d>
            <a:sp3d extrusionH="57150" prstMaterial="softEdge">
              <a:bevelT w="38100" h="38100"/>
            </a:sp3d>
          </a:bodyPr>
          <a:lstStyle/>
          <a:p>
            <a:pPr algn="ctr"/>
            <a:r>
              <a:rPr lang="ru-RU" sz="3200" b="1" dirty="0">
                <a:ln>
                  <a:solidFill>
                    <a:srgbClr val="5C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6308" y="250825"/>
            <a:ext cx="375722" cy="536117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  <a:scene3d>
              <a:camera prst="orthographicFront"/>
              <a:lightRig rig="sunset" dir="t"/>
            </a:scene3d>
            <a:sp3d extrusionH="57150" prstMaterial="softEdge">
              <a:bevelT w="38100" h="38100"/>
            </a:sp3d>
          </a:bodyPr>
          <a:lstStyle/>
          <a:p>
            <a:pPr algn="ctr"/>
            <a:r>
              <a:rPr lang="ru-RU" sz="3200" b="1" dirty="0">
                <a:ln>
                  <a:solidFill>
                    <a:srgbClr val="5C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pic>
        <p:nvPicPr>
          <p:cNvPr id="10" name="Picture 4" descr="http://img3.proshkolu.ru/content/media/pic/std/3000000/2686000/2685958-9a1bac688a9a45f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26" y="1774825"/>
            <a:ext cx="962274" cy="13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4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4751</TotalTime>
  <Words>1046</Words>
  <Application>Microsoft Office PowerPoint</Application>
  <PresentationFormat>Произвольный</PresentationFormat>
  <Paragraphs>174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Georgia</vt:lpstr>
      <vt:lpstr>Office Theme</vt:lpstr>
      <vt:lpstr>Презентация PowerPoint</vt:lpstr>
      <vt:lpstr>СЕГОДНЯ НА УРОКЕ:  </vt:lpstr>
      <vt:lpstr>Презентация PowerPoint</vt:lpstr>
      <vt:lpstr>НАБЛЮДЕНИЕ</vt:lpstr>
      <vt:lpstr>СФОРМУЛИРУЕМ ВЫВОД</vt:lpstr>
      <vt:lpstr>Какие гласные вы вставите  в корни данных слов?</vt:lpstr>
      <vt:lpstr>Презентация PowerPoint</vt:lpstr>
      <vt:lpstr>РАСПРЕДЕЛИ ПО ДВУМ КОЛОНКАМ</vt:lpstr>
      <vt:lpstr>Презентация PowerPoint</vt:lpstr>
      <vt:lpstr>УПРАЖНЕНИЕ 358</vt:lpstr>
      <vt:lpstr>УПРАЖНЕНИЕ 358</vt:lpstr>
      <vt:lpstr>УПРАЖНЕНИЕ 359</vt:lpstr>
      <vt:lpstr>УПРАЖНЕНИЕ 359</vt:lpstr>
      <vt:lpstr>УПРАЖНЕНИЕ 360</vt:lpstr>
      <vt:lpstr>УПРАЖНЕНИЕ 361</vt:lpstr>
      <vt:lpstr>УПРАЖНЕНИЕ 361</vt:lpstr>
      <vt:lpstr>Презентация PowerPoint</vt:lpstr>
      <vt:lpstr> - ГОР -    - ГАР -</vt:lpstr>
      <vt:lpstr>Презентация PowerPoint</vt:lpstr>
      <vt:lpstr>                  Алгоритм рассуждения                    1. Ставим ударение:    ударение падает на корень – пишем А; ударение не падает на корень – пишем  О.         Но помните слова- исключения:          Выгарки,                    пригарь. </vt:lpstr>
      <vt:lpstr>РАЗЛИЧАЙТЕ КОРНИ -ГОР- И -ГАР-/-ГОР-! </vt:lpstr>
      <vt:lpstr>Презентация PowerPoint</vt:lpstr>
      <vt:lpstr>УПРАЖНЕНИЕ 362</vt:lpstr>
      <vt:lpstr>УПРАЖНЕНИЕ 362</vt:lpstr>
      <vt:lpstr>УПРАЖНЕНИЕ 363</vt:lpstr>
      <vt:lpstr>УПРАЖНЕНИЕ 363</vt:lpstr>
      <vt:lpstr>УПРАЖНЕНИЕ 364</vt:lpstr>
      <vt:lpstr>УПРАЖНЕНИЕ 364</vt:lpstr>
      <vt:lpstr>УПРАЖНЕНИЕ 365</vt:lpstr>
      <vt:lpstr>УПРАЖНЕНИЕ 365</vt:lpstr>
      <vt:lpstr>САМОСТОЯТЕЛЬНАЯ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472</cp:revision>
  <dcterms:created xsi:type="dcterms:W3CDTF">2020-04-13T08:05:16Z</dcterms:created>
  <dcterms:modified xsi:type="dcterms:W3CDTF">2020-12-14T09:33:00Z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