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9" r:id="rId2"/>
    <p:sldId id="390" r:id="rId3"/>
    <p:sldId id="444" r:id="rId4"/>
    <p:sldId id="445" r:id="rId5"/>
    <p:sldId id="446" r:id="rId6"/>
    <p:sldId id="447" r:id="rId7"/>
    <p:sldId id="448" r:id="rId8"/>
    <p:sldId id="449" r:id="rId9"/>
    <p:sldId id="441" r:id="rId10"/>
    <p:sldId id="455" r:id="rId11"/>
    <p:sldId id="442" r:id="rId12"/>
    <p:sldId id="443" r:id="rId13"/>
    <p:sldId id="456" r:id="rId14"/>
    <p:sldId id="457" r:id="rId15"/>
    <p:sldId id="450" r:id="rId16"/>
    <p:sldId id="453" r:id="rId17"/>
    <p:sldId id="451" r:id="rId18"/>
    <p:sldId id="458" r:id="rId19"/>
    <p:sldId id="459" r:id="rId20"/>
    <p:sldId id="460" r:id="rId21"/>
    <p:sldId id="454" r:id="rId22"/>
    <p:sldId id="464" r:id="rId23"/>
    <p:sldId id="461" r:id="rId24"/>
    <p:sldId id="465" r:id="rId25"/>
    <p:sldId id="462" r:id="rId26"/>
    <p:sldId id="466" r:id="rId27"/>
    <p:sldId id="463" r:id="rId28"/>
    <p:sldId id="294" r:id="rId29"/>
  </p:sldIdLst>
  <p:sldSz cx="5765800" cy="3244850"/>
  <p:notesSz cx="5765800" cy="3244850"/>
  <p:defaultTextStyle>
    <a:defPPr>
      <a:defRPr lang="ru-RU"/>
    </a:defPPr>
    <a:lvl1pPr marL="0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658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324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985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647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8311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3974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9635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5295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3300"/>
    <a:srgbClr val="F7A3F1"/>
    <a:srgbClr val="EB21D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672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1FB7-21AC-47CC-B595-2F69D866CB56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D94F-03BF-4B07-8397-30E69AD47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9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58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324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985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647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8311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3974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9635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5295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1"/>
            <a:ext cx="4893589" cy="215444"/>
          </a:xfrm>
        </p:spPr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1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38" indent="-71838">
              <a:buFont typeface="Arial" panose="020B0604020202020204" pitchFamily="34" charset="0"/>
              <a:buChar char="•"/>
              <a:defRPr sz="700"/>
            </a:lvl2pPr>
            <a:lvl3pPr marL="143674" indent="-71838">
              <a:defRPr sz="700"/>
            </a:lvl3pPr>
            <a:lvl4pPr marL="251423" indent="-107756">
              <a:defRPr sz="700"/>
            </a:lvl4pPr>
            <a:lvl5pPr marL="359177" indent="-107756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9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38" indent="-71838">
              <a:buFont typeface="Arial" panose="020B0604020202020204" pitchFamily="34" charset="0"/>
              <a:buChar char="•"/>
              <a:defRPr sz="700"/>
            </a:lvl2pPr>
            <a:lvl3pPr marL="143674" indent="-71838">
              <a:defRPr sz="700"/>
            </a:lvl3pPr>
            <a:lvl4pPr marL="251423" indent="-107756">
              <a:defRPr sz="700"/>
            </a:lvl4pPr>
            <a:lvl5pPr marL="359177" indent="-107756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38" indent="-71838">
              <a:buFont typeface="Arial" panose="020B0604020202020204" pitchFamily="34" charset="0"/>
              <a:buChar char="•"/>
              <a:defRPr sz="700"/>
            </a:lvl2pPr>
            <a:lvl3pPr marL="143674" indent="-71838">
              <a:defRPr sz="700"/>
            </a:lvl3pPr>
            <a:lvl4pPr marL="251423" indent="-107756">
              <a:defRPr sz="700"/>
            </a:lvl4pPr>
            <a:lvl5pPr marL="359177" indent="-107756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77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098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8" y="103011"/>
            <a:ext cx="5539561" cy="30216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365F-64EA-45CD-9D7F-16BDC4122786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05B3-01DA-48EF-9DFA-191D424A9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9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0"/>
            <a:ext cx="489358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25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25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25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5658">
        <a:defRPr>
          <a:latin typeface="+mn-lt"/>
          <a:ea typeface="+mn-ea"/>
          <a:cs typeface="+mn-cs"/>
        </a:defRPr>
      </a:lvl2pPr>
      <a:lvl3pPr marL="911324">
        <a:defRPr>
          <a:latin typeface="+mn-lt"/>
          <a:ea typeface="+mn-ea"/>
          <a:cs typeface="+mn-cs"/>
        </a:defRPr>
      </a:lvl3pPr>
      <a:lvl4pPr marL="1366985">
        <a:defRPr>
          <a:latin typeface="+mn-lt"/>
          <a:ea typeface="+mn-ea"/>
          <a:cs typeface="+mn-cs"/>
        </a:defRPr>
      </a:lvl4pPr>
      <a:lvl5pPr marL="1822647">
        <a:defRPr>
          <a:latin typeface="+mn-lt"/>
          <a:ea typeface="+mn-ea"/>
          <a:cs typeface="+mn-cs"/>
        </a:defRPr>
      </a:lvl5pPr>
      <a:lvl6pPr marL="2278311">
        <a:defRPr>
          <a:latin typeface="+mn-lt"/>
          <a:ea typeface="+mn-ea"/>
          <a:cs typeface="+mn-cs"/>
        </a:defRPr>
      </a:lvl6pPr>
      <a:lvl7pPr marL="2733974">
        <a:defRPr>
          <a:latin typeface="+mn-lt"/>
          <a:ea typeface="+mn-ea"/>
          <a:cs typeface="+mn-cs"/>
        </a:defRPr>
      </a:lvl7pPr>
      <a:lvl8pPr marL="3189635">
        <a:defRPr>
          <a:latin typeface="+mn-lt"/>
          <a:ea typeface="+mn-ea"/>
          <a:cs typeface="+mn-cs"/>
        </a:defRPr>
      </a:lvl8pPr>
      <a:lvl9pPr marL="36452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5658">
        <a:defRPr>
          <a:latin typeface="+mn-lt"/>
          <a:ea typeface="+mn-ea"/>
          <a:cs typeface="+mn-cs"/>
        </a:defRPr>
      </a:lvl2pPr>
      <a:lvl3pPr marL="911324">
        <a:defRPr>
          <a:latin typeface="+mn-lt"/>
          <a:ea typeface="+mn-ea"/>
          <a:cs typeface="+mn-cs"/>
        </a:defRPr>
      </a:lvl3pPr>
      <a:lvl4pPr marL="1366985">
        <a:defRPr>
          <a:latin typeface="+mn-lt"/>
          <a:ea typeface="+mn-ea"/>
          <a:cs typeface="+mn-cs"/>
        </a:defRPr>
      </a:lvl4pPr>
      <a:lvl5pPr marL="1822647">
        <a:defRPr>
          <a:latin typeface="+mn-lt"/>
          <a:ea typeface="+mn-ea"/>
          <a:cs typeface="+mn-cs"/>
        </a:defRPr>
      </a:lvl5pPr>
      <a:lvl6pPr marL="2278311">
        <a:defRPr>
          <a:latin typeface="+mn-lt"/>
          <a:ea typeface="+mn-ea"/>
          <a:cs typeface="+mn-cs"/>
        </a:defRPr>
      </a:lvl6pPr>
      <a:lvl7pPr marL="2733974">
        <a:defRPr>
          <a:latin typeface="+mn-lt"/>
          <a:ea typeface="+mn-ea"/>
          <a:cs typeface="+mn-cs"/>
        </a:defRPr>
      </a:lvl7pPr>
      <a:lvl8pPr marL="3189635">
        <a:defRPr>
          <a:latin typeface="+mn-lt"/>
          <a:ea typeface="+mn-ea"/>
          <a:cs typeface="+mn-cs"/>
        </a:defRPr>
      </a:lvl8pPr>
      <a:lvl9pPr marL="364529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9" y="1552"/>
            <a:ext cx="5757972" cy="10210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31448" y="1548844"/>
            <a:ext cx="281970" cy="10032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701329" y="228120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701329" y="228120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23461" y="249029"/>
            <a:ext cx="173292" cy="385301"/>
          </a:xfrm>
          <a:prstGeom prst="rect">
            <a:avLst/>
          </a:prstGeom>
        </p:spPr>
        <p:txBody>
          <a:bodyPr vert="horz" wrap="square" lIns="0" tIns="1581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spc="1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708611" y="555625"/>
            <a:ext cx="596382" cy="227578"/>
          </a:xfrm>
          <a:prstGeom prst="rect">
            <a:avLst/>
          </a:prstGeom>
        </p:spPr>
        <p:txBody>
          <a:bodyPr vert="horz" wrap="square" lIns="0" tIns="12017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400" b="1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968885" y="223265"/>
            <a:ext cx="3584083" cy="537939"/>
          </a:xfrm>
          <a:prstGeom prst="rect">
            <a:avLst/>
          </a:prstGeom>
        </p:spPr>
        <p:txBody>
          <a:bodyPr vert="horz" wrap="square" lIns="0" tIns="1457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70" defTabSz="912420">
              <a:spcBef>
                <a:spcPts val="114"/>
              </a:spcBef>
              <a:defRPr/>
            </a:pPr>
            <a:r>
              <a:rPr lang="ru-RU" kern="0" spc="-5" dirty="0" smtClean="0">
                <a:solidFill>
                  <a:sysClr val="window" lastClr="FFFFFF"/>
                </a:solidFill>
              </a:rPr>
              <a:t> Русский</a:t>
            </a:r>
            <a:r>
              <a:rPr lang="ru-RU" kern="0" spc="-55" dirty="0" smtClean="0">
                <a:solidFill>
                  <a:sysClr val="window" lastClr="FFFFFF"/>
                </a:solidFill>
              </a:rPr>
              <a:t> </a:t>
            </a:r>
            <a:r>
              <a:rPr lang="ru-RU" kern="0" spc="10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734852" y="318430"/>
            <a:ext cx="65628" cy="6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417159" y="653520"/>
            <a:ext cx="48313" cy="4833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446227" y="384363"/>
            <a:ext cx="288608" cy="288714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712649" y="360783"/>
            <a:ext cx="45770" cy="45787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410174" y="368352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410174" y="360612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410174" y="414796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410174" y="407056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410188" y="461239"/>
            <a:ext cx="15511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410188" y="453497"/>
            <a:ext cx="155111" cy="15898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1299260"/>
            <a:ext cx="2667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Правописание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корнях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-лаг-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-лож-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Правописание корней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-кос-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470025"/>
            <a:ext cx="2032101" cy="108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3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349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1752739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31825"/>
            <a:ext cx="533399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5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350</a:t>
            </a:r>
            <a:endParaRPr lang="ru-RU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9" y="860426"/>
            <a:ext cx="533400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7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86399" cy="553998"/>
          </a:xfrm>
        </p:spPr>
        <p:txBody>
          <a:bodyPr/>
          <a:lstStyle/>
          <a:p>
            <a:pPr algn="l"/>
            <a:r>
              <a:rPr lang="ru-RU" sz="1800" dirty="0" smtClean="0">
                <a:solidFill>
                  <a:srgbClr val="FF0000"/>
                </a:solidFill>
              </a:rPr>
              <a:t>     Спишите, вставляя пропущенные буквы и раскрывая скобки.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351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9700" y="1000681"/>
            <a:ext cx="5486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Располагаться² (на) ночлег пришлось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(в ) сумерках.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Тихо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ложит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ночь (на) окружающей нас мес...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ность¹.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Недалеко (от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пр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...стан... берег переходил в пол...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от)кос⁴.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Друзья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предпол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гали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добрат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(до) речки к вечеру, но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их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предположения (не)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оправдались.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16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351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9700" y="784225"/>
            <a:ext cx="5486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Распол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гаться² на ночлег пришлось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сумерках.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Тихо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жится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ночь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окружающей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нас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местность¹.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Недалеко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 пристани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берег переходил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гий откос⁴.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Друзья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предпол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гали  добраться  до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речки к вечеру, но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их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предпол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жения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 оправдались.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53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351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9700" y="784225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687387"/>
            <a:ext cx="5064125" cy="230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102424"/>
            <a:ext cx="5702300" cy="615553"/>
          </a:xfrm>
        </p:spPr>
        <p:txBody>
          <a:bodyPr/>
          <a:lstStyle/>
          <a:p>
            <a:pPr algn="l" rt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местность¹</a:t>
            </a:r>
            <a:r>
              <a:rPr lang="ru-RU" altLang="ru-RU" dirty="0" smtClean="0"/>
              <a:t>[</a:t>
            </a:r>
            <a:r>
              <a:rPr lang="ru-RU" altLang="ru-RU" dirty="0" err="1" smtClean="0"/>
              <a:t>м’эснаст</a:t>
            </a:r>
            <a:r>
              <a:rPr lang="ru-RU" altLang="ru-RU" dirty="0"/>
              <a:t>’]- 2 слога, 1 перенос</a:t>
            </a:r>
            <a:br>
              <a:rPr lang="ru-RU" altLang="ru-RU" dirty="0"/>
            </a:b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700" y="555625"/>
            <a:ext cx="525977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/>
            <a:r>
              <a:rPr lang="ru-RU" altLang="ru-RU" sz="1600" i="0" dirty="0" smtClean="0"/>
              <a:t>м</a:t>
            </a:r>
            <a:r>
              <a:rPr lang="ru-RU" altLang="ru-RU" sz="1600" i="0" dirty="0"/>
              <a:t> — [м’] — согласный, мягкий, звонкий </a:t>
            </a:r>
            <a:r>
              <a:rPr lang="ru-RU" altLang="ru-RU" sz="1600" i="0" dirty="0" smtClean="0"/>
              <a:t>непарный</a:t>
            </a:r>
            <a:r>
              <a:rPr lang="ru-RU" altLang="ru-RU" sz="1600" i="0" dirty="0"/>
              <a:t/>
            </a:r>
            <a:br>
              <a:rPr lang="ru-RU" altLang="ru-RU" sz="1600" i="0" dirty="0"/>
            </a:br>
            <a:r>
              <a:rPr lang="ru-RU" altLang="ru-RU" sz="1600" i="0" dirty="0"/>
              <a:t>е — [э] — гласный, ударный</a:t>
            </a:r>
            <a:br>
              <a:rPr lang="ru-RU" altLang="ru-RU" sz="1600" i="0" dirty="0"/>
            </a:br>
            <a:r>
              <a:rPr lang="ru-RU" altLang="ru-RU" sz="1600" i="0" dirty="0"/>
              <a:t>с — [с] — согласный, </a:t>
            </a:r>
            <a:r>
              <a:rPr lang="ru-RU" altLang="ru-RU" sz="1600" i="0" dirty="0" smtClean="0"/>
              <a:t>твёрдый, </a:t>
            </a:r>
            <a:r>
              <a:rPr lang="ru-RU" altLang="ru-RU" sz="1600" i="0" dirty="0"/>
              <a:t>глухой </a:t>
            </a:r>
            <a:r>
              <a:rPr lang="ru-RU" altLang="ru-RU" sz="1600" i="0" dirty="0" smtClean="0"/>
              <a:t>парный</a:t>
            </a:r>
            <a:r>
              <a:rPr lang="ru-RU" altLang="ru-RU" sz="1600" i="0" dirty="0"/>
              <a:t/>
            </a:r>
            <a:br>
              <a:rPr lang="ru-RU" altLang="ru-RU" sz="1600" i="0" dirty="0"/>
            </a:br>
            <a:r>
              <a:rPr lang="ru-RU" altLang="ru-RU" sz="1600" i="0" dirty="0"/>
              <a:t>т — не образует звука в данном слове</a:t>
            </a:r>
            <a:br>
              <a:rPr lang="ru-RU" altLang="ru-RU" sz="1600" i="0" dirty="0"/>
            </a:br>
            <a:r>
              <a:rPr lang="ru-RU" altLang="ru-RU" sz="1600" i="0" dirty="0"/>
              <a:t>н — [н] — согласный, твёрдый, звонкий </a:t>
            </a:r>
            <a:r>
              <a:rPr lang="ru-RU" altLang="ru-RU" sz="1600" i="0" dirty="0" smtClean="0"/>
              <a:t>непарный </a:t>
            </a:r>
            <a:r>
              <a:rPr lang="ru-RU" altLang="ru-RU" sz="1600" i="0" dirty="0"/>
              <a:t>   </a:t>
            </a:r>
          </a:p>
          <a:p>
            <a:pPr lvl="0" algn="l" rtl="0" eaLnBrk="0" hangingPunct="0"/>
            <a:r>
              <a:rPr lang="ru-RU" altLang="ru-RU" sz="1600" i="0" dirty="0"/>
              <a:t>о — [а] — гласный, безударный</a:t>
            </a:r>
            <a:br>
              <a:rPr lang="ru-RU" altLang="ru-RU" sz="1600" i="0" dirty="0"/>
            </a:br>
            <a:r>
              <a:rPr lang="ru-RU" altLang="ru-RU" sz="1600" i="0" dirty="0"/>
              <a:t>с — [с] — согласный, твёрдый, глухой парный </a:t>
            </a:r>
          </a:p>
          <a:p>
            <a:pPr lvl="0" algn="l" rtl="0" eaLnBrk="0" hangingPunct="0"/>
            <a:r>
              <a:rPr lang="ru-RU" altLang="ru-RU" sz="1600" i="0" dirty="0"/>
              <a:t>т — [т’] — согласный, мягкий, глухой </a:t>
            </a:r>
            <a:r>
              <a:rPr lang="ru-RU" altLang="ru-RU" sz="1600" i="0" dirty="0" smtClean="0"/>
              <a:t>парный</a:t>
            </a:r>
            <a:endParaRPr lang="ru-RU" altLang="ru-RU" sz="1600" i="0" dirty="0"/>
          </a:p>
          <a:p>
            <a:pPr lvl="0" algn="l" rtl="0" eaLnBrk="0" hangingPunct="0"/>
            <a:r>
              <a:rPr lang="ru-RU" altLang="ru-RU" sz="1600" i="0" dirty="0"/>
              <a:t>ь — не обозначает звука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i="0" dirty="0"/>
              <a:t> 9 букв</a:t>
            </a:r>
            <a:r>
              <a:rPr lang="ru-RU" altLang="ru-RU" sz="1600" i="0" dirty="0" smtClean="0"/>
              <a:t>, 7 </a:t>
            </a:r>
            <a:r>
              <a:rPr lang="ru-RU" altLang="ru-RU" sz="1600" i="0" dirty="0"/>
              <a:t>звуков</a:t>
            </a:r>
          </a:p>
        </p:txBody>
      </p:sp>
    </p:spTree>
    <p:extLst>
      <p:ext uri="{BB962C8B-B14F-4D97-AF65-F5344CB8AC3E}">
        <p14:creationId xmlns:p14="http://schemas.microsoft.com/office/powerpoint/2010/main" val="352869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 СЕБЯ!</a:t>
            </a:r>
          </a:p>
          <a:p>
            <a:pPr algn="ctr"/>
            <a:endParaRPr lang="ru-RU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К…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снуться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к…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саться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К…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снётся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к…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сание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снулся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к…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сается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5600" y="2456160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24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2500" y="245616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5100" y="1698625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24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2700" y="100836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24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3900" y="169416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63900" y="100836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1600" u="sng" dirty="0">
                <a:cs typeface="Arabic Typesetting" pitchFamily="66" charset="-78"/>
              </a:rPr>
              <a:t>Прочитайте, запишите выделенные слова, обозначьте корни.</a:t>
            </a:r>
            <a:r>
              <a:rPr lang="ru-RU" altLang="ru-RU" sz="1600" dirty="0"/>
              <a:t> Обратите внимание, какая морфема стоит после корня;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765800" cy="32988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altLang="ru-RU" sz="2000" b="1" i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altLang="ru-RU" sz="2000" b="1" i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altLang="ru-RU" sz="20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altLang="ru-RU" sz="20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</a:t>
            </a:r>
            <a:r>
              <a:rPr lang="ru-RU" altLang="ru-RU" sz="2000" b="1" i="1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altLang="ru-RU" sz="20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ться </a:t>
            </a:r>
            <a:r>
              <a:rPr lang="ru-RU" altLang="ru-RU" sz="20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парты - 	</a:t>
            </a:r>
          </a:p>
          <a:p>
            <a:pPr lvl="0" algn="ctr"/>
            <a:endParaRPr lang="ru-RU" altLang="ru-RU" sz="2000" b="1" i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altLang="ru-RU" sz="20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</a:t>
            </a:r>
            <a:r>
              <a:rPr lang="ru-RU" altLang="ru-RU" sz="2000" b="1" i="1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</a:t>
            </a:r>
            <a:r>
              <a:rPr lang="ru-RU" altLang="ru-RU" sz="20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уться</a:t>
            </a:r>
            <a:r>
              <a:rPr lang="ru-RU" altLang="ru-RU" sz="20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стены</a:t>
            </a:r>
          </a:p>
          <a:p>
            <a:pPr lvl="0" algn="ctr"/>
            <a:r>
              <a:rPr lang="ru-RU" altLang="ru-RU" sz="20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lvl="0" algn="ctr"/>
            <a:r>
              <a:rPr lang="ru-RU" alt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прикас</a:t>
            </a:r>
            <a:r>
              <a:rPr lang="ru-RU" altLang="ru-RU" sz="2000" b="1" i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alt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ться </a:t>
            </a:r>
            <a:r>
              <a:rPr lang="ru-RU" altLang="ru-RU" sz="20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поверхности -       </a:t>
            </a:r>
            <a:endParaRPr lang="ru-RU" altLang="ru-RU" sz="2000" i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altLang="ru-RU" sz="20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altLang="ru-RU" sz="20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прико</a:t>
            </a:r>
            <a:r>
              <a:rPr lang="ru-RU" altLang="ru-RU" sz="2000" b="1" i="1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</a:t>
            </a:r>
            <a:r>
              <a:rPr lang="ru-RU" altLang="ru-RU" sz="20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уться </a:t>
            </a:r>
            <a:r>
              <a:rPr lang="ru-RU" altLang="ru-RU" sz="20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проблеме</a:t>
            </a:r>
            <a:endParaRPr lang="ru-RU" alt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80180" y="98425"/>
            <a:ext cx="544591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5658">
              <a:defRPr>
                <a:latin typeface="+mn-lt"/>
                <a:ea typeface="+mn-ea"/>
                <a:cs typeface="+mn-cs"/>
              </a:defRPr>
            </a:lvl2pPr>
            <a:lvl3pPr marL="911324">
              <a:defRPr>
                <a:latin typeface="+mn-lt"/>
                <a:ea typeface="+mn-ea"/>
                <a:cs typeface="+mn-cs"/>
              </a:defRPr>
            </a:lvl3pPr>
            <a:lvl4pPr marL="1366985">
              <a:defRPr>
                <a:latin typeface="+mn-lt"/>
                <a:ea typeface="+mn-ea"/>
                <a:cs typeface="+mn-cs"/>
              </a:defRPr>
            </a:lvl4pPr>
            <a:lvl5pPr marL="1822647">
              <a:defRPr>
                <a:latin typeface="+mn-lt"/>
                <a:ea typeface="+mn-ea"/>
                <a:cs typeface="+mn-cs"/>
              </a:defRPr>
            </a:lvl5pPr>
            <a:lvl6pPr marL="2278311">
              <a:defRPr>
                <a:latin typeface="+mn-lt"/>
                <a:ea typeface="+mn-ea"/>
                <a:cs typeface="+mn-cs"/>
              </a:defRPr>
            </a:lvl6pPr>
            <a:lvl7pPr marL="2733974">
              <a:defRPr>
                <a:latin typeface="+mn-lt"/>
                <a:ea typeface="+mn-ea"/>
                <a:cs typeface="+mn-cs"/>
              </a:defRPr>
            </a:lvl7pPr>
            <a:lvl8pPr marL="3189635">
              <a:defRPr>
                <a:latin typeface="+mn-lt"/>
                <a:ea typeface="+mn-ea"/>
                <a:cs typeface="+mn-cs"/>
              </a:defRPr>
            </a:lvl8pPr>
            <a:lvl9pPr marL="3645295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altLang="ru-RU" sz="1600" b="1" i="0" kern="0" dirty="0" smtClean="0">
                <a:solidFill>
                  <a:srgbClr val="FF0000"/>
                </a:solidFill>
                <a:cs typeface="Arabic Typesetting" pitchFamily="66" charset="-78"/>
              </a:rPr>
              <a:t>Прочитайте, запишите выделенные слова, обозначьте корни.</a:t>
            </a:r>
            <a:r>
              <a:rPr lang="ru-RU" altLang="ru-RU" sz="1600" b="1" i="0" kern="0" dirty="0" smtClean="0">
                <a:solidFill>
                  <a:srgbClr val="FF0000"/>
                </a:solidFill>
              </a:rPr>
              <a:t> Обратите внимание, какая морфема стоит после корня.</a:t>
            </a:r>
            <a:endParaRPr lang="ru-RU" altLang="ru-RU" sz="1600" b="1" i="0" kern="0" dirty="0">
              <a:solidFill>
                <a:srgbClr val="FF0000"/>
              </a:solidFill>
            </a:endParaRPr>
          </a:p>
        </p:txBody>
      </p:sp>
      <p:sp>
        <p:nvSpPr>
          <p:cNvPr id="7" name="Дуга 6"/>
          <p:cNvSpPr/>
          <p:nvPr/>
        </p:nvSpPr>
        <p:spPr>
          <a:xfrm rot="21331359">
            <a:off x="1512557" y="987053"/>
            <a:ext cx="442038" cy="362750"/>
          </a:xfrm>
          <a:prstGeom prst="arc">
            <a:avLst>
              <a:gd name="adj1" fmla="val 11222797"/>
              <a:gd name="adj2" fmla="val 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21331359">
            <a:off x="1663797" y="2806405"/>
            <a:ext cx="444522" cy="323162"/>
          </a:xfrm>
          <a:prstGeom prst="arc">
            <a:avLst>
              <a:gd name="adj1" fmla="val 11222797"/>
              <a:gd name="adj2" fmla="val 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21331359">
            <a:off x="1740340" y="1552014"/>
            <a:ext cx="455481" cy="363802"/>
          </a:xfrm>
          <a:prstGeom prst="arc">
            <a:avLst>
              <a:gd name="adj1" fmla="val 11222797"/>
              <a:gd name="adj2" fmla="val 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21331359">
            <a:off x="1523566" y="2171195"/>
            <a:ext cx="406538" cy="326137"/>
          </a:xfrm>
          <a:prstGeom prst="arc">
            <a:avLst>
              <a:gd name="adj1" fmla="val 11222797"/>
              <a:gd name="adj2" fmla="val 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765799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17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88290" y="67601"/>
            <a:ext cx="5189220" cy="769441"/>
          </a:xfrm>
        </p:spPr>
        <p:txBody>
          <a:bodyPr/>
          <a:lstStyle/>
          <a:p>
            <a:r>
              <a:rPr lang="ru-RU" altLang="ru-RU" sz="5000">
                <a:solidFill>
                  <a:srgbClr val="C00000"/>
                </a:solidFill>
              </a:rPr>
              <a:t>Правило:</a:t>
            </a:r>
            <a:endParaRPr lang="ru-RU" altLang="ru-RU" sz="500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29212" y="531787"/>
            <a:ext cx="5189220" cy="2602658"/>
          </a:xfrm>
          <a:prstGeom prst="rect">
            <a:avLst/>
          </a:prstGeom>
          <a:ln w="76200">
            <a:solidFill>
              <a:srgbClr val="A02732"/>
            </a:solidFill>
            <a:miter lim="800000"/>
            <a:headEnd/>
            <a:tailEnd/>
          </a:ln>
        </p:spPr>
        <p:txBody>
          <a:bodyPr lIns="51481" tIns="25740" rIns="51481" bIns="25740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2700" kern="10" dirty="0">
                <a:ln w="9525">
                  <a:round/>
                  <a:headEnd/>
                  <a:tailEnd/>
                </a:ln>
                <a:solidFill>
                  <a:srgbClr val="007434"/>
                </a:solidFill>
                <a:latin typeface="Impact" pitchFamily="34" charset="0"/>
              </a:rPr>
              <a:t>В  корне -к</a:t>
            </a:r>
            <a:r>
              <a:rPr lang="ru-RU" sz="2700" u="sng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Impact" pitchFamily="34" charset="0"/>
              </a:rPr>
              <a:t>о</a:t>
            </a:r>
            <a:r>
              <a:rPr lang="ru-RU" sz="2700" kern="10" dirty="0">
                <a:ln w="9525">
                  <a:round/>
                  <a:headEnd/>
                  <a:tailEnd/>
                </a:ln>
                <a:solidFill>
                  <a:srgbClr val="007434"/>
                </a:solidFill>
                <a:latin typeface="Impact" pitchFamily="34" charset="0"/>
              </a:rPr>
              <a:t>с – </a:t>
            </a:r>
            <a:r>
              <a:rPr lang="ru-RU" sz="2700" kern="10" dirty="0" err="1">
                <a:ln w="9525">
                  <a:round/>
                  <a:headEnd/>
                  <a:tailEnd/>
                </a:ln>
                <a:solidFill>
                  <a:srgbClr val="007434"/>
                </a:solidFill>
                <a:latin typeface="Impact" pitchFamily="34" charset="0"/>
              </a:rPr>
              <a:t>к</a:t>
            </a:r>
            <a:r>
              <a:rPr lang="ru-RU" sz="2700" u="sng" kern="10" dirty="0" err="1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Impact" pitchFamily="34" charset="0"/>
              </a:rPr>
              <a:t>а</a:t>
            </a:r>
            <a:r>
              <a:rPr lang="ru-RU" sz="2700" kern="10" dirty="0" err="1">
                <a:ln w="9525">
                  <a:round/>
                  <a:headEnd/>
                  <a:tailEnd/>
                </a:ln>
                <a:solidFill>
                  <a:srgbClr val="007434"/>
                </a:solidFill>
                <a:latin typeface="Impact" pitchFamily="34" charset="0"/>
              </a:rPr>
              <a:t>с</a:t>
            </a:r>
            <a:r>
              <a:rPr lang="ru-RU" sz="2700" kern="10" dirty="0">
                <a:ln w="9525">
                  <a:round/>
                  <a:headEnd/>
                  <a:tailEnd/>
                </a:ln>
                <a:solidFill>
                  <a:srgbClr val="007434"/>
                </a:solidFill>
                <a:latin typeface="Impact" pitchFamily="34" charset="0"/>
              </a:rPr>
              <a:t>-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2700" kern="10" dirty="0">
                <a:ln w="9525">
                  <a:round/>
                  <a:headEnd/>
                  <a:tailEnd/>
                </a:ln>
                <a:solidFill>
                  <a:srgbClr val="007434"/>
                </a:solidFill>
                <a:latin typeface="Impact" pitchFamily="34" charset="0"/>
              </a:rPr>
              <a:t>в безударном положении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2700" kern="10" dirty="0">
                <a:ln w="9525">
                  <a:round/>
                  <a:headEnd/>
                  <a:tailEnd/>
                </a:ln>
                <a:solidFill>
                  <a:srgbClr val="007434"/>
                </a:solidFill>
                <a:latin typeface="Impact" pitchFamily="34" charset="0"/>
              </a:rPr>
              <a:t>пишется буква   </a:t>
            </a:r>
            <a:r>
              <a:rPr lang="ru-RU" sz="2700" kern="10" dirty="0">
                <a:ln w="9525">
                  <a:round/>
                  <a:headEnd/>
                  <a:tailEnd/>
                </a:ln>
                <a:solidFill>
                  <a:srgbClr val="A02732"/>
                </a:solidFill>
                <a:latin typeface="Impact" pitchFamily="34" charset="0"/>
              </a:rPr>
              <a:t>А</a:t>
            </a:r>
            <a:r>
              <a:rPr lang="ru-RU" sz="27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itchFamily="34" charset="0"/>
              </a:rPr>
              <a:t> </a:t>
            </a:r>
            <a:r>
              <a:rPr lang="ru-RU" sz="2700" kern="10" dirty="0">
                <a:ln w="9525">
                  <a:round/>
                  <a:headEnd/>
                  <a:tailEnd/>
                </a:ln>
                <a:solidFill>
                  <a:srgbClr val="007434"/>
                </a:solidFill>
                <a:latin typeface="Impact" pitchFamily="34" charset="0"/>
              </a:rPr>
              <a:t>, если   после  корня  стоит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2700" kern="10" dirty="0">
                <a:ln w="9525">
                  <a:round/>
                  <a:headEnd/>
                  <a:tailEnd/>
                </a:ln>
                <a:solidFill>
                  <a:srgbClr val="007434"/>
                </a:solidFill>
                <a:latin typeface="Impact" pitchFamily="34" charset="0"/>
              </a:rPr>
              <a:t> суффикс </a:t>
            </a:r>
            <a:r>
              <a:rPr lang="ru-RU" sz="27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itchFamily="34" charset="0"/>
              </a:rPr>
              <a:t> </a:t>
            </a:r>
            <a:r>
              <a:rPr lang="ru-RU" sz="2700" kern="10" dirty="0">
                <a:ln w="9525">
                  <a:round/>
                  <a:headEnd/>
                  <a:tailEnd/>
                </a:ln>
                <a:solidFill>
                  <a:srgbClr val="A02732"/>
                </a:solidFill>
                <a:latin typeface="Impact" pitchFamily="34" charset="0"/>
              </a:rPr>
              <a:t>- а-</a:t>
            </a:r>
            <a:r>
              <a:rPr lang="ru-RU" sz="2700" kern="10" dirty="0">
                <a:ln w="9525">
                  <a:round/>
                  <a:headEnd/>
                  <a:tailEnd/>
                </a:ln>
                <a:solidFill>
                  <a:srgbClr val="007434"/>
                </a:solidFill>
                <a:latin typeface="Impact" pitchFamily="34" charset="0"/>
              </a:rPr>
              <a:t>, и буква </a:t>
            </a:r>
            <a:r>
              <a:rPr lang="ru-RU" sz="2700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Impact" pitchFamily="34" charset="0"/>
              </a:rPr>
              <a:t>О</a:t>
            </a:r>
            <a:r>
              <a:rPr lang="ru-RU" sz="2700" kern="10" dirty="0">
                <a:ln w="9525">
                  <a:round/>
                  <a:headEnd/>
                  <a:tailEnd/>
                </a:ln>
                <a:solidFill>
                  <a:srgbClr val="007434"/>
                </a:solidFill>
                <a:latin typeface="Impact" pitchFamily="34" charset="0"/>
              </a:rPr>
              <a:t> ,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2700" kern="10" dirty="0">
                <a:ln w="9525">
                  <a:round/>
                  <a:headEnd/>
                  <a:tailEnd/>
                </a:ln>
                <a:solidFill>
                  <a:srgbClr val="007434"/>
                </a:solidFill>
                <a:latin typeface="Impact" pitchFamily="34" charset="0"/>
              </a:rPr>
              <a:t> если этого суффикса нет </a:t>
            </a:r>
            <a:endParaRPr lang="ru-RU" sz="2700" dirty="0">
              <a:solidFill>
                <a:srgbClr val="007434"/>
              </a:solidFill>
            </a:endParaRPr>
          </a:p>
        </p:txBody>
      </p:sp>
      <p:sp>
        <p:nvSpPr>
          <p:cNvPr id="4" name="Половина рамки 3"/>
          <p:cNvSpPr/>
          <p:nvPr/>
        </p:nvSpPr>
        <p:spPr>
          <a:xfrm rot="2550370">
            <a:off x="2675692" y="2103895"/>
            <a:ext cx="279281" cy="221581"/>
          </a:xfrm>
          <a:prstGeom prst="halfFrame">
            <a:avLst/>
          </a:prstGeom>
          <a:solidFill>
            <a:srgbClr val="C00000"/>
          </a:solidFill>
          <a:ln>
            <a:solidFill>
              <a:srgbClr val="A02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4581" name="Picture 7" descr="40r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3009" cy="85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Арка 5"/>
          <p:cNvSpPr/>
          <p:nvPr/>
        </p:nvSpPr>
        <p:spPr>
          <a:xfrm>
            <a:off x="2792809" y="574609"/>
            <a:ext cx="720725" cy="202803"/>
          </a:xfrm>
          <a:prstGeom prst="blockArc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>
            <a:off x="3738761" y="574609"/>
            <a:ext cx="720725" cy="202803"/>
          </a:xfrm>
          <a:prstGeom prst="blockArc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45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241028" y="139634"/>
            <a:ext cx="3546872" cy="949391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139700" y="1238249"/>
            <a:ext cx="2202656" cy="1069976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3468489" y="1238249"/>
            <a:ext cx="2297311" cy="10939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81" tIns="25740" rIns="51481" bIns="25740" anchor="ctr"/>
          <a:lstStyle/>
          <a:p>
            <a:pPr algn="ctr">
              <a:defRPr/>
            </a:pP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1662922" y="2003425"/>
            <a:ext cx="2439178" cy="11430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ru-RU" alt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Стрелка влево 16"/>
          <p:cNvSpPr/>
          <p:nvPr/>
        </p:nvSpPr>
        <p:spPr>
          <a:xfrm rot="17915554">
            <a:off x="1719219" y="987938"/>
            <a:ext cx="298184" cy="305307"/>
          </a:xfrm>
          <a:prstGeom prst="leftArrow">
            <a:avLst>
              <a:gd name="adj1" fmla="val 5646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2425445" y="1393572"/>
            <a:ext cx="914402" cy="305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3293606">
            <a:off x="4058031" y="988098"/>
            <a:ext cx="284408" cy="305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8681" name="Picture 8" descr="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015" y="2388570"/>
            <a:ext cx="780785" cy="85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8" descr="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05" y="2514759"/>
            <a:ext cx="780785" cy="85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62922" y="131962"/>
            <a:ext cx="2820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6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</a:t>
            </a:r>
          </a:p>
          <a:p>
            <a:pPr lvl="0" algn="ctr"/>
            <a:r>
              <a:rPr lang="ru-RU" altLang="ru-RU" sz="16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значения корня с чередованием -к</a:t>
            </a:r>
            <a:r>
              <a:rPr lang="ru-RU" altLang="ru-RU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16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– </a:t>
            </a:r>
            <a:r>
              <a:rPr lang="ru-RU" altLang="ru-RU" sz="1600" b="1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altLang="ru-RU" sz="16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altLang="ru-RU" sz="1600" b="1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altLang="ru-RU" sz="16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0850" y="1241425"/>
            <a:ext cx="1622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600" b="1" i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Затрагивать </a:t>
            </a:r>
          </a:p>
          <a:p>
            <a:pPr lvl="0" algn="ctr"/>
            <a:r>
              <a:rPr lang="ru-RU" altLang="ru-RU" sz="1600" b="1" i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– </a:t>
            </a:r>
            <a:r>
              <a:rPr lang="ru-RU" altLang="ru-RU" sz="1600" b="1" i="1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нибудь</a:t>
            </a:r>
            <a:endParaRPr lang="ru-RU" altLang="ru-RU" sz="1600" b="1" i="1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altLang="ru-RU" sz="1600" b="1" i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разговоре</a:t>
            </a:r>
          </a:p>
          <a:p>
            <a:pPr lvl="0" algn="ctr"/>
            <a:r>
              <a:rPr lang="ru-RU" altLang="ru-RU" sz="1600" b="1" i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письме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44900" y="1401028"/>
            <a:ext cx="190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i="1" dirty="0">
                <a:solidFill>
                  <a:srgbClr val="4F81BD">
                    <a:lumMod val="75000"/>
                  </a:srgbClr>
                </a:solidFill>
                <a:latin typeface="Arial" pitchFamily="34" charset="0"/>
              </a:rPr>
              <a:t>Дотрагиваться </a:t>
            </a:r>
          </a:p>
          <a:p>
            <a:pPr lvl="0" algn="ctr">
              <a:defRPr/>
            </a:pPr>
            <a:r>
              <a:rPr lang="ru-RU" sz="1600" b="1" i="1" dirty="0">
                <a:solidFill>
                  <a:srgbClr val="4F81BD">
                    <a:lumMod val="75000"/>
                  </a:srgbClr>
                </a:solidFill>
                <a:latin typeface="Arial" pitchFamily="34" charset="0"/>
              </a:rPr>
              <a:t>до чего – </a:t>
            </a:r>
            <a:r>
              <a:rPr lang="ru-RU" sz="1600" b="1" i="1" dirty="0" err="1">
                <a:solidFill>
                  <a:srgbClr val="4F81BD">
                    <a:lumMod val="75000"/>
                  </a:srgbClr>
                </a:solidFill>
                <a:latin typeface="Arial" pitchFamily="34" charset="0"/>
              </a:rPr>
              <a:t>нибудь</a:t>
            </a:r>
            <a:r>
              <a:rPr lang="ru-RU" sz="1600" b="1" i="1" dirty="0">
                <a:solidFill>
                  <a:srgbClr val="4F81BD">
                    <a:lumMod val="75000"/>
                  </a:srgbClr>
                </a:solidFill>
                <a:latin typeface="Arial" pitchFamily="34" charset="0"/>
              </a:rPr>
              <a:t> </a:t>
            </a:r>
          </a:p>
          <a:p>
            <a:pPr lvl="0" algn="ctr">
              <a:defRPr/>
            </a:pPr>
            <a:r>
              <a:rPr lang="ru-RU" sz="1600" b="1" i="1" dirty="0">
                <a:solidFill>
                  <a:srgbClr val="4F81BD">
                    <a:lumMod val="75000"/>
                  </a:srgbClr>
                </a:solidFill>
                <a:latin typeface="Arial" pitchFamily="34" charset="0"/>
              </a:rPr>
              <a:t>или кого-нибудь</a:t>
            </a:r>
            <a:endParaRPr lang="ru-RU" sz="1600" dirty="0">
              <a:solidFill>
                <a:srgbClr val="4F81BD">
                  <a:lumMod val="75000"/>
                </a:srgbClr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62922" y="2069207"/>
            <a:ext cx="24391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altLang="ru-RU" sz="1600" b="1" i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Иметь </a:t>
            </a:r>
          </a:p>
          <a:p>
            <a:pPr lvl="0" algn="ctr">
              <a:lnSpc>
                <a:spcPct val="80000"/>
              </a:lnSpc>
            </a:pPr>
            <a:r>
              <a:rPr lang="ru-RU" altLang="ru-RU" sz="1600" b="1" i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отношение </a:t>
            </a:r>
          </a:p>
          <a:p>
            <a:pPr lvl="0" algn="ctr">
              <a:lnSpc>
                <a:spcPct val="80000"/>
              </a:lnSpc>
            </a:pPr>
            <a:r>
              <a:rPr lang="ru-RU" altLang="ru-RU" sz="1600" b="1" i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чему – </a:t>
            </a:r>
            <a:r>
              <a:rPr lang="ru-RU" altLang="ru-RU" sz="1600" b="1" i="1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нибудь</a:t>
            </a:r>
            <a:r>
              <a:rPr lang="ru-RU" altLang="ru-RU" sz="1600" b="1" i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>
              <a:lnSpc>
                <a:spcPct val="80000"/>
              </a:lnSpc>
            </a:pPr>
            <a:r>
              <a:rPr lang="ru-RU" altLang="ru-RU" sz="1600" b="1" i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</a:p>
          <a:p>
            <a:pPr lvl="0" algn="ctr">
              <a:lnSpc>
                <a:spcPct val="80000"/>
              </a:lnSpc>
            </a:pPr>
            <a:r>
              <a:rPr lang="ru-RU" altLang="ru-RU" sz="1600" b="1" i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 - </a:t>
            </a:r>
            <a:r>
              <a:rPr lang="ru-RU" altLang="ru-RU" sz="1600" b="1" i="1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нибудь</a:t>
            </a:r>
            <a:endParaRPr lang="ru-RU" altLang="ru-RU" sz="160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0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77108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9804" y="708025"/>
            <a:ext cx="4948696" cy="2446824"/>
          </a:xfrm>
        </p:spPr>
        <p:txBody>
          <a:bodyPr/>
          <a:lstStyle/>
          <a:p>
            <a:pPr lvl="0"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в</a:t>
            </a:r>
            <a:r>
              <a:rPr lang="ru-RU" sz="2000" b="1" i="0" dirty="0" smtClean="0">
                <a:latin typeface="Arial" pitchFamily="34" charset="0"/>
                <a:cs typeface="Arial" pitchFamily="34" charset="0"/>
              </a:rPr>
              <a:t>ыясним, </a:t>
            </a:r>
            <a:r>
              <a:rPr lang="ru-RU" sz="2000" b="1" i="0" dirty="0">
                <a:latin typeface="Arial" pitchFamily="34" charset="0"/>
                <a:cs typeface="Arial" pitchFamily="34" charset="0"/>
              </a:rPr>
              <a:t>когда в корнях </a:t>
            </a:r>
            <a:endParaRPr lang="ru-RU" sz="2000" b="1" i="0" dirty="0" smtClean="0"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r>
              <a:rPr lang="ru-RU" sz="2000" b="1" i="0" dirty="0" smtClean="0">
                <a:latin typeface="Arial" pitchFamily="34" charset="0"/>
                <a:cs typeface="Arial" pitchFamily="34" charset="0"/>
              </a:rPr>
              <a:t>-ЛАГ- - -</a:t>
            </a:r>
            <a:r>
              <a:rPr lang="ru-RU" sz="2000" b="1" i="0" dirty="0">
                <a:latin typeface="Arial" pitchFamily="34" charset="0"/>
                <a:cs typeface="Arial" pitchFamily="34" charset="0"/>
              </a:rPr>
              <a:t>ЛОЖ- </a:t>
            </a:r>
            <a:r>
              <a:rPr lang="ru-RU" sz="2000" b="1" i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-КОС- - -КАС-</a:t>
            </a:r>
            <a:r>
              <a:rPr lang="ru-RU" sz="2000" b="1" i="0" dirty="0" smtClean="0">
                <a:latin typeface="Arial" pitchFamily="34" charset="0"/>
                <a:cs typeface="Arial" pitchFamily="34" charset="0"/>
              </a:rPr>
              <a:t> пишется </a:t>
            </a:r>
            <a:r>
              <a:rPr lang="ru-RU" sz="2000" b="1" i="0" dirty="0">
                <a:latin typeface="Arial" pitchFamily="34" charset="0"/>
                <a:cs typeface="Arial" pitchFamily="34" charset="0"/>
              </a:rPr>
              <a:t>буква </a:t>
            </a:r>
            <a:r>
              <a:rPr lang="ru-RU" sz="2000" b="1" i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000" b="1" i="0" dirty="0">
                <a:latin typeface="Arial" pitchFamily="34" charset="0"/>
                <a:cs typeface="Arial" pitchFamily="34" charset="0"/>
              </a:rPr>
              <a:t>, а когда </a:t>
            </a:r>
            <a:r>
              <a:rPr lang="ru-RU" sz="2000" b="1" i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000" b="1" i="0" dirty="0">
                <a:latin typeface="Arial" pitchFamily="34" charset="0"/>
                <a:cs typeface="Arial" pitchFamily="34" charset="0"/>
              </a:rPr>
              <a:t>; 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ru-RU" sz="2000" b="1" i="0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2000" b="1" i="0" dirty="0" smtClean="0">
                <a:solidFill>
                  <a:schemeClr val="tx1"/>
                </a:solidFill>
              </a:rPr>
              <a:t>научимся обосновывать </a:t>
            </a:r>
            <a:r>
              <a:rPr lang="ru-RU" sz="2000" b="1" i="0" dirty="0" smtClean="0">
                <a:solidFill>
                  <a:srgbClr val="000000"/>
                </a:solidFill>
              </a:rPr>
              <a:t>выбор гласных </a:t>
            </a:r>
            <a:r>
              <a:rPr lang="ru-RU" sz="2000" b="1" i="0" dirty="0" smtClean="0"/>
              <a:t>о – а</a:t>
            </a:r>
            <a:r>
              <a:rPr lang="ru-RU" sz="2000" b="1" i="0" dirty="0" smtClean="0">
                <a:solidFill>
                  <a:srgbClr val="000000"/>
                </a:solidFill>
              </a:rPr>
              <a:t> в корне;</a:t>
            </a:r>
            <a:endParaRPr lang="ru-RU" sz="2000" b="1" dirty="0"/>
          </a:p>
          <a:p>
            <a:pPr lvl="0"/>
            <a:r>
              <a:rPr lang="ru-RU" sz="2000" b="1" dirty="0" smtClean="0"/>
              <a:t>     </a:t>
            </a:r>
            <a:r>
              <a:rPr lang="ru-RU" sz="2000" b="1" i="0" dirty="0" smtClean="0"/>
              <a:t>по</a:t>
            </a:r>
            <a:r>
              <a:rPr lang="ru-RU" sz="2000" b="1" i="0" dirty="0" smtClean="0">
                <a:latin typeface="Arial" pitchFamily="34" charset="0"/>
                <a:cs typeface="Arial" pitchFamily="34" charset="0"/>
              </a:rPr>
              <a:t>тренируемся </a:t>
            </a:r>
            <a:r>
              <a:rPr lang="ru-RU" sz="2000" b="1" i="0" dirty="0">
                <a:latin typeface="Arial" pitchFamily="34" charset="0"/>
                <a:cs typeface="Arial" pitchFamily="34" charset="0"/>
              </a:rPr>
              <a:t>в написании слов </a:t>
            </a:r>
            <a:endParaRPr lang="ru-RU" sz="2000" b="1" i="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i="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2000" b="1" i="0" dirty="0">
                <a:latin typeface="Arial" pitchFamily="34" charset="0"/>
                <a:cs typeface="Arial" pitchFamily="34" charset="0"/>
              </a:rPr>
              <a:t>этой орфограммой.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900" i="0" dirty="0" smtClean="0">
                <a:solidFill>
                  <a:srgbClr val="002060"/>
                </a:solidFill>
              </a:rPr>
              <a:t>     </a:t>
            </a:r>
            <a:endParaRPr lang="ru-RU" sz="1900" i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00" y="690819"/>
            <a:ext cx="680900" cy="109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82426"/>
            <a:ext cx="5189220" cy="47319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/>
              <a:t>НАПРИМЕР: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5137" y="617009"/>
            <a:ext cx="5495528" cy="7006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lIns="51481" tIns="25740" rIns="51481" bIns="25740"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sz="1600" b="1" dirty="0" smtClean="0">
                <a:solidFill>
                  <a:srgbClr val="007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Весло </a:t>
            </a:r>
            <a:r>
              <a:rPr lang="ru-RU" alt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altLang="ru-RU" sz="16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altLang="ru-RU" sz="1600" b="1" dirty="0" smtClean="0">
                <a:solidFill>
                  <a:srgbClr val="007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нулось воды. Крючок </a:t>
            </a:r>
            <a:r>
              <a:rPr lang="ru-RU" alt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altLang="ru-RU" sz="16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alt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altLang="ru-RU" sz="1600" b="1" dirty="0" smtClean="0">
                <a:solidFill>
                  <a:srgbClr val="007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ается дна. 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(Дотрагиваться   до чего-нибудь  или  кого-нибудь)</a:t>
            </a:r>
          </a:p>
          <a:p>
            <a:pPr eaLnBrk="1" hangingPunct="1"/>
            <a:endParaRPr lang="ru-RU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35137" y="1423757"/>
            <a:ext cx="5495528" cy="10368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xtLst/>
        </p:spPr>
        <p:txBody>
          <a:bodyPr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rgbClr val="007434"/>
                </a:solidFill>
              </a:rPr>
              <a:t>         Это </a:t>
            </a:r>
            <a:r>
              <a:rPr lang="ru-RU" altLang="ru-RU" sz="1600" b="1" dirty="0">
                <a:solidFill>
                  <a:srgbClr val="007434"/>
                </a:solidFill>
              </a:rPr>
              <a:t>тебя не </a:t>
            </a:r>
            <a:r>
              <a:rPr lang="ru-RU" altLang="ru-RU" sz="1600" b="1" dirty="0">
                <a:solidFill>
                  <a:srgbClr val="C00000"/>
                </a:solidFill>
              </a:rPr>
              <a:t>к</a:t>
            </a:r>
            <a:r>
              <a:rPr lang="ru-RU" altLang="ru-RU" sz="1600" b="1" u="sng" dirty="0">
                <a:solidFill>
                  <a:srgbClr val="C00000"/>
                </a:solidFill>
              </a:rPr>
              <a:t>а</a:t>
            </a:r>
            <a:r>
              <a:rPr lang="ru-RU" altLang="ru-RU" sz="1600" b="1" dirty="0">
                <a:solidFill>
                  <a:srgbClr val="C00000"/>
                </a:solidFill>
              </a:rPr>
              <a:t>с</a:t>
            </a:r>
            <a:r>
              <a:rPr lang="ru-RU" altLang="ru-RU" sz="1600" b="1" dirty="0">
                <a:solidFill>
                  <a:srgbClr val="007434"/>
                </a:solidFill>
              </a:rPr>
              <a:t>ается. Нет ничего, </a:t>
            </a:r>
            <a:endParaRPr lang="ru-RU" altLang="ru-RU" sz="1600" b="1" dirty="0" smtClean="0">
              <a:solidFill>
                <a:srgbClr val="007434"/>
              </a:solidFill>
            </a:endParaRPr>
          </a:p>
          <a:p>
            <a:pPr algn="ctr" eaLnBrk="1" hangingPunct="1"/>
            <a:r>
              <a:rPr lang="ru-RU" altLang="ru-RU" sz="1600" b="1" dirty="0" smtClean="0">
                <a:solidFill>
                  <a:srgbClr val="007434"/>
                </a:solidFill>
              </a:rPr>
              <a:t>что не </a:t>
            </a:r>
            <a:r>
              <a:rPr lang="ru-RU" altLang="ru-RU" sz="1600" b="1" dirty="0">
                <a:solidFill>
                  <a:srgbClr val="C00000"/>
                </a:solidFill>
              </a:rPr>
              <a:t>к</a:t>
            </a:r>
            <a:r>
              <a:rPr lang="ru-RU" altLang="ru-RU" sz="1600" b="1" u="sng" dirty="0">
                <a:solidFill>
                  <a:srgbClr val="C00000"/>
                </a:solidFill>
              </a:rPr>
              <a:t>а</a:t>
            </a:r>
            <a:r>
              <a:rPr lang="ru-RU" altLang="ru-RU" sz="1600" b="1" dirty="0">
                <a:solidFill>
                  <a:srgbClr val="C00000"/>
                </a:solidFill>
              </a:rPr>
              <a:t>с</a:t>
            </a:r>
            <a:r>
              <a:rPr lang="ru-RU" altLang="ru-RU" sz="1600" b="1" dirty="0">
                <a:solidFill>
                  <a:srgbClr val="007434"/>
                </a:solidFill>
              </a:rPr>
              <a:t>алось бы честных людей.</a:t>
            </a:r>
          </a:p>
          <a:p>
            <a:pPr algn="ctr" eaLnBrk="1" hangingPunct="1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(Иметь отношение к чему – </a:t>
            </a:r>
            <a:r>
              <a:rPr lang="ru-RU" altLang="ru-RU" sz="1600" b="1" dirty="0" err="1">
                <a:solidFill>
                  <a:schemeClr val="tx2">
                    <a:lumMod val="50000"/>
                  </a:schemeClr>
                </a:solidFill>
              </a:rPr>
              <a:t>нибудь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 или </a:t>
            </a:r>
            <a:endParaRPr lang="ru-RU" altLang="ru-RU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 eaLnBrk="1" hangingPunct="1"/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</a:rPr>
              <a:t>кому 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ru-RU" altLang="ru-RU" sz="1600" b="1" dirty="0" err="1">
                <a:solidFill>
                  <a:schemeClr val="tx2">
                    <a:lumMod val="50000"/>
                  </a:schemeClr>
                </a:solidFill>
              </a:rPr>
              <a:t>нибудь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5137" y="2525800"/>
            <a:ext cx="5495528" cy="544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xtLst/>
        </p:spPr>
        <p:txBody>
          <a:bodyPr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007434"/>
                </a:solidFill>
              </a:rPr>
              <a:t>Директор </a:t>
            </a:r>
            <a:r>
              <a:rPr lang="ru-RU" altLang="ru-RU" sz="1600" b="1" dirty="0">
                <a:solidFill>
                  <a:srgbClr val="C00000"/>
                </a:solidFill>
              </a:rPr>
              <a:t>к</a:t>
            </a:r>
            <a:r>
              <a:rPr lang="ru-RU" altLang="ru-RU" sz="1600" b="1" u="sng" dirty="0">
                <a:solidFill>
                  <a:srgbClr val="C00000"/>
                </a:solidFill>
              </a:rPr>
              <a:t>о</a:t>
            </a:r>
            <a:r>
              <a:rPr lang="ru-RU" altLang="ru-RU" sz="1600" b="1" dirty="0">
                <a:solidFill>
                  <a:srgbClr val="C00000"/>
                </a:solidFill>
              </a:rPr>
              <a:t>с</a:t>
            </a:r>
            <a:r>
              <a:rPr lang="ru-RU" altLang="ru-RU" sz="1600" b="1" dirty="0">
                <a:solidFill>
                  <a:srgbClr val="007434"/>
                </a:solidFill>
              </a:rPr>
              <a:t>нулся вопроса о дисциплине. </a:t>
            </a: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Затрагивать что-нибудь в разговоре или письме) </a:t>
            </a:r>
          </a:p>
        </p:txBody>
      </p:sp>
    </p:spTree>
    <p:extLst>
      <p:ext uri="{BB962C8B-B14F-4D97-AF65-F5344CB8AC3E}">
        <p14:creationId xmlns:p14="http://schemas.microsoft.com/office/powerpoint/2010/main" val="333975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86399" cy="492443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sz="1600" dirty="0" smtClean="0">
                <a:solidFill>
                  <a:srgbClr val="FF0000"/>
                </a:solidFill>
              </a:rPr>
              <a:t>Спишите, вставляя пропущенные буквы. 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Объясните графически правописание гласной в корне.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353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2100" y="1089025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К…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снуться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к…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сательная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соприк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саться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сновения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к…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сается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к…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сание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неук…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снительно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к…снись,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неприк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сновенность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1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353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9700" y="708025"/>
            <a:ext cx="541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Коснуться, касательная, соприкасаться, прикосновения, касается, касание, неукоснительно, коснись, неприкосновенность.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1" y="631826"/>
            <a:ext cx="5486400" cy="247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1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399" cy="615553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Какой из примеров лишний в каждой группе?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354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9700" y="1317625"/>
            <a:ext cx="54888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К…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саться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к…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снуться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прик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саться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прик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снуться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к…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сание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к…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сательная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соприк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сновение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прик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сновение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5900" y="2308225"/>
            <a:ext cx="53340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11500" y="784225"/>
            <a:ext cx="2517004" cy="1371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9700" y="784225"/>
            <a:ext cx="2438400" cy="1371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354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9700" y="784225"/>
            <a:ext cx="54888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саться                  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снуться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</a:t>
            </a:r>
            <a:r>
              <a:rPr lang="ru-RU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саться            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прик</a:t>
            </a:r>
            <a:r>
              <a:rPr lang="ru-RU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снуться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сание                   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прик</a:t>
            </a:r>
            <a:r>
              <a:rPr lang="ru-RU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сновение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соприк</a:t>
            </a:r>
            <a:r>
              <a:rPr lang="ru-RU" sz="24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сновение     к</a:t>
            </a:r>
            <a:r>
              <a:rPr lang="ru-RU" sz="24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сательная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0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1" y="555625"/>
            <a:ext cx="5626099" cy="984885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sz="1600" dirty="0" smtClean="0">
                <a:solidFill>
                  <a:srgbClr val="FF0000"/>
                </a:solidFill>
              </a:rPr>
              <a:t>Выпишите в первую группу примеры, где 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в словах с чередованием пишется </a:t>
            </a:r>
            <a:r>
              <a:rPr lang="ru-RU" sz="1600" b="1" u="sng" dirty="0" smtClean="0">
                <a:solidFill>
                  <a:srgbClr val="FF0000"/>
                </a:solidFill>
              </a:rPr>
              <a:t>а</a:t>
            </a:r>
            <a:r>
              <a:rPr lang="ru-RU" sz="1600" dirty="0" smtClean="0">
                <a:solidFill>
                  <a:srgbClr val="FF0000"/>
                </a:solidFill>
              </a:rPr>
              <a:t>, а затем слова 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с чередованием, где пишется </a:t>
            </a:r>
            <a:r>
              <a:rPr lang="ru-RU" sz="1600" b="1" u="sng" dirty="0" smtClean="0">
                <a:solidFill>
                  <a:srgbClr val="FF0000"/>
                </a:solidFill>
              </a:rPr>
              <a:t>о</a:t>
            </a:r>
            <a:r>
              <a:rPr lang="ru-RU" sz="1600" dirty="0" smtClean="0">
                <a:solidFill>
                  <a:srgbClr val="FF0000"/>
                </a:solidFill>
              </a:rPr>
              <a:t>, а в третью группу – остальные слова.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355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39700" y="1470025"/>
            <a:ext cx="556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снуться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 стеклу, к…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саться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этого вопроса, к…сой взгляд, к…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снуться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горячей плиты, острая к…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к…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саться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ногами пола, к…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сательная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линия¹, неосторожное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сновение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русая к…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к…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снувшись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веток дерева, к…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саясь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результатов опроса.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6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355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3500" y="2992299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,,,,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900" y="708025"/>
            <a:ext cx="2628900" cy="1676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саться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саться ногами пола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</a:t>
            </a:r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сательная линия¹,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саясь результатов опроса.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59100" y="708025"/>
            <a:ext cx="2667000" cy="167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</a:t>
            </a:r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снуться к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стеклу,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</a:t>
            </a:r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снуться горячей плиты, неосторожное прик</a:t>
            </a:r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сновение,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снувшись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веток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дерева.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100" y="2613025"/>
            <a:ext cx="5181600" cy="37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взгляд, острая к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русая к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6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98425"/>
            <a:ext cx="5164320" cy="369332"/>
          </a:xfrm>
        </p:spPr>
        <p:txBody>
          <a:bodyPr/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ЛИНИЯ¹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13727"/>
            <a:ext cx="5486400" cy="2431435"/>
          </a:xfrm>
        </p:spPr>
        <p:txBody>
          <a:bodyPr/>
          <a:lstStyle/>
          <a:p>
            <a:r>
              <a:rPr lang="ru-RU" sz="1800" i="0" dirty="0" err="1" smtClean="0"/>
              <a:t>ли́ния</a:t>
            </a:r>
            <a:r>
              <a:rPr lang="ru-RU" sz="1800" i="0" dirty="0" smtClean="0"/>
              <a:t> [</a:t>
            </a:r>
            <a:r>
              <a:rPr lang="ru-RU" sz="1800" i="0" dirty="0" err="1"/>
              <a:t>л’ин’ий’а</a:t>
            </a:r>
            <a:r>
              <a:rPr lang="ru-RU" sz="1800" i="0" dirty="0" smtClean="0"/>
              <a:t>] — 3 слога, 1 </a:t>
            </a:r>
            <a:r>
              <a:rPr lang="ru-RU" sz="1800" i="0" dirty="0" smtClean="0"/>
              <a:t>перенос</a:t>
            </a:r>
            <a:endParaRPr lang="ru-RU" sz="1800" i="0" dirty="0"/>
          </a:p>
          <a:p>
            <a:r>
              <a:rPr lang="ru-RU" sz="1800" i="0" dirty="0" smtClean="0"/>
              <a:t>л</a:t>
            </a:r>
            <a:r>
              <a:rPr lang="ru-RU" sz="1800" i="0" dirty="0"/>
              <a:t> — [л’] — согласный</a:t>
            </a:r>
            <a:r>
              <a:rPr lang="ru-RU" sz="1800" i="0" dirty="0" smtClean="0"/>
              <a:t>,</a:t>
            </a:r>
            <a:r>
              <a:rPr lang="ru-RU" sz="1800" i="0" dirty="0"/>
              <a:t> </a:t>
            </a:r>
            <a:r>
              <a:rPr lang="ru-RU" sz="1800" i="0" dirty="0" smtClean="0"/>
              <a:t>мягкий, звонкий  </a:t>
            </a:r>
            <a:r>
              <a:rPr lang="ru-RU" sz="1800" i="0" dirty="0" smtClean="0"/>
              <a:t>непарный</a:t>
            </a:r>
            <a:r>
              <a:rPr lang="ru-RU" sz="1800" i="0" dirty="0"/>
              <a:t/>
            </a:r>
            <a:br>
              <a:rPr lang="ru-RU" sz="1800" i="0" dirty="0"/>
            </a:br>
            <a:r>
              <a:rPr lang="ru-RU" sz="1800" i="0" dirty="0"/>
              <a:t>и — [и] — гласный, ударный</a:t>
            </a:r>
            <a:br>
              <a:rPr lang="ru-RU" sz="1800" i="0" dirty="0"/>
            </a:br>
            <a:r>
              <a:rPr lang="ru-RU" sz="1800" i="0" dirty="0"/>
              <a:t>н — [н’] — </a:t>
            </a:r>
            <a:r>
              <a:rPr lang="ru-RU" sz="1800" i="0" dirty="0" smtClean="0"/>
              <a:t>согласный</a:t>
            </a:r>
            <a:r>
              <a:rPr lang="ru-RU" sz="1800" i="0" dirty="0"/>
              <a:t>, мягкий</a:t>
            </a:r>
            <a:r>
              <a:rPr lang="ru-RU" sz="1800" i="0" dirty="0" smtClean="0"/>
              <a:t>, </a:t>
            </a:r>
            <a:r>
              <a:rPr lang="ru-RU" sz="1800" i="0" dirty="0"/>
              <a:t>звонкий </a:t>
            </a:r>
            <a:r>
              <a:rPr lang="ru-RU" sz="1800" i="0" dirty="0" smtClean="0"/>
              <a:t>непарный</a:t>
            </a:r>
            <a:r>
              <a:rPr lang="ru-RU" sz="1800" i="0" dirty="0"/>
              <a:t> </a:t>
            </a:r>
            <a:endParaRPr lang="ru-RU" sz="1800" i="0" dirty="0" smtClean="0"/>
          </a:p>
          <a:p>
            <a:r>
              <a:rPr lang="ru-RU" sz="1800" i="0" dirty="0" smtClean="0"/>
              <a:t>и</a:t>
            </a:r>
            <a:r>
              <a:rPr lang="ru-RU" sz="1800" i="0" dirty="0"/>
              <a:t> — [и] — гласный, безударный</a:t>
            </a:r>
            <a:br>
              <a:rPr lang="ru-RU" sz="1800" i="0" dirty="0"/>
            </a:br>
            <a:r>
              <a:rPr lang="ru-RU" sz="1800" i="0" dirty="0"/>
              <a:t>я — [й’] — согласный, звонкий </a:t>
            </a:r>
            <a:r>
              <a:rPr lang="ru-RU" sz="1800" i="0" dirty="0" smtClean="0"/>
              <a:t>непарный, мягкий</a:t>
            </a:r>
            <a:r>
              <a:rPr lang="ru-RU" sz="1800" i="0" dirty="0"/>
              <a:t> </a:t>
            </a:r>
            <a:br>
              <a:rPr lang="ru-RU" sz="1800" i="0" dirty="0"/>
            </a:br>
            <a:r>
              <a:rPr lang="ru-RU" sz="1800" i="0" u="sng" dirty="0" smtClean="0"/>
              <a:t>        [</a:t>
            </a:r>
            <a:r>
              <a:rPr lang="ru-RU" sz="1800" i="0" u="sng" dirty="0"/>
              <a:t>а] — гласный</a:t>
            </a:r>
            <a:r>
              <a:rPr lang="ru-RU" sz="1800" i="0" dirty="0"/>
              <a:t>, безударный</a:t>
            </a:r>
            <a:br>
              <a:rPr lang="ru-RU" sz="1800" i="0" dirty="0"/>
            </a:br>
            <a:r>
              <a:rPr lang="ru-RU" sz="1800" i="0" dirty="0" smtClean="0"/>
              <a:t> </a:t>
            </a:r>
            <a:r>
              <a:rPr lang="ru-RU" sz="1800" i="0" dirty="0"/>
              <a:t>5 </a:t>
            </a:r>
            <a:r>
              <a:rPr lang="ru-RU" sz="1800" i="0" dirty="0" smtClean="0"/>
              <a:t>букв, </a:t>
            </a:r>
            <a:r>
              <a:rPr lang="ru-RU" sz="1800" i="0" dirty="0"/>
              <a:t>6 </a:t>
            </a:r>
            <a:r>
              <a:rPr lang="ru-RU" sz="1800" i="0" dirty="0" smtClean="0"/>
              <a:t>звуков.</a:t>
            </a:r>
            <a:endParaRPr lang="ru-RU" sz="1800" i="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2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34414"/>
            <a:ext cx="5334000" cy="248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САМОСТОЯТЕЛЬНАЯ РАБОТА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1049318"/>
            <a:ext cx="5257800" cy="954107"/>
          </a:xfrm>
        </p:spPr>
        <p:txBody>
          <a:bodyPr/>
          <a:lstStyle/>
          <a:p>
            <a:pPr algn="ctr"/>
            <a:r>
              <a:rPr lang="ru-RU" sz="2200" b="1" i="0" dirty="0" smtClean="0"/>
              <a:t> </a:t>
            </a:r>
            <a:r>
              <a:rPr lang="ru-RU" sz="2000" b="1" i="0" dirty="0" smtClean="0">
                <a:solidFill>
                  <a:schemeClr val="bg1"/>
                </a:solidFill>
              </a:rPr>
              <a:t>§ 56</a:t>
            </a:r>
            <a:r>
              <a:rPr lang="ru-RU" sz="2000" b="1" i="0" dirty="0" smtClean="0">
                <a:solidFill>
                  <a:schemeClr val="bg1"/>
                </a:solidFill>
              </a:rPr>
              <a:t>, 57</a:t>
            </a:r>
            <a:r>
              <a:rPr lang="ru-RU" sz="2000" b="1" i="0" dirty="0" smtClean="0">
                <a:solidFill>
                  <a:schemeClr val="bg1"/>
                </a:solidFill>
              </a:rPr>
              <a:t>. ВЫУЧИТЬ ПРАВИЛА.</a:t>
            </a:r>
          </a:p>
          <a:p>
            <a:pPr algn="ctr"/>
            <a:r>
              <a:rPr lang="ru-RU" sz="2000" b="1" i="0" dirty="0" smtClean="0">
                <a:solidFill>
                  <a:schemeClr val="bg1"/>
                </a:solidFill>
              </a:rPr>
              <a:t>ВЫПОЛНИТЬ УПРАЖНЕНИЯ 356, 357.  СТРАНИЦА 157.</a:t>
            </a:r>
            <a:endParaRPr lang="ru-RU" sz="2000" b="1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53975"/>
            <a:ext cx="5765800" cy="32448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08" y="22225"/>
            <a:ext cx="5292488" cy="36966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n cap="rnd">
                  <a:solidFill>
                    <a:srgbClr val="7000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ПРОВЕРИМ РАБОЧИЕ ГИПОТЕЗЫ</a:t>
            </a:r>
            <a:endParaRPr lang="ru-RU" sz="2000" dirty="0">
              <a:ln cap="rnd">
                <a:solidFill>
                  <a:srgbClr val="700000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677" y="327025"/>
            <a:ext cx="5602726" cy="53339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51" tIns="21626" rIns="43251" bIns="21626"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Выбор гласной в корне зависит от лексического значения слова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716" y="1012825"/>
            <a:ext cx="5279580" cy="46267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51" tIns="21626" rIns="43251" bIns="21626"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Выбор гласной в корне зависит от последующей согласной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716" y="1617268"/>
            <a:ext cx="5279580" cy="30995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51" tIns="21626" rIns="43251" bIns="21626"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Правописание гласной в корне надо запомнить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38808" y="1986638"/>
            <a:ext cx="5292488" cy="245387"/>
          </a:xfrm>
          <a:prstGeom prst="rect">
            <a:avLst/>
          </a:prstGeom>
        </p:spPr>
        <p:txBody>
          <a:bodyPr vert="horz" lIns="43251" tIns="21626" rIns="43251" bIns="21626" rtlCol="0" anchor="ctr">
            <a:noAutofit/>
            <a:scene3d>
              <a:camera prst="orthographicFront"/>
              <a:lightRig rig="freezing" dir="t"/>
            </a:scene3d>
            <a:sp3d extrusionH="57150" prstMaterial="dkEdge">
              <a:bevelT w="38100" h="38100"/>
              <a:contourClr>
                <a:schemeClr val="accent1">
                  <a:lumMod val="50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ln cap="rnd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a_BraggaTitulGr" panose="04030B07090802020403" pitchFamily="82" charset="-52"/>
                <a:ea typeface="+mj-ea"/>
                <a:cs typeface="+mj-cs"/>
              </a:defRPr>
            </a:lvl1pPr>
          </a:lstStyle>
          <a:p>
            <a:r>
              <a:rPr lang="ru-RU" sz="1600" dirty="0">
                <a:ln cap="rnd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для наблюдения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6128" y="2246929"/>
            <a:ext cx="4625313" cy="289896"/>
          </a:xfrm>
          <a:prstGeom prst="rect">
            <a:avLst/>
          </a:prstGeom>
          <a:solidFill>
            <a:srgbClr val="F2F7F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43251" tIns="21626" rIns="43251" bIns="21626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сложить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предлагать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излагать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83102" y="2749552"/>
            <a:ext cx="3552398" cy="320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43251" tIns="21626" rIns="43251" bIns="21626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Какую проблему будем решать?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1817" y="2749552"/>
            <a:ext cx="3563683" cy="320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43251" tIns="21626" rIns="43251" bIns="21626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объединяет данные слова?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 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25749" y="2749552"/>
            <a:ext cx="1895214" cy="320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43251" tIns="21626" rIns="43251" bIns="21626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Назовите корень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56708" y="2749552"/>
            <a:ext cx="2029546" cy="320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43251" tIns="21626" rIns="43251" bIns="21626">
            <a:spAutoFit/>
          </a:bodyPr>
          <a:lstStyle/>
          <a:p>
            <a:pPr algn="ctr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вы заметили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?</a:t>
            </a:r>
            <a:endParaRPr lang="ru-RU" dirty="0"/>
          </a:p>
        </p:txBody>
      </p:sp>
      <p:pic>
        <p:nvPicPr>
          <p:cNvPr id="14" name="Picture 2" descr="http://900igr.net/up/datai/169749/0002-001-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201441" y="2422744"/>
            <a:ext cx="472962" cy="71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900igr.net/up/datai/169749/0002-001-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76" y="2422744"/>
            <a:ext cx="504452" cy="71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23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3" grpId="0" animBg="1"/>
      <p:bldP spid="13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1310213" y="858836"/>
            <a:ext cx="232354" cy="9363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195265" y="858836"/>
            <a:ext cx="232353" cy="122287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310213" y="1278568"/>
            <a:ext cx="987501" cy="6457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443345" y="1284218"/>
            <a:ext cx="984274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1574837" y="1622425"/>
            <a:ext cx="722877" cy="103319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423981" y="1622425"/>
            <a:ext cx="771284" cy="103319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6" idx="2"/>
            <a:endCxn id="8" idx="0"/>
          </p:cNvCxnSpPr>
          <p:nvPr/>
        </p:nvCxnSpPr>
        <p:spPr>
          <a:xfrm>
            <a:off x="971365" y="1436775"/>
            <a:ext cx="114563" cy="18565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769693" y="1449689"/>
            <a:ext cx="3230" cy="172736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632516" y="939554"/>
            <a:ext cx="677697" cy="49722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51" tIns="21626" rIns="43251" bIns="21626" rtlCol="0" anchor="ctr"/>
          <a:lstStyle/>
          <a:p>
            <a:pPr algn="ctr"/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7619" y="952469"/>
            <a:ext cx="677697" cy="49722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51" tIns="21626" rIns="43251" bIns="21626" rtlCol="0" anchor="ctr"/>
          <a:lstStyle/>
          <a:p>
            <a:pPr algn="ctr"/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13850" y="1073546"/>
            <a:ext cx="1110132" cy="652198"/>
          </a:xfrm>
          <a:prstGeom prst="roundRect">
            <a:avLst/>
          </a:prstGeom>
          <a:solidFill>
            <a:srgbClr val="3366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51" tIns="21626" rIns="43251" bIns="21626" rtlCol="0" anchor="ctr"/>
          <a:lstStyle/>
          <a:p>
            <a:pPr algn="ctr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как </a:t>
            </a:r>
          </a:p>
          <a:p>
            <a:pPr algn="ctr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7892" y="1622425"/>
            <a:ext cx="1436071" cy="497221"/>
          </a:xfrm>
          <a:prstGeom prst="roundRect">
            <a:avLst/>
          </a:prstGeom>
          <a:solidFill>
            <a:srgbClr val="0000D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51" tIns="21626" rIns="43251" bIns="21626"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После корня стоит а</a:t>
            </a:r>
            <a:endParaRPr lang="ru-RU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25901" y="1622425"/>
            <a:ext cx="1376310" cy="497221"/>
          </a:xfrm>
          <a:prstGeom prst="roundRect">
            <a:avLst/>
          </a:prstGeom>
          <a:solidFill>
            <a:srgbClr val="0000D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51" tIns="21626" rIns="43251" bIns="21626"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После корня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нет 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2567" y="226010"/>
            <a:ext cx="2652698" cy="63282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51" tIns="21626" rIns="43251" bIns="21626" rtlCol="0" anchor="ctr"/>
          <a:lstStyle/>
          <a:p>
            <a:pPr algn="ctr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корне -лаг- – -лож-</a:t>
            </a:r>
          </a:p>
          <a:p>
            <a:pPr algn="ctr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пишу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1078" y="2292381"/>
            <a:ext cx="5266671" cy="7515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43251" tIns="21626" rIns="43251" bIns="21626" rtlCol="0">
            <a:spAutoFit/>
          </a:bodyPr>
          <a:lstStyle/>
          <a:p>
            <a:pPr algn="ctr"/>
            <a:r>
              <a:rPr lang="ru-RU" sz="2300" dirty="0">
                <a:solidFill>
                  <a:srgbClr val="0C1526"/>
                </a:solidFill>
              </a:rPr>
              <a:t>По</a:t>
            </a:r>
            <a:r>
              <a:rPr lang="ru-RU" sz="2300" u="sng" dirty="0">
                <a:solidFill>
                  <a:srgbClr val="0C1526"/>
                </a:solidFill>
              </a:rPr>
              <a:t>лаг</a:t>
            </a:r>
            <a:r>
              <a:rPr lang="ru-RU" sz="2300" dirty="0">
                <a:solidFill>
                  <a:srgbClr val="0C1526"/>
                </a:solidFill>
              </a:rPr>
              <a:t>ать, по</a:t>
            </a:r>
            <a:r>
              <a:rPr lang="ru-RU" sz="2300" u="sng" dirty="0">
                <a:solidFill>
                  <a:srgbClr val="0C1526"/>
                </a:solidFill>
              </a:rPr>
              <a:t>лож</a:t>
            </a:r>
            <a:r>
              <a:rPr lang="ru-RU" sz="2300" dirty="0">
                <a:solidFill>
                  <a:srgbClr val="0C1526"/>
                </a:solidFill>
              </a:rPr>
              <a:t>ить, про</a:t>
            </a:r>
            <a:r>
              <a:rPr lang="ru-RU" sz="2300" u="sng" dirty="0">
                <a:solidFill>
                  <a:srgbClr val="0C1526"/>
                </a:solidFill>
              </a:rPr>
              <a:t>лаг</a:t>
            </a:r>
            <a:r>
              <a:rPr lang="ru-RU" sz="2300" dirty="0">
                <a:solidFill>
                  <a:srgbClr val="0C1526"/>
                </a:solidFill>
              </a:rPr>
              <a:t>ать, про</a:t>
            </a:r>
            <a:r>
              <a:rPr lang="ru-RU" sz="2300" u="sng" dirty="0">
                <a:solidFill>
                  <a:srgbClr val="0C1526"/>
                </a:solidFill>
              </a:rPr>
              <a:t>лож</a:t>
            </a:r>
            <a:r>
              <a:rPr lang="ru-RU" sz="2300" dirty="0">
                <a:solidFill>
                  <a:srgbClr val="0C1526"/>
                </a:solidFill>
              </a:rPr>
              <a:t>ить, пред</a:t>
            </a:r>
            <a:r>
              <a:rPr lang="ru-RU" sz="2300" u="sng" dirty="0">
                <a:solidFill>
                  <a:srgbClr val="0C1526"/>
                </a:solidFill>
              </a:rPr>
              <a:t>лаг</a:t>
            </a:r>
            <a:r>
              <a:rPr lang="ru-RU" sz="2300" dirty="0">
                <a:solidFill>
                  <a:srgbClr val="0C1526"/>
                </a:solidFill>
              </a:rPr>
              <a:t>ать, пред</a:t>
            </a:r>
            <a:r>
              <a:rPr lang="ru-RU" sz="2300" u="sng" dirty="0">
                <a:solidFill>
                  <a:srgbClr val="0C1526"/>
                </a:solidFill>
              </a:rPr>
              <a:t>лож</a:t>
            </a:r>
            <a:r>
              <a:rPr lang="ru-RU" sz="2300" dirty="0">
                <a:solidFill>
                  <a:srgbClr val="0C1526"/>
                </a:solidFill>
              </a:rPr>
              <a:t>ить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92100" y="881044"/>
            <a:ext cx="5266671" cy="1274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43251" tIns="21626" rIns="43251" bIns="21626" rtlCol="0">
            <a:spAutoFit/>
          </a:bodyPr>
          <a:lstStyle/>
          <a:p>
            <a:pPr algn="ctr"/>
            <a:r>
              <a:rPr lang="ru-RU" sz="1600" dirty="0">
                <a:solidFill>
                  <a:srgbClr val="0C1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Назови сильные и слабые позиции гласной в корне. </a:t>
            </a:r>
          </a:p>
          <a:p>
            <a:pPr algn="ctr"/>
            <a:r>
              <a:rPr lang="ru-RU" sz="1600" dirty="0">
                <a:solidFill>
                  <a:srgbClr val="0C1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гласные чередуются?</a:t>
            </a:r>
          </a:p>
          <a:p>
            <a:pPr algn="ctr"/>
            <a:r>
              <a:rPr lang="ru-RU" sz="1600" dirty="0">
                <a:solidFill>
                  <a:srgbClr val="0C1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Подчеркни согласные в корне после гласных</a:t>
            </a:r>
          </a:p>
          <a:p>
            <a:pPr algn="ctr"/>
            <a:r>
              <a:rPr lang="ru-RU" sz="1600" dirty="0">
                <a:solidFill>
                  <a:srgbClr val="0C1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в одних случаях в корне пишется О, </a:t>
            </a:r>
          </a:p>
          <a:p>
            <a:pPr algn="ctr"/>
            <a:r>
              <a:rPr lang="ru-RU" sz="1600" dirty="0">
                <a:solidFill>
                  <a:srgbClr val="0C1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в других – А?</a:t>
            </a:r>
          </a:p>
        </p:txBody>
      </p:sp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207253" y="246166"/>
            <a:ext cx="5285317" cy="461859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Понаблюдаем, сделаем вывод!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9700" y="2294726"/>
            <a:ext cx="5486400" cy="7746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43251" tIns="21626" rIns="43251" bIns="21626" rtlCol="0">
            <a:spAutoFit/>
          </a:bodyPr>
          <a:lstStyle/>
          <a:p>
            <a:pPr algn="ctr">
              <a:lnSpc>
                <a:spcPts val="1892"/>
              </a:lnSpc>
            </a:pPr>
            <a:r>
              <a:rPr lang="ru-RU" sz="1600" dirty="0">
                <a:solidFill>
                  <a:srgbClr val="0C1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Запомни! -лаг- </a:t>
            </a:r>
            <a:r>
              <a:rPr lang="ru-RU" sz="1600" dirty="0">
                <a:solidFill>
                  <a:srgbClr val="0F1A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>
                <a:solidFill>
                  <a:srgbClr val="0C1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-лож не употребляется без приставок; поэтому нет слова «</a:t>
            </a:r>
            <a:r>
              <a:rPr lang="ru-RU" sz="1600" dirty="0" err="1">
                <a:solidFill>
                  <a:srgbClr val="0C1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ложить</a:t>
            </a:r>
            <a:r>
              <a:rPr lang="ru-RU" sz="1600" dirty="0" smtClean="0">
                <a:solidFill>
                  <a:srgbClr val="0C1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1600" dirty="0">
                <a:solidFill>
                  <a:srgbClr val="0C1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ложу»… надо говорить: кладу книгу, класть на стол. Слово-исключение: </a:t>
            </a:r>
            <a:r>
              <a:rPr lang="ru-RU" sz="1600" b="1" dirty="0">
                <a:solidFill>
                  <a:srgbClr val="0C15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полог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5179411" y="1851025"/>
            <a:ext cx="65689" cy="8636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1358900" y="1867013"/>
            <a:ext cx="38176" cy="7038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409968" y="1869915"/>
            <a:ext cx="32844" cy="6747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245100" y="1840857"/>
            <a:ext cx="78555" cy="9653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85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8" grpId="0" animBg="1"/>
      <p:bldP spid="9" grpId="0" animBg="1"/>
      <p:bldP spid="5" grpId="0" animBg="1"/>
      <p:bldP spid="34" grpId="0" animBg="1"/>
      <p:bldP spid="40" grpId="0" animBg="1"/>
      <p:bldP spid="41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-22225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300" dirty="0"/>
              <a:t>Спиши слова в алфавитном порядке, обозначь орфограмму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9700" y="98425"/>
            <a:ext cx="5486400" cy="2365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43251" tIns="21626" rIns="43251" bIns="21626"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Возл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…гать,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возл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…жить,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изл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…гать,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изл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…жить,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сл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гаемое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сл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…жить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пол…жить, пол…гать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предл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…жить,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предл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…гать,  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обл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жка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 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…жить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02100" y="1317625"/>
            <a:ext cx="354984" cy="413006"/>
          </a:xfrm>
          <a:prstGeom prst="rect">
            <a:avLst/>
          </a:prstGeom>
          <a:noFill/>
        </p:spPr>
        <p:txBody>
          <a:bodyPr wrap="square" lIns="43251" tIns="21626" rIns="43251" bIns="21626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1700" y="218819"/>
            <a:ext cx="354984" cy="413006"/>
          </a:xfrm>
          <a:prstGeom prst="rect">
            <a:avLst/>
          </a:prstGeom>
          <a:noFill/>
        </p:spPr>
        <p:txBody>
          <a:bodyPr wrap="square" lIns="43251" tIns="21626" rIns="43251" bIns="21626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0043" y="1851025"/>
            <a:ext cx="497457" cy="413006"/>
          </a:xfrm>
          <a:prstGeom prst="rect">
            <a:avLst/>
          </a:prstGeom>
          <a:noFill/>
        </p:spPr>
        <p:txBody>
          <a:bodyPr wrap="square" lIns="43251" tIns="21626" rIns="43251" bIns="21626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5516" y="752219"/>
            <a:ext cx="354984" cy="413006"/>
          </a:xfrm>
          <a:prstGeom prst="rect">
            <a:avLst/>
          </a:prstGeom>
          <a:noFill/>
        </p:spPr>
        <p:txBody>
          <a:bodyPr wrap="square" lIns="43251" tIns="21626" rIns="43251" bIns="21626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4316" y="218819"/>
            <a:ext cx="354984" cy="413006"/>
          </a:xfrm>
          <a:prstGeom prst="rect">
            <a:avLst/>
          </a:prstGeom>
          <a:noFill/>
        </p:spPr>
        <p:txBody>
          <a:bodyPr wrap="square" lIns="43251" tIns="21626" rIns="43251" bIns="21626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73300" y="1317625"/>
            <a:ext cx="354984" cy="413006"/>
          </a:xfrm>
          <a:prstGeom prst="rect">
            <a:avLst/>
          </a:prstGeom>
          <a:noFill/>
        </p:spPr>
        <p:txBody>
          <a:bodyPr wrap="square" lIns="43251" tIns="21626" rIns="43251" bIns="21626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0700" y="1317625"/>
            <a:ext cx="303877" cy="413006"/>
          </a:xfrm>
          <a:prstGeom prst="rect">
            <a:avLst/>
          </a:prstGeom>
          <a:noFill/>
        </p:spPr>
        <p:txBody>
          <a:bodyPr wrap="square" lIns="43251" tIns="21626" rIns="43251" bIns="21626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700" y="1851025"/>
            <a:ext cx="354984" cy="413006"/>
          </a:xfrm>
          <a:prstGeom prst="rect">
            <a:avLst/>
          </a:prstGeom>
          <a:noFill/>
        </p:spPr>
        <p:txBody>
          <a:bodyPr wrap="square" lIns="43251" tIns="21626" rIns="43251" bIns="21626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9674" y="784225"/>
            <a:ext cx="526826" cy="413006"/>
          </a:xfrm>
          <a:prstGeom prst="rect">
            <a:avLst/>
          </a:prstGeom>
          <a:noFill/>
        </p:spPr>
        <p:txBody>
          <a:bodyPr wrap="square" lIns="43251" tIns="21626" rIns="43251" bIns="21626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3716" y="1851025"/>
            <a:ext cx="354984" cy="413006"/>
          </a:xfrm>
          <a:prstGeom prst="rect">
            <a:avLst/>
          </a:prstGeom>
          <a:noFill/>
        </p:spPr>
        <p:txBody>
          <a:bodyPr wrap="square" lIns="43251" tIns="21626" rIns="43251" bIns="21626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6516" y="218819"/>
            <a:ext cx="354984" cy="413006"/>
          </a:xfrm>
          <a:prstGeom prst="rect">
            <a:avLst/>
          </a:prstGeom>
          <a:noFill/>
        </p:spPr>
        <p:txBody>
          <a:bodyPr wrap="square" lIns="43251" tIns="21626" rIns="43251" bIns="21626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49700" y="784225"/>
            <a:ext cx="354984" cy="413006"/>
          </a:xfrm>
          <a:prstGeom prst="rect">
            <a:avLst/>
          </a:prstGeom>
          <a:noFill/>
        </p:spPr>
        <p:txBody>
          <a:bodyPr wrap="square" lIns="43251" tIns="21626" rIns="43251" bIns="21626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9804" y="3454382"/>
            <a:ext cx="5208890" cy="4540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43251" tIns="21626" rIns="43251" bIns="21626" rtlCol="0">
            <a:spAutoFit/>
          </a:bodyPr>
          <a:lstStyle/>
          <a:p>
            <a:pPr algn="ctr">
              <a:lnSpc>
                <a:spcPts val="1561"/>
              </a:lnSpc>
            </a:pPr>
            <a:r>
              <a:rPr lang="ru-RU" sz="1600" dirty="0">
                <a:solidFill>
                  <a:srgbClr val="0F1A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 лексические значения глаголов </a:t>
            </a:r>
            <a:r>
              <a:rPr lang="ru-RU" sz="1600" b="1" i="1" dirty="0">
                <a:solidFill>
                  <a:srgbClr val="0F1A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положить – полагать</a:t>
            </a:r>
            <a:r>
              <a:rPr lang="ru-RU" sz="1600" dirty="0">
                <a:solidFill>
                  <a:srgbClr val="0F1A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Подумай, в чём различие!?</a:t>
            </a:r>
          </a:p>
        </p:txBody>
      </p:sp>
      <p:sp>
        <p:nvSpPr>
          <p:cNvPr id="17" name="Дуга 16"/>
          <p:cNvSpPr/>
          <p:nvPr/>
        </p:nvSpPr>
        <p:spPr>
          <a:xfrm>
            <a:off x="520700" y="1316177"/>
            <a:ext cx="683298" cy="306248"/>
          </a:xfrm>
          <a:prstGeom prst="arc">
            <a:avLst>
              <a:gd name="adj1" fmla="val 10701516"/>
              <a:gd name="adj2" fmla="val 0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3251" tIns="21626" rIns="43251" bIns="21626"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>
            <a:off x="520700" y="745401"/>
            <a:ext cx="685800" cy="245327"/>
          </a:xfrm>
          <a:prstGeom prst="arc">
            <a:avLst>
              <a:gd name="adj1" fmla="val 10701516"/>
              <a:gd name="adj2" fmla="val 0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3251" tIns="21626" rIns="43251" bIns="21626"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>
            <a:off x="3797300" y="782777"/>
            <a:ext cx="613861" cy="230048"/>
          </a:xfrm>
          <a:prstGeom prst="arc">
            <a:avLst>
              <a:gd name="adj1" fmla="val 10701516"/>
              <a:gd name="adj2" fmla="val 0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3251" tIns="21626" rIns="43251" bIns="21626"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>
            <a:off x="685581" y="250825"/>
            <a:ext cx="597119" cy="249433"/>
          </a:xfrm>
          <a:prstGeom prst="arc">
            <a:avLst>
              <a:gd name="adj1" fmla="val 10701516"/>
              <a:gd name="adj2" fmla="val 0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3251" tIns="21626" rIns="43251" bIns="21626"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>
            <a:off x="4178300" y="1368119"/>
            <a:ext cx="618206" cy="178106"/>
          </a:xfrm>
          <a:prstGeom prst="arc">
            <a:avLst>
              <a:gd name="adj1" fmla="val 10701516"/>
              <a:gd name="adj2" fmla="val 221372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3251" tIns="21626" rIns="43251" bIns="21626"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10800000" flipV="1">
            <a:off x="2621758" y="1843869"/>
            <a:ext cx="718342" cy="311956"/>
          </a:xfrm>
          <a:prstGeom prst="arc">
            <a:avLst>
              <a:gd name="adj1" fmla="val 10701516"/>
              <a:gd name="adj2" fmla="val 0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3251" tIns="21626" rIns="43251" bIns="21626"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>
            <a:off x="2195849" y="1341060"/>
            <a:ext cx="610851" cy="205165"/>
          </a:xfrm>
          <a:prstGeom prst="arc">
            <a:avLst>
              <a:gd name="adj1" fmla="val 10701516"/>
              <a:gd name="adj2" fmla="val 0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3251" tIns="21626" rIns="43251" bIns="21626"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>
            <a:off x="2425700" y="218819"/>
            <a:ext cx="600912" cy="260606"/>
          </a:xfrm>
          <a:prstGeom prst="arc">
            <a:avLst>
              <a:gd name="adj1" fmla="val 10701516"/>
              <a:gd name="adj2" fmla="val 0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3251" tIns="21626" rIns="43251" bIns="21626"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>
            <a:off x="4088758" y="238613"/>
            <a:ext cx="622942" cy="240812"/>
          </a:xfrm>
          <a:prstGeom prst="arc">
            <a:avLst>
              <a:gd name="adj1" fmla="val 10701516"/>
              <a:gd name="adj2" fmla="val 0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3251" tIns="21626" rIns="43251" bIns="21626"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>
            <a:off x="901700" y="1843869"/>
            <a:ext cx="609600" cy="235756"/>
          </a:xfrm>
          <a:prstGeom prst="arc">
            <a:avLst>
              <a:gd name="adj1" fmla="val 10701516"/>
              <a:gd name="adj2" fmla="val 0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3251" tIns="21626" rIns="43251" bIns="21626"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>
            <a:off x="1968500" y="782777"/>
            <a:ext cx="583911" cy="230048"/>
          </a:xfrm>
          <a:prstGeom prst="arc">
            <a:avLst>
              <a:gd name="adj1" fmla="val 10701516"/>
              <a:gd name="adj2" fmla="val 508083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3251" tIns="21626" rIns="43251" bIns="21626"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>
            <a:off x="4102100" y="1851025"/>
            <a:ext cx="659784" cy="280542"/>
          </a:xfrm>
          <a:prstGeom prst="arc">
            <a:avLst>
              <a:gd name="adj1" fmla="val 10701516"/>
              <a:gd name="adj2" fmla="val 0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3251" tIns="21626" rIns="43251" bIns="21626" rtlCol="0" anchor="ctr"/>
          <a:lstStyle/>
          <a:p>
            <a:pPr algn="ctr"/>
            <a:endParaRPr lang="ru-RU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1280198" y="555625"/>
            <a:ext cx="231102" cy="1658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-167602" y="-152666"/>
            <a:ext cx="154902" cy="1657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4635500" y="631825"/>
            <a:ext cx="154902" cy="1657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575598" y="1165225"/>
            <a:ext cx="154902" cy="1657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6388333" y="1395780"/>
            <a:ext cx="154902" cy="1657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055706" y="1642677"/>
            <a:ext cx="154902" cy="1657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1508798" y="2230368"/>
            <a:ext cx="154902" cy="1657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6570967" y="2055705"/>
            <a:ext cx="154902" cy="1657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6388100" y="1843869"/>
            <a:ext cx="154902" cy="1657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2804198" y="1698625"/>
            <a:ext cx="154902" cy="1657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6570967" y="2763793"/>
            <a:ext cx="154902" cy="1657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6921500" y="2613025"/>
            <a:ext cx="154902" cy="1657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40" y="2333552"/>
            <a:ext cx="698209" cy="8884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4" name="Picture 2" descr="http://900igr.net/up/datai/169749/0002-001-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201441" y="2422744"/>
            <a:ext cx="472962" cy="71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72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000"/>
                            </p:stCondLst>
                            <p:childTnLst>
                              <p:par>
                                <p:cTn id="1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378" y="174625"/>
            <a:ext cx="5285317" cy="616836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Докажите, что слова с корнем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–лаг- - -лож-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являются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однокоренными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35848" y="967109"/>
            <a:ext cx="4552052" cy="15697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43251" tIns="21626" rIns="43251" bIns="21626">
            <a:normAutofit fontScale="92500"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лож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ение – из</a:t>
            </a:r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лаг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ать 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пред</a:t>
            </a:r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лаг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ать – пред</a:t>
            </a:r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лож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ение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лаг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аемое - с</a:t>
            </a:r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лож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459" y="779013"/>
            <a:ext cx="1045320" cy="1686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78" y="2196359"/>
            <a:ext cx="536897" cy="942096"/>
          </a:xfrm>
          <a:prstGeom prst="rect">
            <a:avLst/>
          </a:prstGeom>
        </p:spPr>
      </p:pic>
      <p:pic>
        <p:nvPicPr>
          <p:cNvPr id="6" name="Picture 2" descr="http://900igr.net/up/datai/169749/0002-001-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628399" y="2193423"/>
            <a:ext cx="623413" cy="94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33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994" y="98425"/>
            <a:ext cx="5279580" cy="403485"/>
          </a:xfrm>
        </p:spPr>
        <p:txBody>
          <a:bodyPr>
            <a:normAutofit/>
          </a:bodyPr>
          <a:lstStyle/>
          <a:p>
            <a:r>
              <a:rPr lang="ru-RU" sz="2200" dirty="0">
                <a:ln cap="rnd">
                  <a:solidFill>
                    <a:srgbClr val="70000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Определение правильной гипотезы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3994" y="555909"/>
            <a:ext cx="5279580" cy="3099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51" tIns="21626" rIns="43251" bIns="21626"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гласной в корне зависит от лексического значения слова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3994" y="975639"/>
            <a:ext cx="5279580" cy="3099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51" tIns="21626" rIns="43251" bIns="21626"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гласной в корне зависит от последующей согласной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3994" y="1382454"/>
            <a:ext cx="5279580" cy="3099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51" tIns="21626" rIns="43251" bIns="21626"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Правописание гласной в корне надо запомнить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3994" y="1807363"/>
            <a:ext cx="5279579" cy="288975"/>
          </a:xfrm>
          <a:prstGeom prst="rect">
            <a:avLst/>
          </a:prstGeom>
        </p:spPr>
        <p:txBody>
          <a:bodyPr vert="horz" lIns="43251" tIns="21626" rIns="43251" bIns="21626" rtlCol="0" anchor="ctr">
            <a:noAutofit/>
            <a:scene3d>
              <a:camera prst="orthographicFront"/>
              <a:lightRig rig="freezing" dir="t"/>
            </a:scene3d>
            <a:sp3d extrusionH="57150" prstMaterial="dkEdge">
              <a:bevelT w="38100" h="38100"/>
              <a:contourClr>
                <a:schemeClr val="accent1">
                  <a:lumMod val="50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ln cap="rnd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a_BraggaTitulGr" panose="04030B07090802020403" pitchFamily="82" charset="-52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Какая гипотеза оказалась верной?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3994" y="2096338"/>
            <a:ext cx="5279580" cy="1043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51" tIns="21626" rIns="43251" bIns="21626" rtlCol="0" anchor="ctr"/>
          <a:lstStyle/>
          <a:p>
            <a:pPr>
              <a:lnSpc>
                <a:spcPts val="2081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корне </a:t>
            </a:r>
            <a:r>
              <a:rPr lang="ru-RU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–лаг - -лож-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безударном положении </a:t>
            </a:r>
            <a:r>
              <a:rPr lang="ru-RU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пишется,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за корнем стоит суффикс </a:t>
            </a:r>
            <a:r>
              <a:rPr lang="ru-RU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а;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буква </a:t>
            </a:r>
            <a:r>
              <a:rPr lang="ru-RU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пишется, если за корнем нет суффикса </a:t>
            </a:r>
            <a:r>
              <a:rPr lang="ru-RU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ts val="2081"/>
              </a:lnSpc>
            </a:pP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Исключение: </a:t>
            </a:r>
            <a:r>
              <a:rPr lang="ru-RU" sz="19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полог</a:t>
            </a:r>
          </a:p>
        </p:txBody>
      </p:sp>
      <p:pic>
        <p:nvPicPr>
          <p:cNvPr id="9" name="Picture 2" descr="http://900igr.net/up/datai/169749/0002-001-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276694" y="2536825"/>
            <a:ext cx="397706" cy="60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900igr.net/up/datai/169749/0002-001-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78" y="1692411"/>
            <a:ext cx="399087" cy="65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31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6527" y="809368"/>
            <a:ext cx="5172746" cy="1441677"/>
          </a:xfrm>
          <a:prstGeom prst="rect">
            <a:avLst/>
          </a:prstGeom>
        </p:spPr>
        <p:txBody>
          <a:bodyPr wrap="square" lIns="51481" tIns="25740" rIns="51481" bIns="25740" numCol="2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распол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гаться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безотл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жный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распол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...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жение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4) вл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...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жение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5)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возл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...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гаемый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6)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возл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...жить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7)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зал...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женный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8)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изл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...гать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9)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изл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...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жение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местопол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...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жение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35299" y="2384425"/>
            <a:ext cx="2286001" cy="6256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1481" tIns="25740" rIns="51481" bIns="25740" rtlCol="0" anchor="ctr"/>
          <a:lstStyle/>
          <a:p>
            <a:pPr algn="ctr"/>
            <a:r>
              <a:rPr lang="ru-RU" sz="5400" b="1" dirty="0">
                <a:latin typeface="Arial" pitchFamily="34" charset="0"/>
                <a:cs typeface="Arial" pitchFamily="34" charset="0"/>
              </a:rPr>
              <a:t>1, 5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ru-RU" sz="5400" b="1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8742" y="95448"/>
            <a:ext cx="5702300" cy="307777"/>
          </a:xfrm>
        </p:spPr>
        <p:txBody>
          <a:bodyPr/>
          <a:lstStyle/>
          <a:p>
            <a:pPr algn="ctr"/>
            <a:r>
              <a:rPr lang="ru-RU" sz="1800" dirty="0" smtClean="0"/>
              <a:t> </a:t>
            </a:r>
            <a:r>
              <a:rPr lang="ru-RU" dirty="0" smtClean="0"/>
              <a:t>В КАКИХ СЛОВАХ ПИШЕТСЯ ГЛАСНАЯ 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54100" y="185102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8900" y="79589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84394" y="132929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68700" y="70802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6300" y="1012825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54500" y="1862693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71570" y="1557893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58900" y="1012825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82700" y="1317625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5500" y="1546225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179639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399" cy="553998"/>
          </a:xfrm>
        </p:spPr>
        <p:txBody>
          <a:bodyPr/>
          <a:lstStyle/>
          <a:p>
            <a:r>
              <a:rPr lang="ru-RU" sz="1800" dirty="0" smtClean="0">
                <a:solidFill>
                  <a:srgbClr val="C00000"/>
                </a:solidFill>
              </a:rPr>
              <a:t>     Спишите, вставляя пропущенные буквы. Графически  выделите изученную орфограмму.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349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1752739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700" y="1165225"/>
            <a:ext cx="5486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Пол…жить, пол…гать,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прил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гательное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предл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жение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предл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…гать, пол…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жение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нал…гать,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предпол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…жить,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распол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…гать,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распол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…жить,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распол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жение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прил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…гать,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прил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жение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18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4224</TotalTime>
  <Words>1019</Words>
  <Application>Microsoft Office PowerPoint</Application>
  <PresentationFormat>Произвольный</PresentationFormat>
  <Paragraphs>200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Arabic Typesetting</vt:lpstr>
      <vt:lpstr>Arial</vt:lpstr>
      <vt:lpstr>Calibri</vt:lpstr>
      <vt:lpstr>Helvetica Neue</vt:lpstr>
      <vt:lpstr>Impact</vt:lpstr>
      <vt:lpstr>Wingdings 2</vt:lpstr>
      <vt:lpstr>Office Theme</vt:lpstr>
      <vt:lpstr>Презентация PowerPoint</vt:lpstr>
      <vt:lpstr>СЕГОДНЯ НА УРОКЕ:  </vt:lpstr>
      <vt:lpstr>ПРОВЕРИМ РАБОЧИЕ ГИПОТЕЗЫ</vt:lpstr>
      <vt:lpstr>Понаблюдаем, сделаем вывод!</vt:lpstr>
      <vt:lpstr>Спиши слова в алфавитном порядке, обозначь орфограмму</vt:lpstr>
      <vt:lpstr>Докажите, что слова с корнем  –лаг- - -лож- являются однокоренными</vt:lpstr>
      <vt:lpstr>Определение правильной гипотезы</vt:lpstr>
      <vt:lpstr> В КАКИХ СЛОВАХ ПИШЕТСЯ ГЛАСНАЯ А</vt:lpstr>
      <vt:lpstr>УПРАЖНЕНИЕ 349</vt:lpstr>
      <vt:lpstr>УПРАЖНЕНИЕ 349</vt:lpstr>
      <vt:lpstr>УПРАЖНЕНИЕ 350</vt:lpstr>
      <vt:lpstr>УПРАЖНЕНИЕ 351</vt:lpstr>
      <vt:lpstr>УПРАЖНЕНИЕ 351</vt:lpstr>
      <vt:lpstr>УПРАЖНЕНИЕ 351</vt:lpstr>
      <vt:lpstr> местность¹[м’эснаст’]- 2 слога, 1 перенос </vt:lpstr>
      <vt:lpstr>Презентация PowerPoint</vt:lpstr>
      <vt:lpstr>Прочитайте, запишите выделенные слова, обозначьте корни. Обратите внимание, какая морфема стоит после корня;</vt:lpstr>
      <vt:lpstr>Правило:</vt:lpstr>
      <vt:lpstr>Презентация PowerPoint</vt:lpstr>
      <vt:lpstr>НАПРИМЕР:</vt:lpstr>
      <vt:lpstr>УПРАЖНЕНИЕ 353</vt:lpstr>
      <vt:lpstr>УПРАЖНЕНИЕ 353</vt:lpstr>
      <vt:lpstr>УПРАЖНЕНИЕ 354</vt:lpstr>
      <vt:lpstr>УПРАЖНЕНИЕ 354</vt:lpstr>
      <vt:lpstr>УПРАЖНЕНИЕ 355</vt:lpstr>
      <vt:lpstr>УПРАЖНЕНИЕ 355</vt:lpstr>
      <vt:lpstr>ЛИНИЯ¹</vt:lpstr>
      <vt:lpstr>САМОСТОЯТЕЛЬНАЯ РАБОТА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Lenova 330 pro A6</cp:lastModifiedBy>
  <cp:revision>410</cp:revision>
  <dcterms:created xsi:type="dcterms:W3CDTF">2020-04-13T08:05:16Z</dcterms:created>
  <dcterms:modified xsi:type="dcterms:W3CDTF">2020-12-14T09:18:00Z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