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9" r:id="rId2"/>
    <p:sldId id="390" r:id="rId3"/>
    <p:sldId id="447" r:id="rId4"/>
    <p:sldId id="449" r:id="rId5"/>
    <p:sldId id="451" r:id="rId6"/>
    <p:sldId id="450" r:id="rId7"/>
    <p:sldId id="452" r:id="rId8"/>
    <p:sldId id="455" r:id="rId9"/>
    <p:sldId id="457" r:id="rId10"/>
    <p:sldId id="456" r:id="rId11"/>
    <p:sldId id="459" r:id="rId12"/>
    <p:sldId id="461" r:id="rId13"/>
    <p:sldId id="453" r:id="rId14"/>
    <p:sldId id="460" r:id="rId15"/>
    <p:sldId id="466" r:id="rId16"/>
    <p:sldId id="467" r:id="rId17"/>
    <p:sldId id="462" r:id="rId18"/>
    <p:sldId id="463" r:id="rId19"/>
    <p:sldId id="443" r:id="rId20"/>
    <p:sldId id="464" r:id="rId21"/>
    <p:sldId id="441" r:id="rId22"/>
    <p:sldId id="465" r:id="rId23"/>
    <p:sldId id="472" r:id="rId24"/>
    <p:sldId id="473" r:id="rId25"/>
    <p:sldId id="474" r:id="rId26"/>
    <p:sldId id="469" r:id="rId27"/>
    <p:sldId id="470" r:id="rId28"/>
    <p:sldId id="471" r:id="rId29"/>
    <p:sldId id="294" r:id="rId30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94F-03BF-4B07-8397-30E69AD47C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1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C758-81FC-4887-A420-D910F3098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2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5B8F-6F75-4476-A264-C7DAA4EE6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D97452-E85F-4B69-8242-7DA05C40D3EE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rbel" pitchFamily="34" charset="0"/>
              </a:defRPr>
            </a:lvl1pPr>
          </a:lstStyle>
          <a:p>
            <a:fld id="{F49AA1D2-7EB3-4130-917F-904BDDD4A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6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736x/2b/55/dc/2b55dce6592973836c071f0a5b9066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44" y="1926484"/>
            <a:ext cx="867488" cy="10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9552" y="1393825"/>
            <a:ext cx="3301148" cy="444944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 algn="ctr">
              <a:spcBef>
                <a:spcPts val="340"/>
              </a:spcBef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6570" y="1443016"/>
            <a:ext cx="317195" cy="9642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54524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1329" y="541952"/>
            <a:ext cx="603664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3484500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849" y="1241425"/>
            <a:ext cx="24058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приставок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.gifmania.ru/Animated-Gifs-Animirovannykh-Alfavitov/Animations-Alphabet/Images-Letters-V/Letters-V-274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43" y="1164510"/>
            <a:ext cx="838858" cy="7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65" y="1645255"/>
            <a:ext cx="111717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32435" y="87754"/>
            <a:ext cx="4900930" cy="315471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Значения иноязычных приставок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270272" y="479425"/>
            <a:ext cx="5189220" cy="2267974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r>
              <a:rPr lang="ru-RU" altLang="ru-RU" sz="18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</a:t>
            </a:r>
            <a:r>
              <a:rPr lang="ru-RU" altLang="ru-RU" sz="18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отрицание, уничтожение, удаление или отсутствие чего-л., напр.: дезинфекция</a:t>
            </a:r>
          </a:p>
          <a:p>
            <a:pPr eaLnBrk="1" hangingPunct="1"/>
            <a:r>
              <a:rPr lang="ru-RU" altLang="ru-RU" sz="18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Контр-</a:t>
            </a:r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против чего-то, контригра</a:t>
            </a:r>
          </a:p>
          <a:p>
            <a:pPr eaLnBrk="1" hangingPunct="1"/>
            <a:r>
              <a:rPr lang="ru-RU" altLang="ru-RU" sz="18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ru-RU" altLang="ru-RU" sz="18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подчиненный, напр.: субинспектор</a:t>
            </a:r>
          </a:p>
          <a:p>
            <a:pPr eaLnBrk="1" hangingPunct="1"/>
            <a:r>
              <a:rPr lang="ru-RU" altLang="ru-RU" sz="18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</a:t>
            </a:r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- исключительный, лучший; расположенный сверху, суперинтересный</a:t>
            </a:r>
          </a:p>
          <a:p>
            <a:pPr eaLnBrk="1" hangingPunct="1"/>
            <a:r>
              <a:rPr lang="ru-RU" altLang="ru-RU" sz="18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Транс- </a:t>
            </a:r>
            <a:r>
              <a:rPr lang="ru-RU" altLang="ru-RU" sz="1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за, через, по ту сторону чего-то, </a:t>
            </a:r>
            <a:r>
              <a:rPr lang="ru-RU" altLang="ru-RU" sz="1800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трансиндийский</a:t>
            </a:r>
            <a:endParaRPr lang="ru-RU" altLang="ru-RU" sz="18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75165"/>
            <a:ext cx="5189220" cy="63286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сложносокращенных словах  всегда пишем И</a:t>
            </a:r>
          </a:p>
        </p:txBody>
      </p:sp>
      <p:sp>
        <p:nvSpPr>
          <p:cNvPr id="64516" name="Прямоугольник 3"/>
          <p:cNvSpPr>
            <a:spLocks noChangeArrowheads="1"/>
          </p:cNvSpPr>
          <p:nvPr/>
        </p:nvSpPr>
        <p:spPr bwMode="auto">
          <a:xfrm>
            <a:off x="385388" y="708025"/>
            <a:ext cx="4346372" cy="30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200" dirty="0" err="1" smtClean="0">
                <a:solidFill>
                  <a:srgbClr val="000000"/>
                </a:solidFill>
              </a:rPr>
              <a:t>Пед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нститут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200" dirty="0" err="1" smtClean="0">
                <a:solidFill>
                  <a:srgbClr val="000000"/>
                </a:solidFill>
              </a:rPr>
              <a:t>спорт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нвентарь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altLang="ru-RU" sz="2200" dirty="0" err="1" smtClean="0">
                <a:solidFill>
                  <a:srgbClr val="000000"/>
                </a:solidFill>
              </a:rPr>
              <a:t>полит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здат</a:t>
            </a:r>
            <a:endParaRPr lang="ru-RU" altLang="ru-RU" sz="22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altLang="ru-RU" sz="2200" dirty="0" err="1" smtClean="0">
                <a:solidFill>
                  <a:srgbClr val="000000"/>
                </a:solidFill>
              </a:rPr>
              <a:t>мед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нститут</a:t>
            </a:r>
            <a:r>
              <a:rPr lang="ru-RU" altLang="ru-RU" sz="2200" dirty="0" smtClean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altLang="ru-RU" sz="2200" dirty="0" err="1" smtClean="0">
                <a:solidFill>
                  <a:srgbClr val="000000"/>
                </a:solidFill>
              </a:rPr>
              <a:t>сан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нспекция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23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277" y="860425"/>
            <a:ext cx="2909223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институт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30500" y="1317625"/>
            <a:ext cx="2620682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инвентарь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6932" y="1851025"/>
            <a:ext cx="2465768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Политическое издание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05420" y="2360243"/>
            <a:ext cx="2939680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Медицинский </a:t>
            </a:r>
            <a:r>
              <a:rPr lang="ru-RU" b="1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44652" y="2841625"/>
            <a:ext cx="2495648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Санитарная инспекция</a:t>
            </a:r>
          </a:p>
        </p:txBody>
      </p:sp>
      <p:sp>
        <p:nvSpPr>
          <p:cNvPr id="18" name="Дуга 17"/>
          <p:cNvSpPr/>
          <p:nvPr/>
        </p:nvSpPr>
        <p:spPr>
          <a:xfrm>
            <a:off x="977900" y="741369"/>
            <a:ext cx="1219200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1130300" y="1296197"/>
            <a:ext cx="990600" cy="173828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206500" y="1808169"/>
            <a:ext cx="809178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825500" y="2841625"/>
            <a:ext cx="1066800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930722" y="2232025"/>
            <a:ext cx="1190178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429989" y="762797"/>
            <a:ext cx="471711" cy="173828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444500" y="1285483"/>
            <a:ext cx="609600" cy="184542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368300" y="1808169"/>
            <a:ext cx="809178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444500" y="2232025"/>
            <a:ext cx="457200" cy="2714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429988" y="2798769"/>
            <a:ext cx="442689" cy="238112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516" grpId="0"/>
      <p:bldP spid="4" grpId="0" build="p"/>
      <p:bldP spid="12" grpId="0" build="p"/>
      <p:bldP spid="13" grpId="0"/>
      <p:bldP spid="14" grpId="0" build="p"/>
      <p:bldP spid="15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rgbClr val="CC0000"/>
                </a:solidFill>
              </a:rPr>
              <a:t>Вставить пропущенные буквы, используя алгоритм рассуждения.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8290" y="757132"/>
            <a:ext cx="2276290" cy="243759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без…сходность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пред…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юльский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контр…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гра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под…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тожить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пред…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стория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пост…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нфарктный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нфекция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супер…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нтересный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нформация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19535" y="757132"/>
            <a:ext cx="2957975" cy="155119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сверх…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зобретательный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меж…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нститутский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вз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…мать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мед…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нститут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пед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ститут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rgbClr val="CC0000"/>
                </a:solidFill>
              </a:rPr>
              <a:t>Вставить пропущенные буквы, используя алгоритм </a:t>
            </a:r>
            <a:r>
              <a:rPr lang="ru-RU" altLang="ru-RU" sz="2000" dirty="0" smtClean="0">
                <a:solidFill>
                  <a:srgbClr val="CC0000"/>
                </a:solidFill>
              </a:rPr>
              <a:t>рассуждения</a:t>
            </a:r>
            <a:endParaRPr lang="ru-RU" altLang="ru-RU" sz="2000" dirty="0">
              <a:solidFill>
                <a:srgbClr val="CC00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8290" y="757132"/>
            <a:ext cx="2276290" cy="132959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без</a:t>
            </a:r>
            <a:r>
              <a:rPr lang="ru-RU" altLang="ru-RU" b="1" dirty="0" smtClean="0">
                <a:solidFill>
                  <a:srgbClr val="FF0000"/>
                </a:solidFill>
              </a:rPr>
              <a:t>ы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сходность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altLang="ru-RU" b="1" dirty="0" err="1">
                <a:solidFill>
                  <a:srgbClr val="FF0000"/>
                </a:solidFill>
              </a:rPr>
              <a:t>ы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юльский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под</a:t>
            </a:r>
            <a:r>
              <a:rPr lang="ru-RU" altLang="ru-RU" b="1" dirty="0" smtClean="0">
                <a:solidFill>
                  <a:srgbClr val="FF0000"/>
                </a:solidFill>
              </a:rPr>
              <a:t>ы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тожить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altLang="ru-RU" b="1" dirty="0">
                <a:solidFill>
                  <a:srgbClr val="FF0000"/>
                </a:solidFill>
              </a:rPr>
              <a:t>ы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стория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19535" y="757132"/>
            <a:ext cx="2957975" cy="265919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сверх</a:t>
            </a:r>
            <a:r>
              <a:rPr lang="ru-RU" altLang="ru-RU" b="1" dirty="0" err="1">
                <a:solidFill>
                  <a:srgbClr val="FF0000"/>
                </a:solidFill>
              </a:rPr>
              <a:t>и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</a:rPr>
              <a:t>зобретательный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меж</a:t>
            </a:r>
            <a:r>
              <a:rPr lang="ru-RU" altLang="ru-RU" b="1" dirty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нститутский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вз</a:t>
            </a:r>
            <a:r>
              <a:rPr lang="ru-RU" altLang="ru-RU" b="1" dirty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мед</a:t>
            </a:r>
            <a:r>
              <a:rPr lang="ru-RU" altLang="ru-RU" b="1" dirty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нститут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Пед</a:t>
            </a:r>
            <a:r>
              <a:rPr lang="ru-RU" altLang="ru-RU" b="1" dirty="0" smtClean="0">
                <a:solidFill>
                  <a:srgbClr val="FF0000"/>
                </a:solidFill>
              </a:rPr>
              <a:t>и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ститут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b="1" dirty="0" smtClean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нфекция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пост</a:t>
            </a:r>
            <a:r>
              <a:rPr lang="ru-RU" altLang="ru-RU" b="1" dirty="0" smtClean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нфарктный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супер</a:t>
            </a:r>
            <a:r>
              <a:rPr lang="ru-RU" altLang="ru-RU" b="1" dirty="0" smtClean="0">
                <a:solidFill>
                  <a:srgbClr val="FF0000"/>
                </a:solidFill>
              </a:rPr>
              <a:t>и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нтересный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b="1" dirty="0">
                <a:solidFill>
                  <a:srgbClr val="FF0000"/>
                </a:solidFill>
              </a:rPr>
              <a:t>и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нформация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контр</a:t>
            </a:r>
            <a:r>
              <a:rPr lang="ru-RU" altLang="ru-RU" b="1" dirty="0">
                <a:solidFill>
                  <a:srgbClr val="FF0000"/>
                </a:solidFill>
              </a:rPr>
              <a:t>и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гра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186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0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431781" cy="681801"/>
          </a:xfrm>
          <a:gradFill>
            <a:gsLst>
              <a:gs pos="100000">
                <a:schemeClr val="accent3">
                  <a:tint val="60000"/>
                  <a:lumMod val="104000"/>
                </a:schemeClr>
              </a:gs>
              <a:gs pos="100000">
                <a:schemeClr val="accent3">
                  <a:tint val="84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После числительных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двух-, трёх, четырёх-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 всегда пишем </a:t>
            </a:r>
            <a:r>
              <a:rPr lang="ru-RU" sz="22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1656667" y="1281416"/>
            <a:ext cx="3004022" cy="12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Двух</a:t>
            </a:r>
            <a:r>
              <a:rPr lang="ru-RU" altLang="ru-RU" sz="2400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гольный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25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500" dirty="0" err="1">
                <a:solidFill>
                  <a:schemeClr val="tx2">
                    <a:lumMod val="50000"/>
                  </a:schemeClr>
                </a:solidFill>
              </a:rPr>
              <a:t>Трёх</a:t>
            </a:r>
            <a:r>
              <a:rPr lang="ru-RU" altLang="ru-RU" sz="2500" dirty="0" err="1">
                <a:solidFill>
                  <a:srgbClr val="FF0000"/>
                </a:solidFill>
              </a:rPr>
              <a:t>И</a:t>
            </a:r>
            <a:r>
              <a:rPr lang="ru-RU" altLang="ru-RU" sz="2500" dirty="0" err="1">
                <a:solidFill>
                  <a:srgbClr val="000000"/>
                </a:solidFill>
              </a:rPr>
              <a:t>мпульсный</a:t>
            </a:r>
            <a:endParaRPr lang="ru-RU" altLang="ru-RU" sz="250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5" y="2182189"/>
            <a:ext cx="1217295" cy="8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300" y="2689225"/>
            <a:ext cx="3800620" cy="328982"/>
          </a:xfrm>
          <a:prstGeom prst="rect">
            <a:avLst/>
          </a:prstGeom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Двухигольная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швейная машина</a:t>
            </a:r>
          </a:p>
        </p:txBody>
      </p:sp>
      <p:sp>
        <p:nvSpPr>
          <p:cNvPr id="8" name="Дуга 7"/>
          <p:cNvSpPr/>
          <p:nvPr/>
        </p:nvSpPr>
        <p:spPr>
          <a:xfrm>
            <a:off x="2349500" y="1198569"/>
            <a:ext cx="809178" cy="19525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425700" y="1938889"/>
            <a:ext cx="1143000" cy="293136"/>
          </a:xfrm>
          <a:prstGeom prst="arc">
            <a:avLst>
              <a:gd name="adj1" fmla="val 10952320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539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5227" y="252377"/>
            <a:ext cx="5270301" cy="384721"/>
          </a:xfrm>
        </p:spPr>
        <p:txBody>
          <a:bodyPr/>
          <a:lstStyle/>
          <a:p>
            <a:pPr algn="ctr" eaLnBrk="1" hangingPunct="1"/>
            <a:r>
              <a:rPr lang="ru-RU" altLang="ru-RU" sz="2300" dirty="0" smtClean="0">
                <a:solidFill>
                  <a:schemeClr val="tx2">
                    <a:lumMod val="50000"/>
                  </a:schemeClr>
                </a:solidFill>
              </a:rPr>
              <a:t>«ОДНОКОРЕННЫЕ ПАРОЧКИ</a:t>
            </a:r>
            <a:r>
              <a:rPr lang="ru-RU" altLang="ru-RU" sz="25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alt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360363" y="631825"/>
            <a:ext cx="5135166" cy="1910856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</a:pPr>
            <a:endParaRPr lang="ru-RU" altLang="ru-RU" sz="1600" b="1" dirty="0">
              <a:solidFill>
                <a:srgbClr val="CC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сторический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пред…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стория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скусный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–без…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скусный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менование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-без…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мянный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нтересоваться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без…</a:t>
            </a:r>
            <a:r>
              <a:rPr lang="ru-RU" alt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нтересный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80483" y="555625"/>
            <a:ext cx="4852882" cy="1730587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сторический - пред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стория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Сверх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скусный –без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скусный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менование- 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мянный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нтересоваться - 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нтересный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5448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39" y="555625"/>
            <a:ext cx="5164320" cy="553998"/>
          </a:xfrm>
        </p:spPr>
        <p:txBody>
          <a:bodyPr/>
          <a:lstStyle/>
          <a:p>
            <a:pPr eaLnBrk="1" hangingPunct="1"/>
            <a:r>
              <a:rPr lang="ru-RU" altLang="ru-RU" sz="1800" b="0" i="1" dirty="0" smtClean="0">
                <a:solidFill>
                  <a:srgbClr val="FF0000"/>
                </a:solidFill>
              </a:rPr>
              <a:t>     Вставьте </a:t>
            </a:r>
            <a:r>
              <a:rPr lang="ru-RU" altLang="ru-RU" sz="1800" b="0" i="1" dirty="0">
                <a:solidFill>
                  <a:srgbClr val="FF0000"/>
                </a:solidFill>
              </a:rPr>
              <a:t>пропущенные буквы. Объясните правописание слов с приставками.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171583"/>
            <a:ext cx="5486399" cy="1898642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За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грать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раз..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грать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до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юньский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pPr eaLnBrk="1" hangingPunct="1">
              <a:buFontTx/>
              <a:buNone/>
            </a:pP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пред..</a:t>
            </a:r>
            <a:r>
              <a:rPr lang="ru-RU" alt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юньский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; за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нтересоваться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pPr eaLnBrk="1" hangingPunct="1">
              <a:buFontTx/>
              <a:buNone/>
            </a:pP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без..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нтересный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; до..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сторический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pPr eaLnBrk="1" hangingPunct="1">
              <a:buFontTx/>
              <a:buNone/>
            </a:pP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пред..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стория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; пред..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гровой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меж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гровой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; про..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нформировать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alt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нформировать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; сверх..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скусный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–без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..</a:t>
            </a:r>
            <a:r>
              <a:rPr lang="ru-RU" altLang="ru-RU" sz="2000" i="0" dirty="0" err="1">
                <a:solidFill>
                  <a:schemeClr val="tx2">
                    <a:lumMod val="50000"/>
                  </a:schemeClr>
                </a:solidFill>
              </a:rPr>
              <a:t>скусный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555625"/>
            <a:ext cx="5410199" cy="2637306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грать </a:t>
            </a:r>
            <a:r>
              <a:rPr lang="ru-RU" altLang="ru-RU" sz="2400" i="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раз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грать, 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до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юньский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400" i="0" dirty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pPr eaLnBrk="1" hangingPunct="1">
              <a:buFontTx/>
              <a:buNone/>
            </a:pP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ы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юньский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, за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нтересоваться </a:t>
            </a:r>
            <a:r>
              <a:rPr lang="ru-RU" altLang="ru-RU" sz="2400" i="0" dirty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pPr eaLnBrk="1" hangingPunct="1">
              <a:buFontTx/>
              <a:buNone/>
            </a:pP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без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нтересный, до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сторический – </a:t>
            </a:r>
          </a:p>
          <a:p>
            <a:pPr eaLnBrk="1" hangingPunct="1">
              <a:buFontTx/>
              <a:buNone/>
            </a:pP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стория, 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ы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гровой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pPr eaLnBrk="1" hangingPunct="1">
              <a:buFontTx/>
              <a:buNone/>
            </a:pP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меж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гровой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, про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нформировать – </a:t>
            </a:r>
          </a:p>
          <a:p>
            <a:pPr eaLnBrk="1" hangingPunct="1">
              <a:buFontTx/>
              <a:buNone/>
            </a:pP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дез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нформировать, сверх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скусный –  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без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и</a:t>
            </a:r>
            <a:r>
              <a:rPr lang="ru-RU" alt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скусный</a:t>
            </a:r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altLang="ru-RU" sz="24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830997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Спишите, вставляя пропущенные буквы. Обозначьте графически изученную орфограмму.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94" y="1463834"/>
            <a:ext cx="56123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скивать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роз…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раз…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раз…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грывать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тожить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небез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нтересный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из…мать,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без…сходный, без…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мянный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без…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звестный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нициативный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без…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скусственный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3" y="1401877"/>
            <a:ext cx="86518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</a:t>
            </a:r>
            <a:r>
              <a:rPr lang="ru-RU" sz="2400" dirty="0" smtClean="0"/>
              <a:t>УРОКЕ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7104" y="847030"/>
            <a:ext cx="4948696" cy="138499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Выясним, </a:t>
            </a:r>
            <a:r>
              <a:rPr lang="ru-RU" sz="1800" dirty="0"/>
              <a:t>при каких условиях после </a:t>
            </a:r>
          </a:p>
          <a:p>
            <a:pPr algn="ctr">
              <a:defRPr/>
            </a:pPr>
            <a:r>
              <a:rPr lang="ru-RU" sz="1800" dirty="0" smtClean="0"/>
              <a:t>приставок </a:t>
            </a:r>
            <a:r>
              <a:rPr lang="ru-RU" sz="1800" dirty="0"/>
              <a:t>в корне пишутся буквы </a:t>
            </a:r>
            <a:r>
              <a:rPr lang="ru-RU" sz="1800" dirty="0">
                <a:solidFill>
                  <a:srgbClr val="FF0000"/>
                </a:solidFill>
              </a:rPr>
              <a:t>И – Ы.</a:t>
            </a:r>
            <a:endParaRPr lang="ru-RU" sz="1800" dirty="0"/>
          </a:p>
          <a:p>
            <a:pPr algn="ctr">
              <a:defRPr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800" dirty="0" smtClean="0"/>
              <a:t> Научимся </a:t>
            </a:r>
            <a:r>
              <a:rPr lang="ru-RU" sz="1800" dirty="0"/>
              <a:t>опознавать слова с новой </a:t>
            </a:r>
          </a:p>
          <a:p>
            <a:pPr algn="ctr">
              <a:defRPr/>
            </a:pPr>
            <a:r>
              <a:rPr lang="ru-RU" sz="1800" dirty="0" smtClean="0"/>
              <a:t>орфограммой  </a:t>
            </a:r>
            <a:r>
              <a:rPr lang="ru-RU" sz="1800" dirty="0"/>
              <a:t>и применять на практике.</a:t>
            </a:r>
          </a:p>
        </p:txBody>
      </p:sp>
      <p:pic>
        <p:nvPicPr>
          <p:cNvPr id="7" name="Picture 2" descr="https://m.gifmania.ru/Animated-Gifs-Animirovannykh-Alfavitov/Animations-Alphabet/Images-Letters-V/Letters-V-274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9" y="708025"/>
            <a:ext cx="838858" cy="7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94" y="708025"/>
            <a:ext cx="55016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Под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скивать, роз</a:t>
            </a:r>
            <a:r>
              <a:rPr lang="ru-RU" alt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ск, раз</a:t>
            </a:r>
            <a:r>
              <a:rPr lang="ru-RU" alt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скать,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alt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грать, раз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грывать, пред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стория,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тожить, небез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нтересный, из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мать,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сходный, 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мянный, 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звестный,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нициативный, без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скусственный.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" y="593725"/>
            <a:ext cx="550169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615553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.     </a:t>
            </a:r>
            <a:r>
              <a:rPr lang="ru-RU" sz="2000" b="1" dirty="0" smtClean="0">
                <a:solidFill>
                  <a:srgbClr val="C00000"/>
                </a:solidFill>
              </a:rPr>
              <a:t>Выполните по образцу.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Образец: Пред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стория  ← 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стория.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347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1393825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Без…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янный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палец, сверх…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зысканная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мода, раз…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мяч, меж…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нститутские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соревнования,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нформировать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противника, без…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нициативный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человек, без…сходное положение.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58900" y="936625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892300" y="9366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347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631825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Безымянный ← имя, сверхизысканная ← изыск,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разыграть ← игра, межинститутские ← институт, дезинформировать ← информация, безынициативный ← инициатива, безысходное - исход.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12775"/>
            <a:ext cx="5486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74625"/>
            <a:ext cx="5333999" cy="3114360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Задание: </a:t>
            </a:r>
            <a:r>
              <a:rPr lang="ru-RU" sz="1700" b="1" dirty="0">
                <a:solidFill>
                  <a:srgbClr val="C00000"/>
                </a:solidFill>
              </a:rPr>
              <a:t>запишите </a:t>
            </a:r>
            <a:r>
              <a:rPr lang="ru-RU" sz="1700" b="1" dirty="0" smtClean="0">
                <a:solidFill>
                  <a:srgbClr val="C00000"/>
                </a:solidFill>
              </a:rPr>
              <a:t>предложения, </a:t>
            </a:r>
            <a:r>
              <a:rPr lang="ru-RU" sz="1700" b="1" dirty="0">
                <a:solidFill>
                  <a:srgbClr val="C00000"/>
                </a:solidFill>
              </a:rPr>
              <a:t>объясните правописание И – Ы после приставок.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dirty="0" smtClean="0"/>
              <a:t>  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от..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</a:rPr>
              <a:t>щу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секрет и ларчик вам открою.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 К вечеру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раз..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</a:rPr>
              <a:t>гралась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метель.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 В сухих перелесках легко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от..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</a:rPr>
              <a:t>щешь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бархатистый подберезовик.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 Мороз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с..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</a:rPr>
              <a:t>грал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с нами злую шутку.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 В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</a:rPr>
              <a:t>пред..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</a:rPr>
              <a:t>дущем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номере журнала была интересная статья о дельфинах.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  Река продолжала играть и даже 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раз..</a:t>
            </a:r>
            <a:r>
              <a:rPr lang="ru-RU" sz="1700" b="1" i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гралась</a:t>
            </a:r>
            <a:r>
              <a:rPr lang="ru-RU" sz="17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</a:rPr>
              <a:t>совсем.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74625"/>
            <a:ext cx="5333999" cy="3006638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щу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секрет и ларчик вам открою.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К вечеру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раз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гралась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метель.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В сухих перелесках легко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щешь 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бархатистый подберезовик.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Мороз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грал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 нами злую шутку.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В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пред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</a:rPr>
              <a:t>дущем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номере журнала была интересная статья о дельфинах.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Река продолжала играть и даже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гралась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совсем.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67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он отлично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грывал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бешеного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 что,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грался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Н.В.Гоголь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Раздражали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пуще всего эти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мянные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письма.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Ф.М.Достоевский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пиджак, что вы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скиваете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посмотрите, он даже не помялся. (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Н.В.Гоголь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беды и напасти изменили природу человека, сделали его без…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нициативным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коллежский асессор мог видеть, что частному приставу были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небез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звестны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изречения древних мудрецов…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Н.В.Гоголь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511" y="708025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5558" y="1207671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0106" y="2426871"/>
            <a:ext cx="359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1758" y="250825"/>
            <a:ext cx="359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618" y="479425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6660" y="1969671"/>
            <a:ext cx="287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72" y="101402"/>
            <a:ext cx="5063093" cy="923330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</a:rPr>
              <a:t>Человек, который занимается розыском пропавших людей или вещей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318" y="878814"/>
            <a:ext cx="5135166" cy="2028031"/>
          </a:xfrm>
          <a:prstGeom prst="rect">
            <a:avLst/>
          </a:prstGeom>
        </p:spPr>
        <p:txBody>
          <a:bodyPr lIns="51481" tIns="25740" rIns="51481" bIns="25740"/>
          <a:lstStyle/>
          <a:p>
            <a:pPr marL="332480" indent="-332480">
              <a:lnSpc>
                <a:spcPct val="90000"/>
              </a:lnSpc>
            </a:pPr>
            <a:r>
              <a:rPr lang="ru-RU" altLang="ru-RU" sz="2000" dirty="0"/>
              <a:t>	</a:t>
            </a:r>
          </a:p>
          <a:p>
            <a:pPr marL="332480" indent="-332480">
              <a:lnSpc>
                <a:spcPct val="90000"/>
              </a:lnSpc>
            </a:pPr>
            <a:endParaRPr lang="ru-RU" altLang="ru-RU" sz="1500" dirty="0"/>
          </a:p>
        </p:txBody>
      </p:sp>
      <p:pic>
        <p:nvPicPr>
          <p:cNvPr id="12292" name="Picture 2" descr="C:\Users\123\Desktop\к уроку\DET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34" y="1109795"/>
            <a:ext cx="2252266" cy="196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7900" y="1382800"/>
            <a:ext cx="1486495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</a:p>
        </p:txBody>
      </p:sp>
    </p:spTree>
    <p:extLst>
      <p:ext uri="{BB962C8B-B14F-4D97-AF65-F5344CB8AC3E}">
        <p14:creationId xmlns:p14="http://schemas.microsoft.com/office/powerpoint/2010/main" val="11361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2" y="135202"/>
            <a:ext cx="4973003" cy="707886"/>
          </a:xfrm>
        </p:spPr>
        <p:txBody>
          <a:bodyPr/>
          <a:lstStyle/>
          <a:p>
            <a:pPr algn="ctr" eaLnBrk="1" hangingPunct="1"/>
            <a:r>
              <a:rPr lang="ru-RU" altLang="ru-RU" sz="2300" dirty="0">
                <a:solidFill>
                  <a:schemeClr val="tx2">
                    <a:lumMod val="50000"/>
                  </a:schemeClr>
                </a:solidFill>
              </a:rPr>
              <a:t>Проводить осмотр, чтобы найти что- либо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483" y="901348"/>
            <a:ext cx="4852882" cy="1870295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</a:t>
            </a:r>
          </a:p>
        </p:txBody>
      </p:sp>
      <p:pic>
        <p:nvPicPr>
          <p:cNvPr id="13316" name="Picture 4" descr="C:\Users\123\Desktop\к уроку\1402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42" y="1012825"/>
            <a:ext cx="2913658" cy="17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622300" y="1546225"/>
            <a:ext cx="3828852" cy="48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скать</a:t>
            </a:r>
          </a:p>
        </p:txBody>
      </p:sp>
    </p:spTree>
    <p:extLst>
      <p:ext uri="{BB962C8B-B14F-4D97-AF65-F5344CB8AC3E}">
        <p14:creationId xmlns:p14="http://schemas.microsoft.com/office/powerpoint/2010/main" val="31432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Подшутить над кем-то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    </a:t>
            </a:r>
            <a:endParaRPr lang="ru-RU" altLang="ru-RU" sz="1100"/>
          </a:p>
        </p:txBody>
      </p:sp>
      <p:pic>
        <p:nvPicPr>
          <p:cNvPr id="14340" name="Picture 5" descr="C:\Users\123\Desktop\к уроку\c64fadec3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74" y="980215"/>
            <a:ext cx="3108126" cy="18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96405" y="845014"/>
            <a:ext cx="1852864" cy="4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alligraph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alligraphy" pitchFamily="66" charset="0"/>
              </a:defRPr>
            </a:lvl9pPr>
          </a:lstStyle>
          <a:p>
            <a:pPr eaLnBrk="1" hangingPunct="1"/>
            <a:r>
              <a:rPr lang="ru-RU" altLang="ru-RU" sz="2500" b="1" dirty="0"/>
              <a:t>раз</a:t>
            </a:r>
            <a:r>
              <a:rPr lang="ru-RU" altLang="ru-RU" sz="2500" b="1" dirty="0">
                <a:solidFill>
                  <a:srgbClr val="FF0000"/>
                </a:solidFill>
              </a:rPr>
              <a:t>ы</a:t>
            </a:r>
            <a:r>
              <a:rPr lang="ru-RU" altLang="ru-RU" sz="2500" b="1" dirty="0"/>
              <a:t>грать</a:t>
            </a:r>
          </a:p>
        </p:txBody>
      </p:sp>
    </p:spTree>
    <p:extLst>
      <p:ext uri="{BB962C8B-B14F-4D97-AF65-F5344CB8AC3E}">
        <p14:creationId xmlns:p14="http://schemas.microsoft.com/office/powerpoint/2010/main" val="37716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1825"/>
            <a:ext cx="5333999" cy="24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55. ВЫУЧИТЬ </a:t>
            </a:r>
            <a:r>
              <a:rPr lang="ru-RU" sz="1600" b="1" i="0" dirty="0" smtClean="0">
                <a:solidFill>
                  <a:schemeClr val="bg1"/>
                </a:solidFill>
              </a:rPr>
              <a:t>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</a:t>
            </a:r>
            <a:r>
              <a:rPr lang="ru-RU" sz="1600" b="1" i="0" dirty="0" smtClean="0">
                <a:solidFill>
                  <a:schemeClr val="bg1"/>
                </a:solidFill>
              </a:rPr>
              <a:t>348.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smtClean="0">
                <a:solidFill>
                  <a:schemeClr val="bg1"/>
                </a:solidFill>
              </a:rPr>
              <a:t>СТРАНИЦА </a:t>
            </a:r>
            <a:r>
              <a:rPr lang="ru-RU" sz="1600" b="1" i="0" smtClean="0">
                <a:solidFill>
                  <a:schemeClr val="bg1"/>
                </a:solidFill>
              </a:rPr>
              <a:t>155.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270272" y="479425"/>
            <a:ext cx="5063093" cy="1910856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/>
            <a:endParaRPr lang="ru-RU" altLang="ru-RU" sz="1400" b="1" dirty="0"/>
          </a:p>
          <a:p>
            <a:pPr eaLnBrk="1" hangingPunct="1"/>
            <a:endParaRPr lang="ru-RU" altLang="ru-RU" sz="1400" b="1" dirty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700" b="1" dirty="0"/>
              <a:t>проиграть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500" b="1" dirty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700" b="1" dirty="0"/>
              <a:t>подыграть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1518" y="1012825"/>
            <a:ext cx="54133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00700" y="1012825"/>
            <a:ext cx="1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25700" y="1012825"/>
            <a:ext cx="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806700" y="1011067"/>
            <a:ext cx="1" cy="3058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14422" y="1316874"/>
            <a:ext cx="405408" cy="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01292" y="1012825"/>
            <a:ext cx="405408" cy="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1534153" y="976081"/>
            <a:ext cx="169002" cy="9009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1610353" y="976081"/>
            <a:ext cx="169002" cy="900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Дуга 75"/>
          <p:cNvSpPr/>
          <p:nvPr/>
        </p:nvSpPr>
        <p:spPr>
          <a:xfrm>
            <a:off x="970756" y="936625"/>
            <a:ext cx="540544" cy="338005"/>
          </a:xfrm>
          <a:prstGeom prst="arc">
            <a:avLst>
              <a:gd name="adj1" fmla="val 12007186"/>
              <a:gd name="adj2" fmla="val 2080447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91518" y="1697977"/>
            <a:ext cx="623119" cy="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970756" y="1697977"/>
            <a:ext cx="7144" cy="851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2806700" y="1774826"/>
            <a:ext cx="0" cy="3047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2425701" y="1774825"/>
            <a:ext cx="1" cy="30404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2425700" y="1774825"/>
            <a:ext cx="405408" cy="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2425700" y="2078874"/>
            <a:ext cx="405408" cy="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6200000" flipH="1">
            <a:off x="1700445" y="1738081"/>
            <a:ext cx="169002" cy="900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5400000">
            <a:off x="1610353" y="1738081"/>
            <a:ext cx="169002" cy="900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Дуга 154"/>
          <p:cNvSpPr/>
          <p:nvPr/>
        </p:nvSpPr>
        <p:spPr>
          <a:xfrm>
            <a:off x="932854" y="1697977"/>
            <a:ext cx="654646" cy="534048"/>
          </a:xfrm>
          <a:prstGeom prst="arc">
            <a:avLst>
              <a:gd name="adj1" fmla="val 12562909"/>
              <a:gd name="adj2" fmla="val 2015193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2" name="Прямоугольник 155"/>
          <p:cNvSpPr>
            <a:spLocks noChangeArrowheads="1"/>
          </p:cNvSpPr>
          <p:nvPr/>
        </p:nvSpPr>
        <p:spPr bwMode="auto">
          <a:xfrm>
            <a:off x="2959100" y="861710"/>
            <a:ext cx="2325092" cy="7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Являются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эти слова однокоренными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43" name="Прямоугольник 156"/>
          <p:cNvSpPr>
            <a:spLocks noChangeArrowheads="1"/>
          </p:cNvSpPr>
          <p:nvPr/>
        </p:nvSpPr>
        <p:spPr bwMode="auto">
          <a:xfrm rot="10800000" flipV="1">
            <a:off x="2806700" y="1652356"/>
            <a:ext cx="2477492" cy="10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написание </a:t>
            </a: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корней </a:t>
            </a: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55" grpId="0" animBg="1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4294967295"/>
          </p:nvPr>
        </p:nvSpPr>
        <p:spPr>
          <a:xfrm>
            <a:off x="0" y="1"/>
            <a:ext cx="5765800" cy="24834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51481" tIns="25740" rIns="51481" bIns="25740"/>
          <a:lstStyle/>
          <a:p>
            <a:pPr lvl="1"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Играть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1" algn="l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alt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1" algn="l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alt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1" algn="l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alt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1" algn="l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altLang="ru-RU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1"/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70050" y="22225"/>
            <a:ext cx="3956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Играть 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lvl="2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2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2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2"/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  <a:p>
            <a:pPr lvl="2"/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грать</a:t>
            </a:r>
          </a:p>
        </p:txBody>
      </p:sp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150607" y="2268994"/>
            <a:ext cx="5475493" cy="87743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Почему в корне однокоренных слов пишутся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разные буквы – </a:t>
            </a:r>
            <a:r>
              <a:rPr lang="ru-RU" altLang="ru-RU" b="1" i="1" dirty="0">
                <a:solidFill>
                  <a:srgbClr val="FF0000"/>
                </a:solidFill>
                <a:latin typeface="Arial" charset="0"/>
              </a:rPr>
              <a:t>ы</a:t>
            </a: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ru-RU" altLang="ru-RU" b="1" i="1" dirty="0">
                <a:solidFill>
                  <a:srgbClr val="FF0000"/>
                </a:solidFill>
                <a:latin typeface="Arial" charset="0"/>
              </a:rPr>
              <a:t>и</a:t>
            </a: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?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Когда нужно писать букву </a:t>
            </a:r>
            <a:r>
              <a:rPr lang="ru-RU" altLang="ru-RU" b="1" i="1" dirty="0">
                <a:solidFill>
                  <a:srgbClr val="FF0000"/>
                </a:solidFill>
                <a:latin typeface="Arial" charset="0"/>
              </a:rPr>
              <a:t>ы</a:t>
            </a:r>
            <a:r>
              <a:rPr lang="ru-RU" altLang="ru-RU" dirty="0">
                <a:solidFill>
                  <a:schemeClr val="tx2"/>
                </a:solidFill>
                <a:latin typeface="Arial" charset="0"/>
              </a:rPr>
              <a:t> в корне?</a:t>
            </a:r>
          </a:p>
        </p:txBody>
      </p:sp>
    </p:spTree>
    <p:extLst>
      <p:ext uri="{BB962C8B-B14F-4D97-AF65-F5344CB8AC3E}">
        <p14:creationId xmlns:p14="http://schemas.microsoft.com/office/powerpoint/2010/main" val="27981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700" y="-53976"/>
            <a:ext cx="5854700" cy="3298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700" y="-52118"/>
            <a:ext cx="5854700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ПРИМЕНЕНИЯ ПРАВИЛА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Видим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с приставкой, корень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буквы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Смотрим, на какую букву оканчивается 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приставка.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Если на гласную, оставляем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Если на согласную – вместо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пишем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9701" y="250825"/>
            <a:ext cx="2743200" cy="615553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И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</a:rPr>
              <a:t> после приставок           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  <a:t> сохраняется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8290" y="860425"/>
            <a:ext cx="5189220" cy="2141451"/>
          </a:xfrm>
          <a:prstGeom prst="rect">
            <a:avLst/>
          </a:prstGeom>
        </p:spPr>
        <p:txBody>
          <a:bodyPr lIns="51481" tIns="25740" rIns="51481" bIns="25740" rtlCol="0">
            <a:normAutofit/>
          </a:bodyPr>
          <a:lstStyle/>
          <a:p>
            <a:pPr>
              <a:defRPr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</a:p>
          <a:p>
            <a:pPr>
              <a:defRPr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?             ?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6300" y="177363"/>
            <a:ext cx="220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altLang="ru-RU" sz="2000" b="1" kern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чередуется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300" y="1165225"/>
            <a:ext cx="5105400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П</a:t>
            </a:r>
            <a:r>
              <a:rPr lang="ru-RU" alt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ИГРАТЬ                      ПО</a:t>
            </a:r>
            <a:r>
              <a:rPr lang="ru-RU" alt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ЫГРАТЬ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Д</a:t>
            </a:r>
            <a:r>
              <a:rPr lang="ru-RU" alt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ИГРАТЬ 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alt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ЫГРАТЬ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З</a:t>
            </a:r>
            <a:r>
              <a:rPr lang="ru-RU" alt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ИГРАТЬ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alt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ЫГРАТЬ</a:t>
            </a:r>
          </a:p>
        </p:txBody>
      </p:sp>
    </p:spTree>
    <p:extLst>
      <p:ext uri="{BB962C8B-B14F-4D97-AF65-F5344CB8AC3E}">
        <p14:creationId xmlns:p14="http://schemas.microsoft.com/office/powerpoint/2010/main" val="39254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9251" y="784225"/>
            <a:ext cx="5358390" cy="23883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500" b="1" dirty="0" smtClean="0"/>
              <a:t>        </a:t>
            </a:r>
            <a:r>
              <a:rPr lang="ru-RU" altLang="ru-RU" sz="2000" b="1" dirty="0" smtClean="0"/>
              <a:t>русская               на согласную 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      </a:t>
            </a:r>
          </a:p>
          <a:p>
            <a:pPr>
              <a:lnSpc>
                <a:spcPct val="80000"/>
              </a:lnSpc>
            </a:pPr>
            <a:r>
              <a:rPr lang="ru-RU" altLang="ru-RU" sz="4500" b="1" dirty="0" smtClean="0"/>
              <a:t>        </a:t>
            </a:r>
            <a:r>
              <a:rPr lang="ru-RU" altLang="ru-RU" sz="2000" b="1" dirty="0" smtClean="0"/>
              <a:t>                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CC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                                                       </a:t>
            </a:r>
            <a:r>
              <a:rPr lang="ru-RU" altLang="ru-RU" sz="4500" b="1" dirty="0" smtClean="0">
                <a:solidFill>
                  <a:srgbClr val="CC0000"/>
                </a:solidFill>
              </a:rPr>
              <a:t>Ы</a:t>
            </a:r>
            <a:endParaRPr lang="ru-RU" altLang="ru-RU" sz="45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4500" b="1" dirty="0">
              <a:solidFill>
                <a:srgbClr val="CC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49300" y="1012825"/>
            <a:ext cx="680685" cy="170505"/>
          </a:xfrm>
          <a:prstGeom prst="rightArrow">
            <a:avLst>
              <a:gd name="adj1" fmla="val 50000"/>
              <a:gd name="adj2" fmla="val 7489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578100" y="1068557"/>
            <a:ext cx="762000" cy="170505"/>
          </a:xfrm>
          <a:prstGeom prst="rightArrow">
            <a:avLst>
              <a:gd name="adj1" fmla="val 50000"/>
              <a:gd name="adj2" fmla="val 6773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41587" y="479425"/>
            <a:ext cx="1124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500" b="1" i="1" kern="0" dirty="0" smtClean="0">
                <a:solidFill>
                  <a:srgbClr val="231F20"/>
                </a:solidFill>
                <a:latin typeface="Arial"/>
                <a:cs typeface="Arial"/>
              </a:rPr>
              <a:t>  ¬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7806" y="1543371"/>
            <a:ext cx="781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65799" cy="324485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altLang="ru-RU" sz="2700" dirty="0" smtClean="0">
                <a:solidFill>
                  <a:srgbClr val="CC0000"/>
                </a:solidFill>
              </a:rPr>
              <a:t>ИСКЛЮЧЕНИЯ!</a:t>
            </a:r>
            <a:endParaRPr lang="ru-RU" altLang="ru-RU" sz="2700" dirty="0">
              <a:solidFill>
                <a:srgbClr val="CC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757132"/>
            <a:ext cx="5189220" cy="2360307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l"/>
            <a:r>
              <a:rPr lang="ru-RU" altLang="ru-RU" sz="25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МЕЖ-</a:t>
            </a:r>
          </a:p>
          <a:p>
            <a:pPr algn="l"/>
            <a:endParaRPr lang="ru-RU" altLang="ru-RU" sz="25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sz="25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СВЕРХ-</a:t>
            </a:r>
            <a:endParaRPr lang="ru-RU" altLang="ru-RU" sz="2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</a:t>
            </a:r>
            <a:r>
              <a:rPr lang="ru-RU" altLang="ru-RU" sz="25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endParaRPr lang="ru-RU" altLang="ru-RU" sz="2500" b="1" dirty="0">
              <a:solidFill>
                <a:srgbClr val="C00000"/>
              </a:solidFill>
            </a:endParaRPr>
          </a:p>
          <a:p>
            <a:pPr algn="ctr"/>
            <a:endParaRPr lang="ru-RU" altLang="ru-RU" sz="2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1746250" y="784225"/>
            <a:ext cx="450850" cy="1273175"/>
          </a:xfrm>
          <a:prstGeom prst="rightBrace">
            <a:avLst>
              <a:gd name="adj1" fmla="val 13506"/>
              <a:gd name="adj2" fmla="val 50000"/>
            </a:avLst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500" y="1160061"/>
            <a:ext cx="4154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altLang="ru-RU" sz="2500" b="1" kern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746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98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288290" y="157736"/>
            <a:ext cx="5189220" cy="2740847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/>
            <a:r>
              <a:rPr lang="ru-RU" altLang="ru-RU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alt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иноязычных</a:t>
            </a:r>
            <a:r>
              <a:rPr lang="ru-RU" altLang="ru-RU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приставок и приставок, оканчивающихся на  гласный,  корень  начинается с И</a:t>
            </a:r>
          </a:p>
          <a:p>
            <a:r>
              <a:rPr lang="ru-RU" altLang="ru-RU" sz="2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algn="ctr"/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дез</a:t>
            </a:r>
            <a:r>
              <a:rPr lang="ru-RU" altLang="ru-RU" sz="2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нфекция</a:t>
            </a:r>
          </a:p>
          <a:p>
            <a:pPr algn="ctr"/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супер</a:t>
            </a:r>
            <a:r>
              <a:rPr lang="ru-RU" altLang="ru-RU" sz="2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нтересный</a:t>
            </a:r>
          </a:p>
          <a:p>
            <a:pPr algn="ctr"/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контр</a:t>
            </a:r>
            <a:r>
              <a:rPr lang="ru-RU" altLang="ru-RU" sz="2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гра</a:t>
            </a:r>
          </a:p>
          <a:p>
            <a:pPr algn="ctr"/>
            <a:endParaRPr lang="ru-RU" altLang="ru-RU" sz="25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38850" y="1698625"/>
            <a:ext cx="5895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28443" y="1706473"/>
            <a:ext cx="0" cy="683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20530" y="2079625"/>
            <a:ext cx="81782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38352" y="2096072"/>
            <a:ext cx="0" cy="13595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66078" y="2460625"/>
            <a:ext cx="95295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19037" y="2469224"/>
            <a:ext cx="0" cy="676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4067</TotalTime>
  <Words>755</Words>
  <Application>Microsoft Office PowerPoint</Application>
  <PresentationFormat>Произвольный</PresentationFormat>
  <Paragraphs>204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Lucida Calligraphy</vt:lpstr>
      <vt:lpstr>Times New Roman</vt:lpstr>
      <vt:lpstr>Wingdings</vt:lpstr>
      <vt:lpstr>Office Theme</vt:lpstr>
      <vt:lpstr>Презентация PowerPoint</vt:lpstr>
      <vt:lpstr>СЕГОДНЯ НА УРОКЕ  </vt:lpstr>
      <vt:lpstr>Презентация PowerPoint</vt:lpstr>
      <vt:lpstr>Презентация PowerPoint</vt:lpstr>
      <vt:lpstr>Презентация PowerPoint</vt:lpstr>
      <vt:lpstr>И после приставок              сохраняется</vt:lpstr>
      <vt:lpstr>Презентация PowerPoint</vt:lpstr>
      <vt:lpstr>ИСКЛЮЧЕНИЯ!</vt:lpstr>
      <vt:lpstr>Презентация PowerPoint</vt:lpstr>
      <vt:lpstr>Значения иноязычных приставок</vt:lpstr>
      <vt:lpstr>В сложносокращенных словах  всегда пишем И</vt:lpstr>
      <vt:lpstr>Вставить пропущенные буквы, используя алгоритм рассуждения.</vt:lpstr>
      <vt:lpstr>Вставить пропущенные буквы, используя алгоритм рассуждения</vt:lpstr>
      <vt:lpstr>После числительных двух-, трёх, четырёх-   всегда пишем И</vt:lpstr>
      <vt:lpstr>«ОДНОКОРЕННЫЕ ПАРОЧКИ»</vt:lpstr>
      <vt:lpstr>Презентация PowerPoint</vt:lpstr>
      <vt:lpstr>     Вставьте пропущенные буквы. Объясните правописание слов с приставками.</vt:lpstr>
      <vt:lpstr>Презентация PowerPoint</vt:lpstr>
      <vt:lpstr>УПРАЖНЕНИЕ 346</vt:lpstr>
      <vt:lpstr>УПРАЖНЕНИЕ 346</vt:lpstr>
      <vt:lpstr>УПРАЖНЕНИЕ 347</vt:lpstr>
      <vt:lpstr>УПРАЖНЕНИЕ 347</vt:lpstr>
      <vt:lpstr>Презентация PowerPoint</vt:lpstr>
      <vt:lpstr>Презентация PowerPoint</vt:lpstr>
      <vt:lpstr>Презентация PowerPoint</vt:lpstr>
      <vt:lpstr>Человек, который занимается розыском пропавших людей или вещей</vt:lpstr>
      <vt:lpstr>Проводить осмотр, чтобы найти что- либо</vt:lpstr>
      <vt:lpstr> Подшутить над кем-то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386</cp:revision>
  <dcterms:created xsi:type="dcterms:W3CDTF">2020-04-13T08:05:16Z</dcterms:created>
  <dcterms:modified xsi:type="dcterms:W3CDTF">2020-12-09T04:19:51Z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