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2" r:id="rId3"/>
  </p:sldMasterIdLst>
  <p:notesMasterIdLst>
    <p:notesMasterId r:id="rId31"/>
  </p:notesMasterIdLst>
  <p:sldIdLst>
    <p:sldId id="259" r:id="rId4"/>
    <p:sldId id="390" r:id="rId5"/>
    <p:sldId id="448" r:id="rId6"/>
    <p:sldId id="459" r:id="rId7"/>
    <p:sldId id="442" r:id="rId8"/>
    <p:sldId id="450" r:id="rId9"/>
    <p:sldId id="452" r:id="rId10"/>
    <p:sldId id="453" r:id="rId11"/>
    <p:sldId id="454" r:id="rId12"/>
    <p:sldId id="455" r:id="rId13"/>
    <p:sldId id="457" r:id="rId14"/>
    <p:sldId id="458" r:id="rId15"/>
    <p:sldId id="461" r:id="rId16"/>
    <p:sldId id="460" r:id="rId17"/>
    <p:sldId id="456" r:id="rId18"/>
    <p:sldId id="462" r:id="rId19"/>
    <p:sldId id="443" r:id="rId20"/>
    <p:sldId id="445" r:id="rId21"/>
    <p:sldId id="444" r:id="rId22"/>
    <p:sldId id="463" r:id="rId23"/>
    <p:sldId id="446" r:id="rId24"/>
    <p:sldId id="464" r:id="rId25"/>
    <p:sldId id="447" r:id="rId26"/>
    <p:sldId id="465" r:id="rId27"/>
    <p:sldId id="467" r:id="rId28"/>
    <p:sldId id="449" r:id="rId29"/>
    <p:sldId id="294" r:id="rId30"/>
  </p:sldIdLst>
  <p:sldSz cx="5765800" cy="3244850"/>
  <p:notesSz cx="5765800" cy="3244850"/>
  <p:defaultTextStyle>
    <a:defPPr>
      <a:defRPr lang="ru-RU"/>
    </a:defPPr>
    <a:lvl1pPr marL="0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150" d="100"/>
          <a:sy n="150" d="100"/>
        </p:scale>
        <p:origin x="6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1E932-98F8-4150-AEFA-9FB87CE23177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Прочтите текст. Озаглавьте его. Выпишите слова с приставками, графически выделяя их.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F8FE62-8C94-4CA5-AE40-E1B29B9B9BA9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829239"/>
          </a:xfrm>
        </p:spPr>
        <p:txBody>
          <a:bodyPr/>
          <a:lstStyle>
            <a:lvl1pPr marL="0" indent="0" algn="ctr">
              <a:buNone/>
              <a:defRPr/>
            </a:lvl1pPr>
            <a:lvl2pPr marL="257404" indent="0" algn="ctr">
              <a:buNone/>
              <a:defRPr/>
            </a:lvl2pPr>
            <a:lvl3pPr marL="514807" indent="0" algn="ctr">
              <a:buNone/>
              <a:defRPr/>
            </a:lvl3pPr>
            <a:lvl4pPr marL="772211" indent="0" algn="ctr">
              <a:buNone/>
              <a:defRPr/>
            </a:lvl4pPr>
            <a:lvl5pPr marL="1029614" indent="0" algn="ctr">
              <a:buNone/>
              <a:defRPr/>
            </a:lvl5pPr>
            <a:lvl6pPr marL="1287018" indent="0" algn="ctr">
              <a:buNone/>
              <a:defRPr/>
            </a:lvl6pPr>
            <a:lvl7pPr marL="1544422" indent="0" algn="ctr">
              <a:buNone/>
              <a:defRPr/>
            </a:lvl7pPr>
            <a:lvl8pPr marL="1801825" indent="0" algn="ctr">
              <a:buNone/>
              <a:defRPr/>
            </a:lvl8pPr>
            <a:lvl9pPr marL="205922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DBA49-1AC6-4746-9A01-96E63DBF50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7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FAA4C-D960-49DE-B398-B0BA215E59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/>
            </a:lvl1pPr>
            <a:lvl2pPr marL="257404" indent="0">
              <a:buNone/>
              <a:defRPr sz="1000"/>
            </a:lvl2pPr>
            <a:lvl3pPr marL="514807" indent="0">
              <a:buNone/>
              <a:defRPr sz="900"/>
            </a:lvl3pPr>
            <a:lvl4pPr marL="772211" indent="0">
              <a:buNone/>
              <a:defRPr sz="800"/>
            </a:lvl4pPr>
            <a:lvl5pPr marL="1029614" indent="0">
              <a:buNone/>
              <a:defRPr sz="800"/>
            </a:lvl5pPr>
            <a:lvl6pPr marL="1287018" indent="0">
              <a:buNone/>
              <a:defRPr sz="800"/>
            </a:lvl6pPr>
            <a:lvl7pPr marL="1544422" indent="0">
              <a:buNone/>
              <a:defRPr sz="800"/>
            </a:lvl7pPr>
            <a:lvl8pPr marL="1801825" indent="0">
              <a:buNone/>
              <a:defRPr sz="800"/>
            </a:lvl8pPr>
            <a:lvl9pPr marL="20592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ECCA-6A1B-4A44-BD68-BB684A38D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2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65D-6438-4C97-A276-E7345EF12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9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8946" y="1029038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B12E8-EA1F-4681-9950-7427E1BA78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1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E501B-C20C-4C3D-8435-1FAEEDB7FF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63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C7384-CB38-4402-9FE3-078B4C79D7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7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951AE-8C93-42C8-8A61-1DE7ABF4F9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4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800"/>
            </a:lvl1pPr>
            <a:lvl2pPr marL="257404" indent="0">
              <a:buNone/>
              <a:defRPr sz="1600"/>
            </a:lvl2pPr>
            <a:lvl3pPr marL="514807" indent="0">
              <a:buNone/>
              <a:defRPr sz="1400"/>
            </a:lvl3pPr>
            <a:lvl4pPr marL="772211" indent="0">
              <a:buNone/>
              <a:defRPr sz="1100"/>
            </a:lvl4pPr>
            <a:lvl5pPr marL="1029614" indent="0">
              <a:buNone/>
              <a:defRPr sz="1100"/>
            </a:lvl5pPr>
            <a:lvl6pPr marL="1287018" indent="0">
              <a:buNone/>
              <a:defRPr sz="1100"/>
            </a:lvl6pPr>
            <a:lvl7pPr marL="1544422" indent="0">
              <a:buNone/>
              <a:defRPr sz="1100"/>
            </a:lvl7pPr>
            <a:lvl8pPr marL="1801825" indent="0">
              <a:buNone/>
              <a:defRPr sz="1100"/>
            </a:lvl8pPr>
            <a:lvl9pPr marL="2059229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6EE31-9518-4339-BDD3-441D0F1B01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60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FFA47-73B8-4BF8-9968-5367F5AA8A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0205" y="129945"/>
            <a:ext cx="1297305" cy="2768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523E3-393E-4AB1-8731-8B2EF85125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8290" y="757132"/>
            <a:ext cx="5189220" cy="214145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290" y="2954917"/>
            <a:ext cx="1345353" cy="22533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9982" y="2954917"/>
            <a:ext cx="1825837" cy="22533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2157" y="2954917"/>
            <a:ext cx="1345353" cy="225337"/>
          </a:xfrm>
        </p:spPr>
        <p:txBody>
          <a:bodyPr/>
          <a:lstStyle>
            <a:lvl1pPr>
              <a:defRPr/>
            </a:lvl1pPr>
          </a:lstStyle>
          <a:p>
            <a:fld id="{381F5668-B133-45ED-A0CC-2907B63439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0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8290" y="757132"/>
            <a:ext cx="5189220" cy="10342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290" y="1863536"/>
            <a:ext cx="5189220" cy="10350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290" y="2954917"/>
            <a:ext cx="1345353" cy="22533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69982" y="2954917"/>
            <a:ext cx="1825837" cy="22533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32157" y="2954917"/>
            <a:ext cx="1345353" cy="225337"/>
          </a:xfrm>
        </p:spPr>
        <p:txBody>
          <a:bodyPr/>
          <a:lstStyle>
            <a:lvl1pPr>
              <a:defRPr/>
            </a:lvl1pPr>
          </a:lstStyle>
          <a:p>
            <a:fld id="{06569161-9C6E-4DA4-B5C3-4353B5BF22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08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8290" y="757132"/>
            <a:ext cx="2546562" cy="21414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414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290" y="2954917"/>
            <a:ext cx="1345353" cy="22533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69982" y="2954917"/>
            <a:ext cx="1825837" cy="22533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32157" y="2954917"/>
            <a:ext cx="1345353" cy="225337"/>
          </a:xfrm>
        </p:spPr>
        <p:txBody>
          <a:bodyPr/>
          <a:lstStyle>
            <a:lvl1pPr>
              <a:defRPr/>
            </a:lvl1pPr>
          </a:lstStyle>
          <a:p>
            <a:fld id="{287C6221-CFF3-4310-8683-254733615E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91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15673"/>
            <a:ext cx="5287319" cy="677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28532" y="901347"/>
            <a:ext cx="5049079" cy="1982964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C607-49EB-4662-9F96-03970F7E1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54351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4387" y="576862"/>
            <a:ext cx="4997027" cy="432647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51481" tIns="25740" rIns="51481" bIns="2574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249257" y="1874802"/>
            <a:ext cx="410613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51481" tIns="25740" rIns="51481" bIns="2574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580" y="721078"/>
            <a:ext cx="4806835" cy="829239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9256" y="1874802"/>
            <a:ext cx="4132157" cy="829239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9982" y="2954166"/>
            <a:ext cx="1825837" cy="21632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FF18DE-6862-491B-BC3A-C65DAC52824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25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1CE8-63C4-44D4-AEEB-7AF5FA672EC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2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/>
            </a:lvl1pPr>
            <a:lvl2pPr marL="257404" indent="0">
              <a:buNone/>
              <a:defRPr sz="1000"/>
            </a:lvl2pPr>
            <a:lvl3pPr marL="514807" indent="0">
              <a:buNone/>
              <a:defRPr sz="900"/>
            </a:lvl3pPr>
            <a:lvl4pPr marL="772211" indent="0">
              <a:buNone/>
              <a:defRPr sz="800"/>
            </a:lvl4pPr>
            <a:lvl5pPr marL="1029614" indent="0">
              <a:buNone/>
              <a:defRPr sz="800"/>
            </a:lvl5pPr>
            <a:lvl6pPr marL="1287018" indent="0">
              <a:buNone/>
              <a:defRPr sz="800"/>
            </a:lvl6pPr>
            <a:lvl7pPr marL="1544422" indent="0">
              <a:buNone/>
              <a:defRPr sz="800"/>
            </a:lvl7pPr>
            <a:lvl8pPr marL="1801825" indent="0">
              <a:buNone/>
              <a:defRPr sz="800"/>
            </a:lvl8pPr>
            <a:lvl9pPr marL="205922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FC5B-6AD3-4066-B75C-AC2A7C8F612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62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214370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4370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A80C-2F94-4363-9FAF-FE97CACF53E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65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38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DCE0-3317-4BC4-ADF2-BEE1AF37382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1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5AA9-8FCC-4A39-B048-C6F879AB553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99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29D92-F373-4BE3-9457-4FCBB7063A9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9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1446-0B2F-484F-8D28-8CE29FF236B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60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800"/>
            </a:lvl1pPr>
            <a:lvl2pPr marL="257404" indent="0">
              <a:buNone/>
              <a:defRPr sz="1600"/>
            </a:lvl2pPr>
            <a:lvl3pPr marL="514807" indent="0">
              <a:buNone/>
              <a:defRPr sz="1400"/>
            </a:lvl3pPr>
            <a:lvl4pPr marL="772211" indent="0">
              <a:buNone/>
              <a:defRPr sz="1100"/>
            </a:lvl4pPr>
            <a:lvl5pPr marL="1029614" indent="0">
              <a:buNone/>
              <a:defRPr sz="1100"/>
            </a:lvl5pPr>
            <a:lvl6pPr marL="1287018" indent="0">
              <a:buNone/>
              <a:defRPr sz="1100"/>
            </a:lvl6pPr>
            <a:lvl7pPr marL="1544422" indent="0">
              <a:buNone/>
              <a:defRPr sz="1100"/>
            </a:lvl7pPr>
            <a:lvl8pPr marL="1801825" indent="0">
              <a:buNone/>
              <a:defRPr sz="1100"/>
            </a:lvl8pPr>
            <a:lvl9pPr marL="2059229" indent="0">
              <a:buNone/>
              <a:defRPr sz="1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F152-FE11-47E0-8C68-39AE286AB2A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26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49B6-672B-4C78-91E3-24B3CFC33A4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28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5" y="131447"/>
            <a:ext cx="1297305" cy="276938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31447"/>
            <a:ext cx="3795818" cy="27693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65BC-DD89-408A-B216-276672A118B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35394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915840"/>
            <a:ext cx="4900930" cy="169277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40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80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22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961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70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44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18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92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7CBA-8877-4840-9BD0-289241FBAF9E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BAD3-CFD2-46D6-B0F0-9037E6A7B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A8E5-671E-497B-B1FD-563FEB221296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F59F-D461-45AA-BCB8-2FAE6C17C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2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35" y="865293"/>
            <a:ext cx="2378393" cy="124649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06924" y="865293"/>
            <a:ext cx="2378393" cy="124649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2A04-40F1-46C7-A845-BDEDBC022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3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94" r:id="rId7"/>
    <p:sldLayoutId id="2147483695" r:id="rId8"/>
    <p:sldLayoutId id="2147483697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290" y="129945"/>
            <a:ext cx="5189220" cy="54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290" y="757132"/>
            <a:ext cx="5189220" cy="214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290" y="2954917"/>
            <a:ext cx="1345353" cy="22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9982" y="2954917"/>
            <a:ext cx="1825837" cy="22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2157" y="2954917"/>
            <a:ext cx="1345353" cy="22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BC30821-1CEC-4F44-BE87-8A6B23136DDD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96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5pPr>
      <a:lvl6pPr marL="257404"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514807"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772211"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029614" algn="ctr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193053" indent="-193053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8281" indent="-160877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643509" indent="-128702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00913" indent="-128702" algn="l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58316" indent="-128702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415720" indent="-128702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673123" indent="-128702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930527" indent="-128702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2187931" indent="-128702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290" y="131447"/>
            <a:ext cx="5189220" cy="5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290" y="757132"/>
            <a:ext cx="5189220" cy="214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290" y="2954166"/>
            <a:ext cx="1345353" cy="2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9982" y="2956419"/>
            <a:ext cx="1825837" cy="2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b" anchorCtr="0" compatLnSpc="1">
            <a:prstTxWarp prst="textNoShape">
              <a:avLst/>
            </a:prstTxWarp>
          </a:bodyPr>
          <a:lstStyle>
            <a:lvl1pPr algn="ctr">
              <a:defRPr sz="700" smtClean="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2157" y="2954166"/>
            <a:ext cx="1345353" cy="2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b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BF83DA3-F665-4764-921A-FEEDB6D18FB5}" type="slidenum">
              <a:rPr lang="ru-RU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8679" name="Freeform 7"/>
          <p:cNvSpPr>
            <a:spLocks noChangeArrowheads="1"/>
          </p:cNvSpPr>
          <p:nvPr/>
        </p:nvSpPr>
        <p:spPr bwMode="auto">
          <a:xfrm>
            <a:off x="240242" y="108162"/>
            <a:ext cx="5189220" cy="288431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51481" tIns="25740" rIns="51481" bIns="2574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88290" y="2920365"/>
            <a:ext cx="518922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51481" tIns="25740" rIns="51481" bIns="2574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aramond" pitchFamily="18" charset="0"/>
        </a:defRPr>
      </a:lvl5pPr>
      <a:lvl6pPr marL="257404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aramond" pitchFamily="18" charset="0"/>
        </a:defRPr>
      </a:lvl6pPr>
      <a:lvl7pPr marL="514807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aramond" pitchFamily="18" charset="0"/>
        </a:defRPr>
      </a:lvl7pPr>
      <a:lvl8pPr marL="772211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aramond" pitchFamily="18" charset="0"/>
        </a:defRPr>
      </a:lvl8pPr>
      <a:lvl9pPr marL="1029614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aramond" pitchFamily="18" charset="0"/>
        </a:defRPr>
      </a:lvl9pPr>
    </p:titleStyle>
    <p:bodyStyle>
      <a:lvl1pPr marL="193053" indent="-1930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377168" indent="-1832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500">
          <a:solidFill>
            <a:schemeClr val="tx1"/>
          </a:solidFill>
          <a:latin typeface="+mn-lt"/>
        </a:defRPr>
      </a:lvl2pPr>
      <a:lvl3pPr marL="575583" indent="-19752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754336" indent="-17785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100">
          <a:solidFill>
            <a:schemeClr val="tx1"/>
          </a:solidFill>
          <a:latin typeface="+mn-lt"/>
        </a:defRPr>
      </a:lvl4pPr>
      <a:lvl5pPr marL="946495" indent="-19126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5pPr>
      <a:lvl6pPr marL="1203898" indent="-19126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6pPr>
      <a:lvl7pPr marL="1461302" indent="-19126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7pPr>
      <a:lvl8pPr marL="1718706" indent="-19126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8pPr>
      <a:lvl9pPr marL="1976109" indent="-19126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2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44500" y="1255675"/>
            <a:ext cx="3301148" cy="1814550"/>
          </a:xfrm>
          <a:prstGeom prst="rect">
            <a:avLst/>
          </a:prstGeom>
        </p:spPr>
        <p:txBody>
          <a:bodyPr vert="horz" wrap="square" lIns="0" tIns="13921" rIns="0" bIns="0" rtlCol="0">
            <a:spAutoFit/>
          </a:bodyPr>
          <a:lstStyle/>
          <a:p>
            <a:pPr marL="12655" marR="5065" algn="ctr">
              <a:spcBef>
                <a:spcPts val="340"/>
              </a:spcBef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приставок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55" marR="5065" algn="ctr">
              <a:spcBef>
                <a:spcPts val="34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655" marR="5065" algn="ctr">
              <a:spcBef>
                <a:spcPts val="340"/>
              </a:spcBef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65066" y="1540267"/>
            <a:ext cx="296148" cy="10140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9408" y="249029"/>
            <a:ext cx="173292" cy="385301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01329" y="541952"/>
            <a:ext cx="603664" cy="227578"/>
          </a:xfrm>
          <a:prstGeom prst="rect">
            <a:avLst/>
          </a:prstGeom>
        </p:spPr>
        <p:txBody>
          <a:bodyPr vert="horz" wrap="square" lIns="0" tIns="12017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5"/>
            <a:ext cx="2961727" cy="537939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70" defTabSz="912420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3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8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8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622425"/>
            <a:ext cx="2133600" cy="8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5" descr="C:\Users\1\Documents\Заготовки к презентации\Иллюстрации к презентациям\Деревня\97cfc19e5de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29" y="1396583"/>
            <a:ext cx="94431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1\Documents\Заготовки к презентации\Иллюстрации к презентациям\1 сентября\school19-0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77" y="398363"/>
            <a:ext cx="1216223" cy="7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675680" y="980216"/>
            <a:ext cx="5090120" cy="191836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 </a:t>
            </a:r>
            <a:r>
              <a:rPr lang="ru-RU" altLang="ru-RU" sz="2000" b="1" dirty="0" smtClean="0"/>
              <a:t>пригородный </a:t>
            </a:r>
            <a:r>
              <a:rPr lang="ru-RU" altLang="ru-RU" sz="2000" b="1" dirty="0"/>
              <a:t>район</a:t>
            </a:r>
          </a:p>
          <a:p>
            <a:pPr>
              <a:buFont typeface="Arial" charset="0"/>
              <a:buNone/>
            </a:pPr>
            <a:r>
              <a:rPr lang="ru-RU" altLang="ru-RU" sz="2000" b="1" dirty="0"/>
              <a:t>    пришкольный двор</a:t>
            </a:r>
          </a:p>
          <a:p>
            <a:pPr>
              <a:buFont typeface="Arial" charset="0"/>
              <a:buNone/>
            </a:pPr>
            <a:r>
              <a:rPr lang="ru-RU" altLang="ru-RU" sz="2000" b="1" dirty="0"/>
              <a:t>    приморский берег</a:t>
            </a:r>
          </a:p>
          <a:p>
            <a:pPr>
              <a:buFont typeface="Arial" charset="0"/>
              <a:buNone/>
            </a:pPr>
            <a:r>
              <a:rPr lang="ru-RU" altLang="ru-RU" sz="2000" b="1" dirty="0"/>
              <a:t>    прибрежный маяк</a:t>
            </a:r>
          </a:p>
          <a:p>
            <a:pPr>
              <a:buFont typeface="Arial" charset="0"/>
              <a:buNone/>
            </a:pPr>
            <a:endParaRPr lang="ru-RU" altLang="ru-RU" sz="2000" b="1" dirty="0"/>
          </a:p>
          <a:p>
            <a:pPr>
              <a:buFont typeface="Arial" charset="0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Пространственная близость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90997" y="1014016"/>
            <a:ext cx="405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362605" y="1047816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90997" y="1318221"/>
            <a:ext cx="450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1407650" y="1352021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90997" y="1656226"/>
            <a:ext cx="450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1407650" y="1690027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90997" y="1960430"/>
            <a:ext cx="450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1407650" y="1994231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444500" y="980216"/>
            <a:ext cx="5090120" cy="153888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</a:t>
            </a:r>
            <a:r>
              <a:rPr lang="ru-RU" altLang="ru-RU" sz="2000" b="1" dirty="0"/>
              <a:t>приехать в школу</a:t>
            </a:r>
          </a:p>
          <a:p>
            <a:pPr>
              <a:buFont typeface="Arial" charset="0"/>
              <a:buNone/>
            </a:pPr>
            <a:r>
              <a:rPr lang="ru-RU" altLang="ru-RU" sz="2000" b="1" dirty="0"/>
              <a:t>    прибыть на вокзал</a:t>
            </a:r>
          </a:p>
          <a:p>
            <a:pPr>
              <a:buFont typeface="Arial" charset="0"/>
              <a:buNone/>
            </a:pPr>
            <a:r>
              <a:rPr lang="ru-RU" altLang="ru-RU" sz="2000" b="1" dirty="0"/>
              <a:t>    </a:t>
            </a:r>
          </a:p>
          <a:p>
            <a:pPr>
              <a:buFont typeface="Arial" charset="0"/>
              <a:buNone/>
            </a:pPr>
            <a:r>
              <a:rPr lang="ru-RU" altLang="ru-RU" sz="2000" b="1" dirty="0"/>
              <a:t>    </a:t>
            </a:r>
          </a:p>
          <a:p>
            <a:pPr>
              <a:buFont typeface="Arial" charset="0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Приближение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73100" y="1014015"/>
            <a:ext cx="4572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096500" y="1047816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49300" y="135202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172700" y="1385822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s://avatars.mds.yandex.net/get-altay/1923723/2a0000016cec543297131f818e05e269a353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479425"/>
            <a:ext cx="1511424" cy="11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3501" y="76339"/>
            <a:ext cx="5702300" cy="353943"/>
          </a:xfrm>
        </p:spPr>
        <p:txBody>
          <a:bodyPr/>
          <a:lstStyle/>
          <a:p>
            <a:r>
              <a:rPr lang="ru-RU" altLang="ru-RU" sz="23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АЛГОРИТМ ПРИМЕНЕНИЯ ПРАВИЛА</a:t>
            </a:r>
            <a:endParaRPr lang="ru-RU" altLang="ru-RU" sz="2300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901" y="403225"/>
            <a:ext cx="4495800" cy="4056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Определить, в какой морфеме орфограмма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900235" y="902026"/>
            <a:ext cx="236603" cy="100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393428" y="1012825"/>
            <a:ext cx="3013471" cy="304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значение приставки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162175" y="1317625"/>
            <a:ext cx="540544" cy="16900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88309" y="1317625"/>
            <a:ext cx="450453" cy="16900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5900" y="1774825"/>
            <a:ext cx="2486819" cy="1393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>
              <a:defRPr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Высшая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качества, действия (=«очень») </a:t>
            </a:r>
          </a:p>
          <a:p>
            <a:pPr>
              <a:defRPr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Близко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значению к приставке пере-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61269" y="1402127"/>
            <a:ext cx="945952" cy="270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ПРЕ-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1644622" y="1765726"/>
            <a:ext cx="135202" cy="100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738761" y="1402127"/>
            <a:ext cx="900906" cy="2707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ПРИ-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00163" y="1774825"/>
            <a:ext cx="2725937" cy="1360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Присоединение 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Неполнота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</a:p>
          <a:p>
            <a:pPr>
              <a:defRPr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Пространственная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</a:t>
            </a:r>
          </a:p>
          <a:p>
            <a:pPr>
              <a:defRPr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Приближение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прибавление 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053" indent="-193053">
              <a:buFontTx/>
              <a:buAutoNum type="arabicPeriod"/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16200000" flipH="1">
            <a:off x="4121613" y="1766226"/>
            <a:ext cx="135202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 animBg="1"/>
      <p:bldP spid="22" grpId="0" animBg="1"/>
      <p:bldP spid="26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34" y="110093"/>
            <a:ext cx="5041265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/>
              <a:t>БУДЬТЕ ВНИМАТЕЛЬНЫ!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631825"/>
            <a:ext cx="2590800" cy="24622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некоторых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eaLnBrk="1" hangingPunct="1">
              <a:defRPr/>
            </a:pP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словах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смысловая </a:t>
            </a:r>
            <a:endParaRPr lang="ru-RU" sz="20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связь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приставки </a:t>
            </a:r>
            <a:endParaRPr lang="ru-RU" sz="20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пре-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с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приставкой </a:t>
            </a:r>
            <a:r>
              <a:rPr lang="ru-RU" sz="2000" dirty="0" smtClean="0">
                <a:solidFill>
                  <a:srgbClr val="C00000"/>
                </a:solidFill>
              </a:rPr>
              <a:t>пере-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так заметна, и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надо вдуматься, чтобы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её уловить.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59100" y="631825"/>
            <a:ext cx="2514600" cy="24622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l"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слова   </a:t>
            </a:r>
          </a:p>
          <a:p>
            <a:pPr algn="l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преобразовать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l" eaLnBrk="1" hangingPunct="1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преобразить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превратить </a:t>
            </a:r>
          </a:p>
          <a:p>
            <a:pPr algn="l" eaLnBrk="1" hangingPunct="1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имеют общий </a:t>
            </a:r>
          </a:p>
          <a:p>
            <a:pPr algn="l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смысл </a:t>
            </a:r>
          </a:p>
          <a:p>
            <a:pPr algn="l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переделать».</a:t>
            </a:r>
          </a:p>
        </p:txBody>
      </p:sp>
    </p:spTree>
    <p:extLst>
      <p:ext uri="{BB962C8B-B14F-4D97-AF65-F5344CB8AC3E}">
        <p14:creationId xmlns:p14="http://schemas.microsoft.com/office/powerpoint/2010/main" val="16421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  <p:bldP spid="1536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11500" y="631825"/>
            <a:ext cx="23622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kern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ПРИ-</a:t>
            </a:r>
          </a:p>
          <a:p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</a:t>
            </a: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</a:p>
          <a:p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</a:t>
            </a:r>
          </a:p>
          <a:p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Прилежный</a:t>
            </a:r>
          </a:p>
          <a:p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Приключение</a:t>
            </a:r>
          </a:p>
          <a:p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</a:t>
            </a:r>
          </a:p>
          <a:p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Привилегия</a:t>
            </a:r>
          </a:p>
          <a:p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(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первенство)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/>
            <a:endParaRPr lang="ru-RU" sz="2000" b="1" kern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altLang="ru-RU" sz="2400" dirty="0" smtClean="0"/>
              <a:t>ЗАПОМНИ!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903" y="631825"/>
            <a:ext cx="23622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kern="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ПРЕ-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Премьера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Претензия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Претендент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ревалировать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(преобладать)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резентовать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(подарить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/>
            <a:endParaRPr lang="ru-RU" sz="2000" b="1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403225"/>
            <a:ext cx="4893589" cy="830997"/>
          </a:xfrm>
        </p:spPr>
        <p:txBody>
          <a:bodyPr/>
          <a:lstStyle/>
          <a:p>
            <a:endParaRPr lang="ru-RU" i="0" dirty="0"/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Записать словосочетания, выделить приставку, объяснить ее написание.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100" y="1241425"/>
            <a:ext cx="502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b="1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</a:t>
            </a:r>
            <a:r>
              <a:rPr lang="ru-RU" b="1" kern="0" dirty="0" err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</a:t>
            </a:r>
            <a:r>
              <a:rPr lang="ru-RU" b="1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..</a:t>
            </a:r>
            <a:r>
              <a:rPr lang="ru-RU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интересный</a:t>
            </a:r>
            <a:r>
              <a:rPr lang="ru-RU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рассказ, </a:t>
            </a:r>
            <a:r>
              <a:rPr lang="ru-RU" b="1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пр..</a:t>
            </a:r>
            <a:r>
              <a:rPr lang="ru-RU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остановить</a:t>
            </a:r>
            <a:r>
              <a:rPr lang="ru-RU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движение, </a:t>
            </a:r>
            <a:r>
              <a:rPr lang="ru-RU" b="1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</a:t>
            </a:r>
            <a:r>
              <a:rPr lang="ru-RU" b="1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..</a:t>
            </a:r>
            <a:r>
              <a:rPr lang="ru-RU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рывать</a:t>
            </a:r>
            <a:r>
              <a:rPr lang="ru-RU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изложение, </a:t>
            </a:r>
            <a:r>
              <a:rPr lang="ru-RU" b="1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пр..</a:t>
            </a:r>
            <a:r>
              <a:rPr lang="ru-RU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дорожный</a:t>
            </a:r>
            <a:r>
              <a:rPr lang="ru-RU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цветок, </a:t>
            </a:r>
            <a:r>
              <a:rPr lang="ru-RU" b="1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пр..</a:t>
            </a:r>
            <a:r>
              <a:rPr lang="ru-RU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школьный</a:t>
            </a:r>
            <a:r>
              <a:rPr lang="ru-RU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участок, </a:t>
            </a:r>
            <a:r>
              <a:rPr lang="ru-RU" b="1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пр..</a:t>
            </a:r>
            <a:r>
              <a:rPr lang="ru-RU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поднять</a:t>
            </a:r>
            <a:r>
              <a:rPr lang="ru-RU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стол, </a:t>
            </a:r>
            <a:r>
              <a:rPr lang="ru-RU" b="1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</a:t>
            </a:r>
            <a:r>
              <a:rPr lang="ru-RU" b="1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..</a:t>
            </a:r>
            <a:r>
              <a:rPr lang="ru-RU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землиться</a:t>
            </a:r>
            <a:r>
              <a:rPr lang="ru-RU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неудачно, </a:t>
            </a:r>
            <a:r>
              <a:rPr lang="ru-RU" b="1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</a:t>
            </a:r>
            <a:r>
              <a:rPr lang="ru-RU" b="1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..</a:t>
            </a:r>
            <a:r>
              <a:rPr lang="ru-RU" kern="0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терпевать</a:t>
            </a:r>
            <a:r>
              <a:rPr lang="ru-RU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изменения</a:t>
            </a:r>
            <a:r>
              <a:rPr lang="ru-RU" sz="2000" kern="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07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1" y="555625"/>
            <a:ext cx="5333999" cy="2246769"/>
          </a:xfrm>
        </p:spPr>
        <p:txBody>
          <a:bodyPr/>
          <a:lstStyle/>
          <a:p>
            <a:endParaRPr lang="ru-RU" i="0" dirty="0"/>
          </a:p>
          <a:p>
            <a:r>
              <a:rPr lang="ru-RU" sz="2200" b="1" dirty="0" smtClean="0">
                <a:solidFill>
                  <a:srgbClr val="FF0000"/>
                </a:solidFill>
              </a:rPr>
              <a:t>     Пре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интересный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рассказ, </a:t>
            </a:r>
            <a:r>
              <a:rPr lang="ru-RU" sz="2200" b="1" dirty="0">
                <a:solidFill>
                  <a:srgbClr val="FF0000"/>
                </a:solidFill>
              </a:rPr>
              <a:t>при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остановить движение, </a:t>
            </a:r>
            <a:r>
              <a:rPr lang="ru-RU" sz="2200" b="1" dirty="0">
                <a:solidFill>
                  <a:srgbClr val="FF0000"/>
                </a:solidFill>
              </a:rPr>
              <a:t>пре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рывать изложение, </a:t>
            </a:r>
            <a:r>
              <a:rPr lang="ru-RU" sz="2200" b="1" dirty="0">
                <a:solidFill>
                  <a:srgbClr val="FF0000"/>
                </a:solidFill>
              </a:rPr>
              <a:t>при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дорожный цветок, </a:t>
            </a:r>
            <a:r>
              <a:rPr lang="ru-RU" sz="2200" b="1" dirty="0">
                <a:solidFill>
                  <a:srgbClr val="FF0000"/>
                </a:solidFill>
              </a:rPr>
              <a:t>при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школьный участок, </a:t>
            </a:r>
            <a:r>
              <a:rPr lang="ru-RU" sz="2200" b="1" dirty="0">
                <a:solidFill>
                  <a:srgbClr val="FF0000"/>
                </a:solidFill>
              </a:rPr>
              <a:t>при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поднять стол, </a:t>
            </a:r>
            <a:r>
              <a:rPr lang="ru-RU" sz="2200" b="1" dirty="0">
                <a:solidFill>
                  <a:srgbClr val="FF0000"/>
                </a:solidFill>
              </a:rPr>
              <a:t>при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землиться неудачно, </a:t>
            </a:r>
            <a:r>
              <a:rPr lang="ru-RU" sz="2200" b="1" dirty="0">
                <a:solidFill>
                  <a:srgbClr val="FF0000"/>
                </a:solidFill>
              </a:rPr>
              <a:t>пре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терпевать изменения. </a:t>
            </a:r>
          </a:p>
        </p:txBody>
      </p:sp>
    </p:spTree>
    <p:extLst>
      <p:ext uri="{BB962C8B-B14F-4D97-AF65-F5344CB8AC3E}">
        <p14:creationId xmlns:p14="http://schemas.microsoft.com/office/powerpoint/2010/main" val="5032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01834"/>
            <a:ext cx="5486399" cy="2462213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</a:t>
            </a:r>
            <a:r>
              <a:rPr lang="ru-RU" sz="1600" i="0" dirty="0" smtClean="0">
                <a:solidFill>
                  <a:srgbClr val="FF0000"/>
                </a:solidFill>
              </a:rPr>
              <a:t>Если приставка обозначает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приближение, присоединение, близость, неполноту действия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i="0" dirty="0" smtClean="0">
                <a:solidFill>
                  <a:srgbClr val="FF0000"/>
                </a:solidFill>
              </a:rPr>
              <a:t>в ней пишется буква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и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Например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: приклеить (присоединение), приехать (приближение), приморский (близость), привстать (неполнота действия).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   </a:t>
            </a:r>
            <a:r>
              <a:rPr lang="ru-RU" sz="1600" i="0" dirty="0" smtClean="0">
                <a:solidFill>
                  <a:srgbClr val="FF0000"/>
                </a:solidFill>
              </a:rPr>
              <a:t>Если приставка близка по значению к слову </a:t>
            </a:r>
            <a:r>
              <a:rPr lang="ru-RU" sz="1600" b="1" dirty="0" smtClean="0">
                <a:solidFill>
                  <a:srgbClr val="FF0000"/>
                </a:solidFill>
              </a:rPr>
              <a:t>очень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i="0" dirty="0" smtClean="0">
                <a:solidFill>
                  <a:srgbClr val="FF0000"/>
                </a:solidFill>
              </a:rPr>
              <a:t>или к приставке </a:t>
            </a:r>
            <a:r>
              <a:rPr lang="ru-RU" sz="1600" b="1" dirty="0" smtClean="0">
                <a:solidFill>
                  <a:srgbClr val="FF0000"/>
                </a:solidFill>
              </a:rPr>
              <a:t>пере-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i="0" dirty="0" smtClean="0">
                <a:solidFill>
                  <a:srgbClr val="FF0000"/>
                </a:solidFill>
              </a:rPr>
              <a:t>в ней пишется буква </a:t>
            </a:r>
            <a:r>
              <a:rPr lang="ru-RU" sz="1600" b="1" dirty="0" smtClean="0">
                <a:solidFill>
                  <a:srgbClr val="FF0000"/>
                </a:solidFill>
              </a:rPr>
              <a:t>е.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Например: предлинный (=очень), преградить (=пере).    </a:t>
            </a:r>
            <a:r>
              <a:rPr lang="ru-RU" sz="1600" dirty="0" smtClean="0">
                <a:solidFill>
                  <a:srgbClr val="FF0000"/>
                </a:solidFill>
              </a:rPr>
              <a:t>                                         </a:t>
            </a:r>
          </a:p>
          <a:p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№13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8025"/>
            <a:ext cx="5181599" cy="1938992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800" i="0" dirty="0" smtClean="0">
                <a:solidFill>
                  <a:srgbClr val="FF0000"/>
                </a:solidFill>
              </a:rPr>
              <a:t>Слова с приставкой </a:t>
            </a:r>
            <a:r>
              <a:rPr lang="ru-RU" sz="1800" b="1" dirty="0" smtClean="0">
                <a:solidFill>
                  <a:srgbClr val="FF0000"/>
                </a:solidFill>
              </a:rPr>
              <a:t>при-</a:t>
            </a:r>
            <a:r>
              <a:rPr lang="ru-RU" sz="1800" i="0" dirty="0" smtClean="0">
                <a:solidFill>
                  <a:srgbClr val="FF0000"/>
                </a:solidFill>
              </a:rPr>
              <a:t>, обозначающей приближение или присоединение, часто имеют </a:t>
            </a:r>
            <a:r>
              <a:rPr lang="ru-RU" sz="1800" b="1" dirty="0" smtClean="0">
                <a:solidFill>
                  <a:srgbClr val="FF0000"/>
                </a:solidFill>
              </a:rPr>
              <a:t>антоним</a:t>
            </a:r>
            <a:r>
              <a:rPr lang="ru-RU" sz="1800" i="0" dirty="0" smtClean="0">
                <a:solidFill>
                  <a:srgbClr val="FF0000"/>
                </a:solidFill>
              </a:rPr>
              <a:t> с приставкой </a:t>
            </a:r>
            <a:r>
              <a:rPr lang="ru-RU" sz="1800" b="1" dirty="0" smtClean="0">
                <a:solidFill>
                  <a:srgbClr val="FF0000"/>
                </a:solidFill>
              </a:rPr>
              <a:t>от-</a:t>
            </a:r>
            <a:r>
              <a:rPr lang="ru-RU" sz="1800" i="0" dirty="0" smtClean="0">
                <a:solidFill>
                  <a:srgbClr val="FF0000"/>
                </a:solidFill>
              </a:rPr>
              <a:t> или </a:t>
            </a:r>
            <a:r>
              <a:rPr lang="ru-RU" sz="1800" b="1" dirty="0" smtClean="0">
                <a:solidFill>
                  <a:srgbClr val="FF0000"/>
                </a:solidFill>
              </a:rPr>
              <a:t>у-</a:t>
            </a:r>
            <a:r>
              <a:rPr lang="ru-RU" sz="1800" i="0" dirty="0" smtClean="0">
                <a:solidFill>
                  <a:srgbClr val="FF0000"/>
                </a:solidFill>
              </a:rPr>
              <a:t> или синоним с приставкой </a:t>
            </a:r>
            <a:r>
              <a:rPr lang="ru-RU" sz="1800" b="1" dirty="0" smtClean="0">
                <a:solidFill>
                  <a:srgbClr val="FF0000"/>
                </a:solidFill>
              </a:rPr>
              <a:t>под-</a:t>
            </a:r>
            <a:r>
              <a:rPr lang="ru-RU" sz="1800" i="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sz="1800" i="0" dirty="0">
                <a:solidFill>
                  <a:srgbClr val="FF0000"/>
                </a:solidFill>
              </a:rPr>
              <a:t> </a:t>
            </a:r>
            <a:r>
              <a:rPr lang="ru-RU" sz="1800" i="0" dirty="0" smtClean="0">
                <a:solidFill>
                  <a:srgbClr val="FF0000"/>
                </a:solidFill>
              </a:rPr>
              <a:t>    Слова с приставкой </a:t>
            </a:r>
            <a:r>
              <a:rPr lang="ru-RU" sz="1800" b="1" dirty="0" smtClean="0">
                <a:solidFill>
                  <a:srgbClr val="FF0000"/>
                </a:solidFill>
              </a:rPr>
              <a:t>пре-</a:t>
            </a:r>
            <a:r>
              <a:rPr lang="ru-RU" sz="1800" i="0" dirty="0" smtClean="0">
                <a:solidFill>
                  <a:srgbClr val="FF0000"/>
                </a:solidFill>
              </a:rPr>
              <a:t> таких антонимов и синонимов не имеют.</a:t>
            </a:r>
          </a:p>
          <a:p>
            <a:r>
              <a:rPr lang="ru-RU" sz="1800" i="0" dirty="0" smtClean="0"/>
              <a:t>Например: приехать – уехать.</a:t>
            </a:r>
            <a:endParaRPr lang="ru-RU" sz="1800" i="0" dirty="0"/>
          </a:p>
        </p:txBody>
      </p:sp>
    </p:spTree>
    <p:extLst>
      <p:ext uri="{BB962C8B-B14F-4D97-AF65-F5344CB8AC3E}">
        <p14:creationId xmlns:p14="http://schemas.microsoft.com/office/powerpoint/2010/main" val="19090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342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33999" cy="984885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Определите значение приставок </a:t>
            </a:r>
            <a:r>
              <a:rPr lang="ru-RU" sz="1600" b="1" dirty="0" smtClean="0">
                <a:solidFill>
                  <a:srgbClr val="FF0000"/>
                </a:solidFill>
              </a:rPr>
              <a:t>пре-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</a:rPr>
              <a:t>при-</a:t>
            </a:r>
            <a:r>
              <a:rPr lang="ru-RU" sz="1600" dirty="0" smtClean="0">
                <a:solidFill>
                  <a:srgbClr val="FF0000"/>
                </a:solidFill>
              </a:rPr>
              <a:t> в каждом из слов. Спишите слова, объясняя условия выбора гласной в приставке, обозначая графически орфограмму.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1622425"/>
            <a:ext cx="495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…тронуться, пр...увеличивать,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…мять,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…неприятный,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…сесть,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…мирить (друзей),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…мудрый,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кармливать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(птиц),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…града,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ступник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…тупиться,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…пухлость,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…украшать,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…тихнуть.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</a:t>
            </a:r>
            <a:r>
              <a:rPr lang="ru-RU" sz="2400" dirty="0" smtClean="0"/>
              <a:t>УРОКЕ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7104" y="631825"/>
            <a:ext cx="4948696" cy="292388"/>
          </a:xfrm>
        </p:spPr>
        <p:txBody>
          <a:bodyPr/>
          <a:lstStyle/>
          <a:p>
            <a:pPr>
              <a:buNone/>
            </a:pPr>
            <a:r>
              <a:rPr lang="ru-RU" sz="1900" i="0" dirty="0" smtClean="0">
                <a:solidFill>
                  <a:srgbClr val="002060"/>
                </a:solidFill>
              </a:rPr>
              <a:t>     </a:t>
            </a:r>
            <a:endParaRPr lang="ru-RU" sz="1900" i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798632"/>
            <a:ext cx="4343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Познакомитесь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основными значениями приставок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Научитесь различать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 и правописание слов с приставками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пре-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6" name="Рисунок 5" descr="post-149122-125293296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241425"/>
            <a:ext cx="115966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342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555625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тронуться,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увеличивать,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мять,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неприятный,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сесть,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мирить (друзей),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мудрый,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кармливать (птиц),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града,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ступник,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тупиться,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пухлость,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украшать, пр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тихнуть.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738664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Вставьте пропущенные буквы, подберите, где возможно антонимы и синонимы.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   Образец: Прибыть – отбыть.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343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35100" y="1089025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816100" y="10890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78100" y="1131817"/>
            <a:ext cx="304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82900" y="1127125"/>
            <a:ext cx="0" cy="114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5900" y="1470025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йти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…ступить,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…слать,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сутствовать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выкнуть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…забавный,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…хорошенький,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…сыпать,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креплять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…ковать,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…бежать.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343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6900" y="631825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7900" y="6318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87700" y="631825"/>
            <a:ext cx="304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92500" y="631825"/>
            <a:ext cx="0" cy="114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5900" y="631825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йти - уйти, явиться;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ступить - закончить, начать;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слать – отослать, доставить,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учать - отучать,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вивать  (дрессировать);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сутствовать - отсутствовать, находиться;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выкнуть - отвыкнуть,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привязаться; 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забавный,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хорошенький,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сыпать -  насыпать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креплять – откреплять, фиксировать;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ковать 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бежать - убежать,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примчаться.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42908" y="2869864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11500" y="2613025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2100" y="2308225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11300" y="1241425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63700" y="1774825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82900" y="2308225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16100" y="2079625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68700" y="1241425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40100" y="2079625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49500" y="950758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32674" y="1523887"/>
            <a:ext cx="381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730500" y="9366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06600" y="28797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49700" y="12414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892300" y="12414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25700" y="1523887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25700" y="1546225"/>
            <a:ext cx="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044700" y="17748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97100" y="20796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21100" y="20796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263900" y="23082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92500" y="26130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100" y="2308225"/>
            <a:ext cx="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4893589" cy="7386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sz="1600" dirty="0" smtClean="0">
                <a:solidFill>
                  <a:srgbClr val="FF0000"/>
                </a:solidFill>
              </a:rPr>
              <a:t>Составьте и запишите предложения с данными словосочетаниями, объясните написание гласной в приставке.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344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4500" y="1317625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…лечь на часок,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…сесть на минутку,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…открыть чуть – чуть, едва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…подняться, с трудом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…поднять,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…успевать в учёбе,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…увеличивать опасность,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…неприятное впечатление,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…странный гость.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344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526097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лечь на часок,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сесть на минутку,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открыть чуть – чуть, едва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подняться, с трудом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поднять,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успевать в учёбе,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увеличивать опасность,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неприятное впечатление, пр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странный гость.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00" y="2003425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Солдаты,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в походе, 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прилегли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часок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Присядь-ка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 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минутку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Мальчик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чуть - чуть приоткрыл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глаза, ещё не совсем понимая, что же с ним случилось.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344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00" y="574258"/>
            <a:ext cx="563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полдень солнце, 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едва приподнявшись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над южным горизонтом, бросило на небосвод косые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отсветы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сразу погасло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Павел с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приподнял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голову…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Виола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преуспела в учёбе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 умении слушать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Евгений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почувствовал, что он от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волнения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преувеличил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опасность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Престранный гость, появившийся  столь неожиданно, произвёл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пренеприятное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впечатление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хозяев.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chemeClr val="folHlink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8" name="Group 38"/>
          <p:cNvGraphicFramePr>
            <a:graphicFrameLocks noGrp="1"/>
          </p:cNvGraphicFramePr>
          <p:nvPr/>
        </p:nvGraphicFramePr>
        <p:xfrm>
          <a:off x="0" y="123185"/>
          <a:ext cx="5765800" cy="908858"/>
        </p:xfrm>
        <a:graphic>
          <a:graphicData uri="http://schemas.openxmlformats.org/drawingml/2006/table">
            <a:tbl>
              <a:tblPr/>
              <a:tblGrid>
                <a:gridCol w="576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1) Укажите ряд слов, в которых приставка не имеет значение "присоединение, приближение".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привинтить, приклеить, прилепить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прицепить, причалить, прикрутить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прилечь, прикрикнуть, привстать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пришвартоваться, приехать, прилечь</a:t>
                      </a: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9" marB="2163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84" name="Group 44"/>
          <p:cNvGraphicFramePr>
            <a:graphicFrameLocks noGrp="1"/>
          </p:cNvGraphicFramePr>
          <p:nvPr/>
        </p:nvGraphicFramePr>
        <p:xfrm>
          <a:off x="1" y="1111662"/>
          <a:ext cx="5561595" cy="908858"/>
        </p:xfrm>
        <a:graphic>
          <a:graphicData uri="http://schemas.openxmlformats.org/drawingml/2006/table">
            <a:tbl>
              <a:tblPr/>
              <a:tblGrid>
                <a:gridCol w="5561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2) Укажите ряд слов, в которых приставка имеет значение "близость к чему-либо".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приморский, прикрыть, приостановить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прибрежный, приусадебный, пришкольный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придорожный, привинтить, присмотреться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приволжский, приделать, прицелиться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9" marB="2163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89" name="Group 49"/>
          <p:cNvGraphicFramePr>
            <a:graphicFrameLocks noGrp="1"/>
          </p:cNvGraphicFramePr>
          <p:nvPr/>
        </p:nvGraphicFramePr>
        <p:xfrm>
          <a:off x="0" y="2099389"/>
          <a:ext cx="5765800" cy="908858"/>
        </p:xfrm>
        <a:graphic>
          <a:graphicData uri="http://schemas.openxmlformats.org/drawingml/2006/table">
            <a:tbl>
              <a:tblPr/>
              <a:tblGrid>
                <a:gridCol w="576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3)  Вставьте пропущенные буквы, укажите ряд слов, в котором во всех словах приставка равна по смыслу слову "очень". 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пр..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милый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..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кратить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..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дания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пр..спокойно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пр..красный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пр..забавный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..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ступник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..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рывистый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пр..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рвать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пр..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высить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пр..града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пр..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сытиться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7658" marR="57658" marT="21639" marB="2163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91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1602" y="712775"/>
            <a:ext cx="113114" cy="13595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69" tIns="25734" rIns="51469" bIns="2573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807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2" name="AutoShape 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045" y="1548046"/>
            <a:ext cx="113114" cy="13595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69" tIns="25734" rIns="51469" bIns="2573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807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3" name="AutoShape 5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045" y="2542552"/>
            <a:ext cx="113114" cy="13595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69" tIns="25734" rIns="51469" bIns="2573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807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" grpId="0" animBg="1"/>
      <p:bldP spid="10292" grpId="0" animBg="1"/>
      <p:bldP spid="102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wixstatic.com/media/fd492c_cc63d5f241404ed7b4b67fc79d1c6652~mv2.jpg/v1/fill/w_971,h_731,al_c,q_85,usm_0.66_1.00_0.01/shkolnie-fony-dlya-prezentaci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08025"/>
            <a:ext cx="4953000" cy="21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74625"/>
            <a:ext cx="5164320" cy="307777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0" y="1165226"/>
            <a:ext cx="3826789" cy="857310"/>
          </a:xfrm>
        </p:spPr>
        <p:txBody>
          <a:bodyPr/>
          <a:lstStyle/>
          <a:p>
            <a:pPr algn="ctr"/>
            <a:r>
              <a:rPr lang="ru-RU" sz="1600" b="1" i="0" dirty="0" smtClean="0"/>
              <a:t> </a:t>
            </a:r>
            <a:r>
              <a:rPr lang="ru-RU" sz="1800" b="1" i="0" dirty="0" smtClean="0">
                <a:solidFill>
                  <a:schemeClr val="bg1"/>
                </a:solidFill>
              </a:rPr>
              <a:t>§ </a:t>
            </a:r>
            <a:r>
              <a:rPr lang="ru-RU" sz="1800" b="1" i="0" dirty="0" smtClean="0">
                <a:solidFill>
                  <a:schemeClr val="bg1"/>
                </a:solidFill>
              </a:rPr>
              <a:t>52. ВЫУЧИТЬ </a:t>
            </a:r>
            <a:r>
              <a:rPr lang="ru-RU" sz="1800" b="1" i="0" dirty="0" smtClean="0">
                <a:solidFill>
                  <a:schemeClr val="bg1"/>
                </a:solidFill>
              </a:rPr>
              <a:t>ПРАВИЛО.</a:t>
            </a:r>
          </a:p>
          <a:p>
            <a:pPr algn="ctr"/>
            <a:r>
              <a:rPr lang="ru-RU" sz="1800" b="1" i="0" dirty="0" smtClean="0">
                <a:solidFill>
                  <a:schemeClr val="bg1"/>
                </a:solidFill>
              </a:rPr>
              <a:t>ВЫПОЛНИТЬ УПРАЖНЕНИЕ </a:t>
            </a:r>
            <a:r>
              <a:rPr lang="ru-RU" sz="1800" b="1" i="0" dirty="0" smtClean="0">
                <a:solidFill>
                  <a:schemeClr val="bg1"/>
                </a:solidFill>
              </a:rPr>
              <a:t>345. </a:t>
            </a:r>
            <a:r>
              <a:rPr lang="ru-RU" sz="1800" b="1" i="0" smtClean="0">
                <a:solidFill>
                  <a:schemeClr val="bg1"/>
                </a:solidFill>
              </a:rPr>
              <a:t>СТРАНИЦА </a:t>
            </a:r>
            <a:r>
              <a:rPr lang="ru-RU" sz="1800" b="1" i="0" smtClean="0">
                <a:solidFill>
                  <a:schemeClr val="bg1"/>
                </a:solidFill>
              </a:rPr>
              <a:t>154.</a:t>
            </a:r>
            <a:endParaRPr lang="ru-RU" sz="18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DCAC"/>
            </a:gs>
            <a:gs pos="23000">
              <a:srgbClr val="C7AC4C"/>
            </a:gs>
            <a:gs pos="55000">
              <a:srgbClr val="E6D78A"/>
            </a:gs>
            <a:gs pos="70000">
              <a:srgbClr val="C7AC4C"/>
            </a:gs>
            <a:gs pos="88000">
              <a:srgbClr val="E6D78A"/>
            </a:gs>
            <a:gs pos="100000">
              <a:srgbClr val="E6DCA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50" y="250825"/>
            <a:ext cx="5404437" cy="290464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dirty="0"/>
              <a:t>		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Всю ночь шёл дождь. На рассвете подул такой сильный ветер, что капли дождя замёрзли на высоких деревьях.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	Утром лесничий открыл двери своего домика, оглянулся и проговорил: «Деревья стеклянные !»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	Старик и мальчик вышли из дома. Лес стоял причудливый, необычный. Всё кругом обледенело. Даже самая тоненькая веточка была заключена в стеклянную трубочку. Деревья склонились под тяжёлым ледяным грузом, словно задумались.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П.Васильева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100" dirty="0"/>
              <a:t>Выпишите слова с приставками.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100" dirty="0"/>
              <a:t>     Выделите приставки.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dirty="0"/>
              <a:t>	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631380" y="250825"/>
            <a:ext cx="31832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949700" y="250825"/>
            <a:ext cx="0" cy="33801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560671" y="250825"/>
            <a:ext cx="227229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787900" y="250825"/>
            <a:ext cx="0" cy="33801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178300" y="479425"/>
            <a:ext cx="22722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406900" y="479425"/>
            <a:ext cx="0" cy="6835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815936" y="860425"/>
            <a:ext cx="22622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035300" y="860425"/>
            <a:ext cx="0" cy="6835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60763" y="1089025"/>
            <a:ext cx="1361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96900" y="1089025"/>
            <a:ext cx="0" cy="6835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726380" y="1089025"/>
            <a:ext cx="31832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044700" y="1089025"/>
            <a:ext cx="0" cy="6835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935095" y="1360024"/>
            <a:ext cx="272274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3187700" y="1360024"/>
            <a:ext cx="0" cy="33801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07180" y="1520272"/>
            <a:ext cx="31832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825500" y="1520273"/>
            <a:ext cx="0" cy="6835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4133625" y="1554073"/>
            <a:ext cx="27327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4406900" y="1554073"/>
            <a:ext cx="0" cy="6835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4027272" y="1724579"/>
            <a:ext cx="22722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4254500" y="1707224"/>
            <a:ext cx="0" cy="67601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1876460" y="1546225"/>
            <a:ext cx="18961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2066078" y="1546225"/>
            <a:ext cx="0" cy="3455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455086" y="1963435"/>
            <a:ext cx="113614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3568700" y="1963436"/>
            <a:ext cx="0" cy="33801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lIns="51469" tIns="25734" rIns="51469" bIns="25734"/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2" name="Рисунок 31" descr="post-149122-125293296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08" y="2552573"/>
            <a:ext cx="403784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6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6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4" grpId="0" animBg="1"/>
      <p:bldP spid="9245" grpId="0" animBg="1"/>
      <p:bldP spid="9246" grpId="0" animBg="1"/>
      <p:bldP spid="9247" grpId="0" animBg="1"/>
      <p:bldP spid="92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3975"/>
            <a:ext cx="5765800" cy="32988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AutoShape 16"/>
          <p:cNvSpPr>
            <a:spLocks noChangeArrowheads="1"/>
          </p:cNvSpPr>
          <p:nvPr/>
        </p:nvSpPr>
        <p:spPr bwMode="auto">
          <a:xfrm>
            <a:off x="204206" y="157736"/>
            <a:ext cx="5357390" cy="1123680"/>
          </a:xfrm>
          <a:prstGeom prst="downArrowCallout">
            <a:avLst>
              <a:gd name="adj1" fmla="val 59124"/>
              <a:gd name="adj2" fmla="val 59124"/>
              <a:gd name="adj3" fmla="val 16667"/>
              <a:gd name="adj4" fmla="val 66667"/>
            </a:avLst>
          </a:prstGeom>
          <a:gradFill rotWithShape="1">
            <a:gsLst>
              <a:gs pos="0">
                <a:srgbClr val="00FFFF"/>
              </a:gs>
              <a:gs pos="100000">
                <a:srgbClr val="FF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8196" name="AutoShape 17"/>
          <p:cNvSpPr>
            <a:spLocks noChangeArrowheads="1"/>
          </p:cNvSpPr>
          <p:nvPr/>
        </p:nvSpPr>
        <p:spPr bwMode="auto">
          <a:xfrm>
            <a:off x="204205" y="1393826"/>
            <a:ext cx="1634645" cy="16002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endParaRPr lang="ru-RU" sz="14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Неизменяемые</a:t>
            </a:r>
            <a:endParaRPr lang="ru-RU" sz="1600" b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приставки: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До-</a:t>
            </a:r>
            <a:r>
              <a:rPr lang="ru-RU" sz="1400" b="1" dirty="0">
                <a:solidFill>
                  <a:srgbClr val="FF0000"/>
                </a:solidFill>
              </a:rPr>
              <a:t>, пере-, в-,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на-, о, от-,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по-, у-, под-,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вы-, за-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197" name="AutoShape 18"/>
          <p:cNvSpPr>
            <a:spLocks noChangeArrowheads="1"/>
          </p:cNvSpPr>
          <p:nvPr/>
        </p:nvSpPr>
        <p:spPr bwMode="auto">
          <a:xfrm>
            <a:off x="1968500" y="1393825"/>
            <a:ext cx="1828800" cy="153304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t"/>
          <a:lstStyle/>
          <a:p>
            <a:pPr algn="ctr"/>
            <a:r>
              <a:rPr lang="ru-RU" sz="16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Приставки </a:t>
            </a:r>
            <a:endParaRPr lang="ru-RU" sz="1600" b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-З, -С</a:t>
            </a:r>
            <a:r>
              <a:rPr lang="ru-RU" sz="16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- рас, из – </a:t>
            </a:r>
            <a:r>
              <a:rPr lang="ru-RU" sz="14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r>
              <a:rPr lang="ru-RU" sz="1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воз- </a:t>
            </a:r>
            <a:r>
              <a:rPr lang="ru-RU" sz="14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</a:t>
            </a:r>
            <a:r>
              <a:rPr lang="ru-RU" sz="1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низ – </a:t>
            </a:r>
            <a:r>
              <a:rPr lang="ru-RU" sz="14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</a:t>
            </a:r>
            <a:r>
              <a:rPr lang="ru-RU" sz="1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- </a:t>
            </a:r>
            <a:r>
              <a:rPr lang="ru-RU" sz="14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черес</a:t>
            </a:r>
            <a:r>
              <a:rPr lang="ru-RU" sz="1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- бес</a:t>
            </a:r>
            <a:endParaRPr lang="ru-RU" sz="1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AutoShape 19"/>
          <p:cNvSpPr>
            <a:spLocks noChangeArrowheads="1"/>
          </p:cNvSpPr>
          <p:nvPr/>
        </p:nvSpPr>
        <p:spPr bwMode="auto">
          <a:xfrm>
            <a:off x="3926951" y="1393826"/>
            <a:ext cx="1634644" cy="1600199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/>
            <a:r>
              <a:rPr lang="ru-RU" b="1" dirty="0">
                <a:solidFill>
                  <a:srgbClr val="3366FF"/>
                </a:solidFill>
              </a:rPr>
              <a:t>Приставки</a:t>
            </a:r>
          </a:p>
          <a:p>
            <a:pPr algn="ctr"/>
            <a:r>
              <a:rPr lang="ru-RU" b="1" dirty="0" smtClean="0">
                <a:solidFill>
                  <a:srgbClr val="3366FF"/>
                </a:solidFill>
              </a:rPr>
              <a:t> </a:t>
            </a:r>
            <a:endParaRPr lang="ru-RU" b="1" dirty="0">
              <a:solidFill>
                <a:srgbClr val="3366FF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ПРЕ-,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ПРИ-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2100" y="98425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приставки делятся на три вида: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098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1555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для правописания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приставок третьей группы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1450" y="1160760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1" descr="3a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28688"/>
            <a:ext cx="1008856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2" y="1822450"/>
            <a:ext cx="1381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708025"/>
            <a:ext cx="1466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5900" y="1822450"/>
            <a:ext cx="1225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Пр..скакал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7500" y="26130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Пр...бежал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78300" y="16224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</a:t>
            </a:r>
            <a:r>
              <a:rPr lang="ru-RU" dirty="0" smtClean="0"/>
              <a:t>…летел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92300" y="92868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</a:t>
            </a:r>
            <a:r>
              <a:rPr lang="ru-RU" dirty="0" smtClean="0"/>
              <a:t>…красный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1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5458" y="101402"/>
            <a:ext cx="4900930" cy="709811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значение приставки в данных словах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95499" y="936625"/>
            <a:ext cx="5135166" cy="2267611"/>
          </a:xfrm>
        </p:spPr>
        <p:txBody>
          <a:bodyPr rtlCol="0">
            <a:normAutofit fontScale="92500" lnSpcReduction="20000"/>
          </a:bodyPr>
          <a:lstStyle/>
          <a:p>
            <a:pPr algn="just">
              <a:defRPr/>
            </a:pPr>
            <a:r>
              <a:rPr lang="ru-RU" sz="2200" b="1" dirty="0">
                <a:solidFill>
                  <a:schemeClr val="tx1"/>
                </a:solidFill>
              </a:rPr>
              <a:t>пребольшой </a:t>
            </a:r>
            <a:r>
              <a:rPr lang="ru-RU" sz="2200" b="1" dirty="0" smtClean="0">
                <a:solidFill>
                  <a:schemeClr val="tx1"/>
                </a:solidFill>
              </a:rPr>
              <a:t>арбуз</a:t>
            </a:r>
          </a:p>
          <a:p>
            <a:pPr algn="just">
              <a:defRPr/>
            </a:pPr>
            <a:endParaRPr lang="ru-RU" sz="2200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премилый </a:t>
            </a:r>
            <a:r>
              <a:rPr lang="ru-RU" sz="2400" b="1" dirty="0" smtClean="0">
                <a:solidFill>
                  <a:schemeClr val="tx1"/>
                </a:solidFill>
              </a:rPr>
              <a:t>котёнок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прехорошее настроение </a:t>
            </a:r>
          </a:p>
          <a:p>
            <a:pPr algn="just">
              <a:defRPr/>
            </a:pPr>
            <a:endParaRPr lang="ru-RU" sz="2500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Верно</a:t>
            </a:r>
            <a:r>
              <a:rPr lang="ru-RU" sz="2200" b="1" dirty="0">
                <a:solidFill>
                  <a:schemeClr val="tx1"/>
                </a:solidFill>
              </a:rPr>
              <a:t>: </a:t>
            </a:r>
            <a:r>
              <a:rPr lang="ru-RU" sz="2200" b="1" dirty="0">
                <a:solidFill>
                  <a:srgbClr val="FF0000"/>
                </a:solidFill>
              </a:rPr>
              <a:t>приставка ПРЕ- </a:t>
            </a:r>
            <a:r>
              <a:rPr lang="ru-RU" sz="2200" b="1" dirty="0">
                <a:solidFill>
                  <a:schemeClr val="tx1"/>
                </a:solidFill>
              </a:rPr>
              <a:t>в данных словах имеет значение </a:t>
            </a:r>
            <a:r>
              <a:rPr lang="ru-RU" sz="2200" b="1" dirty="0">
                <a:solidFill>
                  <a:srgbClr val="FF0000"/>
                </a:solidFill>
              </a:rPr>
              <a:t>ОЧЕНЬ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0700" y="1546225"/>
            <a:ext cx="450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944100" y="1588624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0544" y="2079625"/>
            <a:ext cx="450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944100" y="2122024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6" descr="C:\Users\1\Documents\Для презентаций\Звери\3d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50" y="1487223"/>
            <a:ext cx="701318" cy="59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C:\Users\1\Documents\Заготовки к презентации\Иллюстрации к презентациям\Еда\323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25"/>
            <a:ext cx="900906" cy="5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 rot="5400000">
            <a:off x="934436" y="1046626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0544" y="1012825"/>
            <a:ext cx="450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063081" y="1115418"/>
            <a:ext cx="2342356" cy="169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87700" y="1014016"/>
            <a:ext cx="2432447" cy="2982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FF0000"/>
                </a:solidFill>
              </a:rPr>
              <a:t>очень большой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98218" y="1385822"/>
            <a:ext cx="1711722" cy="20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63900" y="1552821"/>
            <a:ext cx="1936948" cy="2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FF0000"/>
                </a:solidFill>
              </a:rPr>
              <a:t> очень милый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28852" y="1588625"/>
            <a:ext cx="1531541" cy="190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56869" y="2068600"/>
            <a:ext cx="1621631" cy="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FF0000"/>
                </a:solidFill>
              </a:rPr>
              <a:t>очень хорошее</a:t>
            </a:r>
          </a:p>
        </p:txBody>
      </p:sp>
    </p:spTree>
    <p:extLst>
      <p:ext uri="{BB962C8B-B14F-4D97-AF65-F5344CB8AC3E}">
        <p14:creationId xmlns:p14="http://schemas.microsoft.com/office/powerpoint/2010/main" val="12951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5589" y="473207"/>
            <a:ext cx="54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092333" y="507008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0635" y="811213"/>
            <a:ext cx="495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1081088" y="15886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092333" y="845013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10" descr="C:\Users\1\Documents\Для презентаций\Картинки для презентаций\3e357b6e0c59bfed15145fd3b3f312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31" y="507008"/>
            <a:ext cx="978985" cy="73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" descr="C:\Users\1\Documents\Для презентаций\Иллюстрации для презентаций\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8" y="1241425"/>
            <a:ext cx="7013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Содержимое 3"/>
          <p:cNvSpPr>
            <a:spLocks noGrp="1"/>
          </p:cNvSpPr>
          <p:nvPr>
            <p:ph idx="4294967295"/>
          </p:nvPr>
        </p:nvSpPr>
        <p:spPr>
          <a:xfrm>
            <a:off x="549870" y="371806"/>
            <a:ext cx="5000030" cy="2670241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buFont typeface="Arial" charset="0"/>
              <a:buNone/>
            </a:pPr>
            <a:r>
              <a:rPr lang="ru-RU" altLang="ru-RU" sz="2500" b="1" dirty="0"/>
              <a:t>преграда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500" b="1" dirty="0"/>
              <a:t>прервать</a:t>
            </a:r>
          </a:p>
          <a:p>
            <a:pPr eaLnBrk="1" hangingPunct="1">
              <a:buFont typeface="Arial" charset="0"/>
              <a:buNone/>
            </a:pPr>
            <a:endParaRPr lang="ru-RU" altLang="ru-RU" sz="2500" b="1" dirty="0"/>
          </a:p>
          <a:p>
            <a:pPr algn="just" eaLnBrk="1" hangingPunct="1">
              <a:buFont typeface="Arial" charset="0"/>
              <a:buNone/>
            </a:pPr>
            <a:r>
              <a:rPr lang="ru-RU" altLang="ru-RU" sz="2500" b="1" dirty="0"/>
              <a:t>    </a:t>
            </a:r>
            <a:endParaRPr lang="ru-RU" altLang="ru-RU" sz="2500" b="1" dirty="0" smtClean="0"/>
          </a:p>
          <a:p>
            <a:pPr algn="just" eaLnBrk="1" hangingPunct="1">
              <a:buFont typeface="Arial" charset="0"/>
              <a:buNone/>
            </a:pPr>
            <a:r>
              <a:rPr lang="ru-RU" altLang="ru-RU" sz="2500" b="1" dirty="0" smtClean="0"/>
              <a:t>В </a:t>
            </a:r>
            <a:r>
              <a:rPr lang="ru-RU" altLang="ru-RU" sz="2500" b="1" dirty="0"/>
              <a:t>этих словах приставка близка </a:t>
            </a:r>
            <a:r>
              <a:rPr lang="ru-RU" altLang="ru-RU" sz="2500" b="1" dirty="0" smtClean="0"/>
              <a:t>              по </a:t>
            </a:r>
            <a:r>
              <a:rPr lang="ru-RU" altLang="ru-RU" sz="2500" b="1" dirty="0"/>
              <a:t>значению  к </a:t>
            </a:r>
            <a:r>
              <a:rPr lang="ru-RU" altLang="ru-RU" sz="2500" b="1" dirty="0">
                <a:solidFill>
                  <a:srgbClr val="FF0000"/>
                </a:solidFill>
              </a:rPr>
              <a:t>приставке ПЕРЕ-</a:t>
            </a:r>
          </a:p>
          <a:p>
            <a:pPr eaLnBrk="1" hangingPunct="1">
              <a:buFont typeface="Arial" charset="0"/>
              <a:buNone/>
            </a:pPr>
            <a:endParaRPr lang="ru-RU" altLang="ru-RU" sz="2500" b="1" dirty="0"/>
          </a:p>
          <a:p>
            <a:pPr eaLnBrk="1" hangingPunct="1">
              <a:buFont typeface="Arial" charset="0"/>
              <a:buNone/>
            </a:pPr>
            <a:endParaRPr lang="ru-RU" altLang="ru-RU" sz="2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42356" y="439407"/>
            <a:ext cx="1846858" cy="23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перегородить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32447" y="811213"/>
            <a:ext cx="1846858" cy="236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перервать</a:t>
            </a:r>
          </a:p>
        </p:txBody>
      </p:sp>
    </p:spTree>
    <p:extLst>
      <p:ext uri="{BB962C8B-B14F-4D97-AF65-F5344CB8AC3E}">
        <p14:creationId xmlns:p14="http://schemas.microsoft.com/office/powerpoint/2010/main" val="15079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251817" y="608410"/>
            <a:ext cx="5450483" cy="236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877570" y="98425"/>
            <a:ext cx="4900930" cy="630942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FF0000"/>
                </a:solidFill>
              </a:rPr>
              <a:t>Каково значение приставки в словах?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4294967295"/>
          </p:nvPr>
        </p:nvSpPr>
        <p:spPr>
          <a:xfrm>
            <a:off x="292100" y="776374"/>
            <a:ext cx="5189220" cy="2141451"/>
          </a:xfrm>
          <a:prstGeom prst="rect">
            <a:avLst/>
          </a:prstGeom>
        </p:spPr>
        <p:txBody>
          <a:bodyPr lIns="51481" tIns="25740" rIns="51481" bIns="25740"/>
          <a:lstStyle/>
          <a:p>
            <a:pPr>
              <a:buFont typeface="Arial" charset="0"/>
              <a:buNone/>
            </a:pPr>
            <a:r>
              <a:rPr lang="ru-RU" altLang="ru-RU" dirty="0" smtClean="0"/>
              <a:t> </a:t>
            </a:r>
          </a:p>
          <a:p>
            <a:pPr>
              <a:buFont typeface="Arial" charset="0"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пришить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карман</a:t>
            </a:r>
          </a:p>
          <a:p>
            <a:pPr>
              <a:buFont typeface="Arial" charset="0"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приделать к крыше</a:t>
            </a:r>
          </a:p>
          <a:p>
            <a:pPr>
              <a:buFont typeface="Arial" charset="0"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прибавить скорость</a:t>
            </a:r>
          </a:p>
          <a:p>
            <a:pPr>
              <a:buFont typeface="Arial" charset="0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Присоединение</a:t>
            </a:r>
            <a:endParaRPr lang="ru-RU" alt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Прибавление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60364" y="1447287"/>
            <a:ext cx="450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77015" y="1460386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3" descr="C:\Users\1\Documents\Для презентаций\Рисунки .png\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60" y="574609"/>
            <a:ext cx="1216224" cy="125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93396" y="1098114"/>
            <a:ext cx="4174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77015" y="1115417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3" descr="C:\Users\1\Documents\Для презентаций\Картинки для презентаций\35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205"/>
            <a:ext cx="786791" cy="59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0" descr="C:\Users\1\Documents\Заготовки к презентации\Иллюстрации к презентациям\Спорт\велосипедист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4" y="2155825"/>
            <a:ext cx="115842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60363" y="1723827"/>
            <a:ext cx="450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742339" y="1791303"/>
            <a:ext cx="135953" cy="10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4" name="Содержимое 3"/>
          <p:cNvSpPr>
            <a:spLocks noGrp="1"/>
          </p:cNvSpPr>
          <p:nvPr>
            <p:ph idx="4294967295"/>
          </p:nvPr>
        </p:nvSpPr>
        <p:spPr>
          <a:xfrm>
            <a:off x="764580" y="529580"/>
            <a:ext cx="5090120" cy="269304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500" b="1" dirty="0"/>
              <a:t>прикрыть</a:t>
            </a:r>
          </a:p>
          <a:p>
            <a:pPr>
              <a:buFont typeface="Arial" charset="0"/>
              <a:buNone/>
            </a:pPr>
            <a:r>
              <a:rPr lang="ru-RU" altLang="ru-RU" sz="2500" b="1" dirty="0"/>
              <a:t>присесть</a:t>
            </a:r>
          </a:p>
          <a:p>
            <a:pPr>
              <a:buFont typeface="Arial" charset="0"/>
              <a:buNone/>
            </a:pPr>
            <a:r>
              <a:rPr lang="ru-RU" altLang="ru-RU" sz="2500" b="1" dirty="0"/>
              <a:t>приукрасить</a:t>
            </a:r>
          </a:p>
          <a:p>
            <a:pPr>
              <a:buFont typeface="Arial" charset="0"/>
              <a:buNone/>
            </a:pPr>
            <a:r>
              <a:rPr lang="ru-RU" altLang="ru-RU" sz="2500" b="1" dirty="0"/>
              <a:t>присмиреть</a:t>
            </a:r>
          </a:p>
          <a:p>
            <a:pPr>
              <a:buFont typeface="Arial" charset="0"/>
              <a:buNone/>
            </a:pPr>
            <a:r>
              <a:rPr lang="ru-RU" altLang="ru-RU" sz="2500" b="1" dirty="0"/>
              <a:t>призадуматься</a:t>
            </a:r>
          </a:p>
          <a:p>
            <a:pPr>
              <a:buFont typeface="Arial" charset="0"/>
              <a:buNone/>
            </a:pPr>
            <a:endParaRPr lang="ru-RU" altLang="ru-RU" sz="2500" b="1" dirty="0"/>
          </a:p>
          <a:p>
            <a:pPr>
              <a:buFont typeface="Arial" charset="0"/>
              <a:buNone/>
            </a:pPr>
            <a:r>
              <a:rPr lang="ru-RU" altLang="ru-RU" sz="2500" b="1" dirty="0">
                <a:solidFill>
                  <a:srgbClr val="FF0000"/>
                </a:solidFill>
              </a:rPr>
              <a:t>            Неполнота действия</a:t>
            </a:r>
          </a:p>
        </p:txBody>
      </p:sp>
      <p:pic>
        <p:nvPicPr>
          <p:cNvPr id="6148" name="Picture 6" descr="C:\Users\1\Desktop\8592885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61" y="150277"/>
            <a:ext cx="1033039" cy="6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25500" y="608409"/>
            <a:ext cx="54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325099" y="642210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10816" y="980215"/>
            <a:ext cx="495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1272514" y="1014016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65771" y="1352021"/>
            <a:ext cx="540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1272514" y="1385822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5500" y="1715958"/>
            <a:ext cx="54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1325099" y="1757628"/>
            <a:ext cx="67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0816" y="2095632"/>
            <a:ext cx="555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1308199" y="2146333"/>
            <a:ext cx="101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9" name="Picture 3" descr="C:\Users\1\Documents\Для презентаций\Картинки для презентаций\doc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41" y="884149"/>
            <a:ext cx="780785" cy="5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</TotalTime>
  <Words>1000</Words>
  <Application>Microsoft Office PowerPoint</Application>
  <PresentationFormat>Произвольный</PresentationFormat>
  <Paragraphs>188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Wingdings</vt:lpstr>
      <vt:lpstr>Office Theme</vt:lpstr>
      <vt:lpstr>Оформление по умолчанию</vt:lpstr>
      <vt:lpstr>Край</vt:lpstr>
      <vt:lpstr>Презентация PowerPoint</vt:lpstr>
      <vt:lpstr>СЕГОДНЯ НА УРОКЕ  </vt:lpstr>
      <vt:lpstr>Презентация PowerPoint</vt:lpstr>
      <vt:lpstr>Презентация PowerPoint</vt:lpstr>
      <vt:lpstr>Основание для правописания приставок третьей группы – смысл</vt:lpstr>
      <vt:lpstr>Определите значение приставки в данных словах</vt:lpstr>
      <vt:lpstr>Презентация PowerPoint</vt:lpstr>
      <vt:lpstr>Каково значение приставки в словах?</vt:lpstr>
      <vt:lpstr>Презентация PowerPoint</vt:lpstr>
      <vt:lpstr>Презентация PowerPoint</vt:lpstr>
      <vt:lpstr>Презентация PowerPoint</vt:lpstr>
      <vt:lpstr>АЛГОРИТМ ПРИМЕНЕНИЯ ПРАВИЛА</vt:lpstr>
      <vt:lpstr>БУДЬТЕ ВНИМАТЕЛЬНЫ!</vt:lpstr>
      <vt:lpstr>ЗАПОМНИ!</vt:lpstr>
      <vt:lpstr>Презентация PowerPoint</vt:lpstr>
      <vt:lpstr>Презентация PowerPoint</vt:lpstr>
      <vt:lpstr>Презентация PowerPoint</vt:lpstr>
      <vt:lpstr> </vt:lpstr>
      <vt:lpstr>УПРАЖНЕНИЕ 342</vt:lpstr>
      <vt:lpstr>УПРАЖНЕНИЕ 342</vt:lpstr>
      <vt:lpstr>УПРАЖНЕНИЕ 343</vt:lpstr>
      <vt:lpstr>УПРАЖНЕНИЕ 343</vt:lpstr>
      <vt:lpstr>УПРАЖНЕНИЕ 344</vt:lpstr>
      <vt:lpstr>УПРАЖНЕНИЕ 344</vt:lpstr>
      <vt:lpstr>УПРАЖНЕНИЕ 344</vt:lpstr>
      <vt:lpstr>Презентация PowerPoint</vt:lpstr>
      <vt:lpstr>САМОСТОЯТЕЛЬНАЯ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386</cp:revision>
  <dcterms:created xsi:type="dcterms:W3CDTF">2020-04-13T08:05:16Z</dcterms:created>
  <dcterms:modified xsi:type="dcterms:W3CDTF">2020-12-09T04:09:13Z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