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7" r:id="rId2"/>
    <p:sldMasterId id="2147483682" r:id="rId3"/>
  </p:sldMasterIdLst>
  <p:notesMasterIdLst>
    <p:notesMasterId r:id="rId31"/>
  </p:notesMasterIdLst>
  <p:sldIdLst>
    <p:sldId id="259" r:id="rId4"/>
    <p:sldId id="390" r:id="rId5"/>
    <p:sldId id="448" r:id="rId6"/>
    <p:sldId id="459" r:id="rId7"/>
    <p:sldId id="442" r:id="rId8"/>
    <p:sldId id="450" r:id="rId9"/>
    <p:sldId id="452" r:id="rId10"/>
    <p:sldId id="453" r:id="rId11"/>
    <p:sldId id="454" r:id="rId12"/>
    <p:sldId id="455" r:id="rId13"/>
    <p:sldId id="457" r:id="rId14"/>
    <p:sldId id="458" r:id="rId15"/>
    <p:sldId id="461" r:id="rId16"/>
    <p:sldId id="460" r:id="rId17"/>
    <p:sldId id="456" r:id="rId18"/>
    <p:sldId id="462" r:id="rId19"/>
    <p:sldId id="443" r:id="rId20"/>
    <p:sldId id="445" r:id="rId21"/>
    <p:sldId id="444" r:id="rId22"/>
    <p:sldId id="463" r:id="rId23"/>
    <p:sldId id="446" r:id="rId24"/>
    <p:sldId id="464" r:id="rId25"/>
    <p:sldId id="447" r:id="rId26"/>
    <p:sldId id="465" r:id="rId27"/>
    <p:sldId id="467" r:id="rId28"/>
    <p:sldId id="449" r:id="rId29"/>
    <p:sldId id="294" r:id="rId30"/>
  </p:sldIdLst>
  <p:sldSz cx="5765800" cy="3244850"/>
  <p:notesSz cx="5765800" cy="3244850"/>
  <p:defaultTextStyle>
    <a:defPPr>
      <a:defRPr lang="ru-RU"/>
    </a:defPPr>
    <a:lvl1pPr marL="0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5658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1324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6985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2647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78311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3974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89635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45295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663300"/>
    <a:srgbClr val="F7A3F1"/>
    <a:srgbClr val="EB21D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64" autoAdjust="0"/>
  </p:normalViewPr>
  <p:slideViewPr>
    <p:cSldViewPr>
      <p:cViewPr varScale="1">
        <p:scale>
          <a:sx n="150" d="100"/>
          <a:sy n="150" d="100"/>
        </p:scale>
        <p:origin x="672" y="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F1FB7-21AC-47CC-B595-2F69D866CB56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AD94F-03BF-4B07-8397-30E69AD47C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098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658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1324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6985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2647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78311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3974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89635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5295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41E932-98F8-4150-AEFA-9FB87CE23177}" type="slidenum">
              <a:rPr lang="ru-RU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01813" y="242888"/>
            <a:ext cx="2162175" cy="1217612"/>
          </a:xfrm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Прочтите текст. Озаглавьте его. Выпишите слова с приставками, графически выделяя их.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801813" y="242888"/>
            <a:ext cx="2162175" cy="12176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1F8FE62-8C94-4CA5-AE40-E1B29B9B9BA9}" type="slidenum">
              <a:rPr lang="ru-RU" altLang="ru-RU" smtClean="0"/>
              <a:pPr eaLnBrk="1" hangingPunct="1"/>
              <a:t>8</a:t>
            </a:fld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435" y="1008007"/>
            <a:ext cx="4900930" cy="6955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4870" y="1838749"/>
            <a:ext cx="4036060" cy="829239"/>
          </a:xfrm>
        </p:spPr>
        <p:txBody>
          <a:bodyPr/>
          <a:lstStyle>
            <a:lvl1pPr marL="0" indent="0" algn="ctr">
              <a:buNone/>
              <a:defRPr/>
            </a:lvl1pPr>
            <a:lvl2pPr marL="257404" indent="0" algn="ctr">
              <a:buNone/>
              <a:defRPr/>
            </a:lvl2pPr>
            <a:lvl3pPr marL="514807" indent="0" algn="ctr">
              <a:buNone/>
              <a:defRPr/>
            </a:lvl3pPr>
            <a:lvl4pPr marL="772211" indent="0" algn="ctr">
              <a:buNone/>
              <a:defRPr/>
            </a:lvl4pPr>
            <a:lvl5pPr marL="1029614" indent="0" algn="ctr">
              <a:buNone/>
              <a:defRPr/>
            </a:lvl5pPr>
            <a:lvl6pPr marL="1287018" indent="0" algn="ctr">
              <a:buNone/>
              <a:defRPr/>
            </a:lvl6pPr>
            <a:lvl7pPr marL="1544422" indent="0" algn="ctr">
              <a:buNone/>
              <a:defRPr/>
            </a:lvl7pPr>
            <a:lvl8pPr marL="1801825" indent="0" algn="ctr">
              <a:buNone/>
              <a:defRPr/>
            </a:lvl8pPr>
            <a:lvl9pPr marL="2059229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DDBA49-1AC6-4746-9A01-96E63DBF502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076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AFAA4C-D960-49DE-B398-B0BA215E59C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4787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458" y="2085117"/>
            <a:ext cx="4900930" cy="644463"/>
          </a:xfrm>
        </p:spPr>
        <p:txBody>
          <a:bodyPr anchor="t"/>
          <a:lstStyle>
            <a:lvl1pPr algn="l">
              <a:defRPr sz="23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5458" y="1375306"/>
            <a:ext cx="4900930" cy="709811"/>
          </a:xfrm>
        </p:spPr>
        <p:txBody>
          <a:bodyPr anchor="b"/>
          <a:lstStyle>
            <a:lvl1pPr marL="0" indent="0">
              <a:buNone/>
              <a:defRPr sz="1100"/>
            </a:lvl1pPr>
            <a:lvl2pPr marL="257404" indent="0">
              <a:buNone/>
              <a:defRPr sz="1000"/>
            </a:lvl2pPr>
            <a:lvl3pPr marL="514807" indent="0">
              <a:buNone/>
              <a:defRPr sz="900"/>
            </a:lvl3pPr>
            <a:lvl4pPr marL="772211" indent="0">
              <a:buNone/>
              <a:defRPr sz="800"/>
            </a:lvl4pPr>
            <a:lvl5pPr marL="1029614" indent="0">
              <a:buNone/>
              <a:defRPr sz="800"/>
            </a:lvl5pPr>
            <a:lvl6pPr marL="1287018" indent="0">
              <a:buNone/>
              <a:defRPr sz="800"/>
            </a:lvl6pPr>
            <a:lvl7pPr marL="1544422" indent="0">
              <a:buNone/>
              <a:defRPr sz="800"/>
            </a:lvl7pPr>
            <a:lvl8pPr marL="1801825" indent="0">
              <a:buNone/>
              <a:defRPr sz="800"/>
            </a:lvl8pPr>
            <a:lvl9pPr marL="2059229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18ECCA-6A1B-4A44-BD68-BB684A38D135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93218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8290" y="757132"/>
            <a:ext cx="2546562" cy="2141451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0948" y="757132"/>
            <a:ext cx="2546562" cy="2141451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65F65D-6438-4C97-A276-E7345EF12345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08953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8290" y="726336"/>
            <a:ext cx="2547563" cy="302702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57404" indent="0">
              <a:buNone/>
              <a:defRPr sz="1100" b="1"/>
            </a:lvl2pPr>
            <a:lvl3pPr marL="514807" indent="0">
              <a:buNone/>
              <a:defRPr sz="1000" b="1"/>
            </a:lvl3pPr>
            <a:lvl4pPr marL="772211" indent="0">
              <a:buNone/>
              <a:defRPr sz="900" b="1"/>
            </a:lvl4pPr>
            <a:lvl5pPr marL="1029614" indent="0">
              <a:buNone/>
              <a:defRPr sz="900" b="1"/>
            </a:lvl5pPr>
            <a:lvl6pPr marL="1287018" indent="0">
              <a:buNone/>
              <a:defRPr sz="900" b="1"/>
            </a:lvl6pPr>
            <a:lvl7pPr marL="1544422" indent="0">
              <a:buNone/>
              <a:defRPr sz="900" b="1"/>
            </a:lvl7pPr>
            <a:lvl8pPr marL="1801825" indent="0">
              <a:buNone/>
              <a:defRPr sz="900" b="1"/>
            </a:lvl8pPr>
            <a:lvl9pPr marL="2059229" indent="0">
              <a:buNone/>
              <a:defRPr sz="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8290" y="1029038"/>
            <a:ext cx="2547563" cy="1869545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8946" y="726336"/>
            <a:ext cx="2548564" cy="302702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57404" indent="0">
              <a:buNone/>
              <a:defRPr sz="1100" b="1"/>
            </a:lvl2pPr>
            <a:lvl3pPr marL="514807" indent="0">
              <a:buNone/>
              <a:defRPr sz="1000" b="1"/>
            </a:lvl3pPr>
            <a:lvl4pPr marL="772211" indent="0">
              <a:buNone/>
              <a:defRPr sz="900" b="1"/>
            </a:lvl4pPr>
            <a:lvl5pPr marL="1029614" indent="0">
              <a:buNone/>
              <a:defRPr sz="900" b="1"/>
            </a:lvl5pPr>
            <a:lvl6pPr marL="1287018" indent="0">
              <a:buNone/>
              <a:defRPr sz="900" b="1"/>
            </a:lvl6pPr>
            <a:lvl7pPr marL="1544422" indent="0">
              <a:buNone/>
              <a:defRPr sz="900" b="1"/>
            </a:lvl7pPr>
            <a:lvl8pPr marL="1801825" indent="0">
              <a:buNone/>
              <a:defRPr sz="900" b="1"/>
            </a:lvl8pPr>
            <a:lvl9pPr marL="2059229" indent="0">
              <a:buNone/>
              <a:defRPr sz="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8946" y="1029038"/>
            <a:ext cx="2548564" cy="1869545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DB12E8-EA1F-4681-9950-7427E1BA782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2194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AE501B-C20C-4C3D-8435-1FAEEDB7FF7C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0635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CC7384-CB38-4402-9FE3-078B4C79D78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1723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291" y="129193"/>
            <a:ext cx="1896908" cy="549822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4268" y="129193"/>
            <a:ext cx="3223242" cy="276939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8291" y="679015"/>
            <a:ext cx="1896908" cy="2219568"/>
          </a:xfrm>
        </p:spPr>
        <p:txBody>
          <a:bodyPr/>
          <a:lstStyle>
            <a:lvl1pPr marL="0" indent="0">
              <a:buNone/>
              <a:defRPr sz="800"/>
            </a:lvl1pPr>
            <a:lvl2pPr marL="257404" indent="0">
              <a:buNone/>
              <a:defRPr sz="700"/>
            </a:lvl2pPr>
            <a:lvl3pPr marL="514807" indent="0">
              <a:buNone/>
              <a:defRPr sz="600"/>
            </a:lvl3pPr>
            <a:lvl4pPr marL="772211" indent="0">
              <a:buNone/>
              <a:defRPr sz="500"/>
            </a:lvl4pPr>
            <a:lvl5pPr marL="1029614" indent="0">
              <a:buNone/>
              <a:defRPr sz="500"/>
            </a:lvl5pPr>
            <a:lvl6pPr marL="1287018" indent="0">
              <a:buNone/>
              <a:defRPr sz="500"/>
            </a:lvl6pPr>
            <a:lvl7pPr marL="1544422" indent="0">
              <a:buNone/>
              <a:defRPr sz="500"/>
            </a:lvl7pPr>
            <a:lvl8pPr marL="1801825" indent="0">
              <a:buNone/>
              <a:defRPr sz="500"/>
            </a:lvl8pPr>
            <a:lvl9pPr marL="2059229" indent="0">
              <a:buNone/>
              <a:defRPr sz="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2951AE-8C93-42C8-8A61-1DE7ABF4F9AE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3482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0137" y="2271395"/>
            <a:ext cx="3459480" cy="268151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0137" y="289933"/>
            <a:ext cx="3459480" cy="1946910"/>
          </a:xfrm>
        </p:spPr>
        <p:txBody>
          <a:bodyPr/>
          <a:lstStyle>
            <a:lvl1pPr marL="0" indent="0">
              <a:buNone/>
              <a:defRPr sz="1800"/>
            </a:lvl1pPr>
            <a:lvl2pPr marL="257404" indent="0">
              <a:buNone/>
              <a:defRPr sz="1600"/>
            </a:lvl2pPr>
            <a:lvl3pPr marL="514807" indent="0">
              <a:buNone/>
              <a:defRPr sz="1400"/>
            </a:lvl3pPr>
            <a:lvl4pPr marL="772211" indent="0">
              <a:buNone/>
              <a:defRPr sz="1100"/>
            </a:lvl4pPr>
            <a:lvl5pPr marL="1029614" indent="0">
              <a:buNone/>
              <a:defRPr sz="1100"/>
            </a:lvl5pPr>
            <a:lvl6pPr marL="1287018" indent="0">
              <a:buNone/>
              <a:defRPr sz="1100"/>
            </a:lvl6pPr>
            <a:lvl7pPr marL="1544422" indent="0">
              <a:buNone/>
              <a:defRPr sz="1100"/>
            </a:lvl7pPr>
            <a:lvl8pPr marL="1801825" indent="0">
              <a:buNone/>
              <a:defRPr sz="1100"/>
            </a:lvl8pPr>
            <a:lvl9pPr marL="2059229" indent="0">
              <a:buNone/>
              <a:defRPr sz="11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30137" y="2539546"/>
            <a:ext cx="3459480" cy="380819"/>
          </a:xfrm>
        </p:spPr>
        <p:txBody>
          <a:bodyPr/>
          <a:lstStyle>
            <a:lvl1pPr marL="0" indent="0">
              <a:buNone/>
              <a:defRPr sz="800"/>
            </a:lvl1pPr>
            <a:lvl2pPr marL="257404" indent="0">
              <a:buNone/>
              <a:defRPr sz="700"/>
            </a:lvl2pPr>
            <a:lvl3pPr marL="514807" indent="0">
              <a:buNone/>
              <a:defRPr sz="600"/>
            </a:lvl3pPr>
            <a:lvl4pPr marL="772211" indent="0">
              <a:buNone/>
              <a:defRPr sz="500"/>
            </a:lvl4pPr>
            <a:lvl5pPr marL="1029614" indent="0">
              <a:buNone/>
              <a:defRPr sz="500"/>
            </a:lvl5pPr>
            <a:lvl6pPr marL="1287018" indent="0">
              <a:buNone/>
              <a:defRPr sz="500"/>
            </a:lvl6pPr>
            <a:lvl7pPr marL="1544422" indent="0">
              <a:buNone/>
              <a:defRPr sz="500"/>
            </a:lvl7pPr>
            <a:lvl8pPr marL="1801825" indent="0">
              <a:buNone/>
              <a:defRPr sz="500"/>
            </a:lvl8pPr>
            <a:lvl9pPr marL="2059229" indent="0">
              <a:buNone/>
              <a:defRPr sz="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66EE31-9518-4339-BDD3-441D0F1B01BF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3605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CFFA47-73B8-4BF8-9968-5367F5AA8A84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6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1"/>
            <a:ext cx="4893589" cy="215444"/>
          </a:xfrm>
        </p:spPr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180205" y="129945"/>
            <a:ext cx="1297305" cy="27686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8290" y="129945"/>
            <a:ext cx="3795818" cy="27686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0523E3-393E-4AB1-8731-8B2EF85125A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9750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290" y="129945"/>
            <a:ext cx="5189220" cy="54080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88290" y="757132"/>
            <a:ext cx="5189220" cy="214145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8290" y="2954917"/>
            <a:ext cx="1345353" cy="22533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69982" y="2954917"/>
            <a:ext cx="1825837" cy="22533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132157" y="2954917"/>
            <a:ext cx="1345353" cy="225337"/>
          </a:xfrm>
        </p:spPr>
        <p:txBody>
          <a:bodyPr/>
          <a:lstStyle>
            <a:lvl1pPr>
              <a:defRPr/>
            </a:lvl1pPr>
          </a:lstStyle>
          <a:p>
            <a:fld id="{381F5668-B133-45ED-A0CC-2907B63439E6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9039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290" y="129945"/>
            <a:ext cx="5189220" cy="54080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88290" y="757132"/>
            <a:ext cx="5189220" cy="103429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8290" y="1863536"/>
            <a:ext cx="5189220" cy="103504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88290" y="2954917"/>
            <a:ext cx="1345353" cy="22533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969982" y="2954917"/>
            <a:ext cx="1825837" cy="22533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132157" y="2954917"/>
            <a:ext cx="1345353" cy="225337"/>
          </a:xfrm>
        </p:spPr>
        <p:txBody>
          <a:bodyPr/>
          <a:lstStyle>
            <a:lvl1pPr>
              <a:defRPr/>
            </a:lvl1pPr>
          </a:lstStyle>
          <a:p>
            <a:fld id="{06569161-9C6E-4DA4-B5C3-4353B5BF224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8080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290" y="129945"/>
            <a:ext cx="5189220" cy="54080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88290" y="757132"/>
            <a:ext cx="2546562" cy="21414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0948" y="757132"/>
            <a:ext cx="2546562" cy="21414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88290" y="2954917"/>
            <a:ext cx="1345353" cy="22533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969982" y="2954917"/>
            <a:ext cx="1825837" cy="22533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132157" y="2954917"/>
            <a:ext cx="1345353" cy="225337"/>
          </a:xfrm>
        </p:spPr>
        <p:txBody>
          <a:bodyPr/>
          <a:lstStyle>
            <a:lvl1pPr>
              <a:defRPr/>
            </a:lvl1pPr>
          </a:lstStyle>
          <a:p>
            <a:fld id="{287C6221-CFF3-4310-8683-254733615E2E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6914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0" y="115673"/>
            <a:ext cx="5287319" cy="67751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528532" y="901347"/>
            <a:ext cx="5049079" cy="1982964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63C607-49EB-4662-9F96-03970F7E1F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054351"/>
      </p:ext>
    </p:extLst>
  </p:cSld>
  <p:clrMapOvr>
    <a:masterClrMapping/>
  </p:clrMapOvr>
  <p:transition spd="slow">
    <p:circl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/>
        </p:nvSpPr>
        <p:spPr bwMode="auto">
          <a:xfrm>
            <a:off x="384387" y="576862"/>
            <a:ext cx="4997027" cy="432647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 lIns="51481" tIns="25740" rIns="51481" bIns="2574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1249257" y="1874802"/>
            <a:ext cx="410613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lIns="51481" tIns="25740" rIns="51481" bIns="2574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76580" y="721078"/>
            <a:ext cx="4806835" cy="829239"/>
          </a:xfrm>
        </p:spPr>
        <p:txBody>
          <a:bodyPr/>
          <a:lstStyle>
            <a:lvl1pPr>
              <a:defRPr sz="2800"/>
            </a:lvl1pPr>
          </a:lstStyle>
          <a:p>
            <a:r>
              <a:rPr lang="ru-RU" altLang="en-US"/>
              <a:t>Образец заголовка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49256" y="1874802"/>
            <a:ext cx="4132157" cy="829239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600"/>
            </a:lvl1pPr>
          </a:lstStyle>
          <a:p>
            <a:r>
              <a:rPr lang="ru-RU" altLang="en-US"/>
              <a:t>Образец подзаголовка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1969982" y="2954166"/>
            <a:ext cx="1825837" cy="216323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EFF18DE-6862-491B-BC3A-C65DAC52824F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7250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001CE8-63C4-44D4-AEEB-7AF5FA672ECC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4267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458" y="2085117"/>
            <a:ext cx="4900930" cy="644463"/>
          </a:xfrm>
        </p:spPr>
        <p:txBody>
          <a:bodyPr/>
          <a:lstStyle>
            <a:lvl1pPr algn="l">
              <a:defRPr sz="23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5458" y="1375306"/>
            <a:ext cx="4900930" cy="709811"/>
          </a:xfrm>
        </p:spPr>
        <p:txBody>
          <a:bodyPr anchor="b"/>
          <a:lstStyle>
            <a:lvl1pPr marL="0" indent="0">
              <a:buNone/>
              <a:defRPr sz="1100"/>
            </a:lvl1pPr>
            <a:lvl2pPr marL="257404" indent="0">
              <a:buNone/>
              <a:defRPr sz="1000"/>
            </a:lvl2pPr>
            <a:lvl3pPr marL="514807" indent="0">
              <a:buNone/>
              <a:defRPr sz="900"/>
            </a:lvl3pPr>
            <a:lvl4pPr marL="772211" indent="0">
              <a:buNone/>
              <a:defRPr sz="800"/>
            </a:lvl4pPr>
            <a:lvl5pPr marL="1029614" indent="0">
              <a:buNone/>
              <a:defRPr sz="800"/>
            </a:lvl5pPr>
            <a:lvl6pPr marL="1287018" indent="0">
              <a:buNone/>
              <a:defRPr sz="800"/>
            </a:lvl6pPr>
            <a:lvl7pPr marL="1544422" indent="0">
              <a:buNone/>
              <a:defRPr sz="800"/>
            </a:lvl7pPr>
            <a:lvl8pPr marL="1801825" indent="0">
              <a:buNone/>
              <a:defRPr sz="800"/>
            </a:lvl8pPr>
            <a:lvl9pPr marL="2059229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56FC5B-6AD3-4066-B75C-AC2A7C8F612F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05627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8290" y="757132"/>
            <a:ext cx="2546562" cy="2143704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30948" y="757132"/>
            <a:ext cx="2546562" cy="2143704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70A80C-2F94-4363-9FAF-FE97CACF53EF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58651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0" y="129945"/>
            <a:ext cx="5189220" cy="54080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290" y="726336"/>
            <a:ext cx="2547563" cy="302702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57404" indent="0">
              <a:buNone/>
              <a:defRPr sz="1100" b="1"/>
            </a:lvl2pPr>
            <a:lvl3pPr marL="514807" indent="0">
              <a:buNone/>
              <a:defRPr sz="1000" b="1"/>
            </a:lvl3pPr>
            <a:lvl4pPr marL="772211" indent="0">
              <a:buNone/>
              <a:defRPr sz="900" b="1"/>
            </a:lvl4pPr>
            <a:lvl5pPr marL="1029614" indent="0">
              <a:buNone/>
              <a:defRPr sz="900" b="1"/>
            </a:lvl5pPr>
            <a:lvl6pPr marL="1287018" indent="0">
              <a:buNone/>
              <a:defRPr sz="900" b="1"/>
            </a:lvl6pPr>
            <a:lvl7pPr marL="1544422" indent="0">
              <a:buNone/>
              <a:defRPr sz="900" b="1"/>
            </a:lvl7pPr>
            <a:lvl8pPr marL="1801825" indent="0">
              <a:buNone/>
              <a:defRPr sz="900" b="1"/>
            </a:lvl8pPr>
            <a:lvl9pPr marL="2059229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8290" y="1029038"/>
            <a:ext cx="2547563" cy="1869545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8946" y="726336"/>
            <a:ext cx="2548564" cy="302702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57404" indent="0">
              <a:buNone/>
              <a:defRPr sz="1100" b="1"/>
            </a:lvl2pPr>
            <a:lvl3pPr marL="514807" indent="0">
              <a:buNone/>
              <a:defRPr sz="1000" b="1"/>
            </a:lvl3pPr>
            <a:lvl4pPr marL="772211" indent="0">
              <a:buNone/>
              <a:defRPr sz="900" b="1"/>
            </a:lvl4pPr>
            <a:lvl5pPr marL="1029614" indent="0">
              <a:buNone/>
              <a:defRPr sz="900" b="1"/>
            </a:lvl5pPr>
            <a:lvl6pPr marL="1287018" indent="0">
              <a:buNone/>
              <a:defRPr sz="900" b="1"/>
            </a:lvl6pPr>
            <a:lvl7pPr marL="1544422" indent="0">
              <a:buNone/>
              <a:defRPr sz="900" b="1"/>
            </a:lvl7pPr>
            <a:lvl8pPr marL="1801825" indent="0">
              <a:buNone/>
              <a:defRPr sz="900" b="1"/>
            </a:lvl8pPr>
            <a:lvl9pPr marL="2059229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8946" y="1029038"/>
            <a:ext cx="2548564" cy="1869545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2ADCE0-3317-4BC4-ADF2-BEE1AF373829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91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1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845AA9-8FCC-4A39-B048-C6F879AB553C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4993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429D92-F373-4BE3-9457-4FCBB7063A99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2099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1" y="129193"/>
            <a:ext cx="1896908" cy="549822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4268" y="129193"/>
            <a:ext cx="3223242" cy="276939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8291" y="679015"/>
            <a:ext cx="1896908" cy="2219568"/>
          </a:xfrm>
        </p:spPr>
        <p:txBody>
          <a:bodyPr/>
          <a:lstStyle>
            <a:lvl1pPr marL="0" indent="0">
              <a:buNone/>
              <a:defRPr sz="800"/>
            </a:lvl1pPr>
            <a:lvl2pPr marL="257404" indent="0">
              <a:buNone/>
              <a:defRPr sz="700"/>
            </a:lvl2pPr>
            <a:lvl3pPr marL="514807" indent="0">
              <a:buNone/>
              <a:defRPr sz="600"/>
            </a:lvl3pPr>
            <a:lvl4pPr marL="772211" indent="0">
              <a:buNone/>
              <a:defRPr sz="500"/>
            </a:lvl4pPr>
            <a:lvl5pPr marL="1029614" indent="0">
              <a:buNone/>
              <a:defRPr sz="500"/>
            </a:lvl5pPr>
            <a:lvl6pPr marL="1287018" indent="0">
              <a:buNone/>
              <a:defRPr sz="500"/>
            </a:lvl6pPr>
            <a:lvl7pPr marL="1544422" indent="0">
              <a:buNone/>
              <a:defRPr sz="500"/>
            </a:lvl7pPr>
            <a:lvl8pPr marL="1801825" indent="0">
              <a:buNone/>
              <a:defRPr sz="500"/>
            </a:lvl8pPr>
            <a:lvl9pPr marL="2059229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C61446-0B2F-484F-8D28-8CE29FF236BA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26013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137" y="2271395"/>
            <a:ext cx="3459480" cy="268151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0137" y="289933"/>
            <a:ext cx="3459480" cy="1946910"/>
          </a:xfrm>
        </p:spPr>
        <p:txBody>
          <a:bodyPr/>
          <a:lstStyle>
            <a:lvl1pPr marL="0" indent="0">
              <a:buNone/>
              <a:defRPr sz="1800"/>
            </a:lvl1pPr>
            <a:lvl2pPr marL="257404" indent="0">
              <a:buNone/>
              <a:defRPr sz="1600"/>
            </a:lvl2pPr>
            <a:lvl3pPr marL="514807" indent="0">
              <a:buNone/>
              <a:defRPr sz="1400"/>
            </a:lvl3pPr>
            <a:lvl4pPr marL="772211" indent="0">
              <a:buNone/>
              <a:defRPr sz="1100"/>
            </a:lvl4pPr>
            <a:lvl5pPr marL="1029614" indent="0">
              <a:buNone/>
              <a:defRPr sz="1100"/>
            </a:lvl5pPr>
            <a:lvl6pPr marL="1287018" indent="0">
              <a:buNone/>
              <a:defRPr sz="1100"/>
            </a:lvl6pPr>
            <a:lvl7pPr marL="1544422" indent="0">
              <a:buNone/>
              <a:defRPr sz="1100"/>
            </a:lvl7pPr>
            <a:lvl8pPr marL="1801825" indent="0">
              <a:buNone/>
              <a:defRPr sz="1100"/>
            </a:lvl8pPr>
            <a:lvl9pPr marL="2059229" indent="0">
              <a:buNone/>
              <a:defRPr sz="11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30137" y="2539546"/>
            <a:ext cx="3459480" cy="380819"/>
          </a:xfrm>
        </p:spPr>
        <p:txBody>
          <a:bodyPr/>
          <a:lstStyle>
            <a:lvl1pPr marL="0" indent="0">
              <a:buNone/>
              <a:defRPr sz="800"/>
            </a:lvl1pPr>
            <a:lvl2pPr marL="257404" indent="0">
              <a:buNone/>
              <a:defRPr sz="700"/>
            </a:lvl2pPr>
            <a:lvl3pPr marL="514807" indent="0">
              <a:buNone/>
              <a:defRPr sz="600"/>
            </a:lvl3pPr>
            <a:lvl4pPr marL="772211" indent="0">
              <a:buNone/>
              <a:defRPr sz="500"/>
            </a:lvl4pPr>
            <a:lvl5pPr marL="1029614" indent="0">
              <a:buNone/>
              <a:defRPr sz="500"/>
            </a:lvl5pPr>
            <a:lvl6pPr marL="1287018" indent="0">
              <a:buNone/>
              <a:defRPr sz="500"/>
            </a:lvl6pPr>
            <a:lvl7pPr marL="1544422" indent="0">
              <a:buNone/>
              <a:defRPr sz="500"/>
            </a:lvl7pPr>
            <a:lvl8pPr marL="1801825" indent="0">
              <a:buNone/>
              <a:defRPr sz="500"/>
            </a:lvl8pPr>
            <a:lvl9pPr marL="2059229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15F152-FE11-47E0-8C68-39AE286AB2A6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9267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D549B6-672B-4C78-91E3-24B3CFC33A42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3288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80205" y="131447"/>
            <a:ext cx="1297305" cy="276938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8290" y="131447"/>
            <a:ext cx="3795818" cy="27693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B865BC-DD89-408A-B216-276672A118BC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32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38" indent="-71838">
              <a:buFont typeface="Arial" panose="020B0604020202020204" pitchFamily="34" charset="0"/>
              <a:buChar char="•"/>
              <a:defRPr sz="700"/>
            </a:lvl2pPr>
            <a:lvl3pPr marL="143674" indent="-71838">
              <a:defRPr sz="700"/>
            </a:lvl3pPr>
            <a:lvl4pPr marL="251423" indent="-107756">
              <a:defRPr sz="700"/>
            </a:lvl4pPr>
            <a:lvl5pPr marL="359177" indent="-107756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38" indent="-71838">
              <a:buFont typeface="Arial" panose="020B0604020202020204" pitchFamily="34" charset="0"/>
              <a:buChar char="•"/>
              <a:defRPr sz="700"/>
            </a:lvl2pPr>
            <a:lvl3pPr marL="143674" indent="-71838">
              <a:defRPr sz="700"/>
            </a:lvl3pPr>
            <a:lvl4pPr marL="251423" indent="-107756">
              <a:defRPr sz="700"/>
            </a:lvl4pPr>
            <a:lvl5pPr marL="359177" indent="-107756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38" indent="-71838">
              <a:buFont typeface="Arial" panose="020B0604020202020204" pitchFamily="34" charset="0"/>
              <a:buChar char="•"/>
              <a:defRPr sz="700"/>
            </a:lvl2pPr>
            <a:lvl3pPr marL="143674" indent="-71838">
              <a:defRPr sz="700"/>
            </a:lvl3pPr>
            <a:lvl4pPr marL="251423" indent="-107756">
              <a:defRPr sz="700"/>
            </a:lvl4pPr>
            <a:lvl5pPr marL="359177" indent="-107756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8" y="441677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0982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458" y="2085117"/>
            <a:ext cx="4900930" cy="353943"/>
          </a:xfrm>
        </p:spPr>
        <p:txBody>
          <a:bodyPr anchor="t"/>
          <a:lstStyle>
            <a:lvl1pPr algn="l">
              <a:defRPr sz="23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5458" y="1915840"/>
            <a:ext cx="4900930" cy="169277"/>
          </a:xfrm>
        </p:spPr>
        <p:txBody>
          <a:bodyPr anchor="b"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57404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514807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2211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1029614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287018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544422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801825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205922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E77CBA-8877-4840-9BD0-289241FBAF9E}" type="datetimeFigureOut">
              <a:rPr lang="ru-RU"/>
              <a:pPr>
                <a:defRPr/>
              </a:pPr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BBAD3-CFD2-46D6-B0F0-9037E6A7BD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54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BA8E5-671E-497B-B1FD-563FEB221296}" type="datetimeFigureOut">
              <a:rPr lang="ru-RU"/>
              <a:pPr>
                <a:defRPr/>
              </a:pPr>
              <a:t>09.12.2020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0AF59F-D461-45AA-BCB8-2FAE6C17C8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322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32435" y="865293"/>
            <a:ext cx="2378393" cy="124649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06924" y="865293"/>
            <a:ext cx="2378393" cy="124649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A32A04-40F1-46C7-A845-BDEDBC0226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4633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1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0"/>
            <a:ext cx="489358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25"/>
            <a:ext cx="184505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25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25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94" r:id="rId7"/>
    <p:sldLayoutId id="2147483695" r:id="rId8"/>
    <p:sldLayoutId id="2147483697" r:id="rId9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5658">
        <a:defRPr>
          <a:latin typeface="+mn-lt"/>
          <a:ea typeface="+mn-ea"/>
          <a:cs typeface="+mn-cs"/>
        </a:defRPr>
      </a:lvl2pPr>
      <a:lvl3pPr marL="911324">
        <a:defRPr>
          <a:latin typeface="+mn-lt"/>
          <a:ea typeface="+mn-ea"/>
          <a:cs typeface="+mn-cs"/>
        </a:defRPr>
      </a:lvl3pPr>
      <a:lvl4pPr marL="1366985">
        <a:defRPr>
          <a:latin typeface="+mn-lt"/>
          <a:ea typeface="+mn-ea"/>
          <a:cs typeface="+mn-cs"/>
        </a:defRPr>
      </a:lvl4pPr>
      <a:lvl5pPr marL="1822647">
        <a:defRPr>
          <a:latin typeface="+mn-lt"/>
          <a:ea typeface="+mn-ea"/>
          <a:cs typeface="+mn-cs"/>
        </a:defRPr>
      </a:lvl5pPr>
      <a:lvl6pPr marL="2278311">
        <a:defRPr>
          <a:latin typeface="+mn-lt"/>
          <a:ea typeface="+mn-ea"/>
          <a:cs typeface="+mn-cs"/>
        </a:defRPr>
      </a:lvl6pPr>
      <a:lvl7pPr marL="2733974">
        <a:defRPr>
          <a:latin typeface="+mn-lt"/>
          <a:ea typeface="+mn-ea"/>
          <a:cs typeface="+mn-cs"/>
        </a:defRPr>
      </a:lvl7pPr>
      <a:lvl8pPr marL="3189635">
        <a:defRPr>
          <a:latin typeface="+mn-lt"/>
          <a:ea typeface="+mn-ea"/>
          <a:cs typeface="+mn-cs"/>
        </a:defRPr>
      </a:lvl8pPr>
      <a:lvl9pPr marL="364529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5658">
        <a:defRPr>
          <a:latin typeface="+mn-lt"/>
          <a:ea typeface="+mn-ea"/>
          <a:cs typeface="+mn-cs"/>
        </a:defRPr>
      </a:lvl2pPr>
      <a:lvl3pPr marL="911324">
        <a:defRPr>
          <a:latin typeface="+mn-lt"/>
          <a:ea typeface="+mn-ea"/>
          <a:cs typeface="+mn-cs"/>
        </a:defRPr>
      </a:lvl3pPr>
      <a:lvl4pPr marL="1366985">
        <a:defRPr>
          <a:latin typeface="+mn-lt"/>
          <a:ea typeface="+mn-ea"/>
          <a:cs typeface="+mn-cs"/>
        </a:defRPr>
      </a:lvl4pPr>
      <a:lvl5pPr marL="1822647">
        <a:defRPr>
          <a:latin typeface="+mn-lt"/>
          <a:ea typeface="+mn-ea"/>
          <a:cs typeface="+mn-cs"/>
        </a:defRPr>
      </a:lvl5pPr>
      <a:lvl6pPr marL="2278311">
        <a:defRPr>
          <a:latin typeface="+mn-lt"/>
          <a:ea typeface="+mn-ea"/>
          <a:cs typeface="+mn-cs"/>
        </a:defRPr>
      </a:lvl6pPr>
      <a:lvl7pPr marL="2733974">
        <a:defRPr>
          <a:latin typeface="+mn-lt"/>
          <a:ea typeface="+mn-ea"/>
          <a:cs typeface="+mn-cs"/>
        </a:defRPr>
      </a:lvl7pPr>
      <a:lvl8pPr marL="3189635">
        <a:defRPr>
          <a:latin typeface="+mn-lt"/>
          <a:ea typeface="+mn-ea"/>
          <a:cs typeface="+mn-cs"/>
        </a:defRPr>
      </a:lvl8pPr>
      <a:lvl9pPr marL="3645295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8290" y="129945"/>
            <a:ext cx="5189220" cy="54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1481" tIns="25740" rIns="51481" bIns="2574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8290" y="757132"/>
            <a:ext cx="5189220" cy="2141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1481" tIns="25740" rIns="51481" bIns="2574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88290" y="2954917"/>
            <a:ext cx="1345353" cy="22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1481" tIns="25740" rIns="51481" bIns="25740" numCol="1" anchor="t" anchorCtr="0" compatLnSpc="1">
            <a:prstTxWarp prst="textNoShape">
              <a:avLst/>
            </a:prstTxWarp>
          </a:bodyPr>
          <a:lstStyle>
            <a:lvl1pPr>
              <a:defRPr sz="8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969982" y="2954917"/>
            <a:ext cx="1825837" cy="22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1481" tIns="25740" rIns="51481" bIns="25740" numCol="1" anchor="t" anchorCtr="0" compatLnSpc="1">
            <a:prstTxWarp prst="textNoShape">
              <a:avLst/>
            </a:prstTxWarp>
          </a:bodyPr>
          <a:lstStyle>
            <a:lvl1pPr algn="ctr">
              <a:defRPr sz="8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132157" y="2954917"/>
            <a:ext cx="1345353" cy="22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1481" tIns="25740" rIns="51481" bIns="25740" numCol="1" anchor="t" anchorCtr="0" compatLnSpc="1">
            <a:prstTxWarp prst="textNoShape">
              <a:avLst/>
            </a:prstTxWarp>
          </a:bodyPr>
          <a:lstStyle>
            <a:lvl1pPr algn="r">
              <a:defRPr sz="8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3BC30821-1CEC-4F44-BE87-8A6B23136DDD}" type="slidenum">
              <a:rPr lang="ru-RU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275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96" r:id="rId15"/>
  </p:sldLayoutIdLst>
  <p:txStyles>
    <p:titleStyle>
      <a:lvl1pPr algn="ctr" rtl="0" fontAlgn="base">
        <a:spcBef>
          <a:spcPct val="0"/>
        </a:spcBef>
        <a:spcAft>
          <a:spcPct val="0"/>
        </a:spcAft>
        <a:defRPr sz="25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25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25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25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2500">
          <a:solidFill>
            <a:schemeClr val="tx2"/>
          </a:solidFill>
          <a:latin typeface="Arial" charset="0"/>
        </a:defRPr>
      </a:lvl5pPr>
      <a:lvl6pPr marL="257404" algn="ctr" rtl="0" fontAlgn="base">
        <a:spcBef>
          <a:spcPct val="0"/>
        </a:spcBef>
        <a:spcAft>
          <a:spcPct val="0"/>
        </a:spcAft>
        <a:defRPr sz="2500">
          <a:solidFill>
            <a:schemeClr val="tx2"/>
          </a:solidFill>
          <a:latin typeface="Arial" charset="0"/>
        </a:defRPr>
      </a:lvl6pPr>
      <a:lvl7pPr marL="514807" algn="ctr" rtl="0" fontAlgn="base">
        <a:spcBef>
          <a:spcPct val="0"/>
        </a:spcBef>
        <a:spcAft>
          <a:spcPct val="0"/>
        </a:spcAft>
        <a:defRPr sz="2500">
          <a:solidFill>
            <a:schemeClr val="tx2"/>
          </a:solidFill>
          <a:latin typeface="Arial" charset="0"/>
        </a:defRPr>
      </a:lvl7pPr>
      <a:lvl8pPr marL="772211" algn="ctr" rtl="0" fontAlgn="base">
        <a:spcBef>
          <a:spcPct val="0"/>
        </a:spcBef>
        <a:spcAft>
          <a:spcPct val="0"/>
        </a:spcAft>
        <a:defRPr sz="2500">
          <a:solidFill>
            <a:schemeClr val="tx2"/>
          </a:solidFill>
          <a:latin typeface="Arial" charset="0"/>
        </a:defRPr>
      </a:lvl8pPr>
      <a:lvl9pPr marL="1029614" algn="ctr" rtl="0" fontAlgn="base">
        <a:spcBef>
          <a:spcPct val="0"/>
        </a:spcBef>
        <a:spcAft>
          <a:spcPct val="0"/>
        </a:spcAft>
        <a:defRPr sz="2500">
          <a:solidFill>
            <a:schemeClr val="tx2"/>
          </a:solidFill>
          <a:latin typeface="Arial" charset="0"/>
        </a:defRPr>
      </a:lvl9pPr>
    </p:titleStyle>
    <p:bodyStyle>
      <a:lvl1pPr marL="193053" indent="-193053" algn="l" rtl="0" fontAlgn="base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18281" indent="-160877" algn="l" rtl="0" fontAlgn="base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2pPr>
      <a:lvl3pPr marL="643509" indent="-128702" algn="l" rtl="0" fontAlgn="base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3pPr>
      <a:lvl4pPr marL="900913" indent="-128702" algn="l" rtl="0" fontAlgn="base">
        <a:spcBef>
          <a:spcPct val="20000"/>
        </a:spcBef>
        <a:spcAft>
          <a:spcPct val="0"/>
        </a:spcAft>
        <a:buChar char="–"/>
        <a:defRPr sz="1100">
          <a:solidFill>
            <a:schemeClr val="tx1"/>
          </a:solidFill>
          <a:latin typeface="+mn-lt"/>
        </a:defRPr>
      </a:lvl4pPr>
      <a:lvl5pPr marL="1158316" indent="-128702" algn="l" rtl="0" fontAlgn="base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5pPr>
      <a:lvl6pPr marL="1415720" indent="-128702" algn="l" rtl="0" fontAlgn="base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6pPr>
      <a:lvl7pPr marL="1673123" indent="-128702" algn="l" rtl="0" fontAlgn="base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7pPr>
      <a:lvl8pPr marL="1930527" indent="-128702" algn="l" rtl="0" fontAlgn="base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8pPr>
      <a:lvl9pPr marL="2187931" indent="-128702" algn="l" rtl="0" fontAlgn="base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7404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14807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72211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9614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87018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44422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801825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59229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8290" y="131447"/>
            <a:ext cx="5189220" cy="539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481" tIns="25740" rIns="51481" bIns="2574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8290" y="757132"/>
            <a:ext cx="5189220" cy="2143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481" tIns="25740" rIns="51481" bIns="2574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88290" y="2954166"/>
            <a:ext cx="1345353" cy="216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1481" tIns="25740" rIns="51481" bIns="25740" numCol="1" anchor="b" anchorCtr="0" compatLnSpc="1">
            <a:prstTxWarp prst="textNoShape">
              <a:avLst/>
            </a:prstTxWarp>
          </a:bodyPr>
          <a:lstStyle>
            <a:lvl1pPr>
              <a:defRPr sz="700" smtClean="0">
                <a:latin typeface="+mj-lt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969982" y="2956419"/>
            <a:ext cx="1825837" cy="216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1481" tIns="25740" rIns="51481" bIns="25740" numCol="1" anchor="b" anchorCtr="0" compatLnSpc="1">
            <a:prstTxWarp prst="textNoShape">
              <a:avLst/>
            </a:prstTxWarp>
          </a:bodyPr>
          <a:lstStyle>
            <a:lvl1pPr algn="ctr">
              <a:defRPr sz="700" smtClean="0">
                <a:latin typeface="+mj-lt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132157" y="2954166"/>
            <a:ext cx="1345353" cy="216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1481" tIns="25740" rIns="51481" bIns="25740" numCol="1" anchor="b" anchorCtr="0" compatLnSpc="1">
            <a:prstTxWarp prst="textNoShape">
              <a:avLst/>
            </a:prstTxWarp>
          </a:bodyPr>
          <a:lstStyle>
            <a:lvl1pPr algn="r">
              <a:defRPr sz="700" smtClean="0">
                <a:latin typeface="+mj-lt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6BF83DA3-F665-4764-921A-FEEDB6D18FB5}" type="slidenum">
              <a:rPr lang="ru-RU" altLang="en-US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28679" name="Freeform 7"/>
          <p:cNvSpPr>
            <a:spLocks noChangeArrowheads="1"/>
          </p:cNvSpPr>
          <p:nvPr/>
        </p:nvSpPr>
        <p:spPr bwMode="auto">
          <a:xfrm>
            <a:off x="240242" y="108162"/>
            <a:ext cx="5189220" cy="288431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 lIns="51481" tIns="25740" rIns="51481" bIns="2574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8680" name="Line 8"/>
          <p:cNvSpPr>
            <a:spLocks noChangeShapeType="1"/>
          </p:cNvSpPr>
          <p:nvPr/>
        </p:nvSpPr>
        <p:spPr bwMode="auto">
          <a:xfrm>
            <a:off x="288290" y="2920365"/>
            <a:ext cx="518922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lIns="51481" tIns="25740" rIns="51481" bIns="2574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50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Garamond" pitchFamily="18" charset="0"/>
        </a:defRPr>
      </a:lvl5pPr>
      <a:lvl6pPr marL="257404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Garamond" pitchFamily="18" charset="0"/>
        </a:defRPr>
      </a:lvl6pPr>
      <a:lvl7pPr marL="514807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Garamond" pitchFamily="18" charset="0"/>
        </a:defRPr>
      </a:lvl7pPr>
      <a:lvl8pPr marL="772211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Garamond" pitchFamily="18" charset="0"/>
        </a:defRPr>
      </a:lvl8pPr>
      <a:lvl9pPr marL="1029614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Garamond" pitchFamily="18" charset="0"/>
        </a:defRPr>
      </a:lvl9pPr>
    </p:titleStyle>
    <p:bodyStyle>
      <a:lvl1pPr marL="193053" indent="-19305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1700">
          <a:solidFill>
            <a:schemeClr val="tx1"/>
          </a:solidFill>
          <a:latin typeface="+mn-lt"/>
          <a:ea typeface="+mn-ea"/>
          <a:cs typeface="+mn-cs"/>
        </a:defRPr>
      </a:lvl1pPr>
      <a:lvl2pPr marL="377168" indent="-183222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1500">
          <a:solidFill>
            <a:schemeClr val="tx1"/>
          </a:solidFill>
          <a:latin typeface="+mn-lt"/>
        </a:defRPr>
      </a:lvl2pPr>
      <a:lvl3pPr marL="575583" indent="-197522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3pPr>
      <a:lvl4pPr marL="754336" indent="-177859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1100">
          <a:solidFill>
            <a:schemeClr val="tx1"/>
          </a:solidFill>
          <a:latin typeface="+mn-lt"/>
        </a:defRPr>
      </a:lvl4pPr>
      <a:lvl5pPr marL="946495" indent="-19126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100">
          <a:solidFill>
            <a:schemeClr val="tx1"/>
          </a:solidFill>
          <a:latin typeface="+mn-lt"/>
        </a:defRPr>
      </a:lvl5pPr>
      <a:lvl6pPr marL="1203898" indent="-19126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100">
          <a:solidFill>
            <a:schemeClr val="tx1"/>
          </a:solidFill>
          <a:latin typeface="+mn-lt"/>
        </a:defRPr>
      </a:lvl6pPr>
      <a:lvl7pPr marL="1461302" indent="-19126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100">
          <a:solidFill>
            <a:schemeClr val="tx1"/>
          </a:solidFill>
          <a:latin typeface="+mn-lt"/>
        </a:defRPr>
      </a:lvl7pPr>
      <a:lvl8pPr marL="1718706" indent="-19126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100">
          <a:solidFill>
            <a:schemeClr val="tx1"/>
          </a:solidFill>
          <a:latin typeface="+mn-lt"/>
        </a:defRPr>
      </a:lvl8pPr>
      <a:lvl9pPr marL="1976109" indent="-19126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1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7404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14807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72211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9614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87018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44422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801825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59229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gif"/><Relationship Id="rId5" Type="http://schemas.openxmlformats.org/officeDocument/2006/relationships/image" Target="../media/image15.gif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9" y="1552"/>
            <a:ext cx="5757972" cy="10210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444500" y="1255675"/>
            <a:ext cx="3301148" cy="1814550"/>
          </a:xfrm>
          <a:prstGeom prst="rect">
            <a:avLst/>
          </a:prstGeom>
        </p:spPr>
        <p:txBody>
          <a:bodyPr vert="horz" wrap="square" lIns="0" tIns="13921" rIns="0" bIns="0" rtlCol="0">
            <a:spAutoFit/>
          </a:bodyPr>
          <a:lstStyle/>
          <a:p>
            <a:pPr marL="12655" marR="5065" algn="ctr">
              <a:spcBef>
                <a:spcPts val="340"/>
              </a:spcBef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Правописание приставок </a:t>
            </a:r>
            <a:endParaRPr lang="ru-RU" sz="28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655" marR="5065" algn="ctr">
              <a:spcBef>
                <a:spcPts val="340"/>
              </a:spcBef>
            </a:pPr>
            <a:r>
              <a:rPr lang="ru-RU" sz="2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</a:t>
            </a: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8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</a:t>
            </a:r>
            <a:r>
              <a:rPr lang="ru-RU" sz="28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2655" marR="5065" algn="ctr">
              <a:spcBef>
                <a:spcPts val="340"/>
              </a:spcBef>
            </a:pPr>
            <a:endParaRPr lang="ru-RU" sz="28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65066" y="1540267"/>
            <a:ext cx="296148" cy="10140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1329" y="228120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1329" y="228120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19408" y="249029"/>
            <a:ext cx="173292" cy="385301"/>
          </a:xfrm>
          <a:prstGeom prst="rect">
            <a:avLst/>
          </a:prstGeom>
        </p:spPr>
        <p:txBody>
          <a:bodyPr vert="horz" wrap="square" lIns="0" tIns="1581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spc="1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701329" y="541952"/>
            <a:ext cx="603664" cy="227578"/>
          </a:xfrm>
          <a:prstGeom prst="rect">
            <a:avLst/>
          </a:prstGeom>
        </p:spPr>
        <p:txBody>
          <a:bodyPr vert="horz" wrap="square" lIns="0" tIns="12017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400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968885" y="223265"/>
            <a:ext cx="2961727" cy="537939"/>
          </a:xfrm>
          <a:prstGeom prst="rect">
            <a:avLst/>
          </a:prstGeom>
        </p:spPr>
        <p:txBody>
          <a:bodyPr vert="horz" wrap="square" lIns="0" tIns="1457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670" defTabSz="912420">
              <a:spcBef>
                <a:spcPts val="114"/>
              </a:spcBef>
              <a:defRPr/>
            </a:pPr>
            <a:r>
              <a:rPr lang="ru-RU" kern="0" spc="-5" dirty="0">
                <a:solidFill>
                  <a:sysClr val="window" lastClr="FFFFFF"/>
                </a:solidFill>
              </a:rPr>
              <a:t>Русский</a:t>
            </a:r>
            <a:r>
              <a:rPr lang="ru-RU" kern="0" spc="-55" dirty="0">
                <a:solidFill>
                  <a:sysClr val="window" lastClr="FFFFFF"/>
                </a:solidFill>
              </a:rPr>
              <a:t> </a:t>
            </a:r>
            <a:r>
              <a:rPr lang="ru-RU" kern="0" spc="10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734852" y="318430"/>
            <a:ext cx="65628" cy="656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417159" y="653520"/>
            <a:ext cx="48313" cy="48331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446227" y="384363"/>
            <a:ext cx="288608" cy="288714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712649" y="360783"/>
            <a:ext cx="45770" cy="45787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410174" y="368352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410174" y="360612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410174" y="414796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410174" y="407056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410188" y="461239"/>
            <a:ext cx="15511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410188" y="453497"/>
            <a:ext cx="155111" cy="15898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1622425"/>
            <a:ext cx="2133600" cy="84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336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1" name="Picture 5" descr="C:\Users\1\Documents\Заготовки к презентации\Иллюстрации к презентациям\Деревня\97cfc19e5de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4829" y="1396583"/>
            <a:ext cx="944318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6" descr="C:\Users\1\Documents\Заготовки к презентации\Иллюстрации к презентациям\1 сентября\school19-04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8877" y="398363"/>
            <a:ext cx="1216223" cy="71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Содержимое 9"/>
          <p:cNvSpPr>
            <a:spLocks noGrp="1"/>
          </p:cNvSpPr>
          <p:nvPr>
            <p:ph idx="4294967295"/>
          </p:nvPr>
        </p:nvSpPr>
        <p:spPr>
          <a:xfrm>
            <a:off x="675680" y="980216"/>
            <a:ext cx="5090120" cy="1918367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altLang="ru-RU" dirty="0" smtClean="0"/>
              <a:t>      </a:t>
            </a:r>
            <a:r>
              <a:rPr lang="ru-RU" altLang="ru-RU" sz="2000" b="1" dirty="0" smtClean="0"/>
              <a:t>пригородный </a:t>
            </a:r>
            <a:r>
              <a:rPr lang="ru-RU" altLang="ru-RU" sz="2000" b="1" dirty="0"/>
              <a:t>район</a:t>
            </a:r>
          </a:p>
          <a:p>
            <a:pPr>
              <a:buFont typeface="Arial" charset="0"/>
              <a:buNone/>
            </a:pPr>
            <a:r>
              <a:rPr lang="ru-RU" altLang="ru-RU" sz="2000" b="1" dirty="0"/>
              <a:t>    пришкольный двор</a:t>
            </a:r>
          </a:p>
          <a:p>
            <a:pPr>
              <a:buFont typeface="Arial" charset="0"/>
              <a:buNone/>
            </a:pPr>
            <a:r>
              <a:rPr lang="ru-RU" altLang="ru-RU" sz="2000" b="1" dirty="0"/>
              <a:t>    приморский берег</a:t>
            </a:r>
          </a:p>
          <a:p>
            <a:pPr>
              <a:buFont typeface="Arial" charset="0"/>
              <a:buNone/>
            </a:pPr>
            <a:r>
              <a:rPr lang="ru-RU" altLang="ru-RU" sz="2000" b="1" dirty="0"/>
              <a:t>    прибрежный маяк</a:t>
            </a:r>
          </a:p>
          <a:p>
            <a:pPr>
              <a:buFont typeface="Arial" charset="0"/>
              <a:buNone/>
            </a:pPr>
            <a:endParaRPr lang="ru-RU" altLang="ru-RU" sz="2000" b="1" dirty="0"/>
          </a:p>
          <a:p>
            <a:pPr>
              <a:buFont typeface="Arial" charset="0"/>
              <a:buNone/>
            </a:pPr>
            <a:r>
              <a:rPr lang="ru-RU" altLang="ru-RU" sz="2000" b="1" dirty="0">
                <a:solidFill>
                  <a:srgbClr val="FF0000"/>
                </a:solidFill>
              </a:rPr>
              <a:t>Пространственная близость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990997" y="1014016"/>
            <a:ext cx="40540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 flipH="1" flipV="1">
            <a:off x="1362605" y="1047816"/>
            <a:ext cx="6760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990997" y="1318221"/>
            <a:ext cx="45045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5400000" flipH="1" flipV="1">
            <a:off x="1407650" y="1352021"/>
            <a:ext cx="6760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990997" y="1656226"/>
            <a:ext cx="45045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rot="5400000" flipH="1" flipV="1">
            <a:off x="1407650" y="1690027"/>
            <a:ext cx="6760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990997" y="1960430"/>
            <a:ext cx="45045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rot="5400000">
            <a:off x="1407650" y="1994231"/>
            <a:ext cx="6760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1735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одержимое 9"/>
          <p:cNvSpPr>
            <a:spLocks noGrp="1"/>
          </p:cNvSpPr>
          <p:nvPr>
            <p:ph idx="4294967295"/>
          </p:nvPr>
        </p:nvSpPr>
        <p:spPr>
          <a:xfrm>
            <a:off x="444500" y="980216"/>
            <a:ext cx="5090120" cy="153888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altLang="ru-RU" dirty="0" smtClean="0"/>
              <a:t>    </a:t>
            </a:r>
            <a:r>
              <a:rPr lang="ru-RU" altLang="ru-RU" sz="2000" b="1" dirty="0"/>
              <a:t>приехать в школу</a:t>
            </a:r>
          </a:p>
          <a:p>
            <a:pPr>
              <a:buFont typeface="Arial" charset="0"/>
              <a:buNone/>
            </a:pPr>
            <a:r>
              <a:rPr lang="ru-RU" altLang="ru-RU" sz="2000" b="1" dirty="0"/>
              <a:t>    прибыть на вокзал</a:t>
            </a:r>
          </a:p>
          <a:p>
            <a:pPr>
              <a:buFont typeface="Arial" charset="0"/>
              <a:buNone/>
            </a:pPr>
            <a:r>
              <a:rPr lang="ru-RU" altLang="ru-RU" sz="2000" b="1" dirty="0"/>
              <a:t>    </a:t>
            </a:r>
          </a:p>
          <a:p>
            <a:pPr>
              <a:buFont typeface="Arial" charset="0"/>
              <a:buNone/>
            </a:pPr>
            <a:r>
              <a:rPr lang="ru-RU" altLang="ru-RU" sz="2000" b="1" dirty="0"/>
              <a:t>    </a:t>
            </a:r>
          </a:p>
          <a:p>
            <a:pPr>
              <a:buFont typeface="Arial" charset="0"/>
              <a:buNone/>
            </a:pPr>
            <a:r>
              <a:rPr lang="ru-RU" altLang="ru-RU" sz="2000" b="1" dirty="0">
                <a:solidFill>
                  <a:srgbClr val="FF0000"/>
                </a:solidFill>
              </a:rPr>
              <a:t>Приближение 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673100" y="1014015"/>
            <a:ext cx="457201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 flipH="1" flipV="1">
            <a:off x="1096500" y="1047816"/>
            <a:ext cx="6760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749300" y="1352021"/>
            <a:ext cx="4572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5400000" flipH="1" flipV="1">
            <a:off x="1172700" y="1385822"/>
            <a:ext cx="6760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90" name="Picture 2" descr="https://avatars.mds.yandex.net/get-altay/1923723/2a0000016cec543297131f818e05e269a353/XX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901" y="479425"/>
            <a:ext cx="1511424" cy="1182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504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19" name="Заголовок 2"/>
          <p:cNvSpPr>
            <a:spLocks noGrp="1"/>
          </p:cNvSpPr>
          <p:nvPr>
            <p:ph type="title" idx="4294967295"/>
          </p:nvPr>
        </p:nvSpPr>
        <p:spPr>
          <a:xfrm>
            <a:off x="63501" y="76339"/>
            <a:ext cx="5702300" cy="353943"/>
          </a:xfrm>
        </p:spPr>
        <p:txBody>
          <a:bodyPr/>
          <a:lstStyle/>
          <a:p>
            <a:r>
              <a:rPr lang="ru-RU" altLang="ru-RU" sz="2300" dirty="0" smtClean="0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АЛГОРИТМ ПРИМЕНЕНИЯ ПРАВИЛА</a:t>
            </a:r>
            <a:endParaRPr lang="ru-RU" altLang="ru-RU" sz="2300" dirty="0">
              <a:solidFill>
                <a:schemeClr val="tx2">
                  <a:lumMod val="50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6901" y="403225"/>
            <a:ext cx="4495800" cy="40560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Определить, в какой морфеме орфограмма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 rot="5400000">
            <a:off x="2900235" y="902026"/>
            <a:ext cx="236603" cy="1001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1393428" y="1012825"/>
            <a:ext cx="3013471" cy="3042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Определить значение приставки</a:t>
            </a:r>
          </a:p>
        </p:txBody>
      </p:sp>
      <p:cxnSp>
        <p:nvCxnSpPr>
          <p:cNvPr id="10" name="Прямая со стрелкой 9"/>
          <p:cNvCxnSpPr/>
          <p:nvPr/>
        </p:nvCxnSpPr>
        <p:spPr>
          <a:xfrm rot="10800000" flipV="1">
            <a:off x="2162175" y="1317625"/>
            <a:ext cx="540544" cy="169002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3288309" y="1317625"/>
            <a:ext cx="450453" cy="169002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215900" y="1774825"/>
            <a:ext cx="2486819" cy="13938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>
              <a:defRPr/>
            </a:pPr>
            <a:r>
              <a:rPr lang="ru-RU" sz="1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Высшая </a:t>
            </a:r>
            <a:r>
              <a:rPr lang="ru-RU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степень качества, действия (=«очень») </a:t>
            </a:r>
          </a:p>
          <a:p>
            <a:pPr>
              <a:defRPr/>
            </a:pPr>
            <a:r>
              <a:rPr lang="ru-RU" sz="1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Близко </a:t>
            </a:r>
            <a:r>
              <a:rPr lang="ru-RU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значению к приставке пере- 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261269" y="1402127"/>
            <a:ext cx="945952" cy="27070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ПРЕ-</a:t>
            </a:r>
          </a:p>
        </p:txBody>
      </p:sp>
      <p:cxnSp>
        <p:nvCxnSpPr>
          <p:cNvPr id="24" name="Прямая со стрелкой 23"/>
          <p:cNvCxnSpPr/>
          <p:nvPr/>
        </p:nvCxnSpPr>
        <p:spPr>
          <a:xfrm rot="5400000">
            <a:off x="1644622" y="1765726"/>
            <a:ext cx="135202" cy="1001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Скругленный прямоугольник 25"/>
          <p:cNvSpPr/>
          <p:nvPr/>
        </p:nvSpPr>
        <p:spPr>
          <a:xfrm>
            <a:off x="3738761" y="1402127"/>
            <a:ext cx="900906" cy="27070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ПРИ-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2900163" y="1774825"/>
            <a:ext cx="2725937" cy="13606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>
              <a:defRPr/>
            </a:pPr>
            <a:endParaRPr lang="ru-RU" b="1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ru-RU" sz="1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1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Присоединение </a:t>
            </a:r>
            <a:endParaRPr lang="ru-RU" sz="15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1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Неполнота </a:t>
            </a:r>
            <a:r>
              <a:rPr lang="ru-RU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действия</a:t>
            </a:r>
          </a:p>
          <a:p>
            <a:pPr>
              <a:defRPr/>
            </a:pPr>
            <a:r>
              <a:rPr lang="ru-RU" sz="1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Пространственная </a:t>
            </a:r>
            <a:r>
              <a:rPr lang="ru-RU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близость</a:t>
            </a:r>
          </a:p>
          <a:p>
            <a:pPr>
              <a:defRPr/>
            </a:pPr>
            <a:r>
              <a:rPr lang="ru-RU" sz="15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15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Приближение</a:t>
            </a:r>
            <a:r>
              <a:rPr lang="ru-RU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5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прибавление </a:t>
            </a:r>
            <a:endParaRPr lang="ru-RU" sz="15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93053" indent="-193053">
              <a:buFontTx/>
              <a:buAutoNum type="arabicPeriod"/>
              <a:defRPr/>
            </a:pPr>
            <a:endParaRPr lang="ru-RU" b="1" dirty="0">
              <a:solidFill>
                <a:schemeClr val="tx1"/>
              </a:solidFill>
            </a:endParaRPr>
          </a:p>
        </p:txBody>
      </p:sp>
      <p:cxnSp>
        <p:nvCxnSpPr>
          <p:cNvPr id="50" name="Прямая со стрелкой 49"/>
          <p:cNvCxnSpPr/>
          <p:nvPr/>
        </p:nvCxnSpPr>
        <p:spPr>
          <a:xfrm rot="16200000" flipH="1">
            <a:off x="4121613" y="1766226"/>
            <a:ext cx="135202" cy="0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7188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7" grpId="0" animBg="1"/>
      <p:bldP spid="22" grpId="0" animBg="1"/>
      <p:bldP spid="26" grpId="0" animBg="1"/>
      <p:bldP spid="3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32434" y="110093"/>
            <a:ext cx="5041265" cy="369332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400" dirty="0"/>
              <a:t>БУДЬТЕ ВНИМАТЕЛЬНЫ!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92100" y="631825"/>
            <a:ext cx="2590800" cy="2462213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ru-RU" b="1" i="0" dirty="0" smtClean="0">
                <a:solidFill>
                  <a:schemeClr val="tx2">
                    <a:lumMod val="50000"/>
                  </a:schemeClr>
                </a:solidFill>
              </a:rPr>
              <a:t>      </a:t>
            </a:r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2000" i="0" dirty="0">
                <a:solidFill>
                  <a:schemeClr val="tx2">
                    <a:lumMod val="50000"/>
                  </a:schemeClr>
                </a:solidFill>
              </a:rPr>
              <a:t>некоторых </a:t>
            </a:r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  </a:t>
            </a:r>
          </a:p>
          <a:p>
            <a:pPr eaLnBrk="1" hangingPunct="1">
              <a:defRPr/>
            </a:pPr>
            <a:r>
              <a:rPr lang="ru-RU" sz="20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словах </a:t>
            </a:r>
            <a:r>
              <a:rPr lang="ru-RU" sz="2000" i="0" dirty="0">
                <a:solidFill>
                  <a:schemeClr val="tx2">
                    <a:lumMod val="50000"/>
                  </a:schemeClr>
                </a:solidFill>
              </a:rPr>
              <a:t>смысловая </a:t>
            </a:r>
            <a:endParaRPr lang="ru-RU" sz="20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pPr eaLnBrk="1" hangingPunct="1">
              <a:defRPr/>
            </a:pPr>
            <a:r>
              <a:rPr lang="ru-RU" sz="20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связь </a:t>
            </a:r>
            <a:r>
              <a:rPr lang="ru-RU" sz="2000" i="0" dirty="0">
                <a:solidFill>
                  <a:schemeClr val="tx2">
                    <a:lumMod val="50000"/>
                  </a:schemeClr>
                </a:solidFill>
              </a:rPr>
              <a:t>приставки </a:t>
            </a:r>
            <a:endParaRPr lang="ru-RU" sz="20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pPr eaLnBrk="1" hangingPunct="1">
              <a:defRPr/>
            </a:pPr>
            <a:r>
              <a:rPr lang="ru-RU" sz="2000" dirty="0" smtClean="0">
                <a:solidFill>
                  <a:srgbClr val="C00000"/>
                </a:solidFill>
              </a:rPr>
              <a:t>пре-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 с </a:t>
            </a:r>
            <a:r>
              <a:rPr lang="ru-RU" sz="2000" i="0" dirty="0">
                <a:solidFill>
                  <a:schemeClr val="tx2">
                    <a:lumMod val="50000"/>
                  </a:schemeClr>
                </a:solidFill>
              </a:rPr>
              <a:t>приставкой </a:t>
            </a:r>
            <a:r>
              <a:rPr lang="ru-RU" sz="2000" dirty="0" smtClean="0">
                <a:solidFill>
                  <a:srgbClr val="C00000"/>
                </a:solidFill>
              </a:rPr>
              <a:t>пере- </a:t>
            </a:r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 не </a:t>
            </a:r>
            <a:r>
              <a:rPr lang="ru-RU" sz="2000" i="0" dirty="0">
                <a:solidFill>
                  <a:schemeClr val="tx2">
                    <a:lumMod val="50000"/>
                  </a:schemeClr>
                </a:solidFill>
              </a:rPr>
              <a:t>так заметна, и </a:t>
            </a:r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 надо вдуматься, чтобы </a:t>
            </a:r>
            <a:r>
              <a:rPr lang="ru-RU" sz="2000" i="0" dirty="0">
                <a:solidFill>
                  <a:schemeClr val="tx2">
                    <a:lumMod val="50000"/>
                  </a:schemeClr>
                </a:solidFill>
              </a:rPr>
              <a:t>её уловить.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2959100" y="631825"/>
            <a:ext cx="2514600" cy="2462213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algn="l" eaLnBrk="1" hangingPunct="1">
              <a:defRPr/>
            </a:pP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  </a:t>
            </a:r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Например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: </a:t>
            </a:r>
          </a:p>
          <a:p>
            <a:pPr algn="l" eaLnBrk="1" hangingPunct="1">
              <a:defRPr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 слова   </a:t>
            </a:r>
          </a:p>
          <a:p>
            <a:pPr algn="l" eaLnBrk="1" hangingPunct="1">
              <a:defRPr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преобразовать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  </a:t>
            </a:r>
          </a:p>
          <a:p>
            <a:pPr algn="l" eaLnBrk="1" hangingPunct="1">
              <a:defRPr/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 преобразить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endParaRPr lang="ru-RU" sz="20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l" eaLnBrk="1" hangingPunct="1">
              <a:defRPr/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 превратить </a:t>
            </a:r>
          </a:p>
          <a:p>
            <a:pPr algn="l" eaLnBrk="1" hangingPunct="1">
              <a:defRPr/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имеют общий </a:t>
            </a:r>
          </a:p>
          <a:p>
            <a:pPr algn="l" eaLnBrk="1" hangingPunct="1">
              <a:defRPr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смысл </a:t>
            </a:r>
          </a:p>
          <a:p>
            <a:pPr algn="l" eaLnBrk="1" hangingPunct="1">
              <a:defRPr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«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переделать».</a:t>
            </a:r>
          </a:p>
        </p:txBody>
      </p:sp>
    </p:spTree>
    <p:extLst>
      <p:ext uri="{BB962C8B-B14F-4D97-AF65-F5344CB8AC3E}">
        <p14:creationId xmlns:p14="http://schemas.microsoft.com/office/powerpoint/2010/main" val="1642102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36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36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36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36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36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536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5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5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5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5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5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5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53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53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53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53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53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53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53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53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53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3" grpId="0" build="p" animBg="1"/>
      <p:bldP spid="15364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111500" y="631825"/>
            <a:ext cx="2362200" cy="24384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600" b="1" kern="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kern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ПРИ-</a:t>
            </a:r>
          </a:p>
          <a:p>
            <a:r>
              <a:rPr lang="ru-RU" sz="16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Причина</a:t>
            </a:r>
            <a:endParaRPr lang="ru-RU" sz="16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</a:t>
            </a:r>
          </a:p>
          <a:p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Привет</a:t>
            </a:r>
          </a:p>
          <a:p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Прилежный</a:t>
            </a:r>
          </a:p>
          <a:p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Приключение</a:t>
            </a:r>
          </a:p>
          <a:p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Природа</a:t>
            </a:r>
          </a:p>
          <a:p>
            <a:r>
              <a:rPr lang="ru-RU" sz="16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Привилегия</a:t>
            </a:r>
          </a:p>
          <a:p>
            <a:r>
              <a:rPr lang="ru-RU" sz="16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Приоритет (</a:t>
            </a:r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первенство)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defTabSz="914400"/>
            <a:endParaRPr lang="ru-RU" sz="2000" b="1" kern="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altLang="ru-RU" sz="2400" dirty="0" smtClean="0"/>
              <a:t>ЗАПОМНИ!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2903" y="631825"/>
            <a:ext cx="2362200" cy="2438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600" b="1" kern="0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kern="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ПРЕ-</a:t>
            </a:r>
          </a:p>
          <a:p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Президент</a:t>
            </a:r>
            <a:endParaRPr lang="ru-RU" sz="16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Премьера</a:t>
            </a:r>
          </a:p>
          <a:p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Препарат</a:t>
            </a:r>
          </a:p>
          <a:p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Претензия</a:t>
            </a:r>
          </a:p>
          <a:p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Претендент</a:t>
            </a:r>
          </a:p>
          <a:p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ревалировать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(преобладать)</a:t>
            </a:r>
          </a:p>
          <a:p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резентовать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(подарить</a:t>
            </a:r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defTabSz="914400"/>
            <a:endParaRPr lang="ru-RU" sz="2000" b="1" kern="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024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6107" y="403225"/>
            <a:ext cx="4893589" cy="830997"/>
          </a:xfrm>
        </p:spPr>
        <p:txBody>
          <a:bodyPr/>
          <a:lstStyle/>
          <a:p>
            <a:endParaRPr lang="ru-RU" i="0" dirty="0"/>
          </a:p>
          <a:p>
            <a:pPr algn="ctr"/>
            <a:r>
              <a:rPr lang="ru-RU" sz="2000" dirty="0">
                <a:solidFill>
                  <a:srgbClr val="C00000"/>
                </a:solidFill>
              </a:rPr>
              <a:t>Записать словосочетания, выделить приставку, объяснить ее написание.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2100" y="1241425"/>
            <a:ext cx="50292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ru-RU" b="1" kern="0" dirty="0" smtClean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     </a:t>
            </a:r>
            <a:r>
              <a:rPr lang="ru-RU" b="1" kern="0" dirty="0" err="1" smtClean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Пр</a:t>
            </a:r>
            <a:r>
              <a:rPr lang="ru-RU" b="1" kern="0" dirty="0" err="1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..</a:t>
            </a:r>
            <a:r>
              <a:rPr lang="ru-RU" kern="0" dirty="0" err="1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интересный</a:t>
            </a:r>
            <a:r>
              <a:rPr lang="ru-RU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 рассказ, </a:t>
            </a:r>
            <a:r>
              <a:rPr lang="ru-RU" b="1" kern="0" dirty="0" err="1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пр..</a:t>
            </a:r>
            <a:r>
              <a:rPr lang="ru-RU" kern="0" dirty="0" err="1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остановить</a:t>
            </a:r>
            <a:r>
              <a:rPr lang="ru-RU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 движение, </a:t>
            </a:r>
            <a:r>
              <a:rPr lang="ru-RU" b="1" kern="0" dirty="0" err="1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пр</a:t>
            </a:r>
            <a:r>
              <a:rPr lang="ru-RU" b="1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..</a:t>
            </a:r>
            <a:r>
              <a:rPr lang="ru-RU" kern="0" dirty="0" err="1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рывать</a:t>
            </a:r>
            <a:r>
              <a:rPr lang="ru-RU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 изложение, </a:t>
            </a:r>
            <a:r>
              <a:rPr lang="ru-RU" b="1" kern="0" dirty="0" err="1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пр..</a:t>
            </a:r>
            <a:r>
              <a:rPr lang="ru-RU" kern="0" dirty="0" err="1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дорожный</a:t>
            </a:r>
            <a:r>
              <a:rPr lang="ru-RU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 цветок, </a:t>
            </a:r>
            <a:r>
              <a:rPr lang="ru-RU" b="1" kern="0" dirty="0" err="1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пр..</a:t>
            </a:r>
            <a:r>
              <a:rPr lang="ru-RU" kern="0" dirty="0" err="1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школьный</a:t>
            </a:r>
            <a:r>
              <a:rPr lang="ru-RU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 участок, </a:t>
            </a:r>
            <a:r>
              <a:rPr lang="ru-RU" b="1" kern="0" dirty="0" err="1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пр..</a:t>
            </a:r>
            <a:r>
              <a:rPr lang="ru-RU" kern="0" dirty="0" err="1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поднять</a:t>
            </a:r>
            <a:r>
              <a:rPr lang="ru-RU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 стол, </a:t>
            </a:r>
            <a:r>
              <a:rPr lang="ru-RU" b="1" kern="0" dirty="0" err="1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пр</a:t>
            </a:r>
            <a:r>
              <a:rPr lang="ru-RU" b="1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..</a:t>
            </a:r>
            <a:r>
              <a:rPr lang="ru-RU" kern="0" dirty="0" err="1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землиться</a:t>
            </a:r>
            <a:r>
              <a:rPr lang="ru-RU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 неудачно, </a:t>
            </a:r>
            <a:r>
              <a:rPr lang="ru-RU" b="1" kern="0" dirty="0" err="1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пр</a:t>
            </a:r>
            <a:r>
              <a:rPr lang="ru-RU" b="1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..</a:t>
            </a:r>
            <a:r>
              <a:rPr lang="ru-RU" kern="0" dirty="0" err="1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терпевать</a:t>
            </a:r>
            <a:r>
              <a:rPr lang="ru-RU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 изменения</a:t>
            </a:r>
            <a:r>
              <a:rPr lang="ru-RU" sz="2000" kern="0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20718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1" y="555625"/>
            <a:ext cx="5333999" cy="2246769"/>
          </a:xfrm>
        </p:spPr>
        <p:txBody>
          <a:bodyPr/>
          <a:lstStyle/>
          <a:p>
            <a:endParaRPr lang="ru-RU" i="0" dirty="0"/>
          </a:p>
          <a:p>
            <a:r>
              <a:rPr lang="ru-RU" sz="2200" b="1" dirty="0" smtClean="0">
                <a:solidFill>
                  <a:srgbClr val="FF0000"/>
                </a:solidFill>
              </a:rPr>
              <a:t>     Пре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</a:rPr>
              <a:t>интересный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</a:rPr>
              <a:t>рассказ, </a:t>
            </a:r>
            <a:r>
              <a:rPr lang="ru-RU" sz="2200" b="1" dirty="0">
                <a:solidFill>
                  <a:srgbClr val="FF0000"/>
                </a:solidFill>
              </a:rPr>
              <a:t>при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</a:rPr>
              <a:t>остановить движение, </a:t>
            </a:r>
            <a:r>
              <a:rPr lang="ru-RU" sz="2200" b="1" dirty="0">
                <a:solidFill>
                  <a:srgbClr val="FF0000"/>
                </a:solidFill>
              </a:rPr>
              <a:t>пре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</a:rPr>
              <a:t>рывать изложение, </a:t>
            </a:r>
            <a:r>
              <a:rPr lang="ru-RU" sz="2200" b="1" dirty="0">
                <a:solidFill>
                  <a:srgbClr val="FF0000"/>
                </a:solidFill>
              </a:rPr>
              <a:t>при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</a:rPr>
              <a:t>дорожный цветок, </a:t>
            </a:r>
            <a:r>
              <a:rPr lang="ru-RU" sz="2200" b="1" dirty="0">
                <a:solidFill>
                  <a:srgbClr val="FF0000"/>
                </a:solidFill>
              </a:rPr>
              <a:t>при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</a:rPr>
              <a:t>школьный участок, </a:t>
            </a:r>
            <a:r>
              <a:rPr lang="ru-RU" sz="2200" b="1" dirty="0">
                <a:solidFill>
                  <a:srgbClr val="FF0000"/>
                </a:solidFill>
              </a:rPr>
              <a:t>при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</a:rPr>
              <a:t>поднять стол, </a:t>
            </a:r>
            <a:r>
              <a:rPr lang="ru-RU" sz="2200" b="1" dirty="0">
                <a:solidFill>
                  <a:srgbClr val="FF0000"/>
                </a:solidFill>
              </a:rPr>
              <a:t>при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</a:rPr>
              <a:t>землиться неудачно, </a:t>
            </a:r>
            <a:r>
              <a:rPr lang="ru-RU" sz="2200" b="1" dirty="0">
                <a:solidFill>
                  <a:srgbClr val="FF0000"/>
                </a:solidFill>
              </a:rPr>
              <a:t>пре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</a:rPr>
              <a:t>терпевать изменения. </a:t>
            </a:r>
          </a:p>
        </p:txBody>
      </p:sp>
    </p:spTree>
    <p:extLst>
      <p:ext uri="{BB962C8B-B14F-4D97-AF65-F5344CB8AC3E}">
        <p14:creationId xmlns:p14="http://schemas.microsoft.com/office/powerpoint/2010/main" val="50321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701834"/>
            <a:ext cx="5486399" cy="2462213"/>
          </a:xfrm>
        </p:spPr>
        <p:txBody>
          <a:bodyPr/>
          <a:lstStyle/>
          <a:p>
            <a:r>
              <a:rPr lang="ru-RU" sz="1600" dirty="0" smtClean="0">
                <a:solidFill>
                  <a:srgbClr val="FF0000"/>
                </a:solidFill>
              </a:rPr>
              <a:t>     </a:t>
            </a:r>
            <a:r>
              <a:rPr lang="ru-RU" sz="1600" i="0" dirty="0" smtClean="0">
                <a:solidFill>
                  <a:srgbClr val="FF0000"/>
                </a:solidFill>
              </a:rPr>
              <a:t>Если приставка обозначает</a:t>
            </a:r>
            <a:r>
              <a:rPr lang="ru-RU" sz="1600" dirty="0" smtClean="0">
                <a:solidFill>
                  <a:srgbClr val="FF0000"/>
                </a:solidFill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</a:rPr>
              <a:t>приближение, присоединение, близость, неполноту действия</a:t>
            </a:r>
            <a:r>
              <a:rPr lang="ru-RU" sz="1600" dirty="0" smtClean="0">
                <a:solidFill>
                  <a:srgbClr val="FF0000"/>
                </a:solidFill>
              </a:rPr>
              <a:t>, </a:t>
            </a:r>
            <a:r>
              <a:rPr lang="ru-RU" sz="1600" i="0" dirty="0" smtClean="0">
                <a:solidFill>
                  <a:srgbClr val="FF0000"/>
                </a:solidFill>
              </a:rPr>
              <a:t>в ней пишется буква</a:t>
            </a:r>
            <a:r>
              <a:rPr lang="ru-RU" sz="1600" dirty="0" smtClean="0">
                <a:solidFill>
                  <a:srgbClr val="FF0000"/>
                </a:solidFill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</a:rPr>
              <a:t>и</a:t>
            </a:r>
            <a:r>
              <a:rPr lang="ru-RU" sz="1600" dirty="0" smtClean="0">
                <a:solidFill>
                  <a:srgbClr val="FF0000"/>
                </a:solidFill>
              </a:rPr>
              <a:t>. 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     Например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: приклеить (присоединение), приехать (приближение), приморский (близость), привстать (неполнота действия).</a:t>
            </a:r>
          </a:p>
          <a:p>
            <a:r>
              <a:rPr lang="ru-RU" sz="1600" dirty="0">
                <a:solidFill>
                  <a:srgbClr val="FF0000"/>
                </a:solidFill>
              </a:rPr>
              <a:t> </a:t>
            </a:r>
            <a:r>
              <a:rPr lang="ru-RU" sz="1600" dirty="0" smtClean="0">
                <a:solidFill>
                  <a:srgbClr val="FF0000"/>
                </a:solidFill>
              </a:rPr>
              <a:t>    </a:t>
            </a:r>
            <a:r>
              <a:rPr lang="ru-RU" sz="1600" i="0" dirty="0" smtClean="0">
                <a:solidFill>
                  <a:srgbClr val="FF0000"/>
                </a:solidFill>
              </a:rPr>
              <a:t>Если приставка близка по значению к слову </a:t>
            </a:r>
            <a:r>
              <a:rPr lang="ru-RU" sz="1600" b="1" dirty="0" smtClean="0">
                <a:solidFill>
                  <a:srgbClr val="FF0000"/>
                </a:solidFill>
              </a:rPr>
              <a:t>очень</a:t>
            </a:r>
            <a:r>
              <a:rPr lang="ru-RU" sz="1600" dirty="0" smtClean="0">
                <a:solidFill>
                  <a:srgbClr val="FF0000"/>
                </a:solidFill>
              </a:rPr>
              <a:t> </a:t>
            </a:r>
            <a:r>
              <a:rPr lang="ru-RU" sz="1600" i="0" dirty="0" smtClean="0">
                <a:solidFill>
                  <a:srgbClr val="FF0000"/>
                </a:solidFill>
              </a:rPr>
              <a:t>или к приставке </a:t>
            </a:r>
            <a:r>
              <a:rPr lang="ru-RU" sz="1600" b="1" dirty="0" smtClean="0">
                <a:solidFill>
                  <a:srgbClr val="FF0000"/>
                </a:solidFill>
              </a:rPr>
              <a:t>пере-</a:t>
            </a:r>
            <a:r>
              <a:rPr lang="ru-RU" sz="1600" dirty="0" smtClean="0">
                <a:solidFill>
                  <a:srgbClr val="FF0000"/>
                </a:solidFill>
              </a:rPr>
              <a:t>, </a:t>
            </a:r>
            <a:r>
              <a:rPr lang="ru-RU" sz="1600" i="0" dirty="0" smtClean="0">
                <a:solidFill>
                  <a:srgbClr val="FF0000"/>
                </a:solidFill>
              </a:rPr>
              <a:t>в ней пишется буква </a:t>
            </a:r>
            <a:r>
              <a:rPr lang="ru-RU" sz="1600" b="1" dirty="0" smtClean="0">
                <a:solidFill>
                  <a:srgbClr val="FF0000"/>
                </a:solidFill>
              </a:rPr>
              <a:t>е.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Например: предлинный (=очень), преградить (=пере).    </a:t>
            </a:r>
            <a:r>
              <a:rPr lang="ru-RU" sz="1600" dirty="0" smtClean="0">
                <a:solidFill>
                  <a:srgbClr val="FF0000"/>
                </a:solidFill>
              </a:rPr>
              <a:t>                                         </a:t>
            </a:r>
          </a:p>
          <a:p>
            <a:r>
              <a:rPr lang="ru-RU" sz="1600" dirty="0">
                <a:solidFill>
                  <a:srgbClr val="FF0000"/>
                </a:solidFill>
              </a:rPr>
              <a:t> </a:t>
            </a:r>
            <a:r>
              <a:rPr lang="ru-RU" sz="1600" dirty="0" smtClean="0">
                <a:solidFill>
                  <a:srgbClr val="FF0000"/>
                </a:solidFill>
              </a:rPr>
              <a:t>                                                                                    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№13</a:t>
            </a:r>
            <a:endParaRPr lang="ru-RU" sz="1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344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0" y="708025"/>
            <a:ext cx="5181599" cy="1938992"/>
          </a:xfrm>
        </p:spPr>
        <p:txBody>
          <a:bodyPr/>
          <a:lstStyle/>
          <a:p>
            <a:r>
              <a:rPr lang="ru-RU" dirty="0" smtClean="0"/>
              <a:t>     </a:t>
            </a:r>
            <a:r>
              <a:rPr lang="ru-RU" sz="1800" i="0" dirty="0" smtClean="0">
                <a:solidFill>
                  <a:srgbClr val="FF0000"/>
                </a:solidFill>
              </a:rPr>
              <a:t>Слова с приставкой </a:t>
            </a:r>
            <a:r>
              <a:rPr lang="ru-RU" sz="1800" b="1" dirty="0" smtClean="0">
                <a:solidFill>
                  <a:srgbClr val="FF0000"/>
                </a:solidFill>
              </a:rPr>
              <a:t>при-</a:t>
            </a:r>
            <a:r>
              <a:rPr lang="ru-RU" sz="1800" i="0" dirty="0" smtClean="0">
                <a:solidFill>
                  <a:srgbClr val="FF0000"/>
                </a:solidFill>
              </a:rPr>
              <a:t>, обозначающей приближение или присоединение, часто имеют </a:t>
            </a:r>
            <a:r>
              <a:rPr lang="ru-RU" sz="1800" b="1" dirty="0" smtClean="0">
                <a:solidFill>
                  <a:srgbClr val="FF0000"/>
                </a:solidFill>
              </a:rPr>
              <a:t>антоним</a:t>
            </a:r>
            <a:r>
              <a:rPr lang="ru-RU" sz="1800" i="0" dirty="0" smtClean="0">
                <a:solidFill>
                  <a:srgbClr val="FF0000"/>
                </a:solidFill>
              </a:rPr>
              <a:t> с приставкой </a:t>
            </a:r>
            <a:r>
              <a:rPr lang="ru-RU" sz="1800" b="1" dirty="0" smtClean="0">
                <a:solidFill>
                  <a:srgbClr val="FF0000"/>
                </a:solidFill>
              </a:rPr>
              <a:t>от-</a:t>
            </a:r>
            <a:r>
              <a:rPr lang="ru-RU" sz="1800" i="0" dirty="0" smtClean="0">
                <a:solidFill>
                  <a:srgbClr val="FF0000"/>
                </a:solidFill>
              </a:rPr>
              <a:t> или </a:t>
            </a:r>
            <a:r>
              <a:rPr lang="ru-RU" sz="1800" b="1" dirty="0" smtClean="0">
                <a:solidFill>
                  <a:srgbClr val="FF0000"/>
                </a:solidFill>
              </a:rPr>
              <a:t>у-</a:t>
            </a:r>
            <a:r>
              <a:rPr lang="ru-RU" sz="1800" i="0" dirty="0" smtClean="0">
                <a:solidFill>
                  <a:srgbClr val="FF0000"/>
                </a:solidFill>
              </a:rPr>
              <a:t> или синоним с приставкой </a:t>
            </a:r>
            <a:r>
              <a:rPr lang="ru-RU" sz="1800" b="1" dirty="0" smtClean="0">
                <a:solidFill>
                  <a:srgbClr val="FF0000"/>
                </a:solidFill>
              </a:rPr>
              <a:t>под-</a:t>
            </a:r>
            <a:r>
              <a:rPr lang="ru-RU" sz="1800" i="0" dirty="0" smtClean="0">
                <a:solidFill>
                  <a:srgbClr val="FF0000"/>
                </a:solidFill>
              </a:rPr>
              <a:t>. </a:t>
            </a:r>
          </a:p>
          <a:p>
            <a:r>
              <a:rPr lang="ru-RU" sz="1800" i="0" dirty="0">
                <a:solidFill>
                  <a:srgbClr val="FF0000"/>
                </a:solidFill>
              </a:rPr>
              <a:t> </a:t>
            </a:r>
            <a:r>
              <a:rPr lang="ru-RU" sz="1800" i="0" dirty="0" smtClean="0">
                <a:solidFill>
                  <a:srgbClr val="FF0000"/>
                </a:solidFill>
              </a:rPr>
              <a:t>    Слова с приставкой </a:t>
            </a:r>
            <a:r>
              <a:rPr lang="ru-RU" sz="1800" b="1" dirty="0" smtClean="0">
                <a:solidFill>
                  <a:srgbClr val="FF0000"/>
                </a:solidFill>
              </a:rPr>
              <a:t>пре-</a:t>
            </a:r>
            <a:r>
              <a:rPr lang="ru-RU" sz="1800" i="0" dirty="0" smtClean="0">
                <a:solidFill>
                  <a:srgbClr val="FF0000"/>
                </a:solidFill>
              </a:rPr>
              <a:t> таких антонимов и синонимов не имеют.</a:t>
            </a:r>
          </a:p>
          <a:p>
            <a:r>
              <a:rPr lang="ru-RU" sz="1800" i="0" dirty="0" smtClean="0"/>
              <a:t>Например: приехать – уехать.</a:t>
            </a:r>
            <a:endParaRPr lang="ru-RU" sz="1800" i="0" dirty="0"/>
          </a:p>
        </p:txBody>
      </p:sp>
    </p:spTree>
    <p:extLst>
      <p:ext uri="{BB962C8B-B14F-4D97-AF65-F5344CB8AC3E}">
        <p14:creationId xmlns:p14="http://schemas.microsoft.com/office/powerpoint/2010/main" val="1909043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342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333999" cy="984885"/>
          </a:xfrm>
        </p:spPr>
        <p:txBody>
          <a:bodyPr/>
          <a:lstStyle/>
          <a:p>
            <a:r>
              <a:rPr lang="ru-RU" sz="1600" dirty="0" smtClean="0">
                <a:solidFill>
                  <a:srgbClr val="FF0000"/>
                </a:solidFill>
              </a:rPr>
              <a:t>     Определите значение приставок </a:t>
            </a:r>
            <a:r>
              <a:rPr lang="ru-RU" sz="1600" b="1" dirty="0" smtClean="0">
                <a:solidFill>
                  <a:srgbClr val="FF0000"/>
                </a:solidFill>
              </a:rPr>
              <a:t>пре-</a:t>
            </a:r>
            <a:r>
              <a:rPr lang="ru-RU" sz="1600" dirty="0" smtClean="0">
                <a:solidFill>
                  <a:srgbClr val="FF0000"/>
                </a:solidFill>
              </a:rPr>
              <a:t>, </a:t>
            </a:r>
            <a:r>
              <a:rPr lang="ru-RU" sz="1600" b="1" dirty="0" smtClean="0">
                <a:solidFill>
                  <a:srgbClr val="FF0000"/>
                </a:solidFill>
              </a:rPr>
              <a:t>при-</a:t>
            </a:r>
            <a:r>
              <a:rPr lang="ru-RU" sz="1600" dirty="0" smtClean="0">
                <a:solidFill>
                  <a:srgbClr val="FF0000"/>
                </a:solidFill>
              </a:rPr>
              <a:t> в каждом из слов. Спишите слова, объясняя условия выбора гласной в приставке, обозначая графически орфограмму.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5900" y="1622425"/>
            <a:ext cx="49530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…тронуться, пр...увеличивать,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…мять,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…неприятный,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…сесть,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…мирить (друзей),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…мудрый,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кармливать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(птиц),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…града,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ступник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…тупиться,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…пухлость,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…украшать,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…тихнуть.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696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77108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</a:t>
            </a:r>
            <a:r>
              <a:rPr lang="ru-RU" sz="2400" dirty="0" smtClean="0"/>
              <a:t>УРОКЕ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7104" y="631825"/>
            <a:ext cx="4948696" cy="292388"/>
          </a:xfrm>
        </p:spPr>
        <p:txBody>
          <a:bodyPr/>
          <a:lstStyle/>
          <a:p>
            <a:pPr>
              <a:buNone/>
            </a:pPr>
            <a:r>
              <a:rPr lang="ru-RU" sz="1900" i="0" dirty="0" smtClean="0">
                <a:solidFill>
                  <a:srgbClr val="002060"/>
                </a:solidFill>
              </a:rPr>
              <a:t>     </a:t>
            </a:r>
            <a:endParaRPr lang="ru-RU" sz="1900" i="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5900" y="798632"/>
            <a:ext cx="434340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Познакомитесь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основными значениями приставок </a:t>
            </a: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пре-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Научитесь различать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значения и правописание слов с приставками 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</a:pPr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пре-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pic>
        <p:nvPicPr>
          <p:cNvPr id="6" name="Рисунок 5" descr="post-149122-125293296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100" y="1241425"/>
            <a:ext cx="1159669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032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342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15900" y="555625"/>
            <a:ext cx="54102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тронуться, пр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увеличивать, пр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мять, пр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неприятный, пр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сесть, пр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мирить (друзей), пр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мудрый, пр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кармливать (птиц), пр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града, пр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ступник, пр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тупиться, пр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пухлость, пр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украшать, пр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тихнуть.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804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410199" cy="738664"/>
          </a:xfrm>
        </p:spPr>
        <p:txBody>
          <a:bodyPr/>
          <a:lstStyle/>
          <a:p>
            <a:r>
              <a:rPr lang="ru-RU" sz="1600" dirty="0" smtClean="0">
                <a:solidFill>
                  <a:srgbClr val="FF0000"/>
                </a:solidFill>
              </a:rPr>
              <a:t>     Вставьте пропущенные буквы, подберите, где возможно антонимы и синонимы.</a:t>
            </a:r>
          </a:p>
          <a:p>
            <a:r>
              <a:rPr lang="ru-RU" sz="1600" dirty="0">
                <a:solidFill>
                  <a:srgbClr val="FF0000"/>
                </a:solidFill>
              </a:rPr>
              <a:t> </a:t>
            </a:r>
            <a:r>
              <a:rPr lang="ru-RU" sz="1600" dirty="0" smtClean="0">
                <a:solidFill>
                  <a:srgbClr val="FF0000"/>
                </a:solidFill>
              </a:rPr>
              <a:t>    Образец: Прибыть – отбыть.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343</a:t>
            </a:r>
            <a:endParaRPr lang="ru-RU" sz="24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435100" y="1089025"/>
            <a:ext cx="381000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1816100" y="1089025"/>
            <a:ext cx="0" cy="7620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578100" y="1131817"/>
            <a:ext cx="304800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882900" y="1127125"/>
            <a:ext cx="0" cy="11430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15900" y="1470025"/>
            <a:ext cx="5410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йти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…ступить,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…слать,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учать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сутствовать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выкнуть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…забавный,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…хорошенький,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…сыпать,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креплять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…ковать,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…бежать.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87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343</a:t>
            </a:r>
            <a:endParaRPr lang="ru-RU" sz="24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596900" y="631825"/>
            <a:ext cx="381000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977900" y="631825"/>
            <a:ext cx="0" cy="7620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3187700" y="631825"/>
            <a:ext cx="304800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492500" y="631825"/>
            <a:ext cx="0" cy="11430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15900" y="631825"/>
            <a:ext cx="54102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йти - уйти, явиться; пр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ступить - закончить, начать; пр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слать – отослать, доставить, пр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учать - отучать, пр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вивать  (дрессировать); пр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сутствовать - отсутствовать, находиться; пр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выкнуть - отвыкнуть,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привязаться;  пр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забавный, пр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хорошенький, пр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сыпать -  насыпать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;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креплять – откреплять, фиксировать; пр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ковать -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прикрепить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бежать - убежать,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примчаться.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642908" y="2869864"/>
            <a:ext cx="381000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111500" y="2613025"/>
            <a:ext cx="381000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92100" y="2308225"/>
            <a:ext cx="381000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511300" y="1241425"/>
            <a:ext cx="381000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663700" y="1774825"/>
            <a:ext cx="381000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882900" y="2308225"/>
            <a:ext cx="381000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1816100" y="2079625"/>
            <a:ext cx="381000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568700" y="1241425"/>
            <a:ext cx="381000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3340100" y="2079625"/>
            <a:ext cx="381000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349500" y="950758"/>
            <a:ext cx="381000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032674" y="1523887"/>
            <a:ext cx="381000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730500" y="936625"/>
            <a:ext cx="0" cy="7620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2006600" y="2879725"/>
            <a:ext cx="0" cy="7620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3949700" y="1241425"/>
            <a:ext cx="0" cy="7620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1892300" y="1241425"/>
            <a:ext cx="0" cy="7620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2425700" y="1523887"/>
            <a:ext cx="0" cy="7620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2425700" y="1546225"/>
            <a:ext cx="0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2044700" y="1774825"/>
            <a:ext cx="0" cy="7620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2197100" y="2079625"/>
            <a:ext cx="0" cy="7620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3721100" y="2079625"/>
            <a:ext cx="0" cy="7620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3263900" y="2308225"/>
            <a:ext cx="0" cy="7620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3492500" y="2613025"/>
            <a:ext cx="0" cy="7620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673100" y="2308225"/>
            <a:ext cx="0" cy="7620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810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300" y="631825"/>
            <a:ext cx="4893589" cy="738664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     </a:t>
            </a:r>
            <a:r>
              <a:rPr lang="ru-RU" sz="1600" dirty="0" smtClean="0">
                <a:solidFill>
                  <a:srgbClr val="FF0000"/>
                </a:solidFill>
              </a:rPr>
              <a:t>Составьте и запишите предложения с данными словосочетаниями, объясните написание гласной в приставке.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344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444500" y="1317625"/>
            <a:ext cx="5181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…лечь на часок, 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…сесть на минутку, 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…открыть чуть – чуть, едва 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…подняться, с трудом 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…поднять, 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…успевать в учёбе, 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…увеличивать опасность, 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…неприятное впечатление, 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…странный гость. </a:t>
            </a:r>
            <a:endParaRPr lang="ru-RU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768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344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15900" y="526097"/>
            <a:ext cx="5410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лечь на часок, пр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сесть на минутку, пр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открыть чуть – чуть, едва пр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подняться, с трудом пр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поднять, пр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успевать в учёбе, пр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увеличивать опасность, пр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неприятное впечатление, пр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странный гость. </a:t>
            </a:r>
            <a:endParaRPr lang="ru-RU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5900" y="2003425"/>
            <a:ext cx="5410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Солдаты,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устав в походе, 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прилегли 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часок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- 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Присядь-ка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на 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минутку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Мальчик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чуть - чуть приоткрыл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глаза, ещё не совсем понимая, что же с ним случилось.</a:t>
            </a:r>
          </a:p>
          <a:p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332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344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3500" y="574258"/>
            <a:ext cx="56388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В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полдень солнце, 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едва приподнявшись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над южным горизонтом, бросило на небосвод косые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отсветы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сразу погасло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600" dirty="0"/>
              <a:t> </a:t>
            </a:r>
            <a:endParaRPr lang="ru-RU" sz="1600" dirty="0" smtClean="0"/>
          </a:p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Павел с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трудом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приподнял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голову…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Виола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преуспела в учёбе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и умении слушать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Евгений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почувствовал, что он от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волнения</a:t>
            </a:r>
          </a:p>
          <a:p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преувеличил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опасность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Престранный гость, появившийся  столь неожиданно, произвёл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пренеприятное 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впечатление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хозяев.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CC99"/>
            </a:gs>
            <a:gs pos="50000">
              <a:schemeClr val="folHlink"/>
            </a:gs>
            <a:gs pos="100000">
              <a:srgbClr val="FFCC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78" name="Group 38"/>
          <p:cNvGraphicFramePr>
            <a:graphicFrameLocks noGrp="1"/>
          </p:cNvGraphicFramePr>
          <p:nvPr/>
        </p:nvGraphicFramePr>
        <p:xfrm>
          <a:off x="0" y="123185"/>
          <a:ext cx="5765800" cy="908858"/>
        </p:xfrm>
        <a:graphic>
          <a:graphicData uri="http://schemas.openxmlformats.org/drawingml/2006/table">
            <a:tbl>
              <a:tblPr/>
              <a:tblGrid>
                <a:gridCol w="576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088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</a:t>
                      </a: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1) Укажите ряд слов, в которых приставка не имеет значение "присоединение, приближение".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</a:t>
                      </a: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1. привинтить, приклеить, прилепить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</a:t>
                      </a: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2. прицепить, причалить, прикрутить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</a:t>
                      </a: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3. прилечь, прикрикнуть, привстать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</a:t>
                      </a: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4. пришвартоваться, приехать, прилечь</a:t>
                      </a: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9" marB="21639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284" name="Group 44"/>
          <p:cNvGraphicFramePr>
            <a:graphicFrameLocks noGrp="1"/>
          </p:cNvGraphicFramePr>
          <p:nvPr/>
        </p:nvGraphicFramePr>
        <p:xfrm>
          <a:off x="1" y="1111662"/>
          <a:ext cx="5561595" cy="908858"/>
        </p:xfrm>
        <a:graphic>
          <a:graphicData uri="http://schemas.openxmlformats.org/drawingml/2006/table">
            <a:tbl>
              <a:tblPr/>
              <a:tblGrid>
                <a:gridCol w="55615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088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2) Укажите ряд слов, в которых приставка имеет значение "близость к чему-либо".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</a:t>
                      </a: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1. приморский, прикрыть, приостановить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</a:t>
                      </a: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2. прибрежный, приусадебный, пришкольный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</a:t>
                      </a: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3. придорожный, привинтить, присмотреться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</a:t>
                      </a: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4. приволжский, приделать, прицелиться</a:t>
                      </a:r>
                      <a:r>
                        <a:rPr kumimoji="0" 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9" marB="21639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289" name="Group 49"/>
          <p:cNvGraphicFramePr>
            <a:graphicFrameLocks noGrp="1"/>
          </p:cNvGraphicFramePr>
          <p:nvPr/>
        </p:nvGraphicFramePr>
        <p:xfrm>
          <a:off x="0" y="2099389"/>
          <a:ext cx="5765800" cy="908858"/>
        </p:xfrm>
        <a:graphic>
          <a:graphicData uri="http://schemas.openxmlformats.org/drawingml/2006/table">
            <a:tbl>
              <a:tblPr/>
              <a:tblGrid>
                <a:gridCol w="576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088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3)  Вставьте пропущенные буквы, укажите ряд слов, в котором во всех словах приставка равна по смыслу слову "очень". </a:t>
                      </a:r>
                      <a:b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1.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пр..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милый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пр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..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кратить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пр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..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дания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b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2.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пр..спокойно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пр..красный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пр..забавный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b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3.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пр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..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ступник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пр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..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рывистый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пр.. 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рвать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b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4. пр..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высить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пр..града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пр..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сытиться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57658" marR="57658" marT="21639" marB="21639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291" name="AutoShape 5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1602" y="712775"/>
            <a:ext cx="113114" cy="135953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69" tIns="25734" rIns="51469" bIns="25734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514807"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292" name="AutoShape 5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45045" y="1548046"/>
            <a:ext cx="113114" cy="135953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69" tIns="25734" rIns="51469" bIns="25734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514807"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293" name="AutoShape 5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45045" y="2542552"/>
            <a:ext cx="113114" cy="135953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69" tIns="25734" rIns="51469" bIns="25734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514807"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859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0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0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0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0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0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0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0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10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91" grpId="0" animBg="1"/>
      <p:bldP spid="10292" grpId="0" animBg="1"/>
      <p:bldP spid="1029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static.wixstatic.com/media/fd492c_cc63d5f241404ed7b4b67fc79d1c6652~mv2.jpg/v1/fill/w_971,h_731,al_c,q_85,usm_0.66_1.00_0.01/shkolnie-fony-dlya-prezentacii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708025"/>
            <a:ext cx="4953000" cy="2198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74625"/>
            <a:ext cx="5164320" cy="307777"/>
          </a:xfrm>
        </p:spPr>
        <p:txBody>
          <a:bodyPr/>
          <a:lstStyle/>
          <a:p>
            <a:pPr algn="ctr"/>
            <a:r>
              <a:rPr lang="ru-RU" dirty="0" smtClean="0"/>
              <a:t>САМОСТОЯТЕЛЬНАЯ РАБОТА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77900" y="1165226"/>
            <a:ext cx="3826789" cy="857310"/>
          </a:xfrm>
        </p:spPr>
        <p:txBody>
          <a:bodyPr/>
          <a:lstStyle/>
          <a:p>
            <a:pPr algn="ctr"/>
            <a:r>
              <a:rPr lang="ru-RU" sz="1600" b="1" i="0" dirty="0" smtClean="0"/>
              <a:t> </a:t>
            </a:r>
            <a:r>
              <a:rPr lang="ru-RU" sz="1800" b="1" i="0" dirty="0" smtClean="0">
                <a:solidFill>
                  <a:schemeClr val="bg1"/>
                </a:solidFill>
              </a:rPr>
              <a:t>§ </a:t>
            </a:r>
            <a:r>
              <a:rPr lang="ru-RU" sz="1800" b="1" i="0" dirty="0" smtClean="0">
                <a:solidFill>
                  <a:schemeClr val="bg1"/>
                </a:solidFill>
              </a:rPr>
              <a:t>52. ВЫУЧИТЬ </a:t>
            </a:r>
            <a:r>
              <a:rPr lang="ru-RU" sz="1800" b="1" i="0" dirty="0" smtClean="0">
                <a:solidFill>
                  <a:schemeClr val="bg1"/>
                </a:solidFill>
              </a:rPr>
              <a:t>ПРАВИЛО.</a:t>
            </a:r>
          </a:p>
          <a:p>
            <a:pPr algn="ctr"/>
            <a:r>
              <a:rPr lang="ru-RU" sz="1800" b="1" i="0" dirty="0" smtClean="0">
                <a:solidFill>
                  <a:schemeClr val="bg1"/>
                </a:solidFill>
              </a:rPr>
              <a:t>ВЫПОЛНИТЬ УПРАЖНЕНИЕ </a:t>
            </a:r>
            <a:r>
              <a:rPr lang="ru-RU" sz="1800" b="1" i="0" dirty="0" smtClean="0">
                <a:solidFill>
                  <a:schemeClr val="bg1"/>
                </a:solidFill>
              </a:rPr>
              <a:t>345. </a:t>
            </a:r>
            <a:r>
              <a:rPr lang="ru-RU" sz="1800" b="1" i="0" smtClean="0">
                <a:solidFill>
                  <a:schemeClr val="bg1"/>
                </a:solidFill>
              </a:rPr>
              <a:t>СТРАНИЦА </a:t>
            </a:r>
            <a:r>
              <a:rPr lang="ru-RU" sz="1800" b="1" i="0" smtClean="0">
                <a:solidFill>
                  <a:schemeClr val="bg1"/>
                </a:solidFill>
              </a:rPr>
              <a:t>154.</a:t>
            </a:r>
            <a:endParaRPr lang="ru-RU" sz="1800" b="1" i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06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E6DCAC"/>
            </a:gs>
            <a:gs pos="23000">
              <a:srgbClr val="C7AC4C"/>
            </a:gs>
            <a:gs pos="55000">
              <a:srgbClr val="E6D78A"/>
            </a:gs>
            <a:gs pos="70000">
              <a:srgbClr val="C7AC4C"/>
            </a:gs>
            <a:gs pos="88000">
              <a:srgbClr val="E6D78A"/>
            </a:gs>
            <a:gs pos="100000">
              <a:srgbClr val="E6DCAC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9250" y="250825"/>
            <a:ext cx="5404437" cy="2904643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1400" dirty="0"/>
              <a:t>		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Всю ночь шёл дождь. На рассвете подул такой сильный ветер, что капли дождя замёрзли на высоких деревьях.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		Утром лесничий открыл двери своего домика, оглянулся и проговорил: «Деревья стеклянные !»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		Старик и мальчик вышли из дома. Лес стоял причудливый, необычный. Всё кругом обледенело. Даже самая тоненькая веточка была заключена в стеклянную трубочку. Деревья склонились под тяжёлым ледяным грузом, словно задумались.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(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П.Васильева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)  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1400" dirty="0"/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ru-RU" sz="1100" dirty="0"/>
              <a:t>Выпишите слова с приставками.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100" dirty="0"/>
              <a:t>     Выделите приставки.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400" dirty="0"/>
              <a:t>	</a:t>
            </a:r>
          </a:p>
        </p:txBody>
      </p:sp>
      <p:sp>
        <p:nvSpPr>
          <p:cNvPr id="9222" name="Line 6"/>
          <p:cNvSpPr>
            <a:spLocks noChangeShapeType="1"/>
          </p:cNvSpPr>
          <p:nvPr/>
        </p:nvSpPr>
        <p:spPr bwMode="auto">
          <a:xfrm flipV="1">
            <a:off x="3631380" y="250825"/>
            <a:ext cx="318320" cy="0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  <a:effectLst/>
        </p:spPr>
        <p:txBody>
          <a:bodyPr lIns="51469" tIns="25734" rIns="51469" bIns="25734"/>
          <a:lstStyle/>
          <a:p>
            <a:pPr defTabSz="514807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223" name="Line 7"/>
          <p:cNvSpPr>
            <a:spLocks noChangeShapeType="1"/>
          </p:cNvSpPr>
          <p:nvPr/>
        </p:nvSpPr>
        <p:spPr bwMode="auto">
          <a:xfrm>
            <a:off x="3949700" y="250825"/>
            <a:ext cx="0" cy="33801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  <a:effectLst/>
        </p:spPr>
        <p:txBody>
          <a:bodyPr lIns="51469" tIns="25734" rIns="51469" bIns="25734"/>
          <a:lstStyle/>
          <a:p>
            <a:pPr defTabSz="514807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224" name="Line 8"/>
          <p:cNvSpPr>
            <a:spLocks noChangeShapeType="1"/>
          </p:cNvSpPr>
          <p:nvPr/>
        </p:nvSpPr>
        <p:spPr bwMode="auto">
          <a:xfrm>
            <a:off x="4560671" y="250825"/>
            <a:ext cx="227229" cy="0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  <a:effectLst/>
        </p:spPr>
        <p:txBody>
          <a:bodyPr lIns="51469" tIns="25734" rIns="51469" bIns="25734"/>
          <a:lstStyle/>
          <a:p>
            <a:pPr defTabSz="514807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226" name="Line 10"/>
          <p:cNvSpPr>
            <a:spLocks noChangeShapeType="1"/>
          </p:cNvSpPr>
          <p:nvPr/>
        </p:nvSpPr>
        <p:spPr bwMode="auto">
          <a:xfrm>
            <a:off x="4787900" y="250825"/>
            <a:ext cx="0" cy="33801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  <a:effectLst/>
        </p:spPr>
        <p:txBody>
          <a:bodyPr lIns="51469" tIns="25734" rIns="51469" bIns="25734"/>
          <a:lstStyle/>
          <a:p>
            <a:pPr defTabSz="514807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>
            <a:off x="4178300" y="479425"/>
            <a:ext cx="227228" cy="0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  <a:effectLst/>
        </p:spPr>
        <p:txBody>
          <a:bodyPr lIns="51469" tIns="25734" rIns="51469" bIns="25734"/>
          <a:lstStyle/>
          <a:p>
            <a:pPr defTabSz="514807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>
            <a:off x="4406900" y="479425"/>
            <a:ext cx="0" cy="68352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  <a:effectLst/>
        </p:spPr>
        <p:txBody>
          <a:bodyPr lIns="51469" tIns="25734" rIns="51469" bIns="25734"/>
          <a:lstStyle/>
          <a:p>
            <a:pPr defTabSz="514807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230" name="Line 14"/>
          <p:cNvSpPr>
            <a:spLocks noChangeShapeType="1"/>
          </p:cNvSpPr>
          <p:nvPr/>
        </p:nvSpPr>
        <p:spPr bwMode="auto">
          <a:xfrm>
            <a:off x="2815936" y="860425"/>
            <a:ext cx="226228" cy="0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  <a:effectLst/>
        </p:spPr>
        <p:txBody>
          <a:bodyPr lIns="51469" tIns="25734" rIns="51469" bIns="25734"/>
          <a:lstStyle/>
          <a:p>
            <a:pPr defTabSz="514807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231" name="Line 15"/>
          <p:cNvSpPr>
            <a:spLocks noChangeShapeType="1"/>
          </p:cNvSpPr>
          <p:nvPr/>
        </p:nvSpPr>
        <p:spPr bwMode="auto">
          <a:xfrm>
            <a:off x="3035300" y="860425"/>
            <a:ext cx="0" cy="68352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  <a:effectLst/>
        </p:spPr>
        <p:txBody>
          <a:bodyPr lIns="51469" tIns="25734" rIns="51469" bIns="25734"/>
          <a:lstStyle/>
          <a:p>
            <a:pPr defTabSz="514807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232" name="Line 16"/>
          <p:cNvSpPr>
            <a:spLocks noChangeShapeType="1"/>
          </p:cNvSpPr>
          <p:nvPr/>
        </p:nvSpPr>
        <p:spPr bwMode="auto">
          <a:xfrm>
            <a:off x="460763" y="1089025"/>
            <a:ext cx="136137" cy="0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  <a:effectLst/>
        </p:spPr>
        <p:txBody>
          <a:bodyPr lIns="51469" tIns="25734" rIns="51469" bIns="25734"/>
          <a:lstStyle/>
          <a:p>
            <a:pPr defTabSz="514807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233" name="Line 17"/>
          <p:cNvSpPr>
            <a:spLocks noChangeShapeType="1"/>
          </p:cNvSpPr>
          <p:nvPr/>
        </p:nvSpPr>
        <p:spPr bwMode="auto">
          <a:xfrm>
            <a:off x="596900" y="1089025"/>
            <a:ext cx="0" cy="68352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  <a:effectLst/>
        </p:spPr>
        <p:txBody>
          <a:bodyPr lIns="51469" tIns="25734" rIns="51469" bIns="25734"/>
          <a:lstStyle/>
          <a:p>
            <a:pPr defTabSz="514807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234" name="Line 18"/>
          <p:cNvSpPr>
            <a:spLocks noChangeShapeType="1"/>
          </p:cNvSpPr>
          <p:nvPr/>
        </p:nvSpPr>
        <p:spPr bwMode="auto">
          <a:xfrm>
            <a:off x="1726380" y="1089025"/>
            <a:ext cx="318320" cy="0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  <a:effectLst/>
        </p:spPr>
        <p:txBody>
          <a:bodyPr lIns="51469" tIns="25734" rIns="51469" bIns="25734"/>
          <a:lstStyle/>
          <a:p>
            <a:pPr defTabSz="514807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235" name="Line 19"/>
          <p:cNvSpPr>
            <a:spLocks noChangeShapeType="1"/>
          </p:cNvSpPr>
          <p:nvPr/>
        </p:nvSpPr>
        <p:spPr bwMode="auto">
          <a:xfrm>
            <a:off x="2044700" y="1089025"/>
            <a:ext cx="0" cy="68352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  <a:effectLst/>
        </p:spPr>
        <p:txBody>
          <a:bodyPr lIns="51469" tIns="25734" rIns="51469" bIns="25734"/>
          <a:lstStyle/>
          <a:p>
            <a:pPr defTabSz="514807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236" name="Line 20"/>
          <p:cNvSpPr>
            <a:spLocks noChangeShapeType="1"/>
          </p:cNvSpPr>
          <p:nvPr/>
        </p:nvSpPr>
        <p:spPr bwMode="auto">
          <a:xfrm>
            <a:off x="2935095" y="1360024"/>
            <a:ext cx="272274" cy="0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  <a:effectLst/>
        </p:spPr>
        <p:txBody>
          <a:bodyPr lIns="51469" tIns="25734" rIns="51469" bIns="25734"/>
          <a:lstStyle/>
          <a:p>
            <a:pPr defTabSz="514807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237" name="Line 21"/>
          <p:cNvSpPr>
            <a:spLocks noChangeShapeType="1"/>
          </p:cNvSpPr>
          <p:nvPr/>
        </p:nvSpPr>
        <p:spPr bwMode="auto">
          <a:xfrm flipH="1">
            <a:off x="3187700" y="1360024"/>
            <a:ext cx="0" cy="33801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  <a:effectLst/>
        </p:spPr>
        <p:txBody>
          <a:bodyPr lIns="51469" tIns="25734" rIns="51469" bIns="25734"/>
          <a:lstStyle/>
          <a:p>
            <a:pPr defTabSz="514807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238" name="Line 22"/>
          <p:cNvSpPr>
            <a:spLocks noChangeShapeType="1"/>
          </p:cNvSpPr>
          <p:nvPr/>
        </p:nvSpPr>
        <p:spPr bwMode="auto">
          <a:xfrm>
            <a:off x="507180" y="1520272"/>
            <a:ext cx="318320" cy="0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  <a:effectLst/>
        </p:spPr>
        <p:txBody>
          <a:bodyPr lIns="51469" tIns="25734" rIns="51469" bIns="25734"/>
          <a:lstStyle/>
          <a:p>
            <a:pPr defTabSz="514807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239" name="Line 23"/>
          <p:cNvSpPr>
            <a:spLocks noChangeShapeType="1"/>
          </p:cNvSpPr>
          <p:nvPr/>
        </p:nvSpPr>
        <p:spPr bwMode="auto">
          <a:xfrm>
            <a:off x="825500" y="1520273"/>
            <a:ext cx="0" cy="68352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  <a:effectLst/>
        </p:spPr>
        <p:txBody>
          <a:bodyPr lIns="51469" tIns="25734" rIns="51469" bIns="25734"/>
          <a:lstStyle/>
          <a:p>
            <a:pPr defTabSz="514807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240" name="Line 24"/>
          <p:cNvSpPr>
            <a:spLocks noChangeShapeType="1"/>
          </p:cNvSpPr>
          <p:nvPr/>
        </p:nvSpPr>
        <p:spPr bwMode="auto">
          <a:xfrm>
            <a:off x="4133625" y="1554073"/>
            <a:ext cx="273275" cy="0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  <a:effectLst/>
        </p:spPr>
        <p:txBody>
          <a:bodyPr lIns="51469" tIns="25734" rIns="51469" bIns="25734"/>
          <a:lstStyle/>
          <a:p>
            <a:pPr defTabSz="514807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241" name="Line 25"/>
          <p:cNvSpPr>
            <a:spLocks noChangeShapeType="1"/>
          </p:cNvSpPr>
          <p:nvPr/>
        </p:nvSpPr>
        <p:spPr bwMode="auto">
          <a:xfrm>
            <a:off x="4406900" y="1554073"/>
            <a:ext cx="0" cy="68352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  <a:effectLst/>
        </p:spPr>
        <p:txBody>
          <a:bodyPr lIns="51469" tIns="25734" rIns="51469" bIns="25734"/>
          <a:lstStyle/>
          <a:p>
            <a:pPr defTabSz="514807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242" name="Line 26"/>
          <p:cNvSpPr>
            <a:spLocks noChangeShapeType="1"/>
          </p:cNvSpPr>
          <p:nvPr/>
        </p:nvSpPr>
        <p:spPr bwMode="auto">
          <a:xfrm>
            <a:off x="4027272" y="1724579"/>
            <a:ext cx="227228" cy="0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  <a:effectLst/>
        </p:spPr>
        <p:txBody>
          <a:bodyPr lIns="51469" tIns="25734" rIns="51469" bIns="25734"/>
          <a:lstStyle/>
          <a:p>
            <a:pPr defTabSz="514807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244" name="Line 28"/>
          <p:cNvSpPr>
            <a:spLocks noChangeShapeType="1"/>
          </p:cNvSpPr>
          <p:nvPr/>
        </p:nvSpPr>
        <p:spPr bwMode="auto">
          <a:xfrm>
            <a:off x="4254500" y="1707224"/>
            <a:ext cx="0" cy="67601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  <a:effectLst/>
        </p:spPr>
        <p:txBody>
          <a:bodyPr lIns="51469" tIns="25734" rIns="51469" bIns="25734"/>
          <a:lstStyle/>
          <a:p>
            <a:pPr defTabSz="514807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245" name="Line 29"/>
          <p:cNvSpPr>
            <a:spLocks noChangeShapeType="1"/>
          </p:cNvSpPr>
          <p:nvPr/>
        </p:nvSpPr>
        <p:spPr bwMode="auto">
          <a:xfrm>
            <a:off x="1876460" y="1546225"/>
            <a:ext cx="189618" cy="0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  <a:effectLst/>
        </p:spPr>
        <p:txBody>
          <a:bodyPr lIns="51469" tIns="25734" rIns="51469" bIns="25734"/>
          <a:lstStyle/>
          <a:p>
            <a:pPr defTabSz="514807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246" name="Line 30"/>
          <p:cNvSpPr>
            <a:spLocks noChangeShapeType="1"/>
          </p:cNvSpPr>
          <p:nvPr/>
        </p:nvSpPr>
        <p:spPr bwMode="auto">
          <a:xfrm>
            <a:off x="2066078" y="1546225"/>
            <a:ext cx="0" cy="34552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  <a:effectLst/>
        </p:spPr>
        <p:txBody>
          <a:bodyPr lIns="51469" tIns="25734" rIns="51469" bIns="25734"/>
          <a:lstStyle/>
          <a:p>
            <a:pPr defTabSz="514807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247" name="Line 31"/>
          <p:cNvSpPr>
            <a:spLocks noChangeShapeType="1"/>
          </p:cNvSpPr>
          <p:nvPr/>
        </p:nvSpPr>
        <p:spPr bwMode="auto">
          <a:xfrm>
            <a:off x="3455086" y="1963435"/>
            <a:ext cx="113614" cy="0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  <a:effectLst/>
        </p:spPr>
        <p:txBody>
          <a:bodyPr lIns="51469" tIns="25734" rIns="51469" bIns="25734"/>
          <a:lstStyle/>
          <a:p>
            <a:pPr defTabSz="514807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248" name="Line 32"/>
          <p:cNvSpPr>
            <a:spLocks noChangeShapeType="1"/>
          </p:cNvSpPr>
          <p:nvPr/>
        </p:nvSpPr>
        <p:spPr bwMode="auto">
          <a:xfrm>
            <a:off x="3568700" y="1963436"/>
            <a:ext cx="0" cy="33801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  <a:effectLst/>
        </p:spPr>
        <p:txBody>
          <a:bodyPr lIns="51469" tIns="25734" rIns="51469" bIns="25734"/>
          <a:lstStyle/>
          <a:p>
            <a:pPr defTabSz="514807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pic>
        <p:nvPicPr>
          <p:cNvPr id="32" name="Рисунок 31" descr="post-149122-125293296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5808" y="2552573"/>
            <a:ext cx="403784" cy="577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169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9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9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500"/>
                                        <p:tgtEl>
                                          <p:spTgt spid="9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9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9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9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5" dur="600"/>
                                        <p:tgtEl>
                                          <p:spTgt spid="9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 animBg="1"/>
      <p:bldP spid="9223" grpId="0" animBg="1"/>
      <p:bldP spid="9224" grpId="0" animBg="1"/>
      <p:bldP spid="9226" grpId="0" animBg="1"/>
      <p:bldP spid="9228" grpId="0" animBg="1"/>
      <p:bldP spid="9229" grpId="0" animBg="1"/>
      <p:bldP spid="9230" grpId="0" animBg="1"/>
      <p:bldP spid="9231" grpId="0" animBg="1"/>
      <p:bldP spid="9232" grpId="0" animBg="1"/>
      <p:bldP spid="9233" grpId="0" animBg="1"/>
      <p:bldP spid="9234" grpId="0" animBg="1"/>
      <p:bldP spid="9235" grpId="0" animBg="1"/>
      <p:bldP spid="9236" grpId="0" animBg="1"/>
      <p:bldP spid="9237" grpId="0" animBg="1"/>
      <p:bldP spid="9238" grpId="0" animBg="1"/>
      <p:bldP spid="9239" grpId="0" animBg="1"/>
      <p:bldP spid="9240" grpId="0" animBg="1"/>
      <p:bldP spid="9241" grpId="0" animBg="1"/>
      <p:bldP spid="9242" grpId="0" animBg="1"/>
      <p:bldP spid="9244" grpId="0" animBg="1"/>
      <p:bldP spid="9245" grpId="0" animBg="1"/>
      <p:bldP spid="9246" grpId="0" animBg="1"/>
      <p:bldP spid="9247" grpId="0" animBg="1"/>
      <p:bldP spid="924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53975"/>
            <a:ext cx="5765800" cy="329882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94" name="AutoShape 16"/>
          <p:cNvSpPr>
            <a:spLocks noChangeArrowheads="1"/>
          </p:cNvSpPr>
          <p:nvPr/>
        </p:nvSpPr>
        <p:spPr bwMode="auto">
          <a:xfrm>
            <a:off x="204206" y="157736"/>
            <a:ext cx="5357390" cy="1123680"/>
          </a:xfrm>
          <a:prstGeom prst="downArrowCallout">
            <a:avLst>
              <a:gd name="adj1" fmla="val 59124"/>
              <a:gd name="adj2" fmla="val 59124"/>
              <a:gd name="adj3" fmla="val 16667"/>
              <a:gd name="adj4" fmla="val 66667"/>
            </a:avLst>
          </a:prstGeom>
          <a:gradFill rotWithShape="1">
            <a:gsLst>
              <a:gs pos="0">
                <a:srgbClr val="00FFFF"/>
              </a:gs>
              <a:gs pos="100000">
                <a:srgbClr val="FF99FF"/>
              </a:gs>
            </a:gsLst>
            <a:path path="rect">
              <a:fillToRect r="100000" b="10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/>
          <a:p>
            <a:endParaRPr lang="ru-RU"/>
          </a:p>
        </p:txBody>
      </p:sp>
      <p:sp>
        <p:nvSpPr>
          <p:cNvPr id="8196" name="AutoShape 17"/>
          <p:cNvSpPr>
            <a:spLocks noChangeArrowheads="1"/>
          </p:cNvSpPr>
          <p:nvPr/>
        </p:nvSpPr>
        <p:spPr bwMode="auto">
          <a:xfrm>
            <a:off x="204205" y="1393826"/>
            <a:ext cx="1634645" cy="1600200"/>
          </a:xfrm>
          <a:prstGeom prst="foldedCorner">
            <a:avLst>
              <a:gd name="adj" fmla="val 12500"/>
            </a:avLst>
          </a:prstGeom>
          <a:gradFill rotWithShape="1">
            <a:gsLst>
              <a:gs pos="0">
                <a:schemeClr val="folHlink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1481" tIns="25740" rIns="51481" bIns="25740" anchor="ctr"/>
          <a:lstStyle/>
          <a:p>
            <a:pPr algn="ctr"/>
            <a:endParaRPr lang="ru-RU" sz="1400" b="1" dirty="0" smtClean="0">
              <a:solidFill>
                <a:srgbClr val="3366FF"/>
              </a:solidFill>
            </a:endParaRPr>
          </a:p>
          <a:p>
            <a:pPr algn="ctr"/>
            <a:r>
              <a:rPr lang="ru-RU" sz="1600" b="1" dirty="0" smtClean="0">
                <a:solidFill>
                  <a:srgbClr val="33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Неизменяемые</a:t>
            </a:r>
            <a:endParaRPr lang="ru-RU" sz="1600" b="1" dirty="0">
              <a:solidFill>
                <a:srgbClr val="3366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>
                <a:solidFill>
                  <a:srgbClr val="33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приставки: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До-</a:t>
            </a:r>
            <a:r>
              <a:rPr lang="ru-RU" sz="1400" b="1" dirty="0">
                <a:solidFill>
                  <a:srgbClr val="FF0000"/>
                </a:solidFill>
              </a:rPr>
              <a:t>, пере-, в-, </a:t>
            </a:r>
          </a:p>
          <a:p>
            <a:pPr algn="ctr"/>
            <a:r>
              <a:rPr lang="ru-RU" sz="1400" b="1" dirty="0">
                <a:solidFill>
                  <a:srgbClr val="FF0000"/>
                </a:solidFill>
              </a:rPr>
              <a:t>на-, о, от-, </a:t>
            </a:r>
          </a:p>
          <a:p>
            <a:pPr algn="ctr"/>
            <a:r>
              <a:rPr lang="ru-RU" sz="1400" b="1" dirty="0">
                <a:solidFill>
                  <a:srgbClr val="FF0000"/>
                </a:solidFill>
              </a:rPr>
              <a:t>по-, у-, под-,</a:t>
            </a:r>
          </a:p>
          <a:p>
            <a:pPr algn="ctr"/>
            <a:r>
              <a:rPr lang="ru-RU" sz="1400" b="1" dirty="0">
                <a:solidFill>
                  <a:srgbClr val="FF0000"/>
                </a:solidFill>
              </a:rPr>
              <a:t>вы-, за-</a:t>
            </a:r>
          </a:p>
          <a:p>
            <a:pPr algn="ctr"/>
            <a:endParaRPr lang="ru-RU" sz="1400" b="1" dirty="0">
              <a:solidFill>
                <a:srgbClr val="FF0000"/>
              </a:solidFill>
            </a:endParaRPr>
          </a:p>
        </p:txBody>
      </p:sp>
      <p:sp>
        <p:nvSpPr>
          <p:cNvPr id="8197" name="AutoShape 18"/>
          <p:cNvSpPr>
            <a:spLocks noChangeArrowheads="1"/>
          </p:cNvSpPr>
          <p:nvPr/>
        </p:nvSpPr>
        <p:spPr bwMode="auto">
          <a:xfrm>
            <a:off x="1968500" y="1393825"/>
            <a:ext cx="1828800" cy="1533042"/>
          </a:xfrm>
          <a:prstGeom prst="foldedCorner">
            <a:avLst>
              <a:gd name="adj" fmla="val 12500"/>
            </a:avLst>
          </a:prstGeom>
          <a:gradFill rotWithShape="1">
            <a:gsLst>
              <a:gs pos="0">
                <a:schemeClr val="folHlink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1481" tIns="25740" rIns="51481" bIns="25740" anchor="t"/>
          <a:lstStyle/>
          <a:p>
            <a:pPr algn="ctr"/>
            <a:r>
              <a:rPr lang="ru-RU" sz="1600" b="1" dirty="0" smtClean="0">
                <a:solidFill>
                  <a:srgbClr val="33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Приставки </a:t>
            </a:r>
            <a:endParaRPr lang="ru-RU" sz="1600" b="1" dirty="0">
              <a:solidFill>
                <a:srgbClr val="3366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>
                <a:solidFill>
                  <a:srgbClr val="33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-З, -С</a:t>
            </a:r>
            <a:r>
              <a:rPr lang="ru-RU" sz="1600" b="1" dirty="0" smtClean="0">
                <a:solidFill>
                  <a:srgbClr val="33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600" b="1" dirty="0">
              <a:solidFill>
                <a:srgbClr val="3366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 - рас, из – </a:t>
            </a:r>
            <a:r>
              <a:rPr lang="ru-RU" sz="1400" b="1" dirty="0" err="1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</a:t>
            </a:r>
            <a:r>
              <a:rPr lang="ru-RU" sz="1400" b="1" dirty="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ru-RU" sz="1400" b="1" dirty="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воз- </a:t>
            </a:r>
            <a:r>
              <a:rPr lang="ru-RU" sz="1400" b="1" dirty="0" err="1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</a:t>
            </a:r>
            <a:r>
              <a:rPr lang="ru-RU" sz="1400" b="1" dirty="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низ – </a:t>
            </a:r>
            <a:r>
              <a:rPr lang="ru-RU" sz="1400" b="1" dirty="0" err="1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нис</a:t>
            </a:r>
            <a:r>
              <a:rPr lang="ru-RU" sz="1400" b="1" dirty="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ru-RU" sz="1400" b="1" dirty="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через - </a:t>
            </a:r>
            <a:r>
              <a:rPr lang="ru-RU" sz="1400" b="1" dirty="0" err="1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черес</a:t>
            </a:r>
            <a:r>
              <a:rPr lang="ru-RU" sz="1400" b="1" dirty="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ru-RU" sz="1400" b="1" dirty="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- бес</a:t>
            </a:r>
            <a:endParaRPr lang="ru-RU" sz="1400" b="1" dirty="0">
              <a:solidFill>
                <a:srgbClr val="FF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98" name="AutoShape 19"/>
          <p:cNvSpPr>
            <a:spLocks noChangeArrowheads="1"/>
          </p:cNvSpPr>
          <p:nvPr/>
        </p:nvSpPr>
        <p:spPr bwMode="auto">
          <a:xfrm>
            <a:off x="3926951" y="1393826"/>
            <a:ext cx="1634644" cy="1600199"/>
          </a:xfrm>
          <a:prstGeom prst="foldedCorner">
            <a:avLst>
              <a:gd name="adj" fmla="val 12500"/>
            </a:avLst>
          </a:prstGeom>
          <a:gradFill rotWithShape="1">
            <a:gsLst>
              <a:gs pos="0">
                <a:schemeClr val="folHlink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1481" tIns="25740" rIns="51481" bIns="25740" anchor="ctr"/>
          <a:lstStyle/>
          <a:p>
            <a:pPr algn="ctr"/>
            <a:r>
              <a:rPr lang="ru-RU" b="1" dirty="0">
                <a:solidFill>
                  <a:srgbClr val="3366FF"/>
                </a:solidFill>
              </a:rPr>
              <a:t>Приставки</a:t>
            </a:r>
          </a:p>
          <a:p>
            <a:pPr algn="ctr"/>
            <a:r>
              <a:rPr lang="ru-RU" b="1" dirty="0" smtClean="0">
                <a:solidFill>
                  <a:srgbClr val="3366FF"/>
                </a:solidFill>
              </a:rPr>
              <a:t> </a:t>
            </a:r>
            <a:endParaRPr lang="ru-RU" b="1" dirty="0">
              <a:solidFill>
                <a:srgbClr val="3366FF"/>
              </a:solidFill>
            </a:endParaRPr>
          </a:p>
          <a:p>
            <a:pPr algn="ctr"/>
            <a:r>
              <a:rPr lang="ru-RU" b="1" dirty="0">
                <a:solidFill>
                  <a:srgbClr val="FF0000"/>
                </a:solidFill>
              </a:rPr>
              <a:t>ПРЕ-, </a:t>
            </a:r>
            <a:endParaRPr lang="ru-RU" b="1" dirty="0" smtClean="0">
              <a:solidFill>
                <a:srgbClr val="FF0000"/>
              </a:solidFill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ПРИ-</a:t>
            </a:r>
          </a:p>
          <a:p>
            <a:pPr algn="ctr"/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92100" y="98425"/>
            <a:ext cx="518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приставки делятся на три вида: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9909815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15553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Основание для правописания </a:t>
            </a:r>
            <a:r>
              <a:rPr lang="ru-RU" alt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приставок третьей группы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смысл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41450" y="1160760"/>
            <a:ext cx="28829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1" descr="3a3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928688"/>
            <a:ext cx="1008856" cy="693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0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302" y="1822450"/>
            <a:ext cx="1381125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100" y="708025"/>
            <a:ext cx="1466850" cy="145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15900" y="1822450"/>
            <a:ext cx="12255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Пр..скакал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87500" y="261302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Пр...бежал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4178300" y="16224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Пр</a:t>
            </a:r>
            <a:r>
              <a:rPr lang="ru-RU" dirty="0" smtClean="0"/>
              <a:t>…летел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892300" y="928688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Пр</a:t>
            </a:r>
            <a:r>
              <a:rPr lang="ru-RU" dirty="0" smtClean="0"/>
              <a:t>…красный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812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5458" y="101402"/>
            <a:ext cx="4900930" cy="709811"/>
          </a:xfrm>
          <a:ln>
            <a:miter lim="800000"/>
            <a:headEnd/>
            <a:tailEnd/>
          </a:ln>
          <a:extLst/>
        </p:spPr>
        <p:txBody>
          <a:bodyPr rtlCol="0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Определите значение приставки в данных словах</a:t>
            </a:r>
            <a:endParaRPr lang="ru-RU" cap="none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95499" y="936625"/>
            <a:ext cx="5135166" cy="2267611"/>
          </a:xfrm>
        </p:spPr>
        <p:txBody>
          <a:bodyPr rtlCol="0">
            <a:normAutofit fontScale="92500" lnSpcReduction="20000"/>
          </a:bodyPr>
          <a:lstStyle/>
          <a:p>
            <a:pPr algn="just">
              <a:defRPr/>
            </a:pPr>
            <a:r>
              <a:rPr lang="ru-RU" sz="2200" b="1" dirty="0">
                <a:solidFill>
                  <a:schemeClr val="tx1"/>
                </a:solidFill>
              </a:rPr>
              <a:t>пребольшой </a:t>
            </a:r>
            <a:r>
              <a:rPr lang="ru-RU" sz="2200" b="1" dirty="0" smtClean="0">
                <a:solidFill>
                  <a:schemeClr val="tx1"/>
                </a:solidFill>
              </a:rPr>
              <a:t>арбуз</a:t>
            </a:r>
          </a:p>
          <a:p>
            <a:pPr algn="just">
              <a:defRPr/>
            </a:pPr>
            <a:endParaRPr lang="ru-RU" sz="2200" b="1" dirty="0">
              <a:solidFill>
                <a:schemeClr val="tx1"/>
              </a:solidFill>
            </a:endParaRPr>
          </a:p>
          <a:p>
            <a:pPr algn="just">
              <a:defRPr/>
            </a:pPr>
            <a:r>
              <a:rPr lang="ru-RU" sz="2400" b="1" dirty="0">
                <a:solidFill>
                  <a:schemeClr val="tx1"/>
                </a:solidFill>
              </a:rPr>
              <a:t>премилый </a:t>
            </a:r>
            <a:r>
              <a:rPr lang="ru-RU" sz="2400" b="1" dirty="0" smtClean="0">
                <a:solidFill>
                  <a:schemeClr val="tx1"/>
                </a:solidFill>
              </a:rPr>
              <a:t>котёнок</a:t>
            </a:r>
          </a:p>
          <a:p>
            <a:pPr algn="just">
              <a:defRPr/>
            </a:pP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endParaRPr lang="ru-RU" sz="2400" b="1" dirty="0">
              <a:solidFill>
                <a:schemeClr val="tx1"/>
              </a:solidFill>
            </a:endParaRPr>
          </a:p>
          <a:p>
            <a:pPr algn="just">
              <a:defRPr/>
            </a:pPr>
            <a:r>
              <a:rPr lang="ru-RU" sz="2400" b="1" dirty="0">
                <a:solidFill>
                  <a:schemeClr val="tx1"/>
                </a:solidFill>
              </a:rPr>
              <a:t>прехорошее настроение </a:t>
            </a:r>
          </a:p>
          <a:p>
            <a:pPr algn="just">
              <a:defRPr/>
            </a:pPr>
            <a:endParaRPr lang="ru-RU" sz="2500" b="1" dirty="0">
              <a:solidFill>
                <a:schemeClr val="tx1"/>
              </a:solidFill>
            </a:endParaRPr>
          </a:p>
          <a:p>
            <a:pPr algn="just">
              <a:defRPr/>
            </a:pPr>
            <a:r>
              <a:rPr lang="ru-RU" sz="2200" b="1" dirty="0" smtClean="0">
                <a:solidFill>
                  <a:schemeClr val="tx1"/>
                </a:solidFill>
              </a:rPr>
              <a:t>Верно</a:t>
            </a:r>
            <a:r>
              <a:rPr lang="ru-RU" sz="2200" b="1" dirty="0">
                <a:solidFill>
                  <a:schemeClr val="tx1"/>
                </a:solidFill>
              </a:rPr>
              <a:t>: </a:t>
            </a:r>
            <a:r>
              <a:rPr lang="ru-RU" sz="2200" b="1" dirty="0">
                <a:solidFill>
                  <a:srgbClr val="FF0000"/>
                </a:solidFill>
              </a:rPr>
              <a:t>приставка ПРЕ- </a:t>
            </a:r>
            <a:r>
              <a:rPr lang="ru-RU" sz="2200" b="1" dirty="0">
                <a:solidFill>
                  <a:schemeClr val="tx1"/>
                </a:solidFill>
              </a:rPr>
              <a:t>в данных словах имеет значение </a:t>
            </a:r>
            <a:r>
              <a:rPr lang="ru-RU" sz="2200" b="1" dirty="0">
                <a:solidFill>
                  <a:srgbClr val="FF0000"/>
                </a:solidFill>
              </a:rPr>
              <a:t>ОЧЕНЬ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520700" y="1546225"/>
            <a:ext cx="45045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 flipH="1" flipV="1">
            <a:off x="944100" y="1588624"/>
            <a:ext cx="6760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540544" y="2079625"/>
            <a:ext cx="45045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rot="5400000">
            <a:off x="944100" y="2122024"/>
            <a:ext cx="6760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82" name="Picture 6" descr="C:\Users\1\Documents\Для презентаций\Звери\3d17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850" y="1487223"/>
            <a:ext cx="701318" cy="592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Picture 3" descr="C:\Users\1\Documents\Заготовки к презентации\Иллюстрации к презентациям\Еда\323i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9425"/>
            <a:ext cx="900906" cy="540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7" name="Прямая соединительная линия 36"/>
          <p:cNvCxnSpPr/>
          <p:nvPr/>
        </p:nvCxnSpPr>
        <p:spPr>
          <a:xfrm rot="5400000">
            <a:off x="934436" y="1046626"/>
            <a:ext cx="6760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540544" y="1012825"/>
            <a:ext cx="45045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3063081" y="1115418"/>
            <a:ext cx="2342356" cy="1690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3187700" y="1014016"/>
            <a:ext cx="2432447" cy="298204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xtLst/>
        </p:spPr>
        <p:txBody>
          <a:bodyPr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1600" b="1" dirty="0">
                <a:solidFill>
                  <a:srgbClr val="FF0000"/>
                </a:solidFill>
              </a:rPr>
              <a:t>очень большой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198218" y="1385822"/>
            <a:ext cx="1711722" cy="2028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3263900" y="1552821"/>
            <a:ext cx="1936948" cy="298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1600" b="1" dirty="0">
                <a:solidFill>
                  <a:srgbClr val="FF0000"/>
                </a:solidFill>
              </a:rPr>
              <a:t> очень милый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828852" y="1588625"/>
            <a:ext cx="1531541" cy="1907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4156869" y="2068600"/>
            <a:ext cx="1621631" cy="54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1600" b="1" dirty="0">
                <a:solidFill>
                  <a:srgbClr val="FF0000"/>
                </a:solidFill>
              </a:rPr>
              <a:t>очень хорошее</a:t>
            </a:r>
          </a:p>
        </p:txBody>
      </p:sp>
    </p:spTree>
    <p:extLst>
      <p:ext uri="{BB962C8B-B14F-4D97-AF65-F5344CB8AC3E}">
        <p14:creationId xmlns:p14="http://schemas.microsoft.com/office/powerpoint/2010/main" val="1295161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9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585589" y="473207"/>
            <a:ext cx="54054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5400000">
            <a:off x="1092333" y="507008"/>
            <a:ext cx="6760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630635" y="811213"/>
            <a:ext cx="49549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 flipH="1" flipV="1">
            <a:off x="1081088" y="1588625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5400000" flipH="1" flipV="1">
            <a:off x="1092333" y="845013"/>
            <a:ext cx="6760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5" name="Picture 10" descr="C:\Users\1\Documents\Для презентаций\Картинки для презентаций\3e357b6e0c59bfed15145fd3b3f31228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4531" y="507008"/>
            <a:ext cx="978985" cy="734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7" descr="C:\Users\1\Documents\Для презентаций\Иллюстрации для презентаций\03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08" y="1241425"/>
            <a:ext cx="70135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Содержимое 3"/>
          <p:cNvSpPr>
            <a:spLocks noGrp="1"/>
          </p:cNvSpPr>
          <p:nvPr>
            <p:ph idx="4294967295"/>
          </p:nvPr>
        </p:nvSpPr>
        <p:spPr>
          <a:xfrm>
            <a:off x="549870" y="371806"/>
            <a:ext cx="5000030" cy="2670241"/>
          </a:xfrm>
          <a:prstGeom prst="rect">
            <a:avLst/>
          </a:prstGeom>
        </p:spPr>
        <p:txBody>
          <a:bodyPr lIns="51481" tIns="25740" rIns="51481" bIns="25740"/>
          <a:lstStyle/>
          <a:p>
            <a:pPr eaLnBrk="1" hangingPunct="1">
              <a:buFont typeface="Arial" charset="0"/>
              <a:buNone/>
            </a:pPr>
            <a:r>
              <a:rPr lang="ru-RU" altLang="ru-RU" sz="2500" b="1" dirty="0"/>
              <a:t>преграда </a:t>
            </a:r>
          </a:p>
          <a:p>
            <a:pPr eaLnBrk="1" hangingPunct="1">
              <a:buFont typeface="Arial" charset="0"/>
              <a:buNone/>
            </a:pPr>
            <a:r>
              <a:rPr lang="ru-RU" altLang="ru-RU" sz="2500" b="1" dirty="0"/>
              <a:t>прервать</a:t>
            </a:r>
          </a:p>
          <a:p>
            <a:pPr eaLnBrk="1" hangingPunct="1">
              <a:buFont typeface="Arial" charset="0"/>
              <a:buNone/>
            </a:pPr>
            <a:endParaRPr lang="ru-RU" altLang="ru-RU" sz="2500" b="1" dirty="0"/>
          </a:p>
          <a:p>
            <a:pPr algn="just" eaLnBrk="1" hangingPunct="1">
              <a:buFont typeface="Arial" charset="0"/>
              <a:buNone/>
            </a:pPr>
            <a:r>
              <a:rPr lang="ru-RU" altLang="ru-RU" sz="2500" b="1" dirty="0"/>
              <a:t>    </a:t>
            </a:r>
            <a:endParaRPr lang="ru-RU" altLang="ru-RU" sz="2500" b="1" dirty="0" smtClean="0"/>
          </a:p>
          <a:p>
            <a:pPr algn="just" eaLnBrk="1" hangingPunct="1">
              <a:buFont typeface="Arial" charset="0"/>
              <a:buNone/>
            </a:pPr>
            <a:r>
              <a:rPr lang="ru-RU" altLang="ru-RU" sz="2500" b="1" dirty="0" smtClean="0"/>
              <a:t>В </a:t>
            </a:r>
            <a:r>
              <a:rPr lang="ru-RU" altLang="ru-RU" sz="2500" b="1" dirty="0"/>
              <a:t>этих словах приставка близка </a:t>
            </a:r>
            <a:r>
              <a:rPr lang="ru-RU" altLang="ru-RU" sz="2500" b="1" dirty="0" smtClean="0"/>
              <a:t>              по </a:t>
            </a:r>
            <a:r>
              <a:rPr lang="ru-RU" altLang="ru-RU" sz="2500" b="1" dirty="0"/>
              <a:t>значению  к </a:t>
            </a:r>
            <a:r>
              <a:rPr lang="ru-RU" altLang="ru-RU" sz="2500" b="1" dirty="0">
                <a:solidFill>
                  <a:srgbClr val="FF0000"/>
                </a:solidFill>
              </a:rPr>
              <a:t>приставке ПЕРЕ-</a:t>
            </a:r>
          </a:p>
          <a:p>
            <a:pPr eaLnBrk="1" hangingPunct="1">
              <a:buFont typeface="Arial" charset="0"/>
              <a:buNone/>
            </a:pPr>
            <a:endParaRPr lang="ru-RU" altLang="ru-RU" sz="2500" b="1" dirty="0"/>
          </a:p>
          <a:p>
            <a:pPr eaLnBrk="1" hangingPunct="1">
              <a:buFont typeface="Arial" charset="0"/>
              <a:buNone/>
            </a:pPr>
            <a:endParaRPr lang="ru-RU" altLang="ru-RU" sz="25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342356" y="439407"/>
            <a:ext cx="1846858" cy="2366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b="1" dirty="0">
                <a:solidFill>
                  <a:srgbClr val="FF0000"/>
                </a:solidFill>
              </a:rPr>
              <a:t>перегородить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432447" y="811213"/>
            <a:ext cx="1846858" cy="2366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>
              <a:defRPr/>
            </a:pPr>
            <a:r>
              <a:rPr lang="ru-RU" b="1" dirty="0">
                <a:solidFill>
                  <a:srgbClr val="FF0000"/>
                </a:solidFill>
              </a:rPr>
              <a:t>перервать</a:t>
            </a:r>
          </a:p>
        </p:txBody>
      </p:sp>
    </p:spTree>
    <p:extLst>
      <p:ext uri="{BB962C8B-B14F-4D97-AF65-F5344CB8AC3E}">
        <p14:creationId xmlns:p14="http://schemas.microsoft.com/office/powerpoint/2010/main" val="1507907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одзаголовок 2"/>
          <p:cNvSpPr txBox="1">
            <a:spLocks/>
          </p:cNvSpPr>
          <p:nvPr/>
        </p:nvSpPr>
        <p:spPr bwMode="auto">
          <a:xfrm>
            <a:off x="251817" y="608410"/>
            <a:ext cx="5450483" cy="2366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81" tIns="25740" rIns="51481" bIns="25740">
            <a:normAutofit/>
          </a:bodyPr>
          <a:lstStyle/>
          <a:p>
            <a:pPr algn="just">
              <a:spcBef>
                <a:spcPct val="20000"/>
              </a:spcBef>
              <a:defRPr/>
            </a:pPr>
            <a:endParaRPr lang="ru-RU" sz="2500" b="1" dirty="0">
              <a:solidFill>
                <a:srgbClr val="FF0000"/>
              </a:solidFill>
            </a:endParaRPr>
          </a:p>
        </p:txBody>
      </p:sp>
      <p:sp>
        <p:nvSpPr>
          <p:cNvPr id="5124" name="Заголовок 1"/>
          <p:cNvSpPr>
            <a:spLocks noGrp="1"/>
          </p:cNvSpPr>
          <p:nvPr>
            <p:ph type="title"/>
          </p:nvPr>
        </p:nvSpPr>
        <p:spPr>
          <a:xfrm>
            <a:off x="877570" y="98425"/>
            <a:ext cx="4900930" cy="630942"/>
          </a:xfrm>
        </p:spPr>
        <p:txBody>
          <a:bodyPr/>
          <a:lstStyle/>
          <a:p>
            <a:pPr eaLnBrk="1" hangingPunct="1"/>
            <a:r>
              <a:rPr lang="ru-RU" altLang="ru-RU" b="1" i="1" dirty="0" smtClean="0">
                <a:solidFill>
                  <a:srgbClr val="FF0000"/>
                </a:solidFill>
              </a:rPr>
              <a:t>Каково значение приставки в словах?</a:t>
            </a:r>
          </a:p>
        </p:txBody>
      </p:sp>
      <p:sp>
        <p:nvSpPr>
          <p:cNvPr id="22" name="Содержимое 21"/>
          <p:cNvSpPr>
            <a:spLocks noGrp="1"/>
          </p:cNvSpPr>
          <p:nvPr>
            <p:ph idx="4294967295"/>
          </p:nvPr>
        </p:nvSpPr>
        <p:spPr>
          <a:xfrm>
            <a:off x="292100" y="776374"/>
            <a:ext cx="5189220" cy="2141451"/>
          </a:xfrm>
          <a:prstGeom prst="rect">
            <a:avLst/>
          </a:prstGeom>
        </p:spPr>
        <p:txBody>
          <a:bodyPr lIns="51481" tIns="25740" rIns="51481" bIns="25740"/>
          <a:lstStyle/>
          <a:p>
            <a:pPr>
              <a:buFont typeface="Arial" charset="0"/>
              <a:buNone/>
            </a:pPr>
            <a:r>
              <a:rPr lang="ru-RU" altLang="ru-RU" dirty="0" smtClean="0"/>
              <a:t> </a:t>
            </a:r>
          </a:p>
          <a:p>
            <a:pPr>
              <a:buFont typeface="Arial" charset="0"/>
              <a:buNone/>
            </a:pPr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пришить </a:t>
            </a:r>
            <a:r>
              <a:rPr lang="ru-RU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карман</a:t>
            </a:r>
          </a:p>
          <a:p>
            <a:pPr>
              <a:buFont typeface="Arial" charset="0"/>
              <a:buNone/>
            </a:pPr>
            <a:r>
              <a:rPr lang="ru-RU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приделать к крыше</a:t>
            </a:r>
          </a:p>
          <a:p>
            <a:pPr>
              <a:buFont typeface="Arial" charset="0"/>
              <a:buNone/>
            </a:pPr>
            <a:r>
              <a:rPr lang="ru-RU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прибавить скорость</a:t>
            </a:r>
          </a:p>
          <a:p>
            <a:pPr>
              <a:buFont typeface="Arial" charset="0"/>
              <a:buNone/>
            </a:pPr>
            <a:r>
              <a:rPr lang="ru-RU" alt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Присоединение</a:t>
            </a:r>
            <a:endParaRPr lang="ru-RU" altLang="ru-RU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charset="0"/>
              <a:buNone/>
            </a:pPr>
            <a:r>
              <a:rPr lang="ru-RU" alt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Прибавление</a:t>
            </a:r>
            <a:endParaRPr lang="ru-RU" alt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360364" y="1447287"/>
            <a:ext cx="45045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777015" y="1460386"/>
            <a:ext cx="6760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8" name="Picture 3" descr="C:\Users\1\Documents\Для презентаций\Рисунки .png\67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4260" y="574609"/>
            <a:ext cx="1216224" cy="1250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Прямая соединительная линия 13"/>
          <p:cNvCxnSpPr/>
          <p:nvPr/>
        </p:nvCxnSpPr>
        <p:spPr>
          <a:xfrm>
            <a:off x="393396" y="1098114"/>
            <a:ext cx="4174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5400000" flipH="1" flipV="1">
            <a:off x="777015" y="1115417"/>
            <a:ext cx="6760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31" name="Picture 13" descr="C:\Users\1\Documents\Для презентаций\Картинки для презентаций\3510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04205"/>
            <a:ext cx="786791" cy="594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2" name="Picture 10" descr="C:\Users\1\Documents\Заготовки к презентации\Иллюстрации к презентациям\Спорт\велосипедист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024" y="2155825"/>
            <a:ext cx="1158426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Прямая соединительная линия 14"/>
          <p:cNvCxnSpPr/>
          <p:nvPr/>
        </p:nvCxnSpPr>
        <p:spPr>
          <a:xfrm>
            <a:off x="360363" y="1723827"/>
            <a:ext cx="45045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 flipH="1" flipV="1">
            <a:off x="742339" y="1791303"/>
            <a:ext cx="135953" cy="100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1049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4" name="Содержимое 3"/>
          <p:cNvSpPr>
            <a:spLocks noGrp="1"/>
          </p:cNvSpPr>
          <p:nvPr>
            <p:ph idx="4294967295"/>
          </p:nvPr>
        </p:nvSpPr>
        <p:spPr>
          <a:xfrm>
            <a:off x="764580" y="529580"/>
            <a:ext cx="5090120" cy="269304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altLang="ru-RU" sz="2500" b="1" dirty="0"/>
              <a:t>прикрыть</a:t>
            </a:r>
          </a:p>
          <a:p>
            <a:pPr>
              <a:buFont typeface="Arial" charset="0"/>
              <a:buNone/>
            </a:pPr>
            <a:r>
              <a:rPr lang="ru-RU" altLang="ru-RU" sz="2500" b="1" dirty="0"/>
              <a:t>присесть</a:t>
            </a:r>
          </a:p>
          <a:p>
            <a:pPr>
              <a:buFont typeface="Arial" charset="0"/>
              <a:buNone/>
            </a:pPr>
            <a:r>
              <a:rPr lang="ru-RU" altLang="ru-RU" sz="2500" b="1" dirty="0"/>
              <a:t>приукрасить</a:t>
            </a:r>
          </a:p>
          <a:p>
            <a:pPr>
              <a:buFont typeface="Arial" charset="0"/>
              <a:buNone/>
            </a:pPr>
            <a:r>
              <a:rPr lang="ru-RU" altLang="ru-RU" sz="2500" b="1" dirty="0"/>
              <a:t>присмиреть</a:t>
            </a:r>
          </a:p>
          <a:p>
            <a:pPr>
              <a:buFont typeface="Arial" charset="0"/>
              <a:buNone/>
            </a:pPr>
            <a:r>
              <a:rPr lang="ru-RU" altLang="ru-RU" sz="2500" b="1" dirty="0"/>
              <a:t>призадуматься</a:t>
            </a:r>
          </a:p>
          <a:p>
            <a:pPr>
              <a:buFont typeface="Arial" charset="0"/>
              <a:buNone/>
            </a:pPr>
            <a:endParaRPr lang="ru-RU" altLang="ru-RU" sz="2500" b="1" dirty="0"/>
          </a:p>
          <a:p>
            <a:pPr>
              <a:buFont typeface="Arial" charset="0"/>
              <a:buNone/>
            </a:pPr>
            <a:r>
              <a:rPr lang="ru-RU" altLang="ru-RU" sz="2500" b="1" dirty="0">
                <a:solidFill>
                  <a:srgbClr val="FF0000"/>
                </a:solidFill>
              </a:rPr>
              <a:t>            Неполнота действия</a:t>
            </a:r>
          </a:p>
        </p:txBody>
      </p:sp>
      <p:pic>
        <p:nvPicPr>
          <p:cNvPr id="6148" name="Picture 6" descr="C:\Users\1\Desktop\85928852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461" y="150277"/>
            <a:ext cx="1033039" cy="633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825500" y="608409"/>
            <a:ext cx="54054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>
            <a:off x="1325099" y="642210"/>
            <a:ext cx="6760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810816" y="980215"/>
            <a:ext cx="49549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5400000" flipH="1" flipV="1">
            <a:off x="1272514" y="1014016"/>
            <a:ext cx="6760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765771" y="1352021"/>
            <a:ext cx="54054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5400000" flipH="1" flipV="1">
            <a:off x="1272514" y="1385822"/>
            <a:ext cx="6760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825500" y="1715958"/>
            <a:ext cx="54054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rot="5400000" flipH="1" flipV="1">
            <a:off x="1325099" y="1757628"/>
            <a:ext cx="6760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810816" y="2095632"/>
            <a:ext cx="55522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rot="5400000" flipH="1" flipV="1">
            <a:off x="1308199" y="2146333"/>
            <a:ext cx="10140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59" name="Picture 3" descr="C:\Users\1\Documents\Для презентаций\Картинки для презентаций\doc10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4441" y="884149"/>
            <a:ext cx="780785" cy="585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6930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Край">
  <a:themeElements>
    <a:clrScheme name="Край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Край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рай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ай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ай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4181</TotalTime>
  <Words>1000</Words>
  <Application>Microsoft Office PowerPoint</Application>
  <PresentationFormat>Произвольный</PresentationFormat>
  <Paragraphs>188</Paragraphs>
  <Slides>27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27</vt:i4>
      </vt:variant>
    </vt:vector>
  </HeadingPairs>
  <TitlesOfParts>
    <vt:vector size="35" baseType="lpstr">
      <vt:lpstr>Arial</vt:lpstr>
      <vt:lpstr>Calibri</vt:lpstr>
      <vt:lpstr>Garamond</vt:lpstr>
      <vt:lpstr>Times New Roman</vt:lpstr>
      <vt:lpstr>Wingdings</vt:lpstr>
      <vt:lpstr>Office Theme</vt:lpstr>
      <vt:lpstr>Оформление по умолчанию</vt:lpstr>
      <vt:lpstr>Край</vt:lpstr>
      <vt:lpstr>Презентация PowerPoint</vt:lpstr>
      <vt:lpstr>СЕГОДНЯ НА УРОКЕ  </vt:lpstr>
      <vt:lpstr>Презентация PowerPoint</vt:lpstr>
      <vt:lpstr>Презентация PowerPoint</vt:lpstr>
      <vt:lpstr>Основание для правописания приставок третьей группы – смысл</vt:lpstr>
      <vt:lpstr>Определите значение приставки в данных словах</vt:lpstr>
      <vt:lpstr>Презентация PowerPoint</vt:lpstr>
      <vt:lpstr>Каково значение приставки в словах?</vt:lpstr>
      <vt:lpstr>Презентация PowerPoint</vt:lpstr>
      <vt:lpstr>Презентация PowerPoint</vt:lpstr>
      <vt:lpstr>Презентация PowerPoint</vt:lpstr>
      <vt:lpstr>АЛГОРИТМ ПРИМЕНЕНИЯ ПРАВИЛА</vt:lpstr>
      <vt:lpstr>БУДЬТЕ ВНИМАТЕЛЬНЫ!</vt:lpstr>
      <vt:lpstr>ЗАПОМНИ!</vt:lpstr>
      <vt:lpstr>Презентация PowerPoint</vt:lpstr>
      <vt:lpstr>Презентация PowerPoint</vt:lpstr>
      <vt:lpstr>Презентация PowerPoint</vt:lpstr>
      <vt:lpstr> </vt:lpstr>
      <vt:lpstr>УПРАЖНЕНИЕ 342</vt:lpstr>
      <vt:lpstr>УПРАЖНЕНИЕ 342</vt:lpstr>
      <vt:lpstr>УПРАЖНЕНИЕ 343</vt:lpstr>
      <vt:lpstr>УПРАЖНЕНИЕ 343</vt:lpstr>
      <vt:lpstr>УПРАЖНЕНИЕ 344</vt:lpstr>
      <vt:lpstr>УПРАЖНЕНИЕ 344</vt:lpstr>
      <vt:lpstr>УПРАЖНЕНИЕ 344</vt:lpstr>
      <vt:lpstr>Презентация PowerPoint</vt:lpstr>
      <vt:lpstr>САМОСТОЯТЕЛЬНАЯ РАБОТА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</dc:title>
  <cp:lastModifiedBy>Lenova 330 pro A6</cp:lastModifiedBy>
  <cp:revision>386</cp:revision>
  <dcterms:created xsi:type="dcterms:W3CDTF">2020-04-13T08:05:16Z</dcterms:created>
  <dcterms:modified xsi:type="dcterms:W3CDTF">2020-12-09T04:09:13Z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