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9" r:id="rId2"/>
  </p:sldMasterIdLst>
  <p:notesMasterIdLst>
    <p:notesMasterId r:id="rId33"/>
  </p:notesMasterIdLst>
  <p:sldIdLst>
    <p:sldId id="259" r:id="rId3"/>
    <p:sldId id="390" r:id="rId4"/>
    <p:sldId id="444" r:id="rId5"/>
    <p:sldId id="459" r:id="rId6"/>
    <p:sldId id="447" r:id="rId7"/>
    <p:sldId id="463" r:id="rId8"/>
    <p:sldId id="460" r:id="rId9"/>
    <p:sldId id="474" r:id="rId10"/>
    <p:sldId id="445" r:id="rId11"/>
    <p:sldId id="446" r:id="rId12"/>
    <p:sldId id="457" r:id="rId13"/>
    <p:sldId id="456" r:id="rId14"/>
    <p:sldId id="441" r:id="rId15"/>
    <p:sldId id="448" r:id="rId16"/>
    <p:sldId id="462" r:id="rId17"/>
    <p:sldId id="466" r:id="rId18"/>
    <p:sldId id="467" r:id="rId19"/>
    <p:sldId id="468" r:id="rId20"/>
    <p:sldId id="470" r:id="rId21"/>
    <p:sldId id="472" r:id="rId22"/>
    <p:sldId id="449" r:id="rId23"/>
    <p:sldId id="455" r:id="rId24"/>
    <p:sldId id="450" r:id="rId25"/>
    <p:sldId id="453" r:id="rId26"/>
    <p:sldId id="454" r:id="rId27"/>
    <p:sldId id="451" r:id="rId28"/>
    <p:sldId id="452" r:id="rId29"/>
    <p:sldId id="476" r:id="rId30"/>
    <p:sldId id="477" r:id="rId31"/>
    <p:sldId id="294" r:id="rId32"/>
  </p:sldIdLst>
  <p:sldSz cx="5765800" cy="3244850"/>
  <p:notesSz cx="5765800" cy="3244850"/>
  <p:defaultTextStyle>
    <a:defPPr>
      <a:defRPr lang="ru-RU"/>
    </a:defPPr>
    <a:lvl1pPr marL="0" algn="l" defTabSz="91029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5146" algn="l" defTabSz="91029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0299" algn="l" defTabSz="91029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5450" algn="l" defTabSz="91029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0602" algn="l" defTabSz="91029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75753" algn="l" defTabSz="91029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0905" algn="l" defTabSz="91029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86055" algn="l" defTabSz="91029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1203" algn="l" defTabSz="91029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63300"/>
    <a:srgbClr val="F7A3F1"/>
    <a:srgbClr val="EB21D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6" d="100"/>
          <a:sy n="106" d="100"/>
        </p:scale>
        <p:origin x="-876" y="-4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F1FB7-21AC-47CC-B595-2F69D866CB56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AD94F-03BF-4B07-8397-30E69AD47C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098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029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146" algn="l" defTabSz="91029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0299" algn="l" defTabSz="91029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5450" algn="l" defTabSz="91029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0602" algn="l" defTabSz="91029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75753" algn="l" defTabSz="91029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0905" algn="l" defTabSz="91029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86055" algn="l" defTabSz="91029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1203" algn="l" defTabSz="91029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73FF5CA-6121-4DF5-8C5E-1503B8B10C44}" type="slidenum">
              <a:rPr lang="ru-RU" altLang="ru-RU">
                <a:solidFill>
                  <a:prstClr val="black"/>
                </a:solidFill>
              </a:rPr>
              <a:pPr>
                <a:defRPr/>
              </a:pPr>
              <a:t>16</a:t>
            </a:fld>
            <a:endParaRPr lang="ru-RU" altLang="ru-RU">
              <a:solidFill>
                <a:prstClr val="black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290" y="757136"/>
            <a:ext cx="2546562" cy="2141451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0948" y="757136"/>
            <a:ext cx="2546562" cy="2141451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F38196-A030-4B50-96C0-94DE13EA9E52}" type="datetimeFigureOut">
              <a:rPr lang="ru-RU"/>
              <a:pPr>
                <a:defRPr/>
              </a:pPr>
              <a:t>12.12.2020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12726A-72F4-4356-A944-1DF6439D80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293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F9A99-8EF3-40CA-A559-536B24DA90D2}" type="datetimeFigureOut">
              <a:rPr lang="ru-RU"/>
              <a:pPr>
                <a:defRPr/>
              </a:pPr>
              <a:t>12.12.2020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26FDF5-90C7-404F-AB8A-0B77C06F20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3531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458" y="2085117"/>
            <a:ext cx="4900930" cy="644463"/>
          </a:xfrm>
        </p:spPr>
        <p:txBody>
          <a:bodyPr anchor="t"/>
          <a:lstStyle>
            <a:lvl1pPr algn="l">
              <a:defRPr sz="23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5458" y="1375306"/>
            <a:ext cx="4900930" cy="709811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57172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1434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15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2869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285862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4303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800207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5738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6F68BB-4C38-4227-A8F9-B9AC0EC7FBE3}" type="datetimeFigureOut">
              <a:rPr lang="ru-RU"/>
              <a:pPr>
                <a:defRPr/>
              </a:pPr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71B7F-B4DB-4838-8642-F449E531F1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4290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291" y="726336"/>
            <a:ext cx="2547563" cy="302702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7172" indent="0">
              <a:buNone/>
              <a:defRPr sz="1100" b="1"/>
            </a:lvl2pPr>
            <a:lvl3pPr marL="514343" indent="0">
              <a:buNone/>
              <a:defRPr sz="1000" b="1"/>
            </a:lvl3pPr>
            <a:lvl4pPr marL="771515" indent="0">
              <a:buNone/>
              <a:defRPr sz="900" b="1"/>
            </a:lvl4pPr>
            <a:lvl5pPr marL="1028690" indent="0">
              <a:buNone/>
              <a:defRPr sz="900" b="1"/>
            </a:lvl5pPr>
            <a:lvl6pPr marL="1285862" indent="0">
              <a:buNone/>
              <a:defRPr sz="900" b="1"/>
            </a:lvl6pPr>
            <a:lvl7pPr marL="1543034" indent="0">
              <a:buNone/>
              <a:defRPr sz="900" b="1"/>
            </a:lvl7pPr>
            <a:lvl8pPr marL="1800207" indent="0">
              <a:buNone/>
              <a:defRPr sz="900" b="1"/>
            </a:lvl8pPr>
            <a:lvl9pPr marL="2057380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291" y="1029042"/>
            <a:ext cx="2547563" cy="1869545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8946" y="726336"/>
            <a:ext cx="2548564" cy="302702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7172" indent="0">
              <a:buNone/>
              <a:defRPr sz="1100" b="1"/>
            </a:lvl2pPr>
            <a:lvl3pPr marL="514343" indent="0">
              <a:buNone/>
              <a:defRPr sz="1000" b="1"/>
            </a:lvl3pPr>
            <a:lvl4pPr marL="771515" indent="0">
              <a:buNone/>
              <a:defRPr sz="900" b="1"/>
            </a:lvl4pPr>
            <a:lvl5pPr marL="1028690" indent="0">
              <a:buNone/>
              <a:defRPr sz="900" b="1"/>
            </a:lvl5pPr>
            <a:lvl6pPr marL="1285862" indent="0">
              <a:buNone/>
              <a:defRPr sz="900" b="1"/>
            </a:lvl6pPr>
            <a:lvl7pPr marL="1543034" indent="0">
              <a:buNone/>
              <a:defRPr sz="900" b="1"/>
            </a:lvl7pPr>
            <a:lvl8pPr marL="1800207" indent="0">
              <a:buNone/>
              <a:defRPr sz="900" b="1"/>
            </a:lvl8pPr>
            <a:lvl9pPr marL="2057380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8946" y="1029042"/>
            <a:ext cx="2548564" cy="1869545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D66A3C-2B3D-49A8-AEAB-78FF1BB6039C}" type="datetimeFigureOut">
              <a:rPr lang="ru-RU"/>
              <a:pPr>
                <a:defRPr/>
              </a:pPr>
              <a:t>12.12.2020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B10F30-4E8A-4665-A106-C3D6672A67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3621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1" y="129193"/>
            <a:ext cx="1896908" cy="549822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4268" y="129193"/>
            <a:ext cx="3223242" cy="276939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8291" y="679015"/>
            <a:ext cx="1896908" cy="2219568"/>
          </a:xfrm>
        </p:spPr>
        <p:txBody>
          <a:bodyPr/>
          <a:lstStyle>
            <a:lvl1pPr marL="0" indent="0">
              <a:buNone/>
              <a:defRPr sz="800"/>
            </a:lvl1pPr>
            <a:lvl2pPr marL="257172" indent="0">
              <a:buNone/>
              <a:defRPr sz="700"/>
            </a:lvl2pPr>
            <a:lvl3pPr marL="514343" indent="0">
              <a:buNone/>
              <a:defRPr sz="600"/>
            </a:lvl3pPr>
            <a:lvl4pPr marL="771515" indent="0">
              <a:buNone/>
              <a:defRPr sz="500"/>
            </a:lvl4pPr>
            <a:lvl5pPr marL="1028690" indent="0">
              <a:buNone/>
              <a:defRPr sz="500"/>
            </a:lvl5pPr>
            <a:lvl6pPr marL="1285862" indent="0">
              <a:buNone/>
              <a:defRPr sz="500"/>
            </a:lvl6pPr>
            <a:lvl7pPr marL="1543034" indent="0">
              <a:buNone/>
              <a:defRPr sz="500"/>
            </a:lvl7pPr>
            <a:lvl8pPr marL="1800207" indent="0">
              <a:buNone/>
              <a:defRPr sz="500"/>
            </a:lvl8pPr>
            <a:lvl9pPr marL="2057380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E6764-4ED0-4149-96CC-4536C86FB9C8}" type="datetimeFigureOut">
              <a:rPr lang="ru-RU"/>
              <a:pPr>
                <a:defRPr/>
              </a:pPr>
              <a:t>12.12.2020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BA7E1-3472-4B63-9B5F-5224668CBD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4034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137" y="2271395"/>
            <a:ext cx="3459480" cy="268151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0137" y="289933"/>
            <a:ext cx="3459480" cy="1946910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257172" indent="0">
              <a:buNone/>
              <a:defRPr sz="1600"/>
            </a:lvl2pPr>
            <a:lvl3pPr marL="514343" indent="0">
              <a:buNone/>
              <a:defRPr sz="1400"/>
            </a:lvl3pPr>
            <a:lvl4pPr marL="771515" indent="0">
              <a:buNone/>
              <a:defRPr sz="1100"/>
            </a:lvl4pPr>
            <a:lvl5pPr marL="1028690" indent="0">
              <a:buNone/>
              <a:defRPr sz="1100"/>
            </a:lvl5pPr>
            <a:lvl6pPr marL="1285862" indent="0">
              <a:buNone/>
              <a:defRPr sz="1100"/>
            </a:lvl6pPr>
            <a:lvl7pPr marL="1543034" indent="0">
              <a:buNone/>
              <a:defRPr sz="1100"/>
            </a:lvl7pPr>
            <a:lvl8pPr marL="1800207" indent="0">
              <a:buNone/>
              <a:defRPr sz="1100"/>
            </a:lvl8pPr>
            <a:lvl9pPr marL="2057380" indent="0">
              <a:buNone/>
              <a:defRPr sz="11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30137" y="2539546"/>
            <a:ext cx="3459480" cy="380819"/>
          </a:xfrm>
        </p:spPr>
        <p:txBody>
          <a:bodyPr/>
          <a:lstStyle>
            <a:lvl1pPr marL="0" indent="0">
              <a:buNone/>
              <a:defRPr sz="800"/>
            </a:lvl1pPr>
            <a:lvl2pPr marL="257172" indent="0">
              <a:buNone/>
              <a:defRPr sz="700"/>
            </a:lvl2pPr>
            <a:lvl3pPr marL="514343" indent="0">
              <a:buNone/>
              <a:defRPr sz="600"/>
            </a:lvl3pPr>
            <a:lvl4pPr marL="771515" indent="0">
              <a:buNone/>
              <a:defRPr sz="500"/>
            </a:lvl4pPr>
            <a:lvl5pPr marL="1028690" indent="0">
              <a:buNone/>
              <a:defRPr sz="500"/>
            </a:lvl5pPr>
            <a:lvl6pPr marL="1285862" indent="0">
              <a:buNone/>
              <a:defRPr sz="500"/>
            </a:lvl6pPr>
            <a:lvl7pPr marL="1543034" indent="0">
              <a:buNone/>
              <a:defRPr sz="500"/>
            </a:lvl7pPr>
            <a:lvl8pPr marL="1800207" indent="0">
              <a:buNone/>
              <a:defRPr sz="500"/>
            </a:lvl8pPr>
            <a:lvl9pPr marL="2057380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B0DF2-BB35-483B-9E69-B306FDAA4B7D}" type="datetimeFigureOut">
              <a:rPr lang="ru-RU"/>
              <a:pPr>
                <a:defRPr/>
              </a:pPr>
              <a:t>12.12.2020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B2288F-7FDE-4530-B430-E300C6D44A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118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7CCE93-E24F-4B73-8249-E2ACD99C0712}" type="datetimeFigureOut">
              <a:rPr lang="ru-RU"/>
              <a:pPr>
                <a:defRPr/>
              </a:pPr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81E32-E71A-4D01-BBEC-2A9B95853B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2345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80206" y="129945"/>
            <a:ext cx="1297305" cy="27686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8290" y="129945"/>
            <a:ext cx="3795818" cy="27686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A8F8AB-3D2F-4438-9E9E-29231BBC0F1B}" type="datetimeFigureOut">
              <a:rPr lang="ru-RU"/>
              <a:pPr>
                <a:defRPr/>
              </a:pPr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FC78AA-6A1C-4DC3-91FC-EAE9C6A902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136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1"/>
            <a:ext cx="4893589" cy="215444"/>
          </a:xfrm>
        </p:spPr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758" indent="-71758">
              <a:buFont typeface="Arial" panose="020B0604020202020204" pitchFamily="34" charset="0"/>
              <a:buChar char="•"/>
              <a:defRPr sz="700"/>
            </a:lvl2pPr>
            <a:lvl3pPr marL="143513" indent="-71758">
              <a:defRPr sz="700"/>
            </a:lvl3pPr>
            <a:lvl4pPr marL="251142" indent="-107636">
              <a:defRPr sz="700"/>
            </a:lvl4pPr>
            <a:lvl5pPr marL="358775" indent="-107636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758" indent="-71758">
              <a:buFont typeface="Arial" panose="020B0604020202020204" pitchFamily="34" charset="0"/>
              <a:buChar char="•"/>
              <a:defRPr sz="700"/>
            </a:lvl2pPr>
            <a:lvl3pPr marL="143513" indent="-71758">
              <a:defRPr sz="700"/>
            </a:lvl3pPr>
            <a:lvl4pPr marL="251142" indent="-107636">
              <a:defRPr sz="700"/>
            </a:lvl4pPr>
            <a:lvl5pPr marL="358775" indent="-107636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758" indent="-71758">
              <a:buFont typeface="Arial" panose="020B0604020202020204" pitchFamily="34" charset="0"/>
              <a:buChar char="•"/>
              <a:defRPr sz="700"/>
            </a:lvl2pPr>
            <a:lvl3pPr marL="143513" indent="-71758">
              <a:defRPr sz="700"/>
            </a:lvl3pPr>
            <a:lvl4pPr marL="251142" indent="-107636">
              <a:defRPr sz="700"/>
            </a:lvl4pPr>
            <a:lvl5pPr marL="358775" indent="-107636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8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0982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435" y="1008007"/>
            <a:ext cx="4900930" cy="6955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4870" y="1838753"/>
            <a:ext cx="4036060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1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4FC7E-5D08-4F00-BFAD-DC21541DFBE5}" type="datetimeFigureOut">
              <a:rPr lang="ru-RU"/>
              <a:pPr>
                <a:defRPr/>
              </a:pPr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D4E8F-7242-4C7A-AA85-34967CAEF0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880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9977B-EBBF-4A1E-BC44-13DAC28DEE98}" type="datetimeFigureOut">
              <a:rPr lang="ru-RU"/>
              <a:pPr>
                <a:defRPr/>
              </a:pPr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108529-2684-45BE-8BA8-DEFEDF295E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839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A43C8-C660-42B6-9535-9B8343B68DDE}" type="datetimeFigureOut">
              <a:rPr lang="ru-RU"/>
              <a:pPr>
                <a:defRPr/>
              </a:pPr>
              <a:t>12.12.2020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86ADDE-6623-44C6-BC88-AA582F2348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1593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0"/>
            <a:ext cx="48935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30"/>
            <a:ext cx="184505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30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30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5146">
        <a:defRPr>
          <a:latin typeface="+mn-lt"/>
          <a:ea typeface="+mn-ea"/>
          <a:cs typeface="+mn-cs"/>
        </a:defRPr>
      </a:lvl2pPr>
      <a:lvl3pPr marL="910299">
        <a:defRPr>
          <a:latin typeface="+mn-lt"/>
          <a:ea typeface="+mn-ea"/>
          <a:cs typeface="+mn-cs"/>
        </a:defRPr>
      </a:lvl3pPr>
      <a:lvl4pPr marL="1365450">
        <a:defRPr>
          <a:latin typeface="+mn-lt"/>
          <a:ea typeface="+mn-ea"/>
          <a:cs typeface="+mn-cs"/>
        </a:defRPr>
      </a:lvl4pPr>
      <a:lvl5pPr marL="1820602">
        <a:defRPr>
          <a:latin typeface="+mn-lt"/>
          <a:ea typeface="+mn-ea"/>
          <a:cs typeface="+mn-cs"/>
        </a:defRPr>
      </a:lvl5pPr>
      <a:lvl6pPr marL="2275753">
        <a:defRPr>
          <a:latin typeface="+mn-lt"/>
          <a:ea typeface="+mn-ea"/>
          <a:cs typeface="+mn-cs"/>
        </a:defRPr>
      </a:lvl6pPr>
      <a:lvl7pPr marL="2730905">
        <a:defRPr>
          <a:latin typeface="+mn-lt"/>
          <a:ea typeface="+mn-ea"/>
          <a:cs typeface="+mn-cs"/>
        </a:defRPr>
      </a:lvl7pPr>
      <a:lvl8pPr marL="3186055">
        <a:defRPr>
          <a:latin typeface="+mn-lt"/>
          <a:ea typeface="+mn-ea"/>
          <a:cs typeface="+mn-cs"/>
        </a:defRPr>
      </a:lvl8pPr>
      <a:lvl9pPr marL="3641203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5146">
        <a:defRPr>
          <a:latin typeface="+mn-lt"/>
          <a:ea typeface="+mn-ea"/>
          <a:cs typeface="+mn-cs"/>
        </a:defRPr>
      </a:lvl2pPr>
      <a:lvl3pPr marL="910299">
        <a:defRPr>
          <a:latin typeface="+mn-lt"/>
          <a:ea typeface="+mn-ea"/>
          <a:cs typeface="+mn-cs"/>
        </a:defRPr>
      </a:lvl3pPr>
      <a:lvl4pPr marL="1365450">
        <a:defRPr>
          <a:latin typeface="+mn-lt"/>
          <a:ea typeface="+mn-ea"/>
          <a:cs typeface="+mn-cs"/>
        </a:defRPr>
      </a:lvl4pPr>
      <a:lvl5pPr marL="1820602">
        <a:defRPr>
          <a:latin typeface="+mn-lt"/>
          <a:ea typeface="+mn-ea"/>
          <a:cs typeface="+mn-cs"/>
        </a:defRPr>
      </a:lvl5pPr>
      <a:lvl6pPr marL="2275753">
        <a:defRPr>
          <a:latin typeface="+mn-lt"/>
          <a:ea typeface="+mn-ea"/>
          <a:cs typeface="+mn-cs"/>
        </a:defRPr>
      </a:lvl6pPr>
      <a:lvl7pPr marL="2730905">
        <a:defRPr>
          <a:latin typeface="+mn-lt"/>
          <a:ea typeface="+mn-ea"/>
          <a:cs typeface="+mn-cs"/>
        </a:defRPr>
      </a:lvl7pPr>
      <a:lvl8pPr marL="3186055">
        <a:defRPr>
          <a:latin typeface="+mn-lt"/>
          <a:ea typeface="+mn-ea"/>
          <a:cs typeface="+mn-cs"/>
        </a:defRPr>
      </a:lvl8pPr>
      <a:lvl9pPr marL="3641203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288290" y="129945"/>
            <a:ext cx="5189220" cy="540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35" tIns="25716" rIns="51435" bIns="2571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88290" y="757136"/>
            <a:ext cx="5189220" cy="2141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35" tIns="25716" rIns="51435" bIns="2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8294" y="3007496"/>
            <a:ext cx="1345353" cy="172758"/>
          </a:xfrm>
          <a:prstGeom prst="rect">
            <a:avLst/>
          </a:prstGeom>
        </p:spPr>
        <p:txBody>
          <a:bodyPr vert="horz" lIns="51435" tIns="25716" rIns="51435" bIns="25716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7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 defTabSz="913579">
              <a:defRPr/>
            </a:pPr>
            <a:fld id="{6BBBD258-6170-403E-B2E5-C0A0B2329B54}" type="datetimeFigureOut">
              <a:rPr lang="ru-RU" smtClean="0"/>
              <a:pPr defTabSz="913579">
                <a:defRPr/>
              </a:pPr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9986" y="3007496"/>
            <a:ext cx="1825837" cy="172758"/>
          </a:xfrm>
          <a:prstGeom prst="rect">
            <a:avLst/>
          </a:prstGeom>
        </p:spPr>
        <p:txBody>
          <a:bodyPr vert="horz" lIns="51435" tIns="25716" rIns="51435" bIns="25716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7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 defTabSz="913579"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32161" y="3007496"/>
            <a:ext cx="1345353" cy="172758"/>
          </a:xfrm>
          <a:prstGeom prst="rect">
            <a:avLst/>
          </a:prstGeom>
        </p:spPr>
        <p:txBody>
          <a:bodyPr vert="horz" lIns="51435" tIns="25716" rIns="51435" bIns="25716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7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 defTabSz="913579">
              <a:defRPr/>
            </a:pPr>
            <a:fld id="{4CA4E26F-AC35-49D6-8C2F-A3066541DD24}" type="slidenum">
              <a:rPr lang="ru-RU" smtClean="0"/>
              <a:pPr defTabSz="913579"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062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5pPr>
      <a:lvl6pPr marL="257172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6pPr>
      <a:lvl7pPr marL="514343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7pPr>
      <a:lvl8pPr marL="771515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8pPr>
      <a:lvl9pPr marL="1028690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34" charset="0"/>
        </a:defRPr>
      </a:lvl9pPr>
    </p:titleStyle>
    <p:bodyStyle>
      <a:lvl1pPr marL="192880" indent="-19288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17905" indent="-16073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1" indent="-128586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00104" indent="-128586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7276" indent="-128586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14448" indent="-128586" algn="l" defTabSz="514343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671620" indent="-128586" algn="l" defTabSz="514343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28792" indent="-128586" algn="l" defTabSz="514343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185967" indent="-128586" algn="l" defTabSz="514343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1434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7172" algn="l" defTabSz="51434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4343" algn="l" defTabSz="51434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71515" algn="l" defTabSz="51434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690" algn="l" defTabSz="51434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5862" algn="l" defTabSz="51434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43034" algn="l" defTabSz="51434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800207" algn="l" defTabSz="51434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380" algn="l" defTabSz="51434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9" y="1557"/>
            <a:ext cx="5757972" cy="10210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01700" y="1165225"/>
            <a:ext cx="3352800" cy="1999577"/>
          </a:xfrm>
          <a:prstGeom prst="rect">
            <a:avLst/>
          </a:prstGeom>
        </p:spPr>
        <p:txBody>
          <a:bodyPr vert="horz" wrap="square" lIns="0" tIns="13906" rIns="0" bIns="0" rtlCol="0">
            <a:spAutoFit/>
          </a:bodyPr>
          <a:lstStyle/>
          <a:p>
            <a:pPr marL="12640" marR="5060" algn="ctr">
              <a:spcBef>
                <a:spcPts val="340"/>
              </a:spcBef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Правописание </a:t>
            </a:r>
          </a:p>
          <a:p>
            <a:pPr marL="12640" marR="5060" algn="ctr">
              <a:spcBef>
                <a:spcPts val="340"/>
              </a:spcBef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гласных и согласных </a:t>
            </a:r>
          </a:p>
          <a:p>
            <a:pPr marL="12640" marR="5060" algn="ctr">
              <a:spcBef>
                <a:spcPts val="340"/>
              </a:spcBef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 приставках.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2640" marR="5060" algn="ctr">
              <a:spcBef>
                <a:spcPts val="340"/>
              </a:spcBef>
            </a:pP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З-с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на конце приставок.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687" y="1251220"/>
            <a:ext cx="344044" cy="16900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1329" y="228125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1329" y="228125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23461" y="249030"/>
            <a:ext cx="173292" cy="354504"/>
          </a:xfrm>
          <a:prstGeom prst="rect">
            <a:avLst/>
          </a:prstGeom>
        </p:spPr>
        <p:txBody>
          <a:bodyPr vert="horz" wrap="square" lIns="0" tIns="15796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00" b="1" spc="1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787920" y="541954"/>
            <a:ext cx="457199" cy="212174"/>
          </a:xfrm>
          <a:prstGeom prst="rect">
            <a:avLst/>
          </a:prstGeom>
        </p:spPr>
        <p:txBody>
          <a:bodyPr vert="horz" wrap="square" lIns="0" tIns="12002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300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=""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968885" y="223268"/>
            <a:ext cx="2961727" cy="537922"/>
          </a:xfrm>
          <a:prstGeom prst="rect">
            <a:avLst/>
          </a:prstGeom>
        </p:spPr>
        <p:txBody>
          <a:bodyPr vert="horz" wrap="square" lIns="0" tIns="14560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55" defTabSz="911395">
              <a:spcBef>
                <a:spcPts val="114"/>
              </a:spcBef>
              <a:defRPr/>
            </a:pPr>
            <a:r>
              <a:rPr lang="ru-RU" kern="0" spc="-5" dirty="0">
                <a:solidFill>
                  <a:sysClr val="window" lastClr="FFFFFF"/>
                </a:solidFill>
              </a:rPr>
              <a:t>Русский</a:t>
            </a:r>
            <a:r>
              <a:rPr lang="ru-RU" kern="0" spc="-55" dirty="0">
                <a:solidFill>
                  <a:sysClr val="window" lastClr="FFFFFF"/>
                </a:solidFill>
              </a:rPr>
              <a:t> </a:t>
            </a:r>
            <a:r>
              <a:rPr lang="ru-RU" kern="0" spc="10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=""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139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=""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139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=""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139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=""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734852" y="318430"/>
            <a:ext cx="65628" cy="656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139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=""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417159" y="653520"/>
            <a:ext cx="48313" cy="4833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139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=""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446227" y="384363"/>
            <a:ext cx="288608" cy="288714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139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=""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712649" y="360788"/>
            <a:ext cx="45770" cy="45787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139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=""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139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=""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410174" y="368352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139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=""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410174" y="360612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139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=""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410174" y="414796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139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=""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410174" y="407056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139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=""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410193" y="461239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139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=""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410193" y="453497"/>
            <a:ext cx="155111" cy="15898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1395"/>
            <a:endParaRPr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0336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107" y="555625"/>
            <a:ext cx="4893589" cy="738664"/>
          </a:xfrm>
        </p:spPr>
        <p:txBody>
          <a:bodyPr/>
          <a:lstStyle/>
          <a:p>
            <a:r>
              <a:rPr lang="ru-RU" sz="1600" dirty="0">
                <a:solidFill>
                  <a:srgbClr val="FF0000"/>
                </a:solidFill>
              </a:rPr>
              <a:t>     Запишите слова, образованные от данных глаголов с помощью приставок. Объясните значение этих приставок.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335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5901" y="1317625"/>
            <a:ext cx="5334000" cy="1631115"/>
          </a:xfrm>
          <a:prstGeom prst="rect">
            <a:avLst/>
          </a:prstGeom>
          <a:noFill/>
        </p:spPr>
        <p:txBody>
          <a:bodyPr wrap="square" lIns="91337" tIns="45670" rIns="91337" bIns="45670" rtlCol="0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О- (-об-, обо-) – бежать, ходить, идти,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слепнуть;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за- - кричать, плакать, дрожать, кидать;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От- (ото-) – клеить, толкнуть, резать, гнуть;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Пере- - шагнуть, читать, писать, печатать.</a:t>
            </a:r>
          </a:p>
        </p:txBody>
      </p:sp>
    </p:spTree>
    <p:extLst>
      <p:ext uri="{BB962C8B-B14F-4D97-AF65-F5344CB8AC3E}">
        <p14:creationId xmlns:p14="http://schemas.microsoft.com/office/powerpoint/2010/main" val="390936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335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9701" y="784225"/>
            <a:ext cx="5486400" cy="1938891"/>
          </a:xfrm>
          <a:prstGeom prst="rect">
            <a:avLst/>
          </a:prstGeom>
          <a:noFill/>
        </p:spPr>
        <p:txBody>
          <a:bodyPr wrap="square" lIns="91337" tIns="45670" rIns="91337" bIns="45670" rtlCol="0">
            <a:spAutoFit/>
          </a:bodyPr>
          <a:lstStyle/>
          <a:p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бежать,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ходить,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йти,                        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слепнуть.</a:t>
            </a:r>
          </a:p>
          <a:p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кричать,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плакать,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дрожать,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кидать.</a:t>
            </a:r>
          </a:p>
          <a:p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клеить,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толкнуть,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резать,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гнуть.</a:t>
            </a:r>
          </a:p>
          <a:p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шагнуть,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читать,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писать,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печатать.</a:t>
            </a:r>
          </a:p>
        </p:txBody>
      </p:sp>
    </p:spTree>
    <p:extLst>
      <p:ext uri="{BB962C8B-B14F-4D97-AF65-F5344CB8AC3E}">
        <p14:creationId xmlns:p14="http://schemas.microsoft.com/office/powerpoint/2010/main" val="3628623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5" y="631825"/>
            <a:ext cx="5486399" cy="553998"/>
          </a:xfrm>
        </p:spPr>
        <p:txBody>
          <a:bodyPr/>
          <a:lstStyle/>
          <a:p>
            <a:r>
              <a:rPr lang="ru-RU" sz="1800" dirty="0">
                <a:solidFill>
                  <a:srgbClr val="C00000"/>
                </a:solidFill>
              </a:rPr>
              <a:t>.     </a:t>
            </a:r>
            <a:r>
              <a:rPr lang="ru-RU" sz="1800" b="1" dirty="0">
                <a:solidFill>
                  <a:srgbClr val="C00000"/>
                </a:solidFill>
              </a:rPr>
              <a:t>Поставьте буквы </a:t>
            </a:r>
            <a:r>
              <a:rPr lang="ru-RU" sz="1800" b="1" dirty="0" err="1" smtClean="0">
                <a:solidFill>
                  <a:srgbClr val="C00000"/>
                </a:solidFill>
              </a:rPr>
              <a:t>з,с</a:t>
            </a:r>
            <a:r>
              <a:rPr lang="ru-RU" sz="1800" b="1" dirty="0" smtClean="0">
                <a:solidFill>
                  <a:srgbClr val="C00000"/>
                </a:solidFill>
              </a:rPr>
              <a:t>, </a:t>
            </a:r>
            <a:r>
              <a:rPr lang="ru-RU" sz="1800" b="1" dirty="0">
                <a:solidFill>
                  <a:srgbClr val="C00000"/>
                </a:solidFill>
              </a:rPr>
              <a:t>объясните правописание.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336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92100" y="1317625"/>
            <a:ext cx="4800600" cy="1569559"/>
          </a:xfrm>
          <a:prstGeom prst="rect">
            <a:avLst/>
          </a:prstGeom>
          <a:noFill/>
        </p:spPr>
        <p:txBody>
          <a:bodyPr wrap="square" lIns="91337" tIns="45670" rIns="91337" bIns="45670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ъехать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…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десь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…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дешний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…писать, …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дание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…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доровый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…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доровье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…бежать, …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ъесть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…мыть, …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веситься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7802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336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20700" y="784225"/>
            <a:ext cx="4800600" cy="1815781"/>
          </a:xfrm>
          <a:prstGeom prst="rect">
            <a:avLst/>
          </a:prstGeom>
          <a:noFill/>
        </p:spPr>
        <p:txBody>
          <a:bodyPr wrap="square" lIns="91337" tIns="45670" rIns="91337" bIns="45670" rtlCol="0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ъехать, </a:t>
            </a: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десь, </a:t>
            </a: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дешний, </a:t>
            </a: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писать, </a:t>
            </a: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дание, </a:t>
            </a: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доровый, </a:t>
            </a: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доровье, </a:t>
            </a: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бежать, </a:t>
            </a: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ъесть. </a:t>
            </a: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мыть, </a:t>
            </a: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веситься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6318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5" y="631830"/>
            <a:ext cx="5333999" cy="2431435"/>
          </a:xfrm>
        </p:spPr>
        <p:txBody>
          <a:bodyPr/>
          <a:lstStyle/>
          <a:p>
            <a:r>
              <a:rPr lang="ru-RU" sz="2400" b="1" dirty="0">
                <a:solidFill>
                  <a:srgbClr val="FF0000"/>
                </a:solidFill>
              </a:rPr>
              <a:t>     В приставках на з(с) перед звонкими согласными и гласными пишется з, а перед глухими с.</a:t>
            </a:r>
            <a:r>
              <a:rPr lang="ru-RU" dirty="0" smtClean="0"/>
              <a:t>. </a:t>
            </a:r>
          </a:p>
          <a:p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Например:  Ра</a:t>
            </a:r>
            <a:r>
              <a:rPr lang="ru-RU" sz="2400" u="sng" dirty="0">
                <a:solidFill>
                  <a:schemeClr val="tx2">
                    <a:lumMod val="50000"/>
                  </a:schemeClr>
                </a:solidFill>
              </a:rPr>
              <a:t>зб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ить, ра</a:t>
            </a:r>
            <a:r>
              <a:rPr lang="ru-RU" sz="2400" u="sng" dirty="0">
                <a:solidFill>
                  <a:schemeClr val="tx2">
                    <a:lumMod val="50000"/>
                  </a:schemeClr>
                </a:solidFill>
              </a:rPr>
              <a:t>сп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исаться.</a:t>
            </a:r>
          </a:p>
          <a:p>
            <a:endParaRPr lang="ru-RU" dirty="0"/>
          </a:p>
          <a:p>
            <a:pPr algn="r"/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№12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892300" y="2079625"/>
            <a:ext cx="533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3340100" y="2079625"/>
            <a:ext cx="533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2425700" y="2079625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3873500" y="2079625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425700" y="2536825"/>
            <a:ext cx="1524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3873500" y="2536825"/>
            <a:ext cx="1524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821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37" tIns="45670" rIns="91337" bIns="45670" spcCol="0"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88290" y="631830"/>
            <a:ext cx="5337810" cy="2141451"/>
          </a:xfrm>
          <a:prstGeom prst="rect">
            <a:avLst/>
          </a:prstGeom>
        </p:spPr>
        <p:txBody>
          <a:bodyPr lIns="51423" tIns="25710" rIns="51423" bIns="25710">
            <a:normAutofit/>
          </a:bodyPr>
          <a:lstStyle/>
          <a:p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     В словах </a:t>
            </a:r>
            <a:r>
              <a:rPr lang="ru-RU" sz="2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здесь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здание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здоровье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, ни </a:t>
            </a:r>
            <a:r>
              <a:rPr lang="ru-RU" sz="2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зги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 (не видно) всегда пишется буква з, так как здесь з не приставка, а часть корня.</a:t>
            </a:r>
          </a:p>
        </p:txBody>
      </p:sp>
    </p:spTree>
    <p:extLst>
      <p:ext uri="{BB962C8B-B14F-4D97-AF65-F5344CB8AC3E}">
        <p14:creationId xmlns:p14="http://schemas.microsoft.com/office/powerpoint/2010/main" val="225494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altLang="ru-RU" sz="2300"/>
              <a:t> </a:t>
            </a:r>
            <a:r>
              <a:rPr lang="ru-RU" altLang="ru-RU" sz="2300" b="1"/>
              <a:t/>
            </a:r>
            <a:br>
              <a:rPr lang="ru-RU" altLang="ru-RU" sz="2300" b="1"/>
            </a:br>
            <a:r>
              <a:rPr lang="ru-RU" altLang="ru-RU" sz="2300" b="1">
                <a:solidFill>
                  <a:srgbClr val="990000"/>
                </a:solidFill>
              </a:rPr>
              <a:t>Подсказка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945953" y="648970"/>
            <a:ext cx="4792821" cy="2230834"/>
          </a:xfrm>
        </p:spPr>
        <p:txBody>
          <a:bodyPr/>
          <a:lstStyle/>
          <a:p>
            <a:pPr eaLnBrk="1" hangingPunct="1">
              <a:buClr>
                <a:srgbClr val="0E0EBE"/>
              </a:buClr>
              <a:buSzPct val="200000"/>
              <a:buFont typeface="Wingdings" pitchFamily="2" charset="2"/>
              <a:buChar char="ü"/>
            </a:pPr>
            <a:endParaRPr lang="ru-RU" altLang="ru-RU" sz="2000" dirty="0">
              <a:latin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ru-RU" altLang="ru-RU" dirty="0" smtClean="0">
                <a:latin typeface="Times New Roman" pitchFamily="18" charset="0"/>
              </a:rPr>
              <a:t>         Обрати внимание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dirty="0" smtClean="0">
                <a:latin typeface="Times New Roman" pitchFamily="18" charset="0"/>
              </a:rPr>
              <a:t>         На </a:t>
            </a:r>
            <a:r>
              <a:rPr lang="ru-RU" altLang="ru-RU" dirty="0" smtClean="0">
                <a:solidFill>
                  <a:srgbClr val="990000"/>
                </a:solidFill>
                <a:latin typeface="Times New Roman" pitchFamily="18" charset="0"/>
              </a:rPr>
              <a:t>З</a:t>
            </a:r>
            <a:r>
              <a:rPr lang="ru-RU" altLang="ru-RU" dirty="0" smtClean="0">
                <a:latin typeface="Times New Roman" pitchFamily="18" charset="0"/>
              </a:rPr>
              <a:t>ДЕСЬ, </a:t>
            </a:r>
            <a:r>
              <a:rPr lang="ru-RU" altLang="ru-RU" dirty="0" smtClean="0">
                <a:solidFill>
                  <a:srgbClr val="990000"/>
                </a:solidFill>
                <a:latin typeface="Times New Roman" pitchFamily="18" charset="0"/>
              </a:rPr>
              <a:t>З</a:t>
            </a:r>
            <a:r>
              <a:rPr lang="ru-RU" altLang="ru-RU" dirty="0" smtClean="0">
                <a:latin typeface="Times New Roman" pitchFamily="18" charset="0"/>
              </a:rPr>
              <a:t>ДОРОВЬЕ, </a:t>
            </a:r>
            <a:r>
              <a:rPr lang="ru-RU" altLang="ru-RU" dirty="0" smtClean="0">
                <a:solidFill>
                  <a:srgbClr val="990000"/>
                </a:solidFill>
                <a:latin typeface="Times New Roman" pitchFamily="18" charset="0"/>
              </a:rPr>
              <a:t>З</a:t>
            </a:r>
            <a:r>
              <a:rPr lang="ru-RU" altLang="ru-RU" dirty="0" smtClean="0">
                <a:latin typeface="Times New Roman" pitchFamily="18" charset="0"/>
              </a:rPr>
              <a:t>ДАНИЕ.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dirty="0" smtClean="0">
                <a:latin typeface="Times New Roman" pitchFamily="18" charset="0"/>
              </a:rPr>
              <a:t>         </a:t>
            </a:r>
            <a:r>
              <a:rPr lang="ru-RU" altLang="ru-RU" dirty="0" smtClean="0">
                <a:solidFill>
                  <a:srgbClr val="990000"/>
                </a:solidFill>
                <a:latin typeface="Times New Roman" pitchFamily="18" charset="0"/>
              </a:rPr>
              <a:t>З</a:t>
            </a:r>
            <a:r>
              <a:rPr lang="ru-RU" altLang="ru-RU" dirty="0" smtClean="0">
                <a:latin typeface="Times New Roman" pitchFamily="18" charset="0"/>
              </a:rPr>
              <a:t> нельзя в них отделить,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dirty="0" smtClean="0">
                <a:latin typeface="Times New Roman" pitchFamily="18" charset="0"/>
              </a:rPr>
              <a:t>         Чтобы смысл не повредить.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22F03A-21B2-412D-962A-D0D9A0BD035F}" type="slidenum">
              <a:rPr lang="ru-RU" altLang="ru-RU"/>
              <a:pPr>
                <a:defRPr/>
              </a:pPr>
              <a:t>16</a:t>
            </a:fld>
            <a:endParaRPr lang="ru-RU" altLang="ru-RU"/>
          </a:p>
        </p:txBody>
      </p:sp>
      <p:pic>
        <p:nvPicPr>
          <p:cNvPr id="16389" name="Picture 1032" descr="arg-exclaim-50-tran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924" y="5"/>
            <a:ext cx="1057063" cy="865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539150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102424"/>
            <a:ext cx="5702300" cy="369332"/>
          </a:xfrm>
        </p:spPr>
        <p:txBody>
          <a:bodyPr/>
          <a:lstStyle/>
          <a:p>
            <a:pPr algn="ctr"/>
            <a:r>
              <a:rPr lang="ru-RU" altLang="ru-RU" sz="2400" dirty="0"/>
              <a:t>ПРАВОПИСАНИЕ ПРИСТАВОК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107" y="597595"/>
            <a:ext cx="4893589" cy="2265236"/>
          </a:xfrm>
        </p:spPr>
        <p:txBody>
          <a:bodyPr/>
          <a:lstStyle/>
          <a:p>
            <a:pPr marL="609052" indent="-609052" algn="ctr">
              <a:lnSpc>
                <a:spcPct val="80000"/>
              </a:lnSpc>
            </a:pPr>
            <a:r>
              <a:rPr lang="ru-RU" altLang="ru-RU" sz="1600" b="1" dirty="0">
                <a:solidFill>
                  <a:srgbClr val="3333CC"/>
                </a:solidFill>
              </a:rPr>
              <a:t>приставки  </a:t>
            </a:r>
          </a:p>
          <a:p>
            <a:pPr marL="609052" indent="-609052">
              <a:lnSpc>
                <a:spcPct val="80000"/>
              </a:lnSpc>
            </a:pPr>
            <a:r>
              <a:rPr lang="ru-RU" altLang="ru-RU" b="1" dirty="0" smtClean="0">
                <a:solidFill>
                  <a:srgbClr val="3333CC"/>
                </a:solidFill>
              </a:rPr>
              <a:t> </a:t>
            </a:r>
            <a:r>
              <a:rPr lang="ru-RU" altLang="ru-RU" b="1" dirty="0" smtClean="0">
                <a:solidFill>
                  <a:srgbClr val="FF0000"/>
                </a:solidFill>
              </a:rPr>
              <a:t>... </a:t>
            </a:r>
            <a:r>
              <a:rPr lang="ru-RU" altLang="ru-RU" b="1" dirty="0">
                <a:solidFill>
                  <a:srgbClr val="FF0000"/>
                </a:solidFill>
              </a:rPr>
              <a:t>З   </a:t>
            </a:r>
            <a:r>
              <a:rPr lang="ru-RU" altLang="ru-RU" b="1" dirty="0" err="1">
                <a:solidFill>
                  <a:srgbClr val="FF0000"/>
                </a:solidFill>
              </a:rPr>
              <a:t>звонк</a:t>
            </a:r>
            <a:r>
              <a:rPr lang="ru-RU" altLang="ru-RU" b="1" dirty="0" smtClean="0">
                <a:solidFill>
                  <a:srgbClr val="FF0000"/>
                </a:solidFill>
              </a:rPr>
              <a:t>. </a:t>
            </a:r>
            <a:r>
              <a:rPr lang="ru-RU" altLang="ru-RU" b="1" dirty="0" err="1" smtClean="0">
                <a:solidFill>
                  <a:srgbClr val="FF0000"/>
                </a:solidFill>
              </a:rPr>
              <a:t>согл</a:t>
            </a:r>
            <a:r>
              <a:rPr lang="ru-RU" altLang="ru-RU" b="1" dirty="0">
                <a:solidFill>
                  <a:srgbClr val="FF0000"/>
                </a:solidFill>
              </a:rPr>
              <a:t>. </a:t>
            </a:r>
            <a:r>
              <a:rPr lang="ru-RU" altLang="ru-RU" sz="1100" b="1" dirty="0">
                <a:solidFill>
                  <a:srgbClr val="FF0000"/>
                </a:solidFill>
              </a:rPr>
              <a:t>или</a:t>
            </a:r>
            <a:r>
              <a:rPr lang="ru-RU" altLang="ru-RU" b="1" dirty="0">
                <a:solidFill>
                  <a:srgbClr val="FF0000"/>
                </a:solidFill>
              </a:rPr>
              <a:t> </a:t>
            </a:r>
            <a:r>
              <a:rPr lang="ru-RU" altLang="ru-RU" b="1" dirty="0" err="1">
                <a:solidFill>
                  <a:srgbClr val="FF0000"/>
                </a:solidFill>
              </a:rPr>
              <a:t>гласн</a:t>
            </a:r>
            <a:r>
              <a:rPr lang="ru-RU" altLang="ru-RU" b="1" dirty="0">
                <a:solidFill>
                  <a:srgbClr val="FF0000"/>
                </a:solidFill>
              </a:rPr>
              <a:t>. </a:t>
            </a:r>
            <a:r>
              <a:rPr lang="ru-RU" altLang="ru-RU" b="1" dirty="0" smtClean="0">
                <a:solidFill>
                  <a:srgbClr val="FF0000"/>
                </a:solidFill>
              </a:rPr>
              <a:t>         …С  </a:t>
            </a:r>
            <a:r>
              <a:rPr lang="ru-RU" altLang="ru-RU" b="1" dirty="0">
                <a:solidFill>
                  <a:srgbClr val="FF0000"/>
                </a:solidFill>
              </a:rPr>
              <a:t>глух </a:t>
            </a:r>
            <a:r>
              <a:rPr lang="ru-RU" altLang="ru-RU" b="1" dirty="0" err="1">
                <a:solidFill>
                  <a:srgbClr val="FF0000"/>
                </a:solidFill>
              </a:rPr>
              <a:t>согл</a:t>
            </a:r>
            <a:r>
              <a:rPr lang="ru-RU" altLang="ru-RU" b="1" dirty="0">
                <a:solidFill>
                  <a:srgbClr val="FF0000"/>
                </a:solidFill>
              </a:rPr>
              <a:t>. </a:t>
            </a:r>
          </a:p>
          <a:p>
            <a:pPr marL="609052" indent="-609052">
              <a:lnSpc>
                <a:spcPct val="80000"/>
              </a:lnSpc>
            </a:pPr>
            <a:r>
              <a:rPr lang="ru-RU" altLang="ru-RU" b="1" dirty="0">
                <a:solidFill>
                  <a:srgbClr val="006600"/>
                </a:solidFill>
              </a:rPr>
              <a:t>			 			раз-     			рас-</a:t>
            </a:r>
          </a:p>
          <a:p>
            <a:pPr marL="609052" indent="-609052">
              <a:lnSpc>
                <a:spcPct val="80000"/>
              </a:lnSpc>
            </a:pPr>
            <a:r>
              <a:rPr lang="ru-RU" altLang="ru-RU" b="1" dirty="0">
                <a:solidFill>
                  <a:srgbClr val="006600"/>
                </a:solidFill>
              </a:rPr>
              <a:t>		</a:t>
            </a:r>
            <a:r>
              <a:rPr lang="ru-RU" altLang="ru-RU" b="1" dirty="0" smtClean="0">
                <a:solidFill>
                  <a:srgbClr val="006600"/>
                </a:solidFill>
              </a:rPr>
              <a:t>без-     </a:t>
            </a:r>
            <a:r>
              <a:rPr lang="ru-RU" altLang="ru-RU" b="1" dirty="0">
                <a:solidFill>
                  <a:srgbClr val="006600"/>
                </a:solidFill>
              </a:rPr>
              <a:t>			бес-</a:t>
            </a:r>
          </a:p>
          <a:p>
            <a:pPr marL="609052" indent="-609052">
              <a:lnSpc>
                <a:spcPct val="80000"/>
              </a:lnSpc>
            </a:pPr>
            <a:r>
              <a:rPr lang="ru-RU" altLang="ru-RU" b="1" dirty="0">
                <a:solidFill>
                  <a:srgbClr val="006600"/>
                </a:solidFill>
              </a:rPr>
              <a:t>		из-      			</a:t>
            </a:r>
            <a:r>
              <a:rPr lang="ru-RU" altLang="ru-RU" b="1" dirty="0" err="1">
                <a:solidFill>
                  <a:srgbClr val="006600"/>
                </a:solidFill>
              </a:rPr>
              <a:t>ис</a:t>
            </a:r>
            <a:r>
              <a:rPr lang="ru-RU" altLang="ru-RU" b="1" dirty="0">
                <a:solidFill>
                  <a:srgbClr val="006600"/>
                </a:solidFill>
              </a:rPr>
              <a:t>-</a:t>
            </a:r>
          </a:p>
          <a:p>
            <a:pPr marL="609052" indent="-609052">
              <a:lnSpc>
                <a:spcPct val="80000"/>
              </a:lnSpc>
            </a:pPr>
            <a:r>
              <a:rPr lang="ru-RU" altLang="ru-RU" b="1" dirty="0">
                <a:solidFill>
                  <a:srgbClr val="006600"/>
                </a:solidFill>
              </a:rPr>
              <a:t>		низ-   		 	</a:t>
            </a:r>
            <a:r>
              <a:rPr lang="ru-RU" altLang="ru-RU" b="1" dirty="0" err="1">
                <a:solidFill>
                  <a:srgbClr val="006600"/>
                </a:solidFill>
              </a:rPr>
              <a:t>нис</a:t>
            </a:r>
            <a:r>
              <a:rPr lang="ru-RU" altLang="ru-RU" b="1" dirty="0">
                <a:solidFill>
                  <a:srgbClr val="006600"/>
                </a:solidFill>
              </a:rPr>
              <a:t>-		</a:t>
            </a:r>
            <a:r>
              <a:rPr lang="ru-RU" altLang="ru-RU" b="1" dirty="0" smtClean="0">
                <a:solidFill>
                  <a:srgbClr val="006600"/>
                </a:solidFill>
              </a:rPr>
              <a:t>воз-     </a:t>
            </a:r>
            <a:r>
              <a:rPr lang="ru-RU" altLang="ru-RU" b="1" dirty="0">
                <a:solidFill>
                  <a:srgbClr val="006600"/>
                </a:solidFill>
              </a:rPr>
              <a:t>		 	</a:t>
            </a:r>
            <a:r>
              <a:rPr lang="ru-RU" altLang="ru-RU" b="1" dirty="0" err="1">
                <a:solidFill>
                  <a:srgbClr val="006600"/>
                </a:solidFill>
              </a:rPr>
              <a:t>вос</a:t>
            </a:r>
            <a:r>
              <a:rPr lang="ru-RU" altLang="ru-RU" b="1" dirty="0">
                <a:solidFill>
                  <a:srgbClr val="006600"/>
                </a:solidFill>
              </a:rPr>
              <a:t>-</a:t>
            </a:r>
          </a:p>
          <a:p>
            <a:pPr marL="609052" indent="-609052">
              <a:lnSpc>
                <a:spcPct val="80000"/>
              </a:lnSpc>
            </a:pPr>
            <a:r>
              <a:rPr lang="ru-RU" altLang="ru-RU" b="1" dirty="0">
                <a:solidFill>
                  <a:srgbClr val="006600"/>
                </a:solidFill>
              </a:rPr>
              <a:t>		</a:t>
            </a:r>
            <a:r>
              <a:rPr lang="ru-RU" altLang="ru-RU" b="1" dirty="0" smtClean="0">
                <a:solidFill>
                  <a:srgbClr val="006600"/>
                </a:solidFill>
              </a:rPr>
              <a:t>через-   </a:t>
            </a:r>
            <a:r>
              <a:rPr lang="ru-RU" altLang="ru-RU" b="1" dirty="0">
                <a:solidFill>
                  <a:srgbClr val="006600"/>
                </a:solidFill>
              </a:rPr>
              <a:t>		 	</a:t>
            </a:r>
            <a:r>
              <a:rPr lang="ru-RU" altLang="ru-RU" b="1" dirty="0" err="1">
                <a:solidFill>
                  <a:srgbClr val="006600"/>
                </a:solidFill>
              </a:rPr>
              <a:t>черес</a:t>
            </a:r>
            <a:r>
              <a:rPr lang="ru-RU" altLang="ru-RU" b="1" dirty="0">
                <a:solidFill>
                  <a:srgbClr val="006600"/>
                </a:solidFill>
              </a:rPr>
              <a:t>-</a:t>
            </a:r>
          </a:p>
          <a:p>
            <a:pPr marL="609052" indent="-609052">
              <a:lnSpc>
                <a:spcPct val="80000"/>
              </a:lnSpc>
            </a:pPr>
            <a:r>
              <a:rPr lang="ru-RU" altLang="ru-RU" b="1" dirty="0">
                <a:solidFill>
                  <a:srgbClr val="006600"/>
                </a:solidFill>
              </a:rPr>
              <a:t>		</a:t>
            </a:r>
            <a:r>
              <a:rPr lang="ru-RU" altLang="ru-RU" b="1" dirty="0" smtClean="0">
                <a:solidFill>
                  <a:srgbClr val="006600"/>
                </a:solidFill>
              </a:rPr>
              <a:t>чрез-    </a:t>
            </a:r>
            <a:r>
              <a:rPr lang="ru-RU" altLang="ru-RU" b="1" dirty="0">
                <a:solidFill>
                  <a:srgbClr val="006600"/>
                </a:solidFill>
              </a:rPr>
              <a:t>		 	</a:t>
            </a:r>
            <a:r>
              <a:rPr lang="ru-RU" altLang="ru-RU" b="1" dirty="0" err="1">
                <a:solidFill>
                  <a:srgbClr val="006600"/>
                </a:solidFill>
              </a:rPr>
              <a:t>чрес</a:t>
            </a:r>
            <a:r>
              <a:rPr lang="ru-RU" altLang="ru-RU" b="1" dirty="0">
                <a:solidFill>
                  <a:srgbClr val="006600"/>
                </a:solidFill>
              </a:rPr>
              <a:t>-</a:t>
            </a:r>
          </a:p>
          <a:p>
            <a:pPr marL="609052" indent="-609052">
              <a:lnSpc>
                <a:spcPct val="80000"/>
              </a:lnSpc>
            </a:pPr>
            <a:r>
              <a:rPr lang="ru-RU" altLang="ru-RU" b="1" dirty="0">
                <a:solidFill>
                  <a:srgbClr val="006600"/>
                </a:solidFill>
              </a:rPr>
              <a:t>		</a:t>
            </a:r>
            <a:r>
              <a:rPr lang="ru-RU" altLang="ru-RU" b="1" dirty="0" err="1">
                <a:solidFill>
                  <a:srgbClr val="006600"/>
                </a:solidFill>
              </a:rPr>
              <a:t>вз</a:t>
            </a:r>
            <a:r>
              <a:rPr lang="ru-RU" altLang="ru-RU" b="1" dirty="0">
                <a:solidFill>
                  <a:srgbClr val="006600"/>
                </a:solidFill>
              </a:rPr>
              <a:t>-        		 	</a:t>
            </a:r>
            <a:r>
              <a:rPr lang="ru-RU" altLang="ru-RU" b="1" dirty="0" err="1">
                <a:solidFill>
                  <a:srgbClr val="006600"/>
                </a:solidFill>
              </a:rPr>
              <a:t>вс</a:t>
            </a:r>
            <a:r>
              <a:rPr lang="ru-RU" altLang="ru-RU" b="1" dirty="0">
                <a:solidFill>
                  <a:srgbClr val="006600"/>
                </a:solidFill>
              </a:rPr>
              <a:t>-</a:t>
            </a:r>
          </a:p>
          <a:p>
            <a:pPr marL="609052" indent="-609052">
              <a:lnSpc>
                <a:spcPct val="80000"/>
              </a:lnSpc>
            </a:pPr>
            <a:r>
              <a:rPr lang="ru-RU" altLang="ru-RU" b="1" dirty="0">
                <a:solidFill>
                  <a:srgbClr val="0000CC"/>
                </a:solidFill>
              </a:rPr>
              <a:t>	Н: бе</a:t>
            </a:r>
            <a:r>
              <a:rPr lang="ru-RU" altLang="ru-RU" b="1" u="sng" dirty="0">
                <a:solidFill>
                  <a:srgbClr val="0000CC"/>
                </a:solidFill>
              </a:rPr>
              <a:t>зг</a:t>
            </a:r>
            <a:r>
              <a:rPr lang="ru-RU" altLang="ru-RU" b="1" dirty="0">
                <a:solidFill>
                  <a:srgbClr val="0000CC"/>
                </a:solidFill>
              </a:rPr>
              <a:t>раничный	       Н: бе</a:t>
            </a:r>
            <a:r>
              <a:rPr lang="ru-RU" altLang="ru-RU" b="1" u="sng" dirty="0">
                <a:solidFill>
                  <a:srgbClr val="0000CC"/>
                </a:solidFill>
              </a:rPr>
              <a:t>ск</a:t>
            </a:r>
            <a:r>
              <a:rPr lang="ru-RU" altLang="ru-RU" b="1" dirty="0">
                <a:solidFill>
                  <a:srgbClr val="0000CC"/>
                </a:solidFill>
              </a:rPr>
              <a:t>онечный</a:t>
            </a:r>
          </a:p>
          <a:p>
            <a:pPr marL="609052" indent="-609052">
              <a:lnSpc>
                <a:spcPct val="80000"/>
              </a:lnSpc>
            </a:pPr>
            <a:r>
              <a:rPr lang="ru-RU" altLang="ru-RU" b="1" dirty="0">
                <a:solidFill>
                  <a:srgbClr val="0000CC"/>
                </a:solidFill>
              </a:rPr>
              <a:t>		 </a:t>
            </a:r>
            <a:r>
              <a:rPr lang="ru-RU" altLang="ru-RU" b="1" dirty="0" smtClean="0">
                <a:solidFill>
                  <a:srgbClr val="0000CC"/>
                </a:solidFill>
              </a:rPr>
              <a:t>бе</a:t>
            </a:r>
            <a:r>
              <a:rPr lang="ru-RU" altLang="ru-RU" b="1" u="sng" dirty="0" smtClean="0">
                <a:solidFill>
                  <a:srgbClr val="0000CC"/>
                </a:solidFill>
              </a:rPr>
              <a:t>зу</a:t>
            </a:r>
            <a:r>
              <a:rPr lang="ru-RU" altLang="ru-RU" b="1" dirty="0" smtClean="0">
                <a:solidFill>
                  <a:srgbClr val="0000CC"/>
                </a:solidFill>
              </a:rPr>
              <a:t>мный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68300" y="2772629"/>
            <a:ext cx="5181600" cy="369251"/>
          </a:xfrm>
          <a:prstGeom prst="rect">
            <a:avLst/>
          </a:prstGeom>
        </p:spPr>
        <p:txBody>
          <a:bodyPr wrap="square" lIns="91357" tIns="45680" rIns="91357" bIns="45680">
            <a:spAutoFit/>
          </a:bodyPr>
          <a:lstStyle/>
          <a:p>
            <a:pPr defTabSz="913579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solidFill>
                  <a:srgbClr val="FF0000"/>
                </a:solidFill>
                <a:latin typeface="Arial" charset="0"/>
              </a:rPr>
              <a:t>Не путай: здесь, здание, здоровье</a:t>
            </a:r>
          </a:p>
        </p:txBody>
      </p:sp>
    </p:spTree>
    <p:extLst>
      <p:ext uri="{BB962C8B-B14F-4D97-AF65-F5344CB8AC3E}">
        <p14:creationId xmlns:p14="http://schemas.microsoft.com/office/powerpoint/2010/main" val="28434790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altLang="ru-RU" sz="2400" dirty="0">
                <a:solidFill>
                  <a:schemeClr val="bg1">
                    <a:lumMod val="95000"/>
                  </a:schemeClr>
                </a:solidFill>
              </a:rPr>
              <a:t>ЗАПОМНИ !</a:t>
            </a:r>
            <a:endParaRPr lang="ru-RU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107" y="555625"/>
            <a:ext cx="4893589" cy="1231106"/>
          </a:xfrm>
        </p:spPr>
        <p:txBody>
          <a:bodyPr/>
          <a:lstStyle/>
          <a:p>
            <a:pPr algn="ctr"/>
            <a:r>
              <a:rPr lang="ru-RU" alt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Приставка С – этому правилу </a:t>
            </a:r>
          </a:p>
          <a:p>
            <a:pPr algn="ctr"/>
            <a:r>
              <a:rPr lang="ru-RU" alt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подчиняется; она приставка неизменяемая так же, как предлог.</a:t>
            </a:r>
          </a:p>
          <a:p>
            <a:endParaRPr lang="ru-RU" dirty="0"/>
          </a:p>
        </p:txBody>
      </p:sp>
      <p:sp>
        <p:nvSpPr>
          <p:cNvPr id="4" name="Половина рамки 3"/>
          <p:cNvSpPr/>
          <p:nvPr/>
        </p:nvSpPr>
        <p:spPr>
          <a:xfrm rot="5400000">
            <a:off x="2181623" y="1508524"/>
            <a:ext cx="358773" cy="1043781"/>
          </a:xfrm>
          <a:prstGeom prst="halfFrame">
            <a:avLst/>
          </a:prstGeom>
          <a:solidFill>
            <a:srgbClr val="C0504D"/>
          </a:solidFill>
          <a:ln w="25400" cap="flat" cmpd="sng" algn="ctr">
            <a:solidFill>
              <a:srgbClr val="C0504D">
                <a:shade val="50000"/>
              </a:srgbClr>
            </a:solidFill>
            <a:prstDash val="solid"/>
          </a:ln>
          <a:effectLst/>
        </p:spPr>
        <p:txBody>
          <a:bodyPr lIns="91357" tIns="45680" rIns="91357" bIns="4568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3579">
              <a:defRPr/>
            </a:pPr>
            <a:endParaRPr lang="ru-RU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84450" y="1623677"/>
            <a:ext cx="1174650" cy="1446469"/>
          </a:xfrm>
          <a:prstGeom prst="rect">
            <a:avLst/>
          </a:prstGeom>
        </p:spPr>
        <p:txBody>
          <a:bodyPr wrap="square" lIns="91357" tIns="45680" rIns="91357" bIns="45680">
            <a:spAutoFit/>
          </a:bodyPr>
          <a:lstStyle/>
          <a:p>
            <a:pPr algn="ctr" defTabSz="91357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88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Arial Black"/>
                <a:cs typeface="Arial" charset="0"/>
              </a:rPr>
              <a:t>с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352800" y="1761431"/>
            <a:ext cx="2882900" cy="1384914"/>
          </a:xfrm>
          <a:prstGeom prst="rect">
            <a:avLst/>
          </a:prstGeom>
        </p:spPr>
        <p:txBody>
          <a:bodyPr lIns="91357" tIns="45680" rIns="91357" bIns="45680">
            <a:spAutoFit/>
          </a:bodyPr>
          <a:lstStyle/>
          <a:p>
            <a:pPr defTabSz="913579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i="1" dirty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бить</a:t>
            </a:r>
          </a:p>
          <a:p>
            <a:pPr defTabSz="913579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i="1" dirty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дать</a:t>
            </a:r>
          </a:p>
          <a:p>
            <a:pPr defTabSz="913579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i="1" dirty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жечь</a:t>
            </a:r>
          </a:p>
        </p:txBody>
      </p:sp>
      <p:sp>
        <p:nvSpPr>
          <p:cNvPr id="8" name="Крест 7"/>
          <p:cNvSpPr/>
          <p:nvPr/>
        </p:nvSpPr>
        <p:spPr>
          <a:xfrm>
            <a:off x="2882900" y="2232029"/>
            <a:ext cx="381000" cy="418475"/>
          </a:xfrm>
          <a:prstGeom prst="plus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7" tIns="45680" rIns="91357" bIns="45680" spcCol="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8270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32435" y="98425"/>
            <a:ext cx="4900930" cy="369332"/>
          </a:xfrm>
        </p:spPr>
        <p:txBody>
          <a:bodyPr/>
          <a:lstStyle/>
          <a:p>
            <a:pPr algn="ctr" eaLnBrk="1" hangingPunct="1"/>
            <a:r>
              <a:rPr lang="ru-RU" altLang="ru-RU" sz="2400" dirty="0"/>
              <a:t>ПРИМЕЧАНИЕ</a:t>
            </a:r>
          </a:p>
        </p:txBody>
      </p:sp>
      <p:sp>
        <p:nvSpPr>
          <p:cNvPr id="20483" name="Rectangle 5"/>
          <p:cNvSpPr>
            <a:spLocks noGrp="1" noChangeArrowheads="1"/>
          </p:cNvSpPr>
          <p:nvPr>
            <p:ph idx="4294967295"/>
          </p:nvPr>
        </p:nvSpPr>
        <p:spPr>
          <a:xfrm>
            <a:off x="249251" y="784229"/>
            <a:ext cx="5189220" cy="214145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lIns="51435" tIns="25716" rIns="51435" bIns="25716"/>
          <a:lstStyle/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b="1" dirty="0" smtClean="0"/>
              <a:t>   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словах</a:t>
            </a:r>
            <a:r>
              <a:rPr lang="ru-RU" alt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низ</a:t>
            </a:r>
            <a:r>
              <a:rPr lang="ru-RU" alt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кий, </a:t>
            </a:r>
            <a:r>
              <a:rPr lang="ru-RU" altLang="ru-RU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низ</a:t>
            </a:r>
            <a:r>
              <a:rPr lang="ru-RU" alt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ший 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согласный</a:t>
            </a:r>
            <a:r>
              <a:rPr lang="ru-RU" alt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alt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входит в состав корня, а не приставки, поэтому на письме не происходит замены</a:t>
            </a:r>
            <a:r>
              <a:rPr lang="ru-RU" alt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з–</a:t>
            </a:r>
            <a:r>
              <a:rPr lang="ru-RU" altLang="ru-RU" sz="20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</a:t>
            </a:r>
            <a:r>
              <a:rPr lang="ru-RU" altLang="ru-RU" sz="20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Ср. сложное слово</a:t>
            </a:r>
            <a:r>
              <a:rPr lang="ru-RU" alt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близ</a:t>
            </a:r>
            <a:r>
              <a:rPr lang="ru-RU" alt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сидящий</a:t>
            </a:r>
            <a:r>
              <a:rPr lang="ru-RU" alt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9152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77108"/>
          </a:xfrm>
        </p:spPr>
        <p:txBody>
          <a:bodyPr/>
          <a:lstStyle/>
          <a:p>
            <a:r>
              <a:rPr lang="ru-RU" sz="2400" dirty="0"/>
              <a:t>СЕГОДНЯ НА УРОКЕ: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98104" y="809050"/>
            <a:ext cx="3970796" cy="877163"/>
          </a:xfrm>
        </p:spPr>
        <p:txBody>
          <a:bodyPr/>
          <a:lstStyle/>
          <a:p>
            <a:pPr>
              <a:buNone/>
            </a:pPr>
            <a:r>
              <a:rPr lang="ru-RU" sz="1900" i="0" dirty="0">
                <a:solidFill>
                  <a:srgbClr val="002060"/>
                </a:solidFill>
              </a:rPr>
              <a:t>     мы познакомимся с правописанием гласных </a:t>
            </a:r>
          </a:p>
          <a:p>
            <a:pPr>
              <a:buNone/>
            </a:pPr>
            <a:r>
              <a:rPr lang="ru-RU" sz="1900" i="0" dirty="0">
                <a:solidFill>
                  <a:srgbClr val="002060"/>
                </a:solidFill>
              </a:rPr>
              <a:t>и согласных в приставках.</a:t>
            </a:r>
            <a:endParaRPr lang="ru-RU" sz="1900" i="0" dirty="0"/>
          </a:p>
        </p:txBody>
      </p:sp>
      <p:pic>
        <p:nvPicPr>
          <p:cNvPr id="4" name="Picture 5" descr="iv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1" y="631825"/>
            <a:ext cx="88931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032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Grp="1" noChangeArrowheads="1"/>
          </p:cNvSpPr>
          <p:nvPr>
            <p:ph type="title"/>
          </p:nvPr>
        </p:nvSpPr>
        <p:spPr>
          <a:xfrm>
            <a:off x="139700" y="631825"/>
            <a:ext cx="5486400" cy="2385268"/>
          </a:xfrm>
          <a:noFill/>
        </p:spPr>
        <p:txBody>
          <a:bodyPr/>
          <a:lstStyle/>
          <a:p>
            <a:pPr algn="ctr" eaLnBrk="1" hangingPunct="1"/>
            <a:r>
              <a:rPr lang="ru-RU" altLang="ru-RU" sz="2000" dirty="0">
                <a:solidFill>
                  <a:srgbClr val="990000"/>
                </a:solidFill>
              </a:rPr>
              <a:t>Какую согласную на конце приставок </a:t>
            </a:r>
            <a:r>
              <a:rPr lang="ru-RU" altLang="ru-RU" sz="2000" dirty="0" smtClean="0">
                <a:solidFill>
                  <a:srgbClr val="990000"/>
                </a:solidFill>
              </a:rPr>
              <a:t/>
            </a:r>
            <a:br>
              <a:rPr lang="ru-RU" altLang="ru-RU" sz="2000" dirty="0" smtClean="0">
                <a:solidFill>
                  <a:srgbClr val="990000"/>
                </a:solidFill>
              </a:rPr>
            </a:br>
            <a:r>
              <a:rPr lang="ru-RU" altLang="ru-RU" sz="2000" dirty="0" smtClean="0">
                <a:solidFill>
                  <a:srgbClr val="990000"/>
                </a:solidFill>
              </a:rPr>
              <a:t>(</a:t>
            </a:r>
            <a:r>
              <a:rPr lang="ru-RU" altLang="ru-RU" sz="2000" dirty="0">
                <a:solidFill>
                  <a:srgbClr val="990000"/>
                </a:solidFill>
              </a:rPr>
              <a:t>З или С) нужно написать в словах:</a:t>
            </a:r>
            <a:r>
              <a:rPr lang="ru-RU" altLang="ru-RU" sz="2000" dirty="0"/>
              <a:t/>
            </a:r>
            <a:br>
              <a:rPr lang="ru-RU" altLang="ru-RU" sz="2000" dirty="0"/>
            </a:br>
            <a:r>
              <a:rPr lang="ru-RU" altLang="ru-RU" sz="2300" dirty="0"/>
              <a:t/>
            </a:r>
            <a:br>
              <a:rPr lang="ru-RU" altLang="ru-RU" sz="2300" dirty="0"/>
            </a:br>
            <a:r>
              <a:rPr lang="ru-RU" altLang="ru-RU" sz="2300" dirty="0"/>
              <a:t/>
            </a:r>
            <a:br>
              <a:rPr lang="ru-RU" altLang="ru-RU" sz="2300" dirty="0"/>
            </a:br>
            <a:r>
              <a:rPr lang="ru-RU" altLang="ru-RU" sz="2300" dirty="0"/>
              <a:t/>
            </a:r>
            <a:br>
              <a:rPr lang="ru-RU" altLang="ru-RU" sz="2300" dirty="0"/>
            </a:br>
            <a:r>
              <a:rPr lang="ru-RU" altLang="ru-RU" sz="2300" dirty="0"/>
              <a:t/>
            </a:r>
            <a:br>
              <a:rPr lang="ru-RU" altLang="ru-RU" sz="2300" dirty="0"/>
            </a:br>
            <a:r>
              <a:rPr lang="ru-RU" altLang="ru-RU" sz="2300" dirty="0" smtClean="0"/>
              <a:t> </a:t>
            </a:r>
            <a:endParaRPr lang="ru-RU" altLang="ru-RU" sz="2300" dirty="0"/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44500" y="1393825"/>
            <a:ext cx="5181600" cy="9164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lIns="51481" tIns="25740" rIns="51481" bIns="25740"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dirty="0">
                <a:latin typeface="Times New Roman" pitchFamily="18" charset="0"/>
              </a:rPr>
              <a:t> </a:t>
            </a:r>
          </a:p>
          <a:p>
            <a:pPr algn="ctr" eaLnBrk="1" hangingPunct="1">
              <a:lnSpc>
                <a:spcPct val="110000"/>
              </a:lnSpc>
              <a:buFont typeface="Wingdings" pitchFamily="2" charset="2"/>
              <a:buNone/>
              <a:defRPr/>
            </a:pPr>
            <a:r>
              <a:rPr lang="ru-RU" altLang="ru-RU" i="1" dirty="0">
                <a:latin typeface="Arial" panose="020B0604020202020204" pitchFamily="34" charset="0"/>
                <a:cs typeface="Arial" panose="020B0604020202020204" pitchFamily="34" charset="0"/>
              </a:rPr>
              <a:t>Ра(</a:t>
            </a:r>
            <a:r>
              <a:rPr lang="ru-RU" alt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с,з</a:t>
            </a:r>
            <a:r>
              <a:rPr lang="ru-RU" altLang="ru-RU" i="1" dirty="0">
                <a:latin typeface="Arial" panose="020B0604020202020204" pitchFamily="34" charset="0"/>
                <a:cs typeface="Arial" panose="020B0604020202020204" pitchFamily="34" charset="0"/>
              </a:rPr>
              <a:t>)битый,</a:t>
            </a:r>
            <a:r>
              <a:rPr lang="ru-RU" altLang="ru-RU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ра</a:t>
            </a:r>
            <a:r>
              <a:rPr lang="ru-RU" altLang="ru-RU" i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alt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с,з</a:t>
            </a:r>
            <a:r>
              <a:rPr lang="ru-RU" altLang="ru-RU" i="1" dirty="0">
                <a:latin typeface="Arial" panose="020B0604020202020204" pitchFamily="34" charset="0"/>
                <a:cs typeface="Arial" panose="020B0604020202020204" pitchFamily="34" charset="0"/>
              </a:rPr>
              <a:t>)колоть, в(</a:t>
            </a:r>
            <a:r>
              <a:rPr lang="ru-RU" alt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с,з</a:t>
            </a:r>
            <a:r>
              <a:rPr lang="ru-RU" altLang="ru-RU" i="1" dirty="0">
                <a:latin typeface="Arial" panose="020B0604020202020204" pitchFamily="34" charset="0"/>
                <a:cs typeface="Arial" panose="020B0604020202020204" pitchFamily="34" charset="0"/>
              </a:rPr>
              <a:t>)кипеть, в(</a:t>
            </a:r>
            <a:r>
              <a:rPr lang="ru-RU" alt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с,з</a:t>
            </a:r>
            <a:r>
              <a:rPr lang="ru-RU" altLang="ru-RU" i="1" dirty="0">
                <a:latin typeface="Arial" panose="020B0604020202020204" pitchFamily="34" charset="0"/>
                <a:cs typeface="Arial" panose="020B0604020202020204" pitchFamily="34" charset="0"/>
              </a:rPr>
              <a:t>)думать, и (</a:t>
            </a:r>
            <a:r>
              <a:rPr lang="ru-RU" alt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с,з</a:t>
            </a:r>
            <a:r>
              <a:rPr lang="ru-RU" altLang="ru-RU" i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alt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парина</a:t>
            </a:r>
            <a:endParaRPr lang="ru-RU" altLang="ru-RU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44500" y="1606494"/>
            <a:ext cx="5181600" cy="7017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defRPr/>
            </a:pPr>
            <a:r>
              <a:rPr lang="ru-RU" altLang="ru-RU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</a:t>
            </a:r>
            <a:r>
              <a:rPr lang="ru-RU" altLang="ru-RU" i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зб</a:t>
            </a:r>
            <a:r>
              <a:rPr lang="ru-RU" altLang="ru-RU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итый</a:t>
            </a:r>
            <a:r>
              <a:rPr lang="ru-RU" altLang="ru-RU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altLang="ru-RU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</a:t>
            </a:r>
            <a:r>
              <a:rPr lang="ru-RU" altLang="ru-RU" i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</a:t>
            </a:r>
            <a:r>
              <a:rPr lang="ru-RU" altLang="ru-RU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олоть</a:t>
            </a:r>
            <a:r>
              <a:rPr lang="ru-RU" altLang="ru-RU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altLang="ru-RU" i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</a:t>
            </a:r>
            <a:r>
              <a:rPr lang="ru-RU" altLang="ru-RU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ипеть</a:t>
            </a:r>
            <a:r>
              <a:rPr lang="ru-RU" altLang="ru-RU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altLang="ru-RU" i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0000"/>
              </a:lnSpc>
              <a:defRPr/>
            </a:pPr>
            <a:r>
              <a:rPr lang="ru-RU" altLang="ru-RU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altLang="ru-RU" i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</a:t>
            </a:r>
            <a:r>
              <a:rPr lang="ru-RU" altLang="ru-RU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умать</a:t>
            </a:r>
            <a:r>
              <a:rPr lang="ru-RU" altLang="ru-RU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altLang="ru-RU" i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</a:t>
            </a:r>
            <a:r>
              <a:rPr lang="ru-RU" altLang="ru-RU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арина</a:t>
            </a:r>
            <a:endParaRPr lang="ru-RU" altLang="ru-RU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1206500" y="1622425"/>
            <a:ext cx="381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587500" y="1622425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425700" y="1622425"/>
            <a:ext cx="381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759200" y="1622425"/>
            <a:ext cx="1905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892300" y="1971868"/>
            <a:ext cx="304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3111500" y="2003424"/>
            <a:ext cx="2286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3949700" y="1622425"/>
            <a:ext cx="0" cy="107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806700" y="1622425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197100" y="1971867"/>
            <a:ext cx="0" cy="107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340100" y="2003425"/>
            <a:ext cx="0" cy="650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816312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107" y="644981"/>
            <a:ext cx="4893589" cy="492443"/>
          </a:xfrm>
        </p:spPr>
        <p:txBody>
          <a:bodyPr/>
          <a:lstStyle/>
          <a:p>
            <a:r>
              <a:rPr lang="ru-RU" sz="1600" dirty="0">
                <a:solidFill>
                  <a:srgbClr val="FF0000"/>
                </a:solidFill>
              </a:rPr>
              <a:t>Спишите, вставляя пропущенные буквы, выделяя графически </a:t>
            </a:r>
            <a:r>
              <a:rPr lang="ru-RU" sz="1600" dirty="0" err="1">
                <a:solidFill>
                  <a:srgbClr val="FF0000"/>
                </a:solidFill>
              </a:rPr>
              <a:t>орф</a:t>
            </a:r>
            <a:r>
              <a:rPr lang="ru-RU" sz="1600" dirty="0">
                <a:solidFill>
                  <a:srgbClr val="FF0000"/>
                </a:solidFill>
              </a:rPr>
              <a:t>. №12.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338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5901" y="1165230"/>
            <a:ext cx="5334000" cy="2031325"/>
          </a:xfrm>
          <a:prstGeom prst="rect">
            <a:avLst/>
          </a:prstGeom>
          <a:noFill/>
        </p:spPr>
        <p:txBody>
          <a:bodyPr wrap="square" lIns="91337" tIns="45670" rIns="91337" bIns="45670" rtlCol="0">
            <a:spAutoFit/>
          </a:bodyPr>
          <a:lstStyle/>
          <a:p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И…писать,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чре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…мерный, и…жарить,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бе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…кровный,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бе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правный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, в…дохнуть,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бе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…аварийный,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бе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…граничный, и…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чезать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ра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…гадка,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предра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светный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бе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…опасный, и…копаемые, и…рисовали.</a:t>
            </a:r>
          </a:p>
        </p:txBody>
      </p:sp>
    </p:spTree>
    <p:extLst>
      <p:ext uri="{BB962C8B-B14F-4D97-AF65-F5344CB8AC3E}">
        <p14:creationId xmlns:p14="http://schemas.microsoft.com/office/powerpoint/2010/main" val="36689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338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5901" y="685701"/>
            <a:ext cx="5334000" cy="2308324"/>
          </a:xfrm>
          <a:prstGeom prst="rect">
            <a:avLst/>
          </a:prstGeom>
          <a:noFill/>
        </p:spPr>
        <p:txBody>
          <a:bodyPr wrap="square" lIns="91337" tIns="45670" rIns="91337" bIns="45670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И</a:t>
            </a:r>
            <a:r>
              <a:rPr lang="ru-RU" sz="24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400" u="sng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исать, чре</a:t>
            </a:r>
            <a:r>
              <a:rPr lang="ru-RU" sz="24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2400" u="sng" dirty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ерный, и</a:t>
            </a:r>
            <a:r>
              <a:rPr lang="ru-RU" sz="24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2400" u="sng" dirty="0">
                <a:latin typeface="Arial" panose="020B0604020202020204" pitchFamily="34" charset="0"/>
                <a:cs typeface="Arial" panose="020B0604020202020204" pitchFamily="34" charset="0"/>
              </a:rPr>
              <a:t>ж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арить, бе</a:t>
            </a:r>
            <a:r>
              <a:rPr lang="ru-RU" sz="24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400" u="sng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ровный, бе</a:t>
            </a:r>
            <a:r>
              <a:rPr lang="ru-RU" sz="24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400" u="sng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равный, в</a:t>
            </a:r>
            <a:r>
              <a:rPr lang="ru-RU" sz="24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2400" u="sng" dirty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охнуть, бе</a:t>
            </a:r>
            <a:r>
              <a:rPr lang="ru-RU" sz="24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2400" u="sng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варийный, бе</a:t>
            </a:r>
            <a:r>
              <a:rPr lang="ru-RU" sz="24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2400" u="sng" dirty="0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раничный, и</a:t>
            </a:r>
            <a:r>
              <a:rPr lang="ru-RU" sz="24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400" u="sng" dirty="0"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езать, ра</a:t>
            </a:r>
            <a:r>
              <a:rPr lang="ru-RU" sz="24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2400" u="sng" dirty="0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адка, предра</a:t>
            </a:r>
            <a:r>
              <a:rPr lang="ru-RU" sz="24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400" u="sng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ветный, бе</a:t>
            </a:r>
            <a:r>
              <a:rPr lang="ru-RU" sz="24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2400" u="sng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пасный, и</a:t>
            </a:r>
            <a:r>
              <a:rPr lang="ru-RU" sz="24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400" u="sng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опаемые, и</a:t>
            </a:r>
            <a:r>
              <a:rPr lang="ru-RU" sz="24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2400" u="sng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исовали.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596901" y="784225"/>
            <a:ext cx="304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901700" y="761901"/>
            <a:ext cx="0" cy="985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044700" y="784225"/>
            <a:ext cx="60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654300" y="784225"/>
            <a:ext cx="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3949701" y="784225"/>
            <a:ext cx="304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4254500" y="822325"/>
            <a:ext cx="0" cy="38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92100" y="1165225"/>
            <a:ext cx="457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749300" y="1127125"/>
            <a:ext cx="0" cy="1143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2120901" y="1165225"/>
            <a:ext cx="533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2654300" y="1165225"/>
            <a:ext cx="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292100" y="1546225"/>
            <a:ext cx="304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596900" y="1546225"/>
            <a:ext cx="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1892300" y="1546225"/>
            <a:ext cx="457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2349500" y="1546225"/>
            <a:ext cx="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215900" y="1851025"/>
            <a:ext cx="533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749300" y="1851025"/>
            <a:ext cx="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2387600" y="1927225"/>
            <a:ext cx="3429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2730500" y="1927225"/>
            <a:ext cx="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3873501" y="1927225"/>
            <a:ext cx="457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4330700" y="1927225"/>
            <a:ext cx="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1054100" y="2232025"/>
            <a:ext cx="381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1435100" y="2232025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1435100" y="2232025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1435100" y="2232025"/>
            <a:ext cx="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2806700" y="2232025"/>
            <a:ext cx="457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>
            <a:off x="3263900" y="2232025"/>
            <a:ext cx="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>
            <a:off x="292100" y="2613025"/>
            <a:ext cx="304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596900" y="2613025"/>
            <a:ext cx="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>
            <a:off x="2273300" y="2613025"/>
            <a:ext cx="2476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>
            <a:off x="2501900" y="2613025"/>
            <a:ext cx="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672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555625"/>
            <a:ext cx="5334000" cy="738664"/>
          </a:xfrm>
        </p:spPr>
        <p:txBody>
          <a:bodyPr/>
          <a:lstStyle/>
          <a:p>
            <a:r>
              <a:rPr lang="ru-RU" dirty="0" smtClean="0"/>
              <a:t>     </a:t>
            </a:r>
            <a:r>
              <a:rPr lang="ru-RU" sz="1600" dirty="0">
                <a:solidFill>
                  <a:srgbClr val="FF0000"/>
                </a:solidFill>
              </a:rPr>
              <a:t>Спишите, вставляя пропущенные буквы, графически объясните свой выбор. В каком слове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</a:rPr>
              <a:t>з</a:t>
            </a:r>
            <a:r>
              <a:rPr lang="ru-RU" sz="1600" b="1" dirty="0">
                <a:solidFill>
                  <a:srgbClr val="FF0000"/>
                </a:solidFill>
              </a:rPr>
              <a:t> </a:t>
            </a:r>
            <a:r>
              <a:rPr lang="ru-RU" sz="1600" dirty="0">
                <a:solidFill>
                  <a:srgbClr val="FF0000"/>
                </a:solidFill>
              </a:rPr>
              <a:t>является частью корня?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339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5900" y="1393825"/>
            <a:ext cx="5410200" cy="1754225"/>
          </a:xfrm>
          <a:prstGeom prst="rect">
            <a:avLst/>
          </a:prstGeom>
          <a:noFill/>
        </p:spPr>
        <p:txBody>
          <a:bodyPr wrap="square" lIns="91337" tIns="45670" rIns="91337" bIns="45670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Ра…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пахивать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окна, во…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станавливать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доровье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смысленный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взгляд, в…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бираться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лестнице, …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дешние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жители, тайный …говор, очередной …ъезд¹, удобное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…писание, внезапно и…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чезли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и…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бирают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депутата.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60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339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5900" y="708025"/>
            <a:ext cx="5410200" cy="2123658"/>
          </a:xfrm>
          <a:prstGeom prst="rect">
            <a:avLst/>
          </a:prstGeom>
          <a:noFill/>
        </p:spPr>
        <p:txBody>
          <a:bodyPr wrap="square" lIns="91337" tIns="45670" rIns="91337" bIns="45670" rtlCol="0">
            <a:spAutoFit/>
          </a:bodyPr>
          <a:lstStyle/>
          <a:p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пахивать окна, во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станавливать </a:t>
            </a:r>
            <a:r>
              <a:rPr lang="ru-RU" sz="22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2200" u="sng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доровье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бе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смысленный взгляд, в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бираться по лестнице, </a:t>
            </a:r>
            <a:r>
              <a:rPr lang="ru-RU" sz="22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2200" u="sng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дешние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жители, тайный сговор, очередной 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ъезд¹, удобное ра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писание, внезапно и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чезли, и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бирают депутата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7060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СЪЕЗД¹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631825"/>
            <a:ext cx="4893589" cy="2185214"/>
          </a:xfrm>
        </p:spPr>
        <p:txBody>
          <a:bodyPr/>
          <a:lstStyle/>
          <a:p>
            <a:r>
              <a:rPr lang="ru-RU" sz="1600" i="0" dirty="0"/>
              <a:t>съезд [</a:t>
            </a:r>
            <a:r>
              <a:rPr lang="ru-RU" sz="1600" i="0" dirty="0" err="1"/>
              <a:t>сй’эст</a:t>
            </a:r>
            <a:r>
              <a:rPr lang="ru-RU" sz="1600" i="0" dirty="0"/>
              <a:t>]—1 слог. 0 переносов:</a:t>
            </a:r>
          </a:p>
          <a:p>
            <a:r>
              <a:rPr lang="ru-RU" sz="1600" i="0" dirty="0"/>
              <a:t> с — [с] — согласный, твёрдый, глухой парный.   </a:t>
            </a:r>
            <a:br>
              <a:rPr lang="ru-RU" sz="1600" i="0" dirty="0"/>
            </a:br>
            <a:r>
              <a:rPr lang="ru-RU" sz="1600" i="0" dirty="0"/>
              <a:t>ъ — не обозначает звука</a:t>
            </a:r>
            <a:br>
              <a:rPr lang="ru-RU" sz="1600" i="0" dirty="0"/>
            </a:br>
            <a:r>
              <a:rPr lang="ru-RU" sz="1600" i="0" dirty="0"/>
              <a:t>е — [й’] — согласный, мягкий, звонкий непарный, </a:t>
            </a:r>
            <a:br>
              <a:rPr lang="ru-RU" sz="1600" i="0" dirty="0"/>
            </a:br>
            <a:r>
              <a:rPr lang="ru-RU" sz="1600" i="0" dirty="0"/>
              <a:t>        [э] — гласный, ударный</a:t>
            </a:r>
            <a:br>
              <a:rPr lang="ru-RU" sz="1600" i="0" dirty="0"/>
            </a:br>
            <a:r>
              <a:rPr lang="ru-RU" sz="1600" i="0" dirty="0"/>
              <a:t>з — [с] — согласный, твёрдый, глухой парный.</a:t>
            </a:r>
          </a:p>
          <a:p>
            <a:r>
              <a:rPr lang="ru-RU" sz="1600" i="0" u="sng" dirty="0"/>
              <a:t>д — [т] — </a:t>
            </a:r>
            <a:r>
              <a:rPr lang="ru-RU" sz="1600" i="0" dirty="0"/>
              <a:t>согласный, твёрдый, глухой парный.  </a:t>
            </a:r>
          </a:p>
          <a:p>
            <a:r>
              <a:rPr lang="ru-RU" sz="1600" i="0" dirty="0"/>
              <a:t>5 букв и 5 звуков.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334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5" y="631825"/>
            <a:ext cx="5410199" cy="492443"/>
          </a:xfrm>
        </p:spPr>
        <p:txBody>
          <a:bodyPr/>
          <a:lstStyle/>
          <a:p>
            <a:r>
              <a:rPr lang="ru-RU" sz="1600" dirty="0">
                <a:solidFill>
                  <a:srgbClr val="FF0000"/>
                </a:solidFill>
              </a:rPr>
              <a:t>     Замените выделенные слова на однокоренные с приставками  </a:t>
            </a:r>
            <a:r>
              <a:rPr lang="ru-RU" sz="1600" b="1" dirty="0">
                <a:solidFill>
                  <a:srgbClr val="FF0000"/>
                </a:solidFill>
              </a:rPr>
              <a:t>рас - - раз-</a:t>
            </a:r>
            <a:r>
              <a:rPr lang="ru-RU" sz="16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340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8298" y="1241428"/>
            <a:ext cx="5221863" cy="1477227"/>
          </a:xfrm>
          <a:prstGeom prst="rect">
            <a:avLst/>
          </a:prstGeom>
          <a:noFill/>
        </p:spPr>
        <p:txBody>
          <a:bodyPr wrap="none" lIns="91337" tIns="45670" rIns="91337" bIns="45670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Дети так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шумели и бегали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что их долго 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пришлось успокаивать. От долгого бега на 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морозе щёки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стали красными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От усталости 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очень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сильно заболела голова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Ребёнок, 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наверное, чего – то испугался и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стал плакать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331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340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502" y="708025"/>
            <a:ext cx="5668652" cy="2354390"/>
          </a:xfrm>
          <a:prstGeom prst="rect">
            <a:avLst/>
          </a:prstGeom>
          <a:noFill/>
        </p:spPr>
        <p:txBody>
          <a:bodyPr wrap="none" lIns="91337" tIns="45670" rIns="91337" bIns="45670" rtlCol="0">
            <a:spAutoFit/>
          </a:bodyPr>
          <a:lstStyle/>
          <a:p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1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 так </a:t>
            </a:r>
            <a:r>
              <a:rPr lang="ru-RU" sz="2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расшумелись</a:t>
            </a:r>
            <a:r>
              <a:rPr lang="ru-RU" sz="21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разбегались</a:t>
            </a:r>
            <a:r>
              <a:rPr lang="ru-RU" sz="21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ru-RU" sz="21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их долго пришлось успокаивать. От </a:t>
            </a:r>
          </a:p>
          <a:p>
            <a:r>
              <a:rPr lang="ru-RU" sz="21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долгого бега на морозе щёки </a:t>
            </a:r>
          </a:p>
          <a:p>
            <a:r>
              <a:rPr lang="ru-RU" sz="2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раскраснелись</a:t>
            </a:r>
            <a:r>
              <a:rPr lang="ru-RU" sz="2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1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 усталости очень </a:t>
            </a:r>
          </a:p>
          <a:p>
            <a:r>
              <a:rPr lang="ru-RU" sz="21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сильно </a:t>
            </a:r>
            <a:r>
              <a:rPr lang="ru-RU" sz="2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разболелась </a:t>
            </a:r>
            <a:r>
              <a:rPr lang="ru-RU" sz="21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голова</a:t>
            </a:r>
            <a:r>
              <a:rPr lang="ru-RU" sz="21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Ребёнок, </a:t>
            </a:r>
          </a:p>
          <a:p>
            <a:r>
              <a:rPr lang="ru-RU" sz="21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наверное, чего – то испугался и </a:t>
            </a:r>
          </a:p>
          <a:p>
            <a:r>
              <a:rPr lang="ru-RU" sz="2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расплакался</a:t>
            </a:r>
            <a:r>
              <a:rPr lang="ru-RU" sz="21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38778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Тест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88290" y="555625"/>
            <a:ext cx="5189220" cy="2076704"/>
          </a:xfrm>
          <a:prstGeom prst="rect">
            <a:avLst/>
          </a:prstGeom>
        </p:spPr>
        <p:txBody>
          <a:bodyPr lIns="51481" tIns="25740" rIns="51481" bIns="25740">
            <a:noAutofit/>
          </a:bodyPr>
          <a:lstStyle/>
          <a:p>
            <a:pPr>
              <a:buNone/>
            </a:pP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В каком случае следует писать З?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1)во…хождение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2)и…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бранник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3) во…соединение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4) и…следование</a:t>
            </a:r>
          </a:p>
          <a:p>
            <a:pPr>
              <a:buNone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2. В каком случае следует писать С?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бе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…грамотный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2)и…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вергать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3) во…кликнуть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4)во…гордиться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6955" y="1089025"/>
            <a:ext cx="198545" cy="298204"/>
          </a:xfrm>
          <a:prstGeom prst="rect">
            <a:avLst/>
          </a:prstGeom>
          <a:noFill/>
        </p:spPr>
        <p:txBody>
          <a:bodyPr wrap="none" lIns="51481" tIns="25740" rIns="51481" bIns="25740" rtlCol="0">
            <a:spAutoFit/>
          </a:bodyPr>
          <a:lstStyle/>
          <a:p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1340" y="2536825"/>
            <a:ext cx="206560" cy="298204"/>
          </a:xfrm>
          <a:prstGeom prst="rect">
            <a:avLst/>
          </a:prstGeom>
          <a:noFill/>
        </p:spPr>
        <p:txBody>
          <a:bodyPr wrap="none" lIns="51481" tIns="25740" rIns="51481" bIns="25740" rtlCol="0">
            <a:spAutoFit/>
          </a:bodyPr>
          <a:lstStyle/>
          <a:p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</a:p>
        </p:txBody>
      </p:sp>
      <p:sp>
        <p:nvSpPr>
          <p:cNvPr id="6" name="Стрелка вправо 5"/>
          <p:cNvSpPr/>
          <p:nvPr/>
        </p:nvSpPr>
        <p:spPr>
          <a:xfrm rot="10800000">
            <a:off x="2124050" y="1165225"/>
            <a:ext cx="454050" cy="204423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 dirty="0"/>
          </a:p>
        </p:txBody>
      </p:sp>
      <p:sp>
        <p:nvSpPr>
          <p:cNvPr id="8" name="Стрелка вправо 7"/>
          <p:cNvSpPr/>
          <p:nvPr/>
        </p:nvSpPr>
        <p:spPr>
          <a:xfrm rot="10800000">
            <a:off x="2276450" y="2613025"/>
            <a:ext cx="454050" cy="204423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44500" y="98425"/>
            <a:ext cx="495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ТЕСТЫ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108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6" grpId="0" animBg="1"/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88290" y="631825"/>
            <a:ext cx="5189220" cy="2360648"/>
          </a:xfrm>
          <a:prstGeom prst="rect">
            <a:avLst/>
          </a:prstGeom>
        </p:spPr>
        <p:txBody>
          <a:bodyPr lIns="51481" tIns="25740" rIns="51481" bIns="25740"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/>
              <a:t>   </a:t>
            </a:r>
            <a:r>
              <a:rPr lang="ru-RU" sz="19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Найти слово, в котором допущена ошибка.</a:t>
            </a:r>
          </a:p>
          <a:p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sz="19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исжарить</a:t>
            </a:r>
            <a:endParaRPr lang="ru-RU" sz="19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раздвоение</a:t>
            </a:r>
          </a:p>
          <a:p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изжить</a:t>
            </a:r>
          </a:p>
          <a:p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 воспроизводство</a:t>
            </a:r>
          </a:p>
          <a:p>
            <a:pPr>
              <a:buNone/>
            </a:pP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>
              <a:buNone/>
            </a:pPr>
            <a:r>
              <a:rPr lang="ru-RU" sz="19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Найти « четвёртое лишнее» слово.</a:t>
            </a:r>
          </a:p>
          <a:p>
            <a:pPr marL="289579" indent="-289579">
              <a:buAutoNum type="arabicParenR"/>
            </a:pPr>
            <a:r>
              <a:rPr lang="ru-RU" sz="19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…копал</a:t>
            </a:r>
          </a:p>
          <a:p>
            <a:pPr marL="289579" indent="-289579">
              <a:buAutoNum type="arabicParenR"/>
            </a:pP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во…кликнул</a:t>
            </a:r>
          </a:p>
          <a:p>
            <a:pPr marL="289579" indent="-289579">
              <a:buAutoNum type="arabicParenR"/>
            </a:pP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и…калечить</a:t>
            </a:r>
          </a:p>
          <a:p>
            <a:pPr marL="289579" indent="-289579">
              <a:buAutoNum type="arabicParenR"/>
            </a:pPr>
            <a:r>
              <a:rPr lang="ru-RU" sz="19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…людный</a:t>
            </a:r>
            <a:endParaRPr lang="ru-RU" sz="19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 rot="10800000">
            <a:off x="2017055" y="860425"/>
            <a:ext cx="408645" cy="170352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 rot="10800000">
            <a:off x="2124050" y="2613025"/>
            <a:ext cx="454050" cy="204423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r>
              <a:rPr lang="ru-RU" dirty="0" smtClean="0"/>
              <a:t>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506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5" y="555630"/>
            <a:ext cx="5486399" cy="2462213"/>
          </a:xfrm>
        </p:spPr>
        <p:txBody>
          <a:bodyPr/>
          <a:lstStyle/>
          <a:p>
            <a:r>
              <a:rPr lang="ru-RU" sz="2000" i="0" dirty="0"/>
              <a:t>     </a:t>
            </a:r>
            <a:r>
              <a:rPr lang="ru-RU" sz="2000" i="0" dirty="0" smtClean="0"/>
              <a:t> </a:t>
            </a:r>
            <a:r>
              <a:rPr lang="ru-RU" sz="2000" b="1" i="0" dirty="0" smtClean="0">
                <a:solidFill>
                  <a:srgbClr val="FF0000"/>
                </a:solidFill>
              </a:rPr>
              <a:t>Гласные </a:t>
            </a:r>
            <a:r>
              <a:rPr lang="ru-RU" sz="2000" b="1" i="0" dirty="0">
                <a:solidFill>
                  <a:srgbClr val="FF0000"/>
                </a:solidFill>
              </a:rPr>
              <a:t>и согласные в приставках </a:t>
            </a:r>
            <a:r>
              <a:rPr lang="ru-RU" sz="2000" b="1" i="0" dirty="0" smtClean="0">
                <a:solidFill>
                  <a:srgbClr val="FF0000"/>
                </a:solidFill>
              </a:rPr>
              <a:t>  </a:t>
            </a:r>
          </a:p>
          <a:p>
            <a:r>
              <a:rPr lang="ru-RU" sz="2000" b="1" i="0" dirty="0">
                <a:solidFill>
                  <a:srgbClr val="FF0000"/>
                </a:solidFill>
              </a:rPr>
              <a:t> </a:t>
            </a:r>
            <a:r>
              <a:rPr lang="ru-RU" sz="2000" b="1" i="0" dirty="0" smtClean="0">
                <a:solidFill>
                  <a:srgbClr val="FF0000"/>
                </a:solidFill>
              </a:rPr>
              <a:t>независимо </a:t>
            </a:r>
            <a:r>
              <a:rPr lang="ru-RU" sz="2000" b="1" i="0" dirty="0">
                <a:solidFill>
                  <a:srgbClr val="FF0000"/>
                </a:solidFill>
              </a:rPr>
              <a:t>от произношения пишутся </a:t>
            </a:r>
            <a:endParaRPr lang="ru-RU" sz="2000" b="1" i="0" dirty="0" smtClean="0">
              <a:solidFill>
                <a:srgbClr val="FF0000"/>
              </a:solidFill>
            </a:endParaRPr>
          </a:p>
          <a:p>
            <a:r>
              <a:rPr lang="ru-RU" sz="2000" b="1" i="0" dirty="0">
                <a:solidFill>
                  <a:srgbClr val="FF0000"/>
                </a:solidFill>
              </a:rPr>
              <a:t> </a:t>
            </a:r>
            <a:r>
              <a:rPr lang="ru-RU" sz="2000" b="1" i="0" dirty="0" smtClean="0">
                <a:solidFill>
                  <a:srgbClr val="FF0000"/>
                </a:solidFill>
              </a:rPr>
              <a:t>всегда </a:t>
            </a:r>
            <a:r>
              <a:rPr lang="ru-RU" sz="2000" b="1" i="0" dirty="0">
                <a:solidFill>
                  <a:srgbClr val="FF0000"/>
                </a:solidFill>
              </a:rPr>
              <a:t>одинаково.</a:t>
            </a:r>
          </a:p>
          <a:p>
            <a:r>
              <a:rPr lang="ru-RU" sz="2000" i="0" dirty="0" smtClean="0"/>
              <a:t> Например</a:t>
            </a:r>
            <a:r>
              <a:rPr lang="ru-RU" sz="2000" i="0" dirty="0"/>
              <a:t>: </a:t>
            </a:r>
          </a:p>
          <a:p>
            <a:r>
              <a:rPr lang="ru-RU" sz="2000" b="1" dirty="0"/>
              <a:t>         Подписать – подпись, сделать</a:t>
            </a:r>
          </a:p>
          <a:p>
            <a:r>
              <a:rPr lang="ru-RU" sz="2000" i="0" dirty="0" smtClean="0"/>
              <a:t> Исключение </a:t>
            </a:r>
            <a:r>
              <a:rPr lang="ru-RU" sz="2000" i="0" dirty="0"/>
              <a:t>составляют правописание </a:t>
            </a:r>
            <a:r>
              <a:rPr lang="ru-RU" sz="2000" i="0" dirty="0" smtClean="0"/>
              <a:t>  </a:t>
            </a:r>
          </a:p>
          <a:p>
            <a:r>
              <a:rPr lang="ru-RU" sz="2000" i="0" dirty="0"/>
              <a:t> </a:t>
            </a:r>
            <a:r>
              <a:rPr lang="ru-RU" sz="2000" i="0" dirty="0" smtClean="0"/>
              <a:t>приставок </a:t>
            </a:r>
            <a:r>
              <a:rPr lang="ru-RU" sz="2000" i="0" dirty="0"/>
              <a:t>на </a:t>
            </a:r>
            <a:r>
              <a:rPr lang="ru-RU" sz="2000" dirty="0"/>
              <a:t>з(с) </a:t>
            </a:r>
            <a:r>
              <a:rPr lang="ru-RU" sz="2000" i="0" dirty="0"/>
              <a:t>и приставок </a:t>
            </a:r>
            <a:r>
              <a:rPr lang="ru-RU" sz="2000" dirty="0"/>
              <a:t>пре-, при-.</a:t>
            </a:r>
          </a:p>
          <a:p>
            <a:r>
              <a:rPr lang="ru-RU" sz="2000" dirty="0"/>
              <a:t>                                                                   </a:t>
            </a:r>
            <a:r>
              <a:rPr lang="ru-RU" sz="2000" b="1" i="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№11.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825500" y="1774825"/>
            <a:ext cx="45720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501900" y="1774825"/>
            <a:ext cx="45720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721100" y="1774825"/>
            <a:ext cx="15240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282700" y="1774825"/>
            <a:ext cx="0" cy="5715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873500" y="1774825"/>
            <a:ext cx="0" cy="5715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959100" y="1774825"/>
            <a:ext cx="0" cy="5715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618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/>
          <a:lstStyle/>
          <a:p>
            <a:pPr algn="ctr"/>
            <a:r>
              <a:rPr lang="ru-RU" dirty="0" smtClean="0"/>
              <a:t>САМОСТОЯТЕЛЬНАЯ РАБОТА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13516" y="1191538"/>
            <a:ext cx="3598189" cy="738664"/>
          </a:xfrm>
        </p:spPr>
        <p:txBody>
          <a:bodyPr/>
          <a:lstStyle/>
          <a:p>
            <a:pPr algn="ctr"/>
            <a:r>
              <a:rPr lang="ru-RU" sz="1600" b="1" i="0" dirty="0"/>
              <a:t> </a:t>
            </a:r>
            <a:r>
              <a:rPr lang="ru-RU" sz="1600" b="1" i="0" dirty="0">
                <a:solidFill>
                  <a:schemeClr val="bg1"/>
                </a:solidFill>
              </a:rPr>
              <a:t>§ 52,53  ВЫУЧИТЬ ПРАВИЛА.</a:t>
            </a:r>
          </a:p>
          <a:p>
            <a:pPr algn="ctr"/>
            <a:r>
              <a:rPr lang="ru-RU" sz="1600" b="1" i="0" dirty="0">
                <a:solidFill>
                  <a:schemeClr val="bg1"/>
                </a:solidFill>
              </a:rPr>
              <a:t>ВЫПОЛНИТЬ УПРАЖНЕНИЯ 337,  341  СТРАНИЦА 151,153</a:t>
            </a:r>
          </a:p>
        </p:txBody>
      </p:sp>
    </p:spTree>
    <p:extLst>
      <p:ext uri="{BB962C8B-B14F-4D97-AF65-F5344CB8AC3E}">
        <p14:creationId xmlns:p14="http://schemas.microsoft.com/office/powerpoint/2010/main" val="374406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37" tIns="45670" rIns="91337" bIns="45670" spcCol="0"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13198" y="114155"/>
            <a:ext cx="5539415" cy="3032270"/>
          </a:xfrm>
          <a:prstGeom prst="rect">
            <a:avLst/>
          </a:prstGeom>
        </p:spPr>
        <p:txBody>
          <a:bodyPr lIns="51423" tIns="25710" rIns="51423" bIns="25710">
            <a:normAutofit fontScale="92500" lnSpcReduction="10000"/>
          </a:bodyPr>
          <a:lstStyle/>
          <a:p>
            <a:pPr algn="l"/>
            <a:r>
              <a:rPr lang="ru-RU" dirty="0" smtClean="0">
                <a:solidFill>
                  <a:srgbClr val="FF0000"/>
                </a:solidFill>
              </a:rPr>
              <a:t>Всегда одинаково, независимо от произношения, пишутся согласные и гласные в большинстве приставок:</a:t>
            </a:r>
          </a:p>
          <a:p>
            <a:r>
              <a:rPr lang="ru-RU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</a:t>
            </a:r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-: обмерить - обтесать;</a:t>
            </a:r>
          </a:p>
          <a:p>
            <a:r>
              <a:rPr lang="ru-RU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</a:t>
            </a:r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-: отбить - отопить;</a:t>
            </a:r>
          </a:p>
          <a:p>
            <a:r>
              <a:rPr lang="ru-RU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над</a:t>
            </a:r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-: надписать - надбить;</a:t>
            </a:r>
          </a:p>
          <a:p>
            <a:r>
              <a:rPr lang="ru-RU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</a:t>
            </a:r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-: подводный - подписка;</a:t>
            </a:r>
          </a:p>
          <a:p>
            <a:r>
              <a:rPr lang="ru-RU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</a:t>
            </a:r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-: предвидение - предчувствовать;</a:t>
            </a:r>
          </a:p>
          <a:p>
            <a:r>
              <a:rPr lang="ru-RU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-: ввоз - вкрутую;</a:t>
            </a:r>
          </a:p>
          <a:p>
            <a:r>
              <a:rPr lang="ru-RU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-: списать - сделать;</a:t>
            </a:r>
          </a:p>
          <a:p>
            <a:r>
              <a:rPr lang="ru-RU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</a:t>
            </a:r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-: переоценить - передоверить;</a:t>
            </a:r>
          </a:p>
          <a:p>
            <a:r>
              <a:rPr lang="ru-RU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</a:t>
            </a:r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-: добежать - дописать и др.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120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37" tIns="45670" rIns="91337" bIns="45670" spcCol="0"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13192" y="531627"/>
            <a:ext cx="5364318" cy="2843398"/>
          </a:xfrm>
          <a:prstGeom prst="rect">
            <a:avLst/>
          </a:prstGeom>
        </p:spPr>
        <p:txBody>
          <a:bodyPr lIns="51423" tIns="25710" rIns="51423" bIns="25710">
            <a:noAutofit/>
          </a:bodyPr>
          <a:lstStyle/>
          <a:p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 конце приставок может быть беглый гласный 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/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вить -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значить, </a:t>
            </a:r>
          </a:p>
          <a:p>
            <a:pPr algn="ctr"/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бирать -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брать, </a:t>
            </a:r>
          </a:p>
          <a:p>
            <a:pPr algn="ctr"/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пись -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рвать, </a:t>
            </a:r>
          </a:p>
          <a:p>
            <a:pPr algn="ctr"/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резать -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рваться и т. д.</a:t>
            </a:r>
          </a:p>
        </p:txBody>
      </p:sp>
    </p:spTree>
    <p:extLst>
      <p:ext uri="{BB962C8B-B14F-4D97-AF65-F5344CB8AC3E}">
        <p14:creationId xmlns:p14="http://schemas.microsoft.com/office/powerpoint/2010/main" val="2532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37" tIns="45670" rIns="91337" bIns="45670" spcCol="0"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84480" y="631830"/>
            <a:ext cx="5189220" cy="2141451"/>
          </a:xfrm>
          <a:prstGeom prst="rect">
            <a:avLst/>
          </a:prstGeom>
        </p:spPr>
        <p:txBody>
          <a:bodyPr lIns="51423" tIns="25710" rIns="51423" bIns="25710"/>
          <a:lstStyle/>
          <a:p>
            <a:r>
              <a:rPr lang="ru-RU" dirty="0"/>
              <a:t> </a:t>
            </a:r>
            <a:r>
              <a:rPr lang="ru-RU" dirty="0" smtClean="0"/>
              <a:t>   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В приставках </a:t>
            </a:r>
            <a:r>
              <a:rPr lang="ru-RU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роз- (рос-) - раз- (рас-)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под ударением пишется о, без ударения - а: р</a:t>
            </a:r>
            <a:r>
              <a:rPr lang="ru-RU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спись, но р</a:t>
            </a:r>
            <a:r>
              <a:rPr lang="ru-RU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списка.</a:t>
            </a:r>
          </a:p>
        </p:txBody>
      </p:sp>
    </p:spTree>
    <p:extLst>
      <p:ext uri="{BB962C8B-B14F-4D97-AF65-F5344CB8AC3E}">
        <p14:creationId xmlns:p14="http://schemas.microsoft.com/office/powerpoint/2010/main" val="2891997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37" tIns="45670" rIns="91337" bIns="45670" spcCol="0" rtlCol="0" anchor="ctr"/>
          <a:lstStyle/>
          <a:p>
            <a:pPr marL="192837" indent="-192837" defTabSz="514227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После приставок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которые оканчиваются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согласный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в соответствии с произношением вместо и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пишется ы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defTabSz="514227">
              <a:spcBef>
                <a:spcPct val="20000"/>
              </a:spcBef>
            </a:pP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игра - розыгрыш, известный - безызвестный, </a:t>
            </a:r>
          </a:p>
          <a:p>
            <a:pPr defTabSz="514227">
              <a:spcBef>
                <a:spcPct val="20000"/>
              </a:spcBef>
            </a:pP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искусный- безыскусный, инициативный – </a:t>
            </a:r>
          </a:p>
          <a:p>
            <a:pPr defTabSz="514227">
              <a:spcBef>
                <a:spcPct val="20000"/>
              </a:spcBef>
            </a:pP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безынициативный.</a:t>
            </a:r>
          </a:p>
          <a:p>
            <a:pPr marL="192837" indent="-192837" defTabSz="514227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Буква и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пишется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после приставок меж- и сверх-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межинститутский, сверхизысканный (вкус)</a:t>
            </a:r>
          </a:p>
        </p:txBody>
      </p:sp>
    </p:spTree>
    <p:extLst>
      <p:ext uri="{BB962C8B-B14F-4D97-AF65-F5344CB8AC3E}">
        <p14:creationId xmlns:p14="http://schemas.microsoft.com/office/powerpoint/2010/main" val="312458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36880" y="383921"/>
            <a:ext cx="5189220" cy="2076704"/>
          </a:xfrm>
          <a:prstGeom prst="rect">
            <a:avLst/>
          </a:prstGeom>
        </p:spPr>
        <p:txBody>
          <a:bodyPr lIns="51481" tIns="25740" rIns="51481" bIns="25740">
            <a:normAutofit/>
          </a:bodyPr>
          <a:lstStyle/>
          <a:p>
            <a:pPr>
              <a:buNone/>
            </a:pPr>
            <a:r>
              <a:rPr lang="ru-RU" dirty="0" smtClean="0"/>
              <a:t>   </a:t>
            </a:r>
          </a:p>
          <a:p>
            <a:pPr>
              <a:buNone/>
            </a:pPr>
            <a:r>
              <a:rPr lang="ru-RU" dirty="0" smtClean="0"/>
              <a:t>                                </a:t>
            </a:r>
            <a:r>
              <a:rPr lang="ru-RU" b="1" dirty="0" smtClean="0"/>
              <a:t>Приставки</a:t>
            </a:r>
            <a:endParaRPr lang="ru-RU" b="1" dirty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dirty="0" smtClean="0"/>
              <a:t>Перед глухими                          Перед звонкими</a:t>
            </a:r>
            <a:endParaRPr lang="ru-RU" b="1" dirty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(</a:t>
            </a:r>
            <a:r>
              <a:rPr lang="ru-RU" dirty="0" err="1" smtClean="0"/>
              <a:t>с,т,л,к,х,ч,ш,щ,ф</a:t>
            </a:r>
            <a:r>
              <a:rPr lang="ru-RU" dirty="0" smtClean="0"/>
              <a:t>)                     (</a:t>
            </a:r>
            <a:r>
              <a:rPr lang="ru-RU" dirty="0" err="1" smtClean="0"/>
              <a:t>б,в,г,д,ж,з,л,м,н,р</a:t>
            </a:r>
            <a:r>
              <a:rPr lang="ru-RU" dirty="0" smtClean="0"/>
              <a:t>)</a:t>
            </a:r>
          </a:p>
        </p:txBody>
      </p:sp>
      <p:sp>
        <p:nvSpPr>
          <p:cNvPr id="16" name="Стрелка вниз 15"/>
          <p:cNvSpPr/>
          <p:nvPr/>
        </p:nvSpPr>
        <p:spPr>
          <a:xfrm>
            <a:off x="1053313" y="2003425"/>
            <a:ext cx="305587" cy="3867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3644900" y="2079625"/>
            <a:ext cx="305587" cy="3867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/>
          </a:p>
        </p:txBody>
      </p:sp>
      <p:sp>
        <p:nvSpPr>
          <p:cNvPr id="18" name="Заголовок 17"/>
          <p:cNvSpPr>
            <a:spLocks noGrp="1"/>
          </p:cNvSpPr>
          <p:nvPr>
            <p:ph type="title"/>
          </p:nvPr>
        </p:nvSpPr>
        <p:spPr>
          <a:xfrm>
            <a:off x="288290" y="236519"/>
            <a:ext cx="5189220" cy="54080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АЛГОРИТМ ПРИМЕНЕНИЯ ПРАВИЛА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1015814" y="2460625"/>
            <a:ext cx="495486" cy="682925"/>
          </a:xfrm>
          <a:prstGeom prst="rect">
            <a:avLst/>
          </a:prstGeom>
          <a:noFill/>
        </p:spPr>
        <p:txBody>
          <a:bodyPr wrap="square" lIns="51481" tIns="25740" rIns="51481" bIns="25740" rtlCol="0">
            <a:spAutoFit/>
          </a:bodyPr>
          <a:lstStyle/>
          <a:p>
            <a:r>
              <a:rPr lang="ru-RU" sz="4100" dirty="0"/>
              <a:t>С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644900" y="2513747"/>
            <a:ext cx="352433" cy="682925"/>
          </a:xfrm>
          <a:prstGeom prst="rect">
            <a:avLst/>
          </a:prstGeom>
          <a:noFill/>
        </p:spPr>
        <p:txBody>
          <a:bodyPr wrap="none" lIns="51481" tIns="25740" rIns="51481" bIns="25740" rtlCol="0">
            <a:spAutoFit/>
          </a:bodyPr>
          <a:lstStyle/>
          <a:p>
            <a:r>
              <a:rPr lang="ru-RU" sz="4100" dirty="0"/>
              <a:t>З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900" y="1281112"/>
            <a:ext cx="365125" cy="417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900" y="1281112"/>
            <a:ext cx="36512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6586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5" y="631825"/>
            <a:ext cx="5486399" cy="553998"/>
          </a:xfrm>
        </p:spPr>
        <p:txBody>
          <a:bodyPr/>
          <a:lstStyle/>
          <a:p>
            <a:r>
              <a:rPr lang="ru-RU" sz="1800" dirty="0">
                <a:solidFill>
                  <a:srgbClr val="FF0000"/>
                </a:solidFill>
              </a:rPr>
              <a:t>     Спишите, выделяя приставки. Укажите слово, от которого образованы данные слова.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334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5901" y="1546226"/>
            <a:ext cx="5334000" cy="1200228"/>
          </a:xfrm>
          <a:prstGeom prst="rect">
            <a:avLst/>
          </a:prstGeom>
          <a:noFill/>
        </p:spPr>
        <p:txBody>
          <a:bodyPr wrap="square" lIns="91337" tIns="45670" rIns="91337" bIns="45670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Отписать, переписать, подписать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←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 ;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вспомнить, запомнить, припомнить  ←… ;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предсказать, рассказать, подсказать ←… ;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загородить, перегородить  ←… 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774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3932</TotalTime>
  <Words>1046</Words>
  <Application>Microsoft Office PowerPoint</Application>
  <PresentationFormat>Произвольный</PresentationFormat>
  <Paragraphs>174</Paragraphs>
  <Slides>30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30</vt:i4>
      </vt:variant>
    </vt:vector>
  </HeadingPairs>
  <TitlesOfParts>
    <vt:vector size="32" baseType="lpstr">
      <vt:lpstr>Office Theme</vt:lpstr>
      <vt:lpstr>1_Тема Office</vt:lpstr>
      <vt:lpstr>Презентация PowerPoint</vt:lpstr>
      <vt:lpstr>СЕГОДНЯ НА УРОКЕ: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АЛГОРИТМ ПРИМЕНЕНИЯ ПРАВИЛА</vt:lpstr>
      <vt:lpstr>УПРАЖНЕНИЕ 334</vt:lpstr>
      <vt:lpstr>УПРАЖНЕНИЕ 335</vt:lpstr>
      <vt:lpstr>УПРАЖНЕНИЕ 335</vt:lpstr>
      <vt:lpstr>УПРАЖНЕНИЕ 336</vt:lpstr>
      <vt:lpstr>УПРАЖНЕНИЕ 336</vt:lpstr>
      <vt:lpstr>Презентация PowerPoint</vt:lpstr>
      <vt:lpstr>Презентация PowerPoint</vt:lpstr>
      <vt:lpstr>  Подсказка</vt:lpstr>
      <vt:lpstr>ПРАВОПИСАНИЕ ПРИСТАВОК</vt:lpstr>
      <vt:lpstr>ЗАПОМНИ !</vt:lpstr>
      <vt:lpstr>ПРИМЕЧАНИЕ</vt:lpstr>
      <vt:lpstr>Какую согласную на конце приставок  (З или С) нужно написать в словах:      </vt:lpstr>
      <vt:lpstr>УПРАЖНЕНИЕ 338</vt:lpstr>
      <vt:lpstr>УПРАЖНЕНИЕ 338</vt:lpstr>
      <vt:lpstr>УПРАЖНЕНИЕ 339</vt:lpstr>
      <vt:lpstr>УПРАЖНЕНИЕ 339</vt:lpstr>
      <vt:lpstr>СЪЕЗД¹</vt:lpstr>
      <vt:lpstr>УПРАЖНЕНИЕ 340</vt:lpstr>
      <vt:lpstr>УПРАЖНЕНИЕ 340</vt:lpstr>
      <vt:lpstr>Тест</vt:lpstr>
      <vt:lpstr> </vt:lpstr>
      <vt:lpstr>САМОСТОЯТЕЛЬНАЯ РАБОТА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RePack by Diakov</cp:lastModifiedBy>
  <cp:revision>386</cp:revision>
  <dcterms:created xsi:type="dcterms:W3CDTF">2020-04-13T08:05:16Z</dcterms:created>
  <dcterms:modified xsi:type="dcterms:W3CDTF">2020-12-12T07:25:12Z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