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9" r:id="rId2"/>
    <p:sldId id="390" r:id="rId3"/>
    <p:sldId id="426" r:id="rId4"/>
    <p:sldId id="427" r:id="rId5"/>
    <p:sldId id="428" r:id="rId6"/>
    <p:sldId id="408" r:id="rId7"/>
    <p:sldId id="410" r:id="rId8"/>
    <p:sldId id="419" r:id="rId9"/>
    <p:sldId id="420" r:id="rId10"/>
    <p:sldId id="411" r:id="rId11"/>
    <p:sldId id="388" r:id="rId12"/>
    <p:sldId id="399" r:id="rId13"/>
    <p:sldId id="409" r:id="rId14"/>
    <p:sldId id="417" r:id="rId15"/>
    <p:sldId id="413" r:id="rId16"/>
    <p:sldId id="406" r:id="rId17"/>
    <p:sldId id="412" r:id="rId18"/>
    <p:sldId id="407" r:id="rId19"/>
    <p:sldId id="393" r:id="rId20"/>
    <p:sldId id="422" r:id="rId21"/>
    <p:sldId id="424" r:id="rId22"/>
    <p:sldId id="395" r:id="rId23"/>
    <p:sldId id="414" r:id="rId24"/>
    <p:sldId id="415" r:id="rId25"/>
    <p:sldId id="341" r:id="rId26"/>
    <p:sldId id="387" r:id="rId27"/>
    <p:sldId id="294" r:id="rId28"/>
    <p:sldId id="429" r:id="rId29"/>
  </p:sldIdLst>
  <p:sldSz cx="5765800" cy="3244850"/>
  <p:notesSz cx="5765800" cy="3244850"/>
  <p:defaultTextStyle>
    <a:defPPr>
      <a:defRPr lang="ru-RU"/>
    </a:defPPr>
    <a:lvl1pPr marL="0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3300"/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1662" y="-5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75537-DCFC-4F67-9FE0-E3D5414C4ED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873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A5759D-B781-4861-ADD3-B48DB42B15A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5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2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20700" y="1393825"/>
            <a:ext cx="3301148" cy="914303"/>
          </a:xfrm>
          <a:prstGeom prst="rect">
            <a:avLst/>
          </a:prstGeom>
        </p:spPr>
        <p:txBody>
          <a:bodyPr vert="horz" wrap="square" lIns="0" tIns="13921" rIns="0" bIns="0" rtlCol="0">
            <a:spAutoFit/>
          </a:bodyPr>
          <a:lstStyle/>
          <a:p>
            <a:pPr marL="12655" marR="5065" algn="ctr">
              <a:spcBef>
                <a:spcPts val="340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Разбор слова 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55" marR="5065" algn="ctr">
              <a:spcBef>
                <a:spcPts val="340"/>
              </a:spcBef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составу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687" y="1251218"/>
            <a:ext cx="344044" cy="16900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54524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87915" y="541952"/>
            <a:ext cx="457199" cy="212189"/>
          </a:xfrm>
          <a:prstGeom prst="rect">
            <a:avLst/>
          </a:prstGeom>
        </p:spPr>
        <p:txBody>
          <a:bodyPr vert="horz" wrap="square" lIns="0" tIns="1201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5" y="223265"/>
            <a:ext cx="2961727" cy="537939"/>
          </a:xfrm>
          <a:prstGeom prst="rect">
            <a:avLst/>
          </a:prstGeom>
        </p:spPr>
        <p:txBody>
          <a:bodyPr vert="horz" wrap="square" lIns="0" tIns="1457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70" defTabSz="912420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3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8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8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407" y="1422803"/>
            <a:ext cx="1660093" cy="111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9700" y="555625"/>
            <a:ext cx="5562600" cy="2590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КОРЕНЬ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07504" y="631825"/>
            <a:ext cx="3513596" cy="1477328"/>
          </a:xfrm>
        </p:spPr>
        <p:txBody>
          <a:bodyPr/>
          <a:lstStyle/>
          <a:p>
            <a:r>
              <a:rPr lang="ru-RU" sz="1600" i="0" dirty="0" smtClean="0"/>
              <a:t>     Корень </a:t>
            </a:r>
            <a:r>
              <a:rPr lang="ru-RU" sz="1600" i="0" dirty="0"/>
              <a:t>– главная значимая часть слова, в которой заключено общее лексическое значение однокоренных слов. Слова с одним и тем же корнем называют однокоренными или родственными. Вокруг корня группируются в слове все остальные значимые части: приставка, суффикс, окончание.</a:t>
            </a:r>
            <a:endParaRPr lang="ru-RU" sz="1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1012825"/>
            <a:ext cx="1885950" cy="1439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08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403225"/>
            <a:ext cx="5562600" cy="275767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</a:t>
            </a: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</a:t>
            </a:r>
          </a:p>
          <a:p>
            <a:pPr>
              <a:lnSpc>
                <a:spcPct val="80000"/>
              </a:lnSpc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       </a:t>
            </a:r>
          </a:p>
          <a:p>
            <a:pPr>
              <a:lnSpc>
                <a:spcPct val="80000"/>
              </a:lnSpc>
            </a:pP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ru-RU" sz="1600" b="1" dirty="0" smtClean="0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</a:pPr>
            <a:endParaRPr lang="ru-RU" sz="1600" b="1" dirty="0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hlink"/>
                </a:solidFill>
              </a:rPr>
              <a:t>     С </a:t>
            </a:r>
            <a:r>
              <a:rPr lang="ru-RU" sz="1600" b="1" dirty="0">
                <a:solidFill>
                  <a:schemeClr val="hlink"/>
                </a:solidFill>
              </a:rPr>
              <a:t>помощью какой морфемы мы получаем новые слова?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hlink"/>
                </a:solidFill>
              </a:rPr>
              <a:t>    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hlink"/>
                </a:solidFill>
              </a:rPr>
              <a:t>     Где </a:t>
            </a:r>
            <a:r>
              <a:rPr lang="ru-RU" sz="1600" b="1" dirty="0">
                <a:solidFill>
                  <a:schemeClr val="hlink"/>
                </a:solidFill>
              </a:rPr>
              <a:t>стоит суффикс по отношению к корню?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hlink"/>
                </a:solidFill>
              </a:rPr>
              <a:t>    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hlink"/>
                </a:solidFill>
              </a:rPr>
              <a:t>    Для </a:t>
            </a:r>
            <a:r>
              <a:rPr lang="ru-RU" sz="1600" b="1" dirty="0">
                <a:solidFill>
                  <a:schemeClr val="hlink"/>
                </a:solidFill>
              </a:rPr>
              <a:t>чего служит суффикс?</a:t>
            </a: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706" y="983520"/>
            <a:ext cx="924394" cy="8675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5" y="631825"/>
            <a:ext cx="714375" cy="92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1012825"/>
            <a:ext cx="993775" cy="76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90679" y="327025"/>
            <a:ext cx="1375121" cy="28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Снегурочка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60214" y="708025"/>
            <a:ext cx="1156086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Снеговик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48957" y="723515"/>
            <a:ext cx="1186543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Снежинка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884" y="983520"/>
            <a:ext cx="773016" cy="790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06238" y="674271"/>
            <a:ext cx="11432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Снежный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9509" y="266315"/>
            <a:ext cx="678391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Снег</a:t>
            </a:r>
          </a:p>
        </p:txBody>
      </p:sp>
      <p:pic>
        <p:nvPicPr>
          <p:cNvPr id="1035" name="Picture 11" descr="https://avatars.mds.yandex.net/get-pdb/1039768/57314f2a-937b-49bb-bd88-c8384b95ab44/orig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58" y="555625"/>
            <a:ext cx="1084242" cy="92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99509" y="266315"/>
            <a:ext cx="678391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0000"/>
                </a:solidFill>
                <a:latin typeface="Arial"/>
                <a:cs typeface="Arial"/>
              </a:rPr>
              <a:t>Снег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206238" y="674271"/>
            <a:ext cx="11432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kern="0" dirty="0">
                <a:solidFill>
                  <a:srgbClr val="C00000"/>
                </a:solidFill>
                <a:latin typeface="Arial"/>
                <a:cs typeface="Arial"/>
              </a:rPr>
              <a:t>Снеж</a:t>
            </a: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ный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60214" y="708025"/>
            <a:ext cx="1156086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0000"/>
                </a:solidFill>
                <a:latin typeface="Arial"/>
                <a:cs typeface="Arial"/>
              </a:rPr>
              <a:t>Снег</a:t>
            </a: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овик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48957" y="723515"/>
            <a:ext cx="1186543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0000"/>
                </a:solidFill>
                <a:latin typeface="Arial"/>
                <a:cs typeface="Arial"/>
              </a:rPr>
              <a:t>Снеж</a:t>
            </a: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инка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97994" y="327025"/>
            <a:ext cx="1380506" cy="28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80000"/>
              </a:lnSpc>
            </a:pPr>
            <a:r>
              <a:rPr lang="ru-RU" sz="1600" b="1" i="1" kern="0" dirty="0">
                <a:solidFill>
                  <a:srgbClr val="C00000"/>
                </a:solidFill>
                <a:latin typeface="Arial"/>
                <a:cs typeface="Arial"/>
              </a:rPr>
              <a:t>Снег</a:t>
            </a:r>
            <a:r>
              <a:rPr lang="ru-RU" sz="1600" b="1" i="1" kern="0" dirty="0">
                <a:solidFill>
                  <a:srgbClr val="C0504D">
                    <a:lumMod val="50000"/>
                  </a:srgbClr>
                </a:solidFill>
                <a:latin typeface="Arial"/>
                <a:cs typeface="Arial"/>
              </a:rPr>
              <a:t>урочка</a:t>
            </a:r>
          </a:p>
        </p:txBody>
      </p:sp>
    </p:spTree>
    <p:extLst>
      <p:ext uri="{BB962C8B-B14F-4D97-AF65-F5344CB8AC3E}">
        <p14:creationId xmlns:p14="http://schemas.microsoft.com/office/powerpoint/2010/main" val="342867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15900" y="652334"/>
            <a:ext cx="5410200" cy="817691"/>
          </a:xfrm>
          <a:prstGeom prst="rect">
            <a:avLst/>
          </a:prstGeom>
          <a:solidFill>
            <a:schemeClr val="tx2">
              <a:lumMod val="20000"/>
              <a:lumOff val="80000"/>
              <a:alpha val="94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lIns="51481" tIns="25740" rIns="51481" bIns="25740"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Суффикс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– значимая часть слова, которая находится после корня или после другого суффикса.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9407" y="98425"/>
            <a:ext cx="5189220" cy="369332"/>
          </a:xfrm>
        </p:spPr>
        <p:txBody>
          <a:bodyPr/>
          <a:lstStyle/>
          <a:p>
            <a:pPr algn="ctr"/>
            <a:r>
              <a:rPr lang="ru-RU" sz="2400" dirty="0" smtClean="0"/>
              <a:t>СУФФИКС</a:t>
            </a:r>
            <a:endParaRPr lang="ru-RU" sz="2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15900" y="1546225"/>
            <a:ext cx="5410199" cy="1524000"/>
          </a:xfrm>
          <a:prstGeom prst="rect">
            <a:avLst/>
          </a:prstGeom>
          <a:solidFill>
            <a:schemeClr val="accent2">
              <a:lumMod val="20000"/>
              <a:lumOff val="80000"/>
              <a:alpha val="9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vert="horz" lIns="51481" tIns="25740" rIns="51481" bIns="2574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latin typeface="Georgia" panose="02040502050405020303" pitchFamily="18" charset="0"/>
              </a:rPr>
              <a:t>     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Суффикс служит для образования новых слов и их форм.</a:t>
            </a:r>
          </a:p>
          <a:p>
            <a:pPr marL="0" indent="0">
              <a:buNone/>
            </a:pP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Эта морфема обозначается символом:        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водица , водный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1816100" y="2548109"/>
            <a:ext cx="150192" cy="21731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966292" y="2548109"/>
            <a:ext cx="154608" cy="21731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2730500" y="2529350"/>
            <a:ext cx="200024" cy="15987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920999" y="2513680"/>
            <a:ext cx="148152" cy="1655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949700" y="2546844"/>
            <a:ext cx="76200" cy="10921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3873500" y="2546844"/>
            <a:ext cx="76200" cy="10921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40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500" y="555625"/>
            <a:ext cx="5626100" cy="2590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016126"/>
            <a:ext cx="709612" cy="2920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2009775"/>
            <a:ext cx="295598" cy="2984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32" y="1927225"/>
            <a:ext cx="476568" cy="2984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ПРИСТАВКА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13966"/>
            <a:ext cx="5410199" cy="1846659"/>
          </a:xfrm>
        </p:spPr>
        <p:txBody>
          <a:bodyPr/>
          <a:lstStyle/>
          <a:p>
            <a:r>
              <a:rPr lang="ru-RU" sz="2400" b="1" dirty="0" smtClean="0"/>
              <a:t>     </a:t>
            </a:r>
            <a:r>
              <a:rPr lang="ru-RU" sz="2400" b="1" dirty="0" smtClean="0">
                <a:solidFill>
                  <a:srgbClr val="C00000"/>
                </a:solidFill>
              </a:rPr>
              <a:t>Приставка – значимая часть слова, которая находится перед корнем и служит для образования слов.</a:t>
            </a:r>
          </a:p>
          <a:p>
            <a:r>
              <a:rPr lang="ru-RU" sz="2400" b="1" dirty="0" smtClean="0"/>
              <a:t>  уехать, приехать, объехать.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0106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9700" y="95448"/>
            <a:ext cx="5562600" cy="369332"/>
          </a:xfrm>
        </p:spPr>
        <p:txBody>
          <a:bodyPr/>
          <a:lstStyle/>
          <a:p>
            <a:pPr eaLnBrk="1" hangingPunct="1"/>
            <a:r>
              <a:rPr lang="ru-RU" altLang="ru-RU" sz="2400" dirty="0" smtClean="0"/>
              <a:t>НАЙДИТЕ СЛОВА С ПРИСТАВКАМИ</a:t>
            </a:r>
            <a:endParaRPr lang="ru-RU" altLang="ru-RU" sz="2400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4207" y="693492"/>
            <a:ext cx="2526293" cy="19957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lIns="51481" tIns="25740" rIns="51481" bIns="25740"/>
          <a:lstStyle/>
          <a:p>
            <a:pPr algn="l" eaLnBrk="1" hangingPunct="1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Передник</a:t>
            </a:r>
          </a:p>
          <a:p>
            <a:pPr algn="l" eaLnBrk="1" hangingPunct="1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Переносить</a:t>
            </a:r>
          </a:p>
          <a:p>
            <a:pPr algn="l" eaLnBrk="1" hangingPunct="1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Переносица</a:t>
            </a:r>
          </a:p>
          <a:p>
            <a:pPr algn="l" eaLnBrk="1" hangingPunct="1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Переплетный</a:t>
            </a:r>
          </a:p>
          <a:p>
            <a:pPr algn="l" eaLnBrk="1" hangingPunct="1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Перечница</a:t>
            </a:r>
          </a:p>
          <a:p>
            <a:pPr algn="ctr" eaLnBrk="1" hangingPunct="1"/>
            <a:endParaRPr lang="ru-RU" altLang="ru-RU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89250" y="708025"/>
            <a:ext cx="2584450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Переносить</a:t>
            </a:r>
          </a:p>
          <a:p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Переносица</a:t>
            </a:r>
          </a:p>
          <a:p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Переплетный</a:t>
            </a:r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959100" y="784225"/>
            <a:ext cx="762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959100" y="1470025"/>
            <a:ext cx="762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959100" y="2155825"/>
            <a:ext cx="7620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721100" y="784225"/>
            <a:ext cx="0" cy="1143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721100" y="1508125"/>
            <a:ext cx="0" cy="1143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721100" y="2155825"/>
            <a:ext cx="0" cy="1143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12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0182" y="631825"/>
            <a:ext cx="1171178" cy="30420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5" name="TextBox 5"/>
          <p:cNvSpPr txBox="1">
            <a:spLocks noChangeArrowheads="1"/>
          </p:cNvSpPr>
          <p:nvPr/>
        </p:nvSpPr>
        <p:spPr bwMode="auto">
          <a:xfrm>
            <a:off x="139700" y="98425"/>
            <a:ext cx="5486400" cy="42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chemeClr val="bg1"/>
                </a:solidFill>
              </a:rPr>
              <a:t> С ЧЕГО НАЧИНАТЬ РАЗБОР?</a:t>
            </a:r>
            <a:endParaRPr lang="ru-RU" altLang="ru-RU" sz="2400" dirty="0">
              <a:solidFill>
                <a:schemeClr val="bg1"/>
              </a:solidFill>
            </a:endParaRPr>
          </a:p>
        </p:txBody>
      </p:sp>
      <p:sp>
        <p:nvSpPr>
          <p:cNvPr id="6" name="Улыбающееся лицо 5"/>
          <p:cNvSpPr/>
          <p:nvPr/>
        </p:nvSpPr>
        <p:spPr>
          <a:xfrm>
            <a:off x="454958" y="2003975"/>
            <a:ext cx="896402" cy="802659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3100" y="1089025"/>
            <a:ext cx="2438400" cy="5043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Является ли оно</a:t>
            </a:r>
          </a:p>
          <a:p>
            <a:pPr algn="ctr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изменяемым?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35100" y="1698625"/>
            <a:ext cx="2286000" cy="610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Где его основа и </a:t>
            </a:r>
          </a:p>
          <a:p>
            <a:pPr algn="ctr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окончание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01900" y="2384425"/>
            <a:ext cx="2133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Найди суффикс и</a:t>
            </a:r>
          </a:p>
          <a:p>
            <a:pPr algn="ctr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приставку.</a:t>
            </a:r>
          </a:p>
        </p:txBody>
      </p:sp>
      <p:sp>
        <p:nvSpPr>
          <p:cNvPr id="13" name="Круговая стрелка 12"/>
          <p:cNvSpPr/>
          <p:nvPr/>
        </p:nvSpPr>
        <p:spPr>
          <a:xfrm rot="2499541">
            <a:off x="3803939" y="1791893"/>
            <a:ext cx="1297940" cy="1841853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311186"/>
              <a:gd name="adj5" fmla="val 12500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Круговая стрелка 13"/>
          <p:cNvSpPr/>
          <p:nvPr/>
        </p:nvSpPr>
        <p:spPr>
          <a:xfrm rot="3089410">
            <a:off x="2983347" y="627979"/>
            <a:ext cx="1152973" cy="1549559"/>
          </a:xfrm>
          <a:prstGeom prst="circular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15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307777"/>
          </a:xfrm>
        </p:spPr>
        <p:txBody>
          <a:bodyPr/>
          <a:lstStyle/>
          <a:p>
            <a:r>
              <a:rPr lang="ru-RU" dirty="0" smtClean="0"/>
              <a:t>ПОРЯДОК РАЗБОРА СЛОВА ПО СОСТАВУ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34000" cy="2431435"/>
          </a:xfrm>
        </p:spPr>
        <p:txBody>
          <a:bodyPr/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1. Выделить окончание и основу; указать значение окончания.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2. Выделить корень, подобрать несколько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одкоренных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слов.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3. Выделить приставку (приставки), суффикс (суффиксы); указать их значение (если оно ясно).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159023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615553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/>
              <a:t>ОБРАЗЕЦ РАЗБОРА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09726"/>
            <a:ext cx="5562600" cy="2923877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Переплётчиком</a:t>
            </a:r>
          </a:p>
          <a:p>
            <a:pPr algn="ctr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Устный разбор</a:t>
            </a: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1. В слове </a:t>
            </a:r>
            <a:r>
              <a:rPr lang="ru-RU" sz="1600" dirty="0" smtClean="0">
                <a:solidFill>
                  <a:srgbClr val="C00000"/>
                </a:solidFill>
              </a:rPr>
              <a:t>переплётчиком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окончание –ом указывает на то, что существительное употреблено в форме ед. ч., Т.п. Основа – </a:t>
            </a:r>
            <a:r>
              <a:rPr lang="ru-RU" sz="1600" dirty="0">
                <a:solidFill>
                  <a:srgbClr val="C00000"/>
                </a:solidFill>
              </a:rPr>
              <a:t>п</a:t>
            </a:r>
            <a:r>
              <a:rPr lang="ru-RU" sz="1600" dirty="0" smtClean="0">
                <a:solidFill>
                  <a:srgbClr val="C00000"/>
                </a:solidFill>
              </a:rPr>
              <a:t>ереплётчик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2. Корень </a:t>
            </a:r>
            <a:r>
              <a:rPr lang="ru-RU" sz="1600" dirty="0" smtClean="0">
                <a:solidFill>
                  <a:srgbClr val="C00000"/>
                </a:solidFill>
              </a:rPr>
              <a:t>–</a:t>
            </a:r>
            <a:r>
              <a:rPr lang="ru-RU" sz="1600" dirty="0" err="1" smtClean="0">
                <a:solidFill>
                  <a:srgbClr val="C00000"/>
                </a:solidFill>
              </a:rPr>
              <a:t>плет</a:t>
            </a:r>
            <a:r>
              <a:rPr lang="ru-RU" sz="1600" dirty="0" smtClean="0">
                <a:solidFill>
                  <a:srgbClr val="C00000"/>
                </a:solidFill>
              </a:rPr>
              <a:t>-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далее не разложимый; однокоренные слова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плетёнка, плести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3. Приставка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пере-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означает повторение действия; суффикс </a:t>
            </a:r>
            <a:r>
              <a:rPr lang="ru-RU" sz="1600" dirty="0">
                <a:solidFill>
                  <a:srgbClr val="C00000"/>
                </a:solidFill>
              </a:rPr>
              <a:t>-</a:t>
            </a:r>
            <a:r>
              <a:rPr lang="ru-RU" sz="1600" dirty="0" smtClean="0">
                <a:solidFill>
                  <a:srgbClr val="C00000"/>
                </a:solidFill>
              </a:rPr>
              <a:t>чик-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обозначает лицо по роду занятий, по профессии.</a:t>
            </a:r>
          </a:p>
          <a:p>
            <a:pPr marL="342900" indent="-342900" algn="l">
              <a:buAutoNum type="arabicPeriod"/>
            </a:pP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84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92500" y="708025"/>
            <a:ext cx="304800" cy="22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ПИСЬМЕННЫЙ РАЗБОР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631825"/>
            <a:ext cx="4893589" cy="276999"/>
          </a:xfrm>
        </p:spPr>
        <p:txBody>
          <a:bodyPr/>
          <a:lstStyle/>
          <a:p>
            <a:pPr algn="ctr"/>
            <a:r>
              <a:rPr lang="ru-RU" sz="1800" u="sng" dirty="0" smtClean="0">
                <a:solidFill>
                  <a:srgbClr val="C00000"/>
                </a:solidFill>
              </a:rPr>
              <a:t>Переплётчик</a:t>
            </a:r>
            <a:r>
              <a:rPr lang="ru-RU" sz="1800" dirty="0" smtClean="0">
                <a:solidFill>
                  <a:srgbClr val="C00000"/>
                </a:solidFill>
              </a:rPr>
              <a:t>ом </a:t>
            </a:r>
            <a:endParaRPr lang="ru-RU" sz="1800" dirty="0">
              <a:solidFill>
                <a:srgbClr val="C0000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044700" y="631825"/>
            <a:ext cx="5334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578100" y="631825"/>
            <a:ext cx="0" cy="1143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Дуга 13"/>
          <p:cNvSpPr/>
          <p:nvPr/>
        </p:nvSpPr>
        <p:spPr>
          <a:xfrm>
            <a:off x="2628883" y="574675"/>
            <a:ext cx="457200" cy="285750"/>
          </a:xfrm>
          <a:prstGeom prst="arc">
            <a:avLst>
              <a:gd name="adj1" fmla="val 10783889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3086083" y="574675"/>
            <a:ext cx="177817" cy="1428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263900" y="574675"/>
            <a:ext cx="228600" cy="1143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92100" y="1012825"/>
            <a:ext cx="5181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Письменный разбор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Разбор слова по составу следует отличать от словообразовательного разбора. При словообразовательном разборе определяется, от какого слова (слов) с помощью каких приставок и суффиксов, образовалось данное слово.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768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dirty="0" smtClean="0"/>
              <a:t>ПОРЯДОК РАЗБОРА СЛОВ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45451" name="Group 4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41366697"/>
              </p:ext>
            </p:extLst>
          </p:nvPr>
        </p:nvGraphicFramePr>
        <p:xfrm>
          <a:off x="139700" y="587359"/>
          <a:ext cx="5499100" cy="2482866"/>
        </p:xfrm>
        <a:graphic>
          <a:graphicData uri="http://schemas.openxmlformats.org/drawingml/2006/table">
            <a:tbl>
              <a:tblPr/>
              <a:tblGrid>
                <a:gridCol w="1155486"/>
                <a:gridCol w="1254768"/>
                <a:gridCol w="790146"/>
                <a:gridCol w="1066800"/>
                <a:gridCol w="1231900"/>
              </a:tblGrid>
              <a:tr h="76486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Порядок разбора</a:t>
                      </a:r>
                    </a:p>
                  </a:txBody>
                  <a:tcPr marL="56750" marR="56750" marT="22143" marB="22143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7B6E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endParaRPr kumimoji="1" lang="ru-RU" alt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ru-RU" alt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750" marR="56750" marT="22143" marB="2214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7F08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56750" marR="56750" marT="22143" marB="2214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7F08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56750" marR="56750" marT="22143" marB="2214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7F08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endParaRPr kumimoji="1" lang="ru-RU" alt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ru-RU" alt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750" marR="56750" marT="22143" marB="2214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7F08"/>
                    </a:solidFill>
                  </a:tcPr>
                </a:tc>
              </a:tr>
              <a:tr h="57141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Части слова</a:t>
                      </a:r>
                    </a:p>
                  </a:txBody>
                  <a:tcPr marL="56750" marR="56750" marT="22143" marB="22143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7B6E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окончание</a:t>
                      </a:r>
                    </a:p>
                  </a:txBody>
                  <a:tcPr marL="56750" marR="56750" marT="22143" marB="22143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корень</a:t>
                      </a:r>
                    </a:p>
                  </a:txBody>
                  <a:tcPr marL="56750" marR="56750" marT="22143" marB="22143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суффикс</a:t>
                      </a:r>
                    </a:p>
                  </a:txBody>
                  <a:tcPr marL="56750" marR="56750" marT="22143" marB="22143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Приставка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endParaRPr kumimoji="1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750" marR="56750" marT="22143" marB="2214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81427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Что делаю?</a:t>
                      </a:r>
                    </a:p>
                  </a:txBody>
                  <a:tcPr marL="56750" marR="56750" marT="22143" marB="22143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7B6E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Изменяю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форму </a:t>
                      </a:r>
                      <a:endParaRPr kumimoji="1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слова</a:t>
                      </a:r>
                      <a:endParaRPr kumimoji="1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750" marR="56750" marT="22143" marB="2214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</a:gsLst>
                      <a:path path="rect">
                        <a:fillToRect r="100000" b="100000"/>
                      </a:path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ru-RU" alt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56750" marR="56750" marT="22143" marB="2214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</a:gsLst>
                      <a:path path="rect">
                        <a:fillToRect r="100000" b="10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defRPr kumimoji="1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A5047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ru-RU" alt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56750" marR="56750" marT="22143" marB="22143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FFFFFF">
                            <a:gamma/>
                            <a:shade val="46275"/>
                            <a:invGamma/>
                          </a:srgbClr>
                        </a:gs>
                      </a:gsLst>
                      <a:path path="rect">
                        <a:fillToRect r="100000" b="100000"/>
                      </a:path>
                    </a:gra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78100" y="2155825"/>
            <a:ext cx="2819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A5047"/>
              </a:buClr>
              <a:buSzPct val="75000"/>
            </a:pPr>
            <a:r>
              <a:rPr kumimoji="1" lang="ru-RU" altLang="ru-RU" sz="1600" kern="0" dirty="0">
                <a:solidFill>
                  <a:prstClr val="black"/>
                </a:solidFill>
                <a:latin typeface="Arial" charset="0"/>
              </a:rPr>
              <a:t>Подбираю однокоренные слова с приставками и без, с суффиксами и без.</a:t>
            </a:r>
          </a:p>
        </p:txBody>
      </p:sp>
    </p:spTree>
    <p:extLst>
      <p:ext uri="{BB962C8B-B14F-4D97-AF65-F5344CB8AC3E}">
        <p14:creationId xmlns:p14="http://schemas.microsoft.com/office/powerpoint/2010/main" val="175854963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Сегодня на уроке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6500" y="631825"/>
            <a:ext cx="4199396" cy="24622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600" dirty="0" smtClean="0"/>
              <a:t>1</a:t>
            </a:r>
            <a:r>
              <a:rPr lang="ru-RU" altLang="ru-RU" sz="2000" dirty="0" smtClean="0"/>
              <a:t>. Научимся составлять </a:t>
            </a:r>
            <a:r>
              <a:rPr lang="ru-RU" altLang="ru-RU" sz="2000" dirty="0"/>
              <a:t>алгоритм разбора слова по составу.</a:t>
            </a:r>
          </a:p>
          <a:p>
            <a:pPr>
              <a:lnSpc>
                <a:spcPct val="90000"/>
              </a:lnSpc>
            </a:pPr>
            <a:r>
              <a:rPr lang="ru-RU" altLang="ru-RU" sz="2000" dirty="0" smtClean="0"/>
              <a:t>2. </a:t>
            </a:r>
            <a:r>
              <a:rPr lang="ru-RU" altLang="ru-RU" sz="2000" dirty="0"/>
              <a:t>Применять алгоритм при разборе слов.</a:t>
            </a:r>
          </a:p>
          <a:p>
            <a:pPr>
              <a:lnSpc>
                <a:spcPct val="90000"/>
              </a:lnSpc>
            </a:pPr>
            <a:r>
              <a:rPr lang="ru-RU" altLang="ru-RU" sz="2000" dirty="0" smtClean="0"/>
              <a:t>3. Научимся </a:t>
            </a:r>
            <a:r>
              <a:rPr lang="ru-RU" altLang="ru-RU" sz="2000" dirty="0"/>
              <a:t>подбирать слова к схемам и составлять слова из данных частей слова.</a:t>
            </a:r>
          </a:p>
          <a:p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99" y="631825"/>
            <a:ext cx="829469" cy="55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33991" y="-405"/>
            <a:ext cx="5189220" cy="540808"/>
          </a:xfrm>
          <a:prstGeom prst="rect">
            <a:avLst/>
          </a:prstGeom>
        </p:spPr>
        <p:txBody>
          <a:bodyPr vert="horz" lIns="51481" tIns="25740" rIns="51481" bIns="2574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3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РАСПРЕДЕЛИТЕЛЬНЫЙ ДИКТАНТ </a:t>
            </a:r>
            <a:endParaRPr lang="ru-RU" sz="23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81133" y="395117"/>
            <a:ext cx="5561798" cy="545127"/>
          </a:xfrm>
          <a:prstGeom prst="rect">
            <a:avLst/>
          </a:prstGeom>
        </p:spPr>
        <p:txBody>
          <a:bodyPr vert="horz" lIns="51481" tIns="25740" rIns="51481" bIns="2574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>
                <a:latin typeface="Georgia" panose="02040502050405020303" pitchFamily="18" charset="0"/>
              </a:rPr>
              <a:t>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Распределите слова в соответствии со схемами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.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295" y="1546225"/>
            <a:ext cx="5596635" cy="1590866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Записка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чайник, весна, пробежка,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пригородный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комнатка, герб, новый, перелесок, зеленоватый, кров, век, подгорный, кудрявый, маленький, судьба, паромщик.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558" y="1027973"/>
            <a:ext cx="851742" cy="442052"/>
            <a:chOff x="376237" y="2051191"/>
            <a:chExt cx="1350780" cy="934278"/>
          </a:xfrm>
        </p:grpSpPr>
        <p:sp>
          <p:nvSpPr>
            <p:cNvPr id="18" name="Дуга 17"/>
            <p:cNvSpPr/>
            <p:nvPr/>
          </p:nvSpPr>
          <p:spPr>
            <a:xfrm>
              <a:off x="522926" y="2051191"/>
              <a:ext cx="655983" cy="934278"/>
            </a:xfrm>
            <a:prstGeom prst="arc">
              <a:avLst>
                <a:gd name="adj1" fmla="val 11308244"/>
                <a:gd name="adj2" fmla="val 0"/>
              </a:avLst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Picture 3" descr="C:\Users\User\Desktop\Рисунииок1.png"/>
            <p:cNvPicPr>
              <a:picLocks noChangeAspect="1" noChangeArrowheads="1"/>
            </p:cNvPicPr>
            <p:nvPr/>
          </p:nvPicPr>
          <p:blipFill>
            <a:blip r:embed="rId2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 t="48403"/>
            <a:stretch>
              <a:fillRect/>
            </a:stretch>
          </p:blipFill>
          <p:spPr bwMode="auto">
            <a:xfrm>
              <a:off x="376237" y="2529257"/>
              <a:ext cx="949359" cy="321369"/>
            </a:xfrm>
            <a:prstGeom prst="rect">
              <a:avLst/>
            </a:prstGeom>
            <a:noFill/>
          </p:spPr>
        </p:pic>
        <p:sp>
          <p:nvSpPr>
            <p:cNvPr id="20" name="Прямоугольник 19"/>
            <p:cNvSpPr/>
            <p:nvPr/>
          </p:nvSpPr>
          <p:spPr>
            <a:xfrm>
              <a:off x="1468600" y="2353484"/>
              <a:ext cx="258417" cy="433637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3721100" y="974171"/>
            <a:ext cx="1692776" cy="495854"/>
            <a:chOff x="6314033" y="1711789"/>
            <a:chExt cx="2684579" cy="1047988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6314033" y="1854295"/>
              <a:ext cx="643340" cy="397565"/>
              <a:chOff x="10634871" y="2325757"/>
              <a:chExt cx="1318593" cy="437321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11946835" y="2325757"/>
                <a:ext cx="0" cy="437321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10634871" y="2365514"/>
                <a:ext cx="1318593" cy="19877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Группа 12"/>
            <p:cNvGrpSpPr/>
            <p:nvPr/>
          </p:nvGrpSpPr>
          <p:grpSpPr>
            <a:xfrm>
              <a:off x="7884368" y="1711789"/>
              <a:ext cx="337930" cy="596349"/>
              <a:chOff x="10694504" y="2107096"/>
              <a:chExt cx="457200" cy="536713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 flipH="1">
                <a:off x="10694504" y="2126974"/>
                <a:ext cx="198783" cy="516835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10913165" y="2107096"/>
                <a:ext cx="238539" cy="496956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Picture 3" descr="C:\Users\User\Desktop\Рисунииок1.png"/>
            <p:cNvPicPr>
              <a:picLocks noChangeAspect="1" noChangeArrowheads="1"/>
            </p:cNvPicPr>
            <p:nvPr/>
          </p:nvPicPr>
          <p:blipFill>
            <a:blip r:embed="rId2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 t="48403"/>
            <a:stretch>
              <a:fillRect/>
            </a:stretch>
          </p:blipFill>
          <p:spPr bwMode="auto">
            <a:xfrm>
              <a:off x="6314033" y="2315643"/>
              <a:ext cx="2161366" cy="302996"/>
            </a:xfrm>
            <a:prstGeom prst="rect">
              <a:avLst/>
            </a:prstGeom>
            <a:noFill/>
          </p:spPr>
        </p:pic>
        <p:sp>
          <p:nvSpPr>
            <p:cNvPr id="21" name="Дуга 20"/>
            <p:cNvSpPr/>
            <p:nvPr/>
          </p:nvSpPr>
          <p:spPr>
            <a:xfrm>
              <a:off x="7066724" y="1825499"/>
              <a:ext cx="655983" cy="934278"/>
            </a:xfrm>
            <a:prstGeom prst="arc">
              <a:avLst>
                <a:gd name="adj1" fmla="val 11110033"/>
                <a:gd name="adj2" fmla="val 0"/>
              </a:avLst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8591851" y="2142387"/>
              <a:ext cx="406761" cy="426397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1776520" y="975197"/>
            <a:ext cx="1413427" cy="494828"/>
            <a:chOff x="3126879" y="1766653"/>
            <a:chExt cx="2241559" cy="1045821"/>
          </a:xfrm>
        </p:grpSpPr>
        <p:sp>
          <p:nvSpPr>
            <p:cNvPr id="11" name="Дуга 10"/>
            <p:cNvSpPr/>
            <p:nvPr/>
          </p:nvSpPr>
          <p:spPr>
            <a:xfrm>
              <a:off x="3281923" y="1878196"/>
              <a:ext cx="655983" cy="934278"/>
            </a:xfrm>
            <a:prstGeom prst="arc">
              <a:avLst>
                <a:gd name="adj1" fmla="val 11110033"/>
                <a:gd name="adj2" fmla="val 0"/>
              </a:avLst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Picture 3" descr="C:\Users\User\Desktop\Рисунииок1.png"/>
            <p:cNvPicPr>
              <a:picLocks noChangeAspect="1" noChangeArrowheads="1"/>
            </p:cNvPicPr>
            <p:nvPr/>
          </p:nvPicPr>
          <p:blipFill>
            <a:blip r:embed="rId3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t="48403"/>
            <a:stretch>
              <a:fillRect/>
            </a:stretch>
          </p:blipFill>
          <p:spPr bwMode="auto">
            <a:xfrm>
              <a:off x="3126879" y="2427633"/>
              <a:ext cx="1735020" cy="243228"/>
            </a:xfrm>
            <a:prstGeom prst="rect">
              <a:avLst/>
            </a:prstGeom>
            <a:noFill/>
          </p:spPr>
        </p:pic>
        <p:sp>
          <p:nvSpPr>
            <p:cNvPr id="16" name="Прямоугольник 15"/>
            <p:cNvSpPr/>
            <p:nvPr/>
          </p:nvSpPr>
          <p:spPr>
            <a:xfrm>
              <a:off x="4984305" y="2239617"/>
              <a:ext cx="384133" cy="417443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4220888" y="1766653"/>
              <a:ext cx="337930" cy="596349"/>
              <a:chOff x="10694504" y="2107096"/>
              <a:chExt cx="457200" cy="536713"/>
            </a:xfrm>
          </p:grpSpPr>
          <p:cxnSp>
            <p:nvCxnSpPr>
              <p:cNvPr id="24" name="Прямая соединительная линия 23"/>
              <p:cNvCxnSpPr/>
              <p:nvPr/>
            </p:nvCxnSpPr>
            <p:spPr>
              <a:xfrm flipH="1">
                <a:off x="10694504" y="2126974"/>
                <a:ext cx="198783" cy="516835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10913165" y="2107096"/>
                <a:ext cx="238539" cy="496956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11623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33991" y="-405"/>
            <a:ext cx="5189220" cy="540808"/>
          </a:xfrm>
          <a:prstGeom prst="rect">
            <a:avLst/>
          </a:prstGeom>
        </p:spPr>
        <p:txBody>
          <a:bodyPr vert="horz" lIns="51481" tIns="25740" rIns="51481" bIns="2574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3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252" y="1148294"/>
            <a:ext cx="1442394" cy="1898642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2000" b="1" dirty="0">
                <a:latin typeface="Georgia" panose="02040502050405020303" pitchFamily="18" charset="0"/>
              </a:rPr>
              <a:t> весна </a:t>
            </a:r>
          </a:p>
          <a:p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>
                <a:latin typeface="Georgia" panose="02040502050405020303" pitchFamily="18" charset="0"/>
              </a:rPr>
              <a:t>герб</a:t>
            </a:r>
          </a:p>
          <a:p>
            <a:r>
              <a:rPr lang="ru-RU" sz="2000" b="1" dirty="0">
                <a:latin typeface="Georgia" panose="02040502050405020303" pitchFamily="18" charset="0"/>
              </a:rPr>
              <a:t> новый </a:t>
            </a:r>
          </a:p>
          <a:p>
            <a:r>
              <a:rPr lang="ru-RU" sz="2000" b="1" dirty="0">
                <a:latin typeface="Georgia" panose="02040502050405020303" pitchFamily="18" charset="0"/>
              </a:rPr>
              <a:t> кров</a:t>
            </a:r>
          </a:p>
          <a:p>
            <a:r>
              <a:rPr lang="ru-RU" sz="2000" b="1" dirty="0">
                <a:latin typeface="Georgia" panose="02040502050405020303" pitchFamily="18" charset="0"/>
              </a:rPr>
              <a:t> век</a:t>
            </a:r>
          </a:p>
          <a:p>
            <a:r>
              <a:rPr lang="ru-RU" sz="2000" b="1" dirty="0">
                <a:latin typeface="Georgia" panose="02040502050405020303" pitchFamily="18" charset="0"/>
              </a:rPr>
              <a:t> судьба</a:t>
            </a:r>
            <a:endParaRPr lang="ru-RU" sz="2000" b="1" dirty="0">
              <a:latin typeface="Georgia" panose="02040502050405020303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6826" y="723173"/>
            <a:ext cx="851742" cy="442052"/>
            <a:chOff x="376237" y="2051191"/>
            <a:chExt cx="1350780" cy="934278"/>
          </a:xfrm>
        </p:grpSpPr>
        <p:sp>
          <p:nvSpPr>
            <p:cNvPr id="18" name="Дуга 17"/>
            <p:cNvSpPr/>
            <p:nvPr/>
          </p:nvSpPr>
          <p:spPr>
            <a:xfrm>
              <a:off x="522926" y="2051191"/>
              <a:ext cx="655983" cy="934278"/>
            </a:xfrm>
            <a:prstGeom prst="arc">
              <a:avLst>
                <a:gd name="adj1" fmla="val 11308244"/>
                <a:gd name="adj2" fmla="val 0"/>
              </a:avLst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Picture 3" descr="C:\Users\User\Desktop\Рисунииок1.png"/>
            <p:cNvPicPr>
              <a:picLocks noChangeAspect="1" noChangeArrowheads="1"/>
            </p:cNvPicPr>
            <p:nvPr/>
          </p:nvPicPr>
          <p:blipFill>
            <a:blip r:embed="rId2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 t="48403"/>
            <a:stretch>
              <a:fillRect/>
            </a:stretch>
          </p:blipFill>
          <p:spPr bwMode="auto">
            <a:xfrm>
              <a:off x="376237" y="2529257"/>
              <a:ext cx="949359" cy="321369"/>
            </a:xfrm>
            <a:prstGeom prst="rect">
              <a:avLst/>
            </a:prstGeom>
            <a:noFill/>
          </p:spPr>
        </p:pic>
        <p:sp>
          <p:nvSpPr>
            <p:cNvPr id="20" name="Прямоугольник 19"/>
            <p:cNvSpPr/>
            <p:nvPr/>
          </p:nvSpPr>
          <p:spPr>
            <a:xfrm>
              <a:off x="1468600" y="2353484"/>
              <a:ext cx="258417" cy="433637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3721100" y="669371"/>
            <a:ext cx="1692776" cy="495854"/>
            <a:chOff x="6314033" y="1711789"/>
            <a:chExt cx="2684579" cy="1047988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6314033" y="1854295"/>
              <a:ext cx="643340" cy="397565"/>
              <a:chOff x="10634871" y="2325757"/>
              <a:chExt cx="1318593" cy="437321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11946835" y="2325757"/>
                <a:ext cx="0" cy="437321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10634871" y="2365514"/>
                <a:ext cx="1318593" cy="19877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Группа 12"/>
            <p:cNvGrpSpPr/>
            <p:nvPr/>
          </p:nvGrpSpPr>
          <p:grpSpPr>
            <a:xfrm>
              <a:off x="7884368" y="1711789"/>
              <a:ext cx="337930" cy="596349"/>
              <a:chOff x="10694504" y="2107096"/>
              <a:chExt cx="457200" cy="536713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 flipH="1">
                <a:off x="10694504" y="2126974"/>
                <a:ext cx="198783" cy="516835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10913165" y="2107096"/>
                <a:ext cx="238539" cy="496956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Picture 3" descr="C:\Users\User\Desktop\Рисунииок1.png"/>
            <p:cNvPicPr>
              <a:picLocks noChangeAspect="1" noChangeArrowheads="1"/>
            </p:cNvPicPr>
            <p:nvPr/>
          </p:nvPicPr>
          <p:blipFill>
            <a:blip r:embed="rId2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 t="48403"/>
            <a:stretch>
              <a:fillRect/>
            </a:stretch>
          </p:blipFill>
          <p:spPr bwMode="auto">
            <a:xfrm>
              <a:off x="6314033" y="2315643"/>
              <a:ext cx="2161366" cy="302996"/>
            </a:xfrm>
            <a:prstGeom prst="rect">
              <a:avLst/>
            </a:prstGeom>
            <a:noFill/>
          </p:spPr>
        </p:pic>
        <p:sp>
          <p:nvSpPr>
            <p:cNvPr id="21" name="Дуга 20"/>
            <p:cNvSpPr/>
            <p:nvPr/>
          </p:nvSpPr>
          <p:spPr>
            <a:xfrm>
              <a:off x="7066724" y="1825499"/>
              <a:ext cx="655983" cy="934278"/>
            </a:xfrm>
            <a:prstGeom prst="arc">
              <a:avLst>
                <a:gd name="adj1" fmla="val 11110033"/>
                <a:gd name="adj2" fmla="val 0"/>
              </a:avLst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8591851" y="2142387"/>
              <a:ext cx="406761" cy="426397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1663700" y="670397"/>
            <a:ext cx="1413427" cy="494828"/>
            <a:chOff x="3126879" y="1766653"/>
            <a:chExt cx="2241559" cy="1045821"/>
          </a:xfrm>
        </p:grpSpPr>
        <p:sp>
          <p:nvSpPr>
            <p:cNvPr id="11" name="Дуга 10"/>
            <p:cNvSpPr/>
            <p:nvPr/>
          </p:nvSpPr>
          <p:spPr>
            <a:xfrm>
              <a:off x="3281923" y="1878196"/>
              <a:ext cx="655983" cy="934278"/>
            </a:xfrm>
            <a:prstGeom prst="arc">
              <a:avLst>
                <a:gd name="adj1" fmla="val 11110033"/>
                <a:gd name="adj2" fmla="val 0"/>
              </a:avLst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Picture 3" descr="C:\Users\User\Desktop\Рисунииок1.png"/>
            <p:cNvPicPr>
              <a:picLocks noChangeAspect="1" noChangeArrowheads="1"/>
            </p:cNvPicPr>
            <p:nvPr/>
          </p:nvPicPr>
          <p:blipFill>
            <a:blip r:embed="rId3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t="48403"/>
            <a:stretch>
              <a:fillRect/>
            </a:stretch>
          </p:blipFill>
          <p:spPr bwMode="auto">
            <a:xfrm>
              <a:off x="3126879" y="2427633"/>
              <a:ext cx="1735020" cy="243228"/>
            </a:xfrm>
            <a:prstGeom prst="rect">
              <a:avLst/>
            </a:prstGeom>
            <a:noFill/>
          </p:spPr>
        </p:pic>
        <p:sp>
          <p:nvSpPr>
            <p:cNvPr id="16" name="Прямоугольник 15"/>
            <p:cNvSpPr/>
            <p:nvPr/>
          </p:nvSpPr>
          <p:spPr>
            <a:xfrm>
              <a:off x="4984305" y="2239617"/>
              <a:ext cx="384133" cy="417443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4220888" y="1766653"/>
              <a:ext cx="337930" cy="596349"/>
              <a:chOff x="10694504" y="2107096"/>
              <a:chExt cx="457200" cy="536713"/>
            </a:xfrm>
          </p:grpSpPr>
          <p:cxnSp>
            <p:nvCxnSpPr>
              <p:cNvPr id="24" name="Прямая соединительная линия 23"/>
              <p:cNvCxnSpPr/>
              <p:nvPr/>
            </p:nvCxnSpPr>
            <p:spPr>
              <a:xfrm flipH="1">
                <a:off x="10694504" y="2126974"/>
                <a:ext cx="198783" cy="516835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10913165" y="2107096"/>
                <a:ext cx="238539" cy="496956"/>
              </a:xfrm>
              <a:prstGeom prst="line">
                <a:avLst/>
              </a:prstGeom>
              <a:ln w="571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" name="TextBox 27"/>
          <p:cNvSpPr txBox="1"/>
          <p:nvPr/>
        </p:nvSpPr>
        <p:spPr>
          <a:xfrm>
            <a:off x="1634404" y="1148294"/>
            <a:ext cx="2148950" cy="1713976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ч</a:t>
            </a:r>
            <a:r>
              <a:rPr lang="ru-RU" b="1" dirty="0">
                <a:latin typeface="Georgia" panose="02040502050405020303" pitchFamily="18" charset="0"/>
              </a:rPr>
              <a:t>айник</a:t>
            </a:r>
            <a:endParaRPr lang="ru-RU" b="1" dirty="0">
              <a:latin typeface="Georgia" panose="02040502050405020303" pitchFamily="18" charset="0"/>
            </a:endParaRPr>
          </a:p>
          <a:p>
            <a:r>
              <a:rPr lang="ru-RU" b="1" dirty="0">
                <a:latin typeface="Georgia" panose="02040502050405020303" pitchFamily="18" charset="0"/>
              </a:rPr>
              <a:t>к</a:t>
            </a:r>
            <a:r>
              <a:rPr lang="ru-RU" b="1" dirty="0">
                <a:latin typeface="Georgia" panose="02040502050405020303" pitchFamily="18" charset="0"/>
              </a:rPr>
              <a:t>омнатка </a:t>
            </a:r>
          </a:p>
          <a:p>
            <a:r>
              <a:rPr lang="ru-RU" b="1" dirty="0">
                <a:latin typeface="Georgia" panose="02040502050405020303" pitchFamily="18" charset="0"/>
              </a:rPr>
              <a:t>з</a:t>
            </a:r>
            <a:r>
              <a:rPr lang="ru-RU" b="1" dirty="0">
                <a:latin typeface="Georgia" panose="02040502050405020303" pitchFamily="18" charset="0"/>
              </a:rPr>
              <a:t>еленоватый</a:t>
            </a:r>
          </a:p>
          <a:p>
            <a:r>
              <a:rPr lang="ru-RU" b="1" dirty="0">
                <a:latin typeface="Georgia" panose="02040502050405020303" pitchFamily="18" charset="0"/>
              </a:rPr>
              <a:t>к</a:t>
            </a:r>
            <a:r>
              <a:rPr lang="ru-RU" b="1" dirty="0">
                <a:latin typeface="Georgia" panose="02040502050405020303" pitchFamily="18" charset="0"/>
              </a:rPr>
              <a:t>удрявый</a:t>
            </a:r>
          </a:p>
          <a:p>
            <a:r>
              <a:rPr lang="ru-RU" b="1" dirty="0">
                <a:latin typeface="Georgia" panose="02040502050405020303" pitchFamily="18" charset="0"/>
              </a:rPr>
              <a:t>м</a:t>
            </a:r>
            <a:r>
              <a:rPr lang="ru-RU" b="1" dirty="0">
                <a:latin typeface="Georgia" panose="02040502050405020303" pitchFamily="18" charset="0"/>
              </a:rPr>
              <a:t>аленький</a:t>
            </a:r>
          </a:p>
          <a:p>
            <a:r>
              <a:rPr lang="ru-RU" b="1" dirty="0">
                <a:latin typeface="Georgia" panose="02040502050405020303" pitchFamily="18" charset="0"/>
              </a:rPr>
              <a:t>паромщик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98676" y="1213580"/>
            <a:ext cx="2167124" cy="1436977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з</a:t>
            </a:r>
            <a:r>
              <a:rPr lang="ru-RU" b="1" dirty="0">
                <a:latin typeface="Georgia" panose="02040502050405020303" pitchFamily="18" charset="0"/>
              </a:rPr>
              <a:t>аписка</a:t>
            </a:r>
          </a:p>
          <a:p>
            <a:r>
              <a:rPr lang="ru-RU" b="1" dirty="0">
                <a:latin typeface="Georgia" panose="02040502050405020303" pitchFamily="18" charset="0"/>
              </a:rPr>
              <a:t>п</a:t>
            </a:r>
            <a:r>
              <a:rPr lang="ru-RU" b="1" dirty="0">
                <a:latin typeface="Georgia" panose="02040502050405020303" pitchFamily="18" charset="0"/>
              </a:rPr>
              <a:t>робежка</a:t>
            </a:r>
          </a:p>
          <a:p>
            <a:r>
              <a:rPr lang="ru-RU" b="1" dirty="0">
                <a:latin typeface="Georgia" panose="02040502050405020303" pitchFamily="18" charset="0"/>
              </a:rPr>
              <a:t>п</a:t>
            </a:r>
            <a:r>
              <a:rPr lang="ru-RU" b="1" dirty="0">
                <a:latin typeface="Georgia" panose="02040502050405020303" pitchFamily="18" charset="0"/>
              </a:rPr>
              <a:t>ригородный</a:t>
            </a:r>
          </a:p>
          <a:p>
            <a:r>
              <a:rPr lang="ru-RU" b="1" dirty="0">
                <a:latin typeface="Georgia" panose="02040502050405020303" pitchFamily="18" charset="0"/>
              </a:rPr>
              <a:t>перелесок </a:t>
            </a:r>
          </a:p>
          <a:p>
            <a:r>
              <a:rPr lang="ru-RU" b="1" dirty="0">
                <a:latin typeface="Georgia" panose="02040502050405020303" pitchFamily="18" charset="0"/>
              </a:rPr>
              <a:t>подгорный</a:t>
            </a:r>
            <a:endParaRPr lang="ru-RU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00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581938"/>
            <a:ext cx="4893589" cy="553998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</a:rPr>
              <a:t>Озаглавьте текст. Спишите. Разберите по составу выделенные слова.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333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165225"/>
            <a:ext cx="5257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Родина подобна огромному дереву, на котором не сосчитать листьев. И всё, что мы делаем доброго, прибавляет ему силы. Но всякое дерево имеет корни. Без корней его повалил бы даже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несильный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ветер. Корни питают¹ дерево,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связывают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его с землёй.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35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333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708025"/>
            <a:ext cx="5257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С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детской игрушки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 народной сказки², с первой школьной беседы об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окружающем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мире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складывается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 человека представление о Родине.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Человек должен вырастать сыном своей отчизны. Совершая великие дела сегодня, нужно знать и помнить историю своего народа.        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(По В.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Пескову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86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Прямоугольник 56"/>
          <p:cNvSpPr/>
          <p:nvPr/>
        </p:nvSpPr>
        <p:spPr>
          <a:xfrm>
            <a:off x="3721100" y="1165225"/>
            <a:ext cx="138798" cy="2286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4330700" y="1622425"/>
            <a:ext cx="381000" cy="2286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4254500" y="2003425"/>
            <a:ext cx="381000" cy="3810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473200" y="2613025"/>
            <a:ext cx="266700" cy="3048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358900" y="2003425"/>
            <a:ext cx="342900" cy="3048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511300" y="1588671"/>
            <a:ext cx="609600" cy="33855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35100" y="1165225"/>
            <a:ext cx="457200" cy="3048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98425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333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899" y="1554917"/>
            <a:ext cx="2274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связыва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8006" y="1162248"/>
            <a:ext cx="2092416" cy="307777"/>
          </a:xfrm>
        </p:spPr>
        <p:txBody>
          <a:bodyPr/>
          <a:lstStyle/>
          <a:p>
            <a:r>
              <a:rPr lang="ru-RU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несильн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endParaRPr lang="ru-RU" sz="2000" dirty="0">
              <a:solidFill>
                <a:srgbClr val="FF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68300" y="1165225"/>
            <a:ext cx="3429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711200" y="1165226"/>
            <a:ext cx="0" cy="8446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Дуга 13"/>
          <p:cNvSpPr/>
          <p:nvPr/>
        </p:nvSpPr>
        <p:spPr>
          <a:xfrm>
            <a:off x="749300" y="1089025"/>
            <a:ext cx="533400" cy="304800"/>
          </a:xfrm>
          <a:prstGeom prst="arc">
            <a:avLst>
              <a:gd name="adj1" fmla="val 11336720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1282700" y="1089025"/>
            <a:ext cx="76200" cy="1524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358900" y="1089025"/>
            <a:ext cx="76200" cy="1524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282700" y="1546225"/>
            <a:ext cx="228600" cy="1524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054100" y="1546225"/>
            <a:ext cx="228600" cy="1524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2" name="Дуга 31"/>
          <p:cNvSpPr/>
          <p:nvPr/>
        </p:nvSpPr>
        <p:spPr>
          <a:xfrm>
            <a:off x="444500" y="1482832"/>
            <a:ext cx="609600" cy="368193"/>
          </a:xfrm>
          <a:prstGeom prst="arc">
            <a:avLst>
              <a:gd name="adj1" fmla="val 11063277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44501" y="2517715"/>
            <a:ext cx="1371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игрушк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44500" y="1984315"/>
            <a:ext cx="12969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925984" y="1069915"/>
            <a:ext cx="12201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²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882900" y="1527115"/>
            <a:ext cx="19539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окружающ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2916630" y="1984315"/>
            <a:ext cx="20998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складыва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</a:t>
            </a:r>
            <a:r>
              <a:rPr lang="ru-RU" sz="2000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endParaRPr lang="ru-RU" sz="2000" i="1" u="sng" dirty="0">
              <a:solidFill>
                <a:srgbClr val="FF0000"/>
              </a:solidFill>
            </a:endParaRPr>
          </a:p>
        </p:txBody>
      </p:sp>
      <p:sp>
        <p:nvSpPr>
          <p:cNvPr id="52" name="Дуга 51"/>
          <p:cNvSpPr/>
          <p:nvPr/>
        </p:nvSpPr>
        <p:spPr>
          <a:xfrm>
            <a:off x="539750" y="2003425"/>
            <a:ext cx="553229" cy="304800"/>
          </a:xfrm>
          <a:prstGeom prst="arc">
            <a:avLst>
              <a:gd name="adj1" fmla="val 11323043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Дуга 57"/>
          <p:cNvSpPr/>
          <p:nvPr/>
        </p:nvSpPr>
        <p:spPr>
          <a:xfrm>
            <a:off x="3035300" y="1012824"/>
            <a:ext cx="685800" cy="304801"/>
          </a:xfrm>
          <a:prstGeom prst="arc">
            <a:avLst>
              <a:gd name="adj1" fmla="val 10380802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Дуга 58"/>
          <p:cNvSpPr/>
          <p:nvPr/>
        </p:nvSpPr>
        <p:spPr>
          <a:xfrm>
            <a:off x="3187701" y="1470025"/>
            <a:ext cx="533400" cy="381000"/>
          </a:xfrm>
          <a:prstGeom prst="arc">
            <a:avLst>
              <a:gd name="adj1" fmla="val 11572377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Дуга 59"/>
          <p:cNvSpPr/>
          <p:nvPr/>
        </p:nvSpPr>
        <p:spPr>
          <a:xfrm>
            <a:off x="3187701" y="1927225"/>
            <a:ext cx="602798" cy="304800"/>
          </a:xfrm>
          <a:prstGeom prst="arc">
            <a:avLst>
              <a:gd name="adj1" fmla="val 11187954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3797300" y="1546225"/>
            <a:ext cx="76200" cy="1524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3721100" y="1546225"/>
            <a:ext cx="76200" cy="1524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3035300" y="2079625"/>
            <a:ext cx="159698" cy="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2959100" y="1622425"/>
            <a:ext cx="159698" cy="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968500" y="555625"/>
            <a:ext cx="1392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Родина 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31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50458"/>
            <a:ext cx="4893589" cy="1969770"/>
          </a:xfrm>
        </p:spPr>
        <p:txBody>
          <a:bodyPr/>
          <a:lstStyle/>
          <a:p>
            <a:r>
              <a:rPr lang="ru-RU" i="0" dirty="0" smtClean="0"/>
              <a:t> </a:t>
            </a:r>
            <a:r>
              <a:rPr lang="ru-RU" sz="1600" i="0" dirty="0"/>
              <a:t> </a:t>
            </a:r>
            <a:r>
              <a:rPr lang="ru-RU" sz="1600" b="1" i="0" dirty="0" smtClean="0"/>
              <a:t>пита́ют¹ </a:t>
            </a:r>
            <a:r>
              <a:rPr lang="ru-RU" sz="1600" i="0" dirty="0"/>
              <a:t>[</a:t>
            </a:r>
            <a:r>
              <a:rPr lang="ru-RU" sz="1600" i="0" dirty="0" err="1"/>
              <a:t>п'итай'ут</a:t>
            </a:r>
            <a:r>
              <a:rPr lang="ru-RU" sz="1600" i="0" dirty="0" smtClean="0"/>
              <a:t>] — </a:t>
            </a:r>
            <a:r>
              <a:rPr lang="ru-RU" sz="1600" i="0" dirty="0"/>
              <a:t>3 </a:t>
            </a:r>
            <a:r>
              <a:rPr lang="ru-RU" sz="1600" i="0" dirty="0" smtClean="0"/>
              <a:t>слога,2 переноса</a:t>
            </a:r>
          </a:p>
          <a:p>
            <a:r>
              <a:rPr lang="ru-RU" sz="1600" i="0" dirty="0"/>
              <a:t>п — [п'] — согласный</a:t>
            </a:r>
            <a:r>
              <a:rPr lang="ru-RU" sz="1600" i="0" dirty="0" smtClean="0"/>
              <a:t>,</a:t>
            </a:r>
            <a:r>
              <a:rPr lang="ru-RU" sz="1600" i="0" dirty="0"/>
              <a:t> </a:t>
            </a:r>
            <a:r>
              <a:rPr lang="ru-RU" sz="1600" i="0" dirty="0" smtClean="0"/>
              <a:t>мягкий, глухой</a:t>
            </a:r>
            <a:r>
              <a:rPr lang="ru-RU" sz="1600" i="0" dirty="0"/>
              <a:t>, парный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i="0" dirty="0"/>
              <a:t>и — [и] — гласный, безударный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i="0" dirty="0"/>
              <a:t>т — [т] — согласный, </a:t>
            </a:r>
            <a:r>
              <a:rPr lang="ru-RU" sz="1600" i="0" dirty="0" smtClean="0"/>
              <a:t>твёрдый, глухой</a:t>
            </a:r>
            <a:r>
              <a:rPr lang="ru-RU" sz="1600" i="0" dirty="0"/>
              <a:t>, </a:t>
            </a:r>
            <a:r>
              <a:rPr lang="ru-RU" sz="1600" i="0" dirty="0" smtClean="0"/>
              <a:t>парный</a:t>
            </a:r>
          </a:p>
          <a:p>
            <a:r>
              <a:rPr lang="ru-RU" sz="1600" i="0" dirty="0" smtClean="0"/>
              <a:t>а</a:t>
            </a:r>
            <a:r>
              <a:rPr lang="ru-RU" sz="1600" i="0" dirty="0"/>
              <a:t> — [а] — гласный, ударный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i="0" dirty="0"/>
              <a:t>ю </a:t>
            </a:r>
            <a:r>
              <a:rPr lang="ru-RU" sz="1600" i="0" dirty="0" smtClean="0"/>
              <a:t>—[</a:t>
            </a:r>
            <a:r>
              <a:rPr lang="ru-RU" sz="1600" i="0" dirty="0"/>
              <a:t>й'] — согласный</a:t>
            </a:r>
            <a:r>
              <a:rPr lang="ru-RU" sz="1600" i="0" dirty="0" smtClean="0"/>
              <a:t>,</a:t>
            </a:r>
            <a:r>
              <a:rPr lang="ru-RU" sz="1600" i="0" dirty="0"/>
              <a:t> </a:t>
            </a:r>
            <a:r>
              <a:rPr lang="ru-RU" sz="1600" i="0" dirty="0" smtClean="0"/>
              <a:t>мягкий, звонкий</a:t>
            </a:r>
            <a:r>
              <a:rPr lang="ru-RU" sz="1600" i="0" dirty="0"/>
              <a:t>, </a:t>
            </a:r>
            <a:r>
              <a:rPr lang="ru-RU" sz="1600" i="0" dirty="0" smtClean="0"/>
              <a:t>непарный</a:t>
            </a:r>
            <a:r>
              <a:rPr lang="ru-RU" sz="1600" i="0" dirty="0"/>
              <a:t>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        </a:t>
            </a:r>
            <a:r>
              <a:rPr lang="ru-RU" sz="1600" i="0" dirty="0" smtClean="0"/>
              <a:t>[у</a:t>
            </a:r>
            <a:r>
              <a:rPr lang="ru-RU" sz="1600" i="0" dirty="0"/>
              <a:t>] — гласный, безударный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i="0" u="sng" dirty="0"/>
              <a:t>т — [т] — </a:t>
            </a:r>
            <a:r>
              <a:rPr lang="ru-RU" sz="1600" i="0" dirty="0"/>
              <a:t>согласный, </a:t>
            </a:r>
            <a:r>
              <a:rPr lang="ru-RU" sz="1600" i="0" dirty="0" smtClean="0"/>
              <a:t>твёрдый, </a:t>
            </a:r>
            <a:r>
              <a:rPr lang="ru-RU" sz="1600" i="0" dirty="0"/>
              <a:t>глухой, парный </a:t>
            </a:r>
            <a:endParaRPr lang="ru-RU" sz="16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8" y="102424"/>
            <a:ext cx="52491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ПИТАЮТ¹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9520" y="2579271"/>
            <a:ext cx="16203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sz="1600" kern="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букв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звуков</a:t>
            </a:r>
          </a:p>
        </p:txBody>
      </p:sp>
    </p:spTree>
    <p:extLst>
      <p:ext uri="{BB962C8B-B14F-4D97-AF65-F5344CB8AC3E}">
        <p14:creationId xmlns:p14="http://schemas.microsoft.com/office/powerpoint/2010/main" val="68243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225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74625"/>
            <a:ext cx="4900930" cy="315471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9699" y="-76200"/>
            <a:ext cx="5562601" cy="3146425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1. Корень, приставка, суффикс,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окончание –   </a:t>
            </a: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это…?</a:t>
            </a:r>
            <a:r>
              <a:rPr lang="ru-R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Значимая часть слова, которая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образует</a:t>
            </a: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формы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слов -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…?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Часть слова без окончания -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…?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Главная значимая часть слова, в которой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заключено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общее лексическое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значение</a:t>
            </a: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всех однокоренных слов -…?</a:t>
            </a:r>
            <a:r>
              <a:rPr lang="ru-R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Значимая часть слова, которая находится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перед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корнем и служит для образования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слов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 …?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7401" y="872093"/>
            <a:ext cx="1269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ru-RU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Окончание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70338" y="1176893"/>
            <a:ext cx="16557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Основа слова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28181" y="414893"/>
            <a:ext cx="1173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ru-RU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Морфемы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10491" y="2015093"/>
            <a:ext cx="901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ru-RU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Корень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39900" y="2853293"/>
            <a:ext cx="1219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Приставка</a:t>
            </a:r>
          </a:p>
        </p:txBody>
      </p:sp>
    </p:spTree>
    <p:extLst>
      <p:ext uri="{BB962C8B-B14F-4D97-AF65-F5344CB8AC3E}">
        <p14:creationId xmlns:p14="http://schemas.microsoft.com/office/powerpoint/2010/main" val="174626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dirty="0" smtClean="0"/>
              <a:t>САМОСТОЯТЕЛЬНАЯ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3511" y="1191538"/>
            <a:ext cx="3598189" cy="738664"/>
          </a:xfrm>
        </p:spPr>
        <p:txBody>
          <a:bodyPr/>
          <a:lstStyle/>
          <a:p>
            <a:pPr algn="ctr"/>
            <a:r>
              <a:rPr lang="ru-RU" sz="1600" b="1" i="0" dirty="0" smtClean="0"/>
              <a:t> </a:t>
            </a:r>
            <a:r>
              <a:rPr lang="ru-RU" sz="1600" b="1" i="0" dirty="0" smtClean="0">
                <a:solidFill>
                  <a:schemeClr val="bg1"/>
                </a:solidFill>
              </a:rPr>
              <a:t>§ 48  ВЫУЧИТЬ ПРАВИЛО.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ВЫПОЛНИТЬ УПРАЖНЕНИЕ 324 СТРАНИЦА 145</a:t>
            </a:r>
            <a:endParaRPr lang="ru-RU" sz="1600" b="1" i="0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7787" y="717703"/>
            <a:ext cx="5482114" cy="2581122"/>
          </a:xfrm>
          <a:prstGeom prst="rect">
            <a:avLst/>
          </a:prstGeom>
        </p:spPr>
        <p:txBody>
          <a:bodyPr wrap="square" lIns="51481" tIns="25740" rIns="51481" bIns="25740">
            <a:no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658">
              <a:defRPr>
                <a:latin typeface="+mn-lt"/>
                <a:ea typeface="+mn-ea"/>
                <a:cs typeface="+mn-cs"/>
              </a:defRPr>
            </a:lvl2pPr>
            <a:lvl3pPr marL="911324">
              <a:defRPr>
                <a:latin typeface="+mn-lt"/>
                <a:ea typeface="+mn-ea"/>
                <a:cs typeface="+mn-cs"/>
              </a:defRPr>
            </a:lvl3pPr>
            <a:lvl4pPr marL="1366985">
              <a:defRPr>
                <a:latin typeface="+mn-lt"/>
                <a:ea typeface="+mn-ea"/>
                <a:cs typeface="+mn-cs"/>
              </a:defRPr>
            </a:lvl4pPr>
            <a:lvl5pPr marL="1822647">
              <a:defRPr>
                <a:latin typeface="+mn-lt"/>
                <a:ea typeface="+mn-ea"/>
                <a:cs typeface="+mn-cs"/>
              </a:defRPr>
            </a:lvl5pPr>
            <a:lvl6pPr marL="2278311">
              <a:defRPr>
                <a:latin typeface="+mn-lt"/>
                <a:ea typeface="+mn-ea"/>
                <a:cs typeface="+mn-cs"/>
              </a:defRPr>
            </a:lvl6pPr>
            <a:lvl7pPr marL="2733974">
              <a:defRPr>
                <a:latin typeface="+mn-lt"/>
                <a:ea typeface="+mn-ea"/>
                <a:cs typeface="+mn-cs"/>
              </a:defRPr>
            </a:lvl7pPr>
            <a:lvl8pPr marL="3189635">
              <a:defRPr>
                <a:latin typeface="+mn-lt"/>
                <a:ea typeface="+mn-ea"/>
                <a:cs typeface="+mn-cs"/>
              </a:defRPr>
            </a:lvl8pPr>
            <a:lvl9pPr marL="364529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ru-RU" sz="2000" kern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Берёза и осина – светолюбивые деревья. </a:t>
            </a:r>
          </a:p>
          <a:p>
            <a:pPr defTabSz="914400"/>
            <a:r>
              <a:rPr lang="ru-RU" sz="2000" kern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У осины каждый листик робко трепещет и со всех сторон купается в свете. </a:t>
            </a:r>
          </a:p>
          <a:p>
            <a:pPr defTabSz="914400"/>
            <a:r>
              <a:rPr lang="ru-RU" sz="2000" kern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А под осиной растут тенелюбивые травы. </a:t>
            </a:r>
          </a:p>
          <a:p>
            <a:pPr defTabSz="914400"/>
            <a:r>
              <a:rPr lang="ru-RU" sz="2000" kern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Такой густой осинник, что заяц не проскочит.</a:t>
            </a:r>
          </a:p>
          <a:p>
            <a:pPr defTabSz="914400"/>
            <a:r>
              <a:rPr lang="ru-RU" sz="15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endParaRPr lang="ru-RU" sz="15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dirty="0" smtClean="0"/>
              <a:t>САМОСТОЯТЕЛЬНАЯ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3511" y="1191538"/>
            <a:ext cx="3598189" cy="738664"/>
          </a:xfrm>
        </p:spPr>
        <p:txBody>
          <a:bodyPr/>
          <a:lstStyle/>
          <a:p>
            <a:pPr algn="ctr"/>
            <a:r>
              <a:rPr lang="ru-RU" sz="1600" b="1" i="0" dirty="0" smtClean="0"/>
              <a:t> </a:t>
            </a:r>
            <a:r>
              <a:rPr lang="ru-RU" sz="1600" b="1" i="0" dirty="0" smtClean="0">
                <a:solidFill>
                  <a:schemeClr val="bg1"/>
                </a:solidFill>
              </a:rPr>
              <a:t>§ 48  ВЫУЧИТЬ ПРАВИЛО.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ВЫПОЛНИТЬ УПРАЖНЕНИЕ 324 СТРАНИЦА 145</a:t>
            </a:r>
            <a:endParaRPr lang="ru-RU" sz="1600" b="1" i="0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15901" y="540403"/>
            <a:ext cx="5410200" cy="2581122"/>
          </a:xfrm>
          <a:prstGeom prst="rect">
            <a:avLst/>
          </a:prstGeom>
        </p:spPr>
        <p:txBody>
          <a:bodyPr wrap="square" lIns="51481" tIns="25740" rIns="51481" bIns="25740">
            <a:no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5658">
              <a:defRPr>
                <a:latin typeface="+mn-lt"/>
                <a:ea typeface="+mn-ea"/>
                <a:cs typeface="+mn-cs"/>
              </a:defRPr>
            </a:lvl2pPr>
            <a:lvl3pPr marL="911324">
              <a:defRPr>
                <a:latin typeface="+mn-lt"/>
                <a:ea typeface="+mn-ea"/>
                <a:cs typeface="+mn-cs"/>
              </a:defRPr>
            </a:lvl3pPr>
            <a:lvl4pPr marL="1366985">
              <a:defRPr>
                <a:latin typeface="+mn-lt"/>
                <a:ea typeface="+mn-ea"/>
                <a:cs typeface="+mn-cs"/>
              </a:defRPr>
            </a:lvl4pPr>
            <a:lvl5pPr marL="1822647">
              <a:defRPr>
                <a:latin typeface="+mn-lt"/>
                <a:ea typeface="+mn-ea"/>
                <a:cs typeface="+mn-cs"/>
              </a:defRPr>
            </a:lvl5pPr>
            <a:lvl6pPr marL="2278311">
              <a:defRPr>
                <a:latin typeface="+mn-lt"/>
                <a:ea typeface="+mn-ea"/>
                <a:cs typeface="+mn-cs"/>
              </a:defRPr>
            </a:lvl6pPr>
            <a:lvl7pPr marL="2733974">
              <a:defRPr>
                <a:latin typeface="+mn-lt"/>
                <a:ea typeface="+mn-ea"/>
                <a:cs typeface="+mn-cs"/>
              </a:defRPr>
            </a:lvl7pPr>
            <a:lvl8pPr marL="3189635">
              <a:defRPr>
                <a:latin typeface="+mn-lt"/>
                <a:ea typeface="+mn-ea"/>
                <a:cs typeface="+mn-cs"/>
              </a:defRPr>
            </a:lvl8pPr>
            <a:lvl9pPr marL="3645295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1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задания: </a:t>
            </a:r>
          </a:p>
          <a:p>
            <a:pPr defTabSz="914400"/>
            <a:r>
              <a:rPr lang="ru-RU" sz="1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1. Из предложений 1 и 2 выпишите слова с нулевым окончанием. 2. Из предложений 3 и 4 выпишите  слово, состоящее из приставки, корня и окончания.</a:t>
            </a:r>
          </a:p>
          <a:p>
            <a:pPr defTabSz="914400"/>
            <a:r>
              <a:rPr lang="ru-RU" sz="1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3. Подчеркните слова, которые имеют два корня.</a:t>
            </a:r>
          </a:p>
          <a:p>
            <a:pPr defTabSz="914400"/>
            <a:r>
              <a:rPr lang="ru-RU" sz="1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4. Выпишите из текста к слову ОСИНА все формы этого слова. 5. Произведите морфемный разбор слова ОСИННИК.</a:t>
            </a:r>
          </a:p>
          <a:p>
            <a:pPr defTabSz="914400"/>
            <a:endParaRPr lang="ru-RU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11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2" name="TextBox 5"/>
          <p:cNvSpPr txBox="1">
            <a:spLocks noChangeArrowheads="1"/>
          </p:cNvSpPr>
          <p:nvPr/>
        </p:nvSpPr>
        <p:spPr bwMode="auto">
          <a:xfrm>
            <a:off x="315318" y="878814"/>
            <a:ext cx="5234582" cy="1283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600" dirty="0"/>
              <a:t>Жил-был корень </a:t>
            </a:r>
            <a:r>
              <a:rPr lang="ru-RU" altLang="ru-RU" sz="1600" b="1" dirty="0">
                <a:solidFill>
                  <a:srgbClr val="FF0000"/>
                </a:solidFill>
              </a:rPr>
              <a:t>УЧ</a:t>
            </a:r>
            <a:r>
              <a:rPr lang="ru-RU" altLang="ru-RU" sz="1600" dirty="0"/>
              <a:t>. И вот надоело ему одному жить на свете, и призвал он приставки и суффиксы объединиться с ним. Прошло время, и превратился маленький-премаленький корень-корешок</a:t>
            </a:r>
            <a:r>
              <a:rPr lang="ru-RU" altLang="ru-RU" sz="1600" b="1" dirty="0"/>
              <a:t> </a:t>
            </a:r>
            <a:r>
              <a:rPr lang="ru-RU" altLang="ru-RU" sz="1600" b="1" dirty="0" smtClean="0"/>
              <a:t> </a:t>
            </a:r>
            <a:r>
              <a:rPr lang="ru-RU" altLang="ru-RU" sz="1600" b="1" dirty="0" smtClean="0">
                <a:solidFill>
                  <a:srgbClr val="FF0000"/>
                </a:solidFill>
              </a:rPr>
              <a:t>УЧ</a:t>
            </a:r>
            <a:r>
              <a:rPr lang="ru-RU" altLang="ru-RU" sz="1600" b="1" dirty="0" smtClean="0"/>
              <a:t> </a:t>
            </a:r>
            <a:r>
              <a:rPr lang="ru-RU" altLang="ru-RU" sz="1600" dirty="0"/>
              <a:t>в огромное семейство слов.</a:t>
            </a:r>
          </a:p>
        </p:txBody>
      </p:sp>
      <p:sp>
        <p:nvSpPr>
          <p:cNvPr id="7" name="Управляющая кнопка: справка 6">
            <a:hlinkClick r:id="" action="ppaction://noaction" highlightClick="1"/>
          </p:cNvPr>
          <p:cNvSpPr/>
          <p:nvPr/>
        </p:nvSpPr>
        <p:spPr>
          <a:xfrm>
            <a:off x="315318" y="2652938"/>
            <a:ext cx="657661" cy="493487"/>
          </a:xfrm>
          <a:prstGeom prst="actionButtonHelp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216224" y="2536826"/>
            <a:ext cx="3495475" cy="533400"/>
          </a:xfrm>
          <a:prstGeom prst="wedgeRoundRectCallout">
            <a:avLst>
              <a:gd name="adj1" fmla="val -995"/>
              <a:gd name="adj2" fmla="val -1119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Попробуйте назвать всё его семейство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700" y="98425"/>
            <a:ext cx="5486400" cy="759869"/>
          </a:xfrm>
          <a:prstGeom prst="rect">
            <a:avLst/>
          </a:prstGeom>
          <a:noFill/>
        </p:spPr>
        <p:txBody>
          <a:bodyPr wrap="square" lIns="51481" tIns="25740" rIns="51481" bIns="25740">
            <a:spAutoFit/>
          </a:bodyPr>
          <a:lstStyle/>
          <a:p>
            <a:pPr algn="ctr">
              <a:defRPr/>
            </a:pPr>
            <a:r>
              <a:rPr lang="ru-RU" sz="23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 про маленький мудрый корень  </a:t>
            </a:r>
            <a:r>
              <a:rPr lang="ru-RU" sz="2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</a:t>
            </a:r>
            <a:endParaRPr lang="ru-RU" sz="2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ru-RU" sz="2400" dirty="0">
                <a:solidFill>
                  <a:prstClr val="black"/>
                </a:solidFill>
                <a:latin typeface="Arial"/>
              </a:rPr>
              <a:t>Его родственниками стали слова</a:t>
            </a:r>
            <a:r>
              <a:rPr lang="ru-RU" sz="2400" dirty="0" smtClean="0">
                <a:solidFill>
                  <a:prstClr val="black"/>
                </a:solidFill>
                <a:latin typeface="Arial"/>
              </a:rPr>
              <a:t>:</a:t>
            </a:r>
            <a:endParaRPr lang="ru-RU" sz="2400" dirty="0">
              <a:solidFill>
                <a:prstClr val="black"/>
              </a:solidFill>
              <a:latin typeface="Arial"/>
            </a:endParaRPr>
          </a:p>
          <a:p>
            <a:pPr lvl="0" defTabSz="914400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/>
              </a:rPr>
              <a:t>   Уч</a:t>
            </a:r>
            <a:r>
              <a:rPr lang="ru-RU" sz="2400" dirty="0" smtClean="0">
                <a:solidFill>
                  <a:prstClr val="black"/>
                </a:solidFill>
                <a:latin typeface="Arial"/>
              </a:rPr>
              <a:t>итель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Arial"/>
              </a:rPr>
              <a:t>уч</a:t>
            </a:r>
            <a:r>
              <a:rPr lang="ru-RU" sz="2400" dirty="0" smtClean="0">
                <a:solidFill>
                  <a:prstClr val="black"/>
                </a:solidFill>
                <a:latin typeface="Arial"/>
              </a:rPr>
              <a:t>еник</a:t>
            </a:r>
            <a:endParaRPr lang="ru-RU" sz="2400" dirty="0">
              <a:solidFill>
                <a:prstClr val="black"/>
              </a:solidFill>
              <a:latin typeface="Arial"/>
            </a:endParaRPr>
          </a:p>
          <a:p>
            <a:pPr lvl="0" defTabSz="914400">
              <a:defRPr/>
            </a:pPr>
            <a:r>
              <a:rPr lang="ru-RU" sz="2400" dirty="0" smtClean="0">
                <a:solidFill>
                  <a:prstClr val="black"/>
                </a:solidFill>
                <a:latin typeface="Arial"/>
              </a:rPr>
              <a:t>   Об</a:t>
            </a:r>
            <a:r>
              <a:rPr lang="ru-RU" sz="2400" b="1" dirty="0" smtClean="0">
                <a:solidFill>
                  <a:srgbClr val="FF0000"/>
                </a:solidFill>
                <a:latin typeface="Arial"/>
              </a:rPr>
              <a:t>уч</a:t>
            </a:r>
            <a:r>
              <a:rPr lang="ru-RU" sz="2400" dirty="0" smtClean="0">
                <a:solidFill>
                  <a:prstClr val="black"/>
                </a:solidFill>
                <a:latin typeface="Arial"/>
              </a:rPr>
              <a:t>ение                      </a:t>
            </a:r>
            <a:r>
              <a:rPr lang="ru-RU" sz="2400" b="1" dirty="0">
                <a:solidFill>
                  <a:srgbClr val="FF0000"/>
                </a:solidFill>
                <a:latin typeface="Arial"/>
              </a:rPr>
              <a:t>уч</a:t>
            </a:r>
            <a:r>
              <a:rPr lang="ru-RU" sz="2400" dirty="0">
                <a:solidFill>
                  <a:prstClr val="black"/>
                </a:solidFill>
                <a:latin typeface="Arial"/>
              </a:rPr>
              <a:t>ёный</a:t>
            </a:r>
          </a:p>
          <a:p>
            <a:pPr lvl="0" defTabSz="914400">
              <a:defRPr/>
            </a:pPr>
            <a:r>
              <a:rPr lang="ru-RU" sz="2400" dirty="0" smtClean="0">
                <a:solidFill>
                  <a:prstClr val="black"/>
                </a:solidFill>
                <a:latin typeface="Arial"/>
              </a:rPr>
              <a:t>   Пере</a:t>
            </a:r>
            <a:r>
              <a:rPr lang="ru-RU" sz="2400" b="1" dirty="0" smtClean="0">
                <a:solidFill>
                  <a:srgbClr val="FF0000"/>
                </a:solidFill>
                <a:latin typeface="Arial"/>
              </a:rPr>
              <a:t>уч</a:t>
            </a:r>
            <a:r>
              <a:rPr lang="ru-RU" sz="2400" dirty="0" smtClean="0">
                <a:solidFill>
                  <a:prstClr val="black"/>
                </a:solidFill>
                <a:latin typeface="Arial"/>
              </a:rPr>
              <a:t>ивать                 </a:t>
            </a:r>
            <a:r>
              <a:rPr lang="ru-RU" sz="2400" dirty="0">
                <a:solidFill>
                  <a:prstClr val="black"/>
                </a:solidFill>
                <a:latin typeface="Arial"/>
              </a:rPr>
              <a:t>за</a:t>
            </a:r>
            <a:r>
              <a:rPr lang="ru-RU" sz="2400" b="1" dirty="0">
                <a:solidFill>
                  <a:srgbClr val="FF0000"/>
                </a:solidFill>
                <a:latin typeface="Arial"/>
              </a:rPr>
              <a:t>уч</a:t>
            </a:r>
            <a:r>
              <a:rPr lang="ru-RU" sz="2400" dirty="0">
                <a:solidFill>
                  <a:prstClr val="black"/>
                </a:solidFill>
                <a:latin typeface="Arial"/>
              </a:rPr>
              <a:t>ивать</a:t>
            </a:r>
          </a:p>
          <a:p>
            <a:pPr lvl="0" defTabSz="914400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/>
              </a:rPr>
              <a:t>   Уч</a:t>
            </a:r>
            <a:r>
              <a:rPr lang="ru-RU" sz="2400" dirty="0" smtClean="0">
                <a:solidFill>
                  <a:prstClr val="black"/>
                </a:solidFill>
                <a:latin typeface="Arial"/>
              </a:rPr>
              <a:t>ительница                 </a:t>
            </a:r>
            <a:r>
              <a:rPr lang="ru-RU" sz="2400" b="1" dirty="0">
                <a:solidFill>
                  <a:srgbClr val="FF0000"/>
                </a:solidFill>
                <a:latin typeface="Arial"/>
              </a:rPr>
              <a:t>уч</a:t>
            </a:r>
            <a:r>
              <a:rPr lang="ru-RU" sz="2400" dirty="0">
                <a:solidFill>
                  <a:prstClr val="black"/>
                </a:solidFill>
                <a:latin typeface="Arial"/>
              </a:rPr>
              <a:t>ебный</a:t>
            </a:r>
          </a:p>
          <a:p>
            <a:pPr lvl="0" defTabSz="914400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/>
              </a:rPr>
              <a:t>   Уч</a:t>
            </a:r>
            <a:r>
              <a:rPr lang="ru-RU" sz="2400" dirty="0" smtClean="0">
                <a:solidFill>
                  <a:prstClr val="black"/>
                </a:solidFill>
                <a:latin typeface="Arial"/>
              </a:rPr>
              <a:t>ительская                  зав</a:t>
            </a:r>
            <a:r>
              <a:rPr lang="ru-RU" sz="2400" b="1" dirty="0" smtClean="0">
                <a:solidFill>
                  <a:srgbClr val="FF0000"/>
                </a:solidFill>
                <a:latin typeface="Arial"/>
              </a:rPr>
              <a:t>уч</a:t>
            </a:r>
            <a:endParaRPr lang="ru-RU" sz="2400" b="1" dirty="0">
              <a:solidFill>
                <a:srgbClr val="FF0000"/>
              </a:solidFill>
              <a:latin typeface="Arial"/>
            </a:endParaRPr>
          </a:p>
          <a:p>
            <a:pPr lvl="0" defTabSz="914400">
              <a:defRPr/>
            </a:pPr>
            <a:r>
              <a:rPr lang="ru-RU" sz="2400" dirty="0" smtClean="0">
                <a:solidFill>
                  <a:prstClr val="black"/>
                </a:solidFill>
                <a:latin typeface="Arial"/>
              </a:rPr>
              <a:t>   На</a:t>
            </a:r>
            <a:r>
              <a:rPr lang="ru-RU" sz="2400" b="1" dirty="0" smtClean="0">
                <a:solidFill>
                  <a:srgbClr val="FF0000"/>
                </a:solidFill>
                <a:latin typeface="Arial"/>
              </a:rPr>
              <a:t>уч</a:t>
            </a:r>
            <a:r>
              <a:rPr lang="ru-RU" sz="2400" dirty="0" smtClean="0">
                <a:solidFill>
                  <a:prstClr val="black"/>
                </a:solidFill>
                <a:latin typeface="Arial"/>
              </a:rPr>
              <a:t>ить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Arial"/>
              </a:rPr>
              <a:t>уч</a:t>
            </a:r>
            <a:r>
              <a:rPr lang="ru-RU" sz="2400" dirty="0" smtClean="0">
                <a:solidFill>
                  <a:prstClr val="black"/>
                </a:solidFill>
                <a:latin typeface="Arial"/>
              </a:rPr>
              <a:t>ёба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23097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512703"/>
            <a:ext cx="5562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Слово состоит из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морфем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Морфемы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различаются в зависимости от их места в слове и от характера выражаемого ими значения.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Морфемы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делятся на 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корневые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(корень)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аффиксальные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окончание, приставка, суффикс, постфикс, соединительные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аффиксы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 о, е )).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СОСТАВ СЛОВА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4307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333999" cy="8522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chemeClr val="accent1"/>
            </a:solidFill>
          </a:ln>
        </p:spPr>
        <p:txBody>
          <a:bodyPr lIns="51481" tIns="25740" rIns="51481" bIns="25740"/>
          <a:lstStyle/>
          <a:p>
            <a:r>
              <a:rPr lang="ru-RU" dirty="0" smtClean="0">
                <a:latin typeface="Georgia" panose="02040502050405020303" pitchFamily="18" charset="0"/>
              </a:rPr>
              <a:t> 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Значимая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слова, которая образует формы слова. 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Эта морфема обозначается символом: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□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15900" y="1470025"/>
            <a:ext cx="5334000" cy="1600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4925">
            <a:solidFill>
              <a:schemeClr val="accent1"/>
            </a:solidFill>
          </a:ln>
        </p:spPr>
        <p:txBody>
          <a:bodyPr vert="horz" lIns="51481" tIns="25740" rIns="51481" bIns="2574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Окончание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средством связи слов в словосочетании и предложении. 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Окончание вычленяется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склоняемых и спрягаемых частей речи: </a:t>
            </a:r>
            <a:r>
              <a:rPr lang="ru-RU" sz="1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местоим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глагол.</a:t>
            </a:r>
            <a:r>
              <a:rPr lang="ru-RU" sz="1800" b="1" kern="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ОКОНЧАНИЕ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68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98425"/>
            <a:ext cx="4900930" cy="369332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ОСНОВА СЛОВА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15900" y="631826"/>
            <a:ext cx="5334000" cy="1219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chemeClr val="accent1"/>
            </a:solidFill>
          </a:ln>
        </p:spPr>
        <p:txBody>
          <a:bodyPr lIns="51481" tIns="25740" rIns="51481" bIns="25740"/>
          <a:lstStyle/>
          <a:p>
            <a:r>
              <a:rPr lang="ru-RU" dirty="0" smtClean="0">
                <a:latin typeface="Georgia" panose="02040502050405020303" pitchFamily="18" charset="0"/>
              </a:rPr>
              <a:t> </a:t>
            </a:r>
            <a:r>
              <a:rPr lang="ru-RU" sz="1700" b="1" dirty="0" smtClean="0"/>
              <a:t>Основа слова – это часть слова без окончания. </a:t>
            </a:r>
          </a:p>
          <a:p>
            <a:r>
              <a:rPr lang="ru-RU" sz="1700" b="1" dirty="0" smtClean="0"/>
              <a:t> В основе слова заключено его лексическое значение.</a:t>
            </a:r>
          </a:p>
          <a:p>
            <a:endParaRPr lang="ru-RU" sz="1700" b="1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15901" y="1927226"/>
            <a:ext cx="5333999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chemeClr val="accent1"/>
            </a:solidFill>
          </a:ln>
        </p:spPr>
        <p:txBody>
          <a:bodyPr vert="horz" lIns="51481" tIns="25740" rIns="51481" bIns="2574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Georgia" panose="02040502050405020303" pitchFamily="18" charset="0"/>
              </a:rPr>
              <a:t> </a:t>
            </a:r>
            <a:r>
              <a:rPr lang="ru-RU" sz="1600" dirty="0" smtClean="0">
                <a:latin typeface="Georgia" panose="02040502050405020303" pitchFamily="18" charset="0"/>
              </a:rPr>
              <a:t>    </a:t>
            </a: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Нечленимая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морфемы основа: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метро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. </a:t>
            </a:r>
          </a:p>
          <a:p>
            <a:pPr marL="0" indent="0">
              <a:buNone/>
            </a:pP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неизменяемых словах основа равна слову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Членимая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морфемы основа содержит другие морфемы.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197100" y="1622425"/>
            <a:ext cx="985876" cy="68141"/>
            <a:chOff x="1259632" y="6021288"/>
            <a:chExt cx="1080120" cy="144016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>
              <a:off x="1259632" y="6165304"/>
              <a:ext cx="1080120" cy="0"/>
            </a:xfrm>
            <a:prstGeom prst="line">
              <a:avLst/>
            </a:prstGeom>
            <a:ln w="317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2339752" y="6021288"/>
              <a:ext cx="0" cy="14401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550" y="2765425"/>
            <a:ext cx="112395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1258310" y="1329293"/>
            <a:ext cx="24627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dirty="0" err="1"/>
              <a:t>Песн</a:t>
            </a:r>
            <a:r>
              <a:rPr lang="ru-RU" altLang="ru-RU" dirty="0"/>
              <a:t> я , </a:t>
            </a:r>
            <a:r>
              <a:rPr lang="ru-RU" altLang="ru-RU" dirty="0" smtClean="0"/>
              <a:t>каменистый</a:t>
            </a:r>
            <a:endParaRPr lang="ru-RU" altLang="ru-RU" dirty="0"/>
          </a:p>
        </p:txBody>
      </p:sp>
      <p:sp>
        <p:nvSpPr>
          <p:cNvPr id="7" name="Дуга 6"/>
          <p:cNvSpPr/>
          <p:nvPr/>
        </p:nvSpPr>
        <p:spPr>
          <a:xfrm>
            <a:off x="1358900" y="1361559"/>
            <a:ext cx="533400" cy="337066"/>
          </a:xfrm>
          <a:prstGeom prst="arc">
            <a:avLst>
              <a:gd name="adj1" fmla="val 11328274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92300" y="1393825"/>
            <a:ext cx="228600" cy="3048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187700" y="1393825"/>
            <a:ext cx="381000" cy="3048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2273300" y="1393825"/>
            <a:ext cx="609600" cy="184666"/>
          </a:xfrm>
          <a:prstGeom prst="arc">
            <a:avLst>
              <a:gd name="adj1" fmla="val 11060083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2882900" y="1317625"/>
            <a:ext cx="154609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037509" y="1317625"/>
            <a:ext cx="207341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1246962" y="1622425"/>
            <a:ext cx="645338" cy="68141"/>
            <a:chOff x="1259632" y="6021288"/>
            <a:chExt cx="1080120" cy="144016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>
              <a:off x="1259632" y="6165304"/>
              <a:ext cx="1080120" cy="0"/>
            </a:xfrm>
            <a:prstGeom prst="line">
              <a:avLst/>
            </a:prstGeom>
            <a:ln w="317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>
              <a:off x="2339752" y="6021288"/>
              <a:ext cx="0" cy="14401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936626"/>
            <a:ext cx="100647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46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9700" y="72108"/>
            <a:ext cx="5486400" cy="494239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 smtClean="0"/>
              <a:t>СООТНЕСИ СЛОВО СО СХЕМОЙ</a:t>
            </a:r>
            <a:endParaRPr lang="ru-RU" sz="2400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95297" y="839004"/>
            <a:ext cx="4852882" cy="1730587"/>
          </a:xfrm>
          <a:prstGeom prst="rect">
            <a:avLst/>
          </a:prstGeom>
        </p:spPr>
        <p:txBody>
          <a:bodyPr lIns="51481" tIns="25740" rIns="51481" bIns="25740"/>
          <a:lstStyle/>
          <a:p>
            <a:pPr>
              <a:buFontTx/>
              <a:buNone/>
            </a:pPr>
            <a:r>
              <a:rPr lang="ru-RU" altLang="ru-RU" sz="1600" dirty="0"/>
              <a:t>Песенка </a:t>
            </a:r>
          </a:p>
          <a:p>
            <a:pPr>
              <a:buFontTx/>
              <a:buNone/>
            </a:pPr>
            <a:endParaRPr lang="ru-RU" altLang="ru-RU" sz="1600" dirty="0"/>
          </a:p>
          <a:p>
            <a:pPr>
              <a:buFontTx/>
              <a:buNone/>
            </a:pPr>
            <a:r>
              <a:rPr lang="ru-RU" altLang="ru-RU" sz="1600" dirty="0"/>
              <a:t>Пенал </a:t>
            </a:r>
          </a:p>
          <a:p>
            <a:pPr>
              <a:buFontTx/>
              <a:buNone/>
            </a:pPr>
            <a:endParaRPr lang="ru-RU" altLang="ru-RU" sz="1600" dirty="0"/>
          </a:p>
          <a:p>
            <a:pPr>
              <a:buFontTx/>
              <a:buNone/>
            </a:pPr>
            <a:r>
              <a:rPr lang="ru-RU" altLang="ru-RU" sz="1600" dirty="0"/>
              <a:t>Подруга</a:t>
            </a:r>
          </a:p>
          <a:p>
            <a:pPr>
              <a:buFontTx/>
              <a:buNone/>
            </a:pPr>
            <a:endParaRPr lang="ru-RU" altLang="ru-RU" sz="1600" dirty="0"/>
          </a:p>
          <a:p>
            <a:pPr>
              <a:buFontTx/>
              <a:buNone/>
            </a:pPr>
            <a:r>
              <a:rPr lang="ru-RU" altLang="ru-RU" sz="1600" dirty="0"/>
              <a:t>Подсказка                     </a:t>
            </a:r>
          </a:p>
        </p:txBody>
      </p:sp>
      <p:grpSp>
        <p:nvGrpSpPr>
          <p:cNvPr id="23556" name="Group 4"/>
          <p:cNvGrpSpPr>
            <a:grpSpLocks noChangeAspect="1"/>
          </p:cNvGrpSpPr>
          <p:nvPr/>
        </p:nvGrpSpPr>
        <p:grpSpPr bwMode="auto">
          <a:xfrm>
            <a:off x="2564580" y="736852"/>
            <a:ext cx="2134147" cy="401100"/>
            <a:chOff x="5941" y="5412"/>
            <a:chExt cx="2700" cy="450"/>
          </a:xfrm>
        </p:grpSpPr>
        <p:sp>
          <p:nvSpPr>
            <p:cNvPr id="23593" name="AutoShape 5"/>
            <p:cNvSpPr>
              <a:spLocks noChangeAspect="1" noChangeArrowheads="1"/>
            </p:cNvSpPr>
            <p:nvPr/>
          </p:nvSpPr>
          <p:spPr bwMode="auto">
            <a:xfrm>
              <a:off x="5941" y="5412"/>
              <a:ext cx="270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3594" name="Line 6"/>
            <p:cNvSpPr>
              <a:spLocks noChangeShapeType="1"/>
            </p:cNvSpPr>
            <p:nvPr/>
          </p:nvSpPr>
          <p:spPr bwMode="auto">
            <a:xfrm flipH="1">
              <a:off x="6661" y="5772"/>
              <a:ext cx="153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5" name="Line 7"/>
            <p:cNvSpPr>
              <a:spLocks noChangeShapeType="1"/>
            </p:cNvSpPr>
            <p:nvPr/>
          </p:nvSpPr>
          <p:spPr bwMode="auto">
            <a:xfrm flipV="1">
              <a:off x="666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6" name="Line 8"/>
            <p:cNvSpPr>
              <a:spLocks noChangeShapeType="1"/>
            </p:cNvSpPr>
            <p:nvPr/>
          </p:nvSpPr>
          <p:spPr bwMode="auto">
            <a:xfrm>
              <a:off x="819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57" name="Arc 6"/>
          <p:cNvSpPr>
            <a:spLocks/>
          </p:cNvSpPr>
          <p:nvPr/>
        </p:nvSpPr>
        <p:spPr bwMode="auto">
          <a:xfrm flipH="1" flipV="1">
            <a:off x="3201220" y="770652"/>
            <a:ext cx="1089096" cy="102153"/>
          </a:xfrm>
          <a:custGeom>
            <a:avLst/>
            <a:gdLst>
              <a:gd name="T0" fmla="*/ 1359 w 43200"/>
              <a:gd name="T1" fmla="*/ 0 h 25773"/>
              <a:gd name="T2" fmla="*/ 0 w 43200"/>
              <a:gd name="T3" fmla="*/ 0 h 25773"/>
              <a:gd name="T4" fmla="*/ 680 w 43200"/>
              <a:gd name="T5" fmla="*/ 0 h 25773"/>
              <a:gd name="T6" fmla="*/ 0 60000 65536"/>
              <a:gd name="T7" fmla="*/ 0 60000 65536"/>
              <a:gd name="T8" fmla="*/ 0 60000 65536"/>
              <a:gd name="T9" fmla="*/ 0 w 43200"/>
              <a:gd name="T10" fmla="*/ 0 h 25773"/>
              <a:gd name="T11" fmla="*/ 43200 w 43200"/>
              <a:gd name="T12" fmla="*/ 25773 h 257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5773" fill="none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</a:path>
              <a:path w="43200" h="25773" stroke="0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  <a:lnTo>
                  <a:pt x="21600" y="4173"/>
                </a:lnTo>
                <a:close/>
              </a:path>
            </a:pathLst>
          </a:custGeom>
          <a:noFill/>
          <a:ln w="57150">
            <a:solidFill>
              <a:srgbClr val="66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31403" tIns="15702" rIns="31403" bIns="15702" anchor="ctr"/>
          <a:lstStyle/>
          <a:p>
            <a:endParaRPr lang="ru-RU"/>
          </a:p>
        </p:txBody>
      </p:sp>
      <p:grpSp>
        <p:nvGrpSpPr>
          <p:cNvPr id="23558" name="Group 22"/>
          <p:cNvGrpSpPr>
            <a:grpSpLocks/>
          </p:cNvGrpSpPr>
          <p:nvPr/>
        </p:nvGrpSpPr>
        <p:grpSpPr bwMode="auto">
          <a:xfrm>
            <a:off x="4245271" y="1247615"/>
            <a:ext cx="412415" cy="136704"/>
            <a:chOff x="385" y="1480"/>
            <a:chExt cx="499" cy="362"/>
          </a:xfrm>
        </p:grpSpPr>
        <p:sp>
          <p:nvSpPr>
            <p:cNvPr id="23591" name="Line 20"/>
            <p:cNvSpPr>
              <a:spLocks noChangeShapeType="1"/>
            </p:cNvSpPr>
            <p:nvPr/>
          </p:nvSpPr>
          <p:spPr bwMode="auto">
            <a:xfrm flipV="1">
              <a:off x="385" y="1480"/>
              <a:ext cx="272" cy="362"/>
            </a:xfrm>
            <a:prstGeom prst="line">
              <a:avLst/>
            </a:prstGeom>
            <a:noFill/>
            <a:ln w="57150">
              <a:solidFill>
                <a:srgbClr val="66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2" name="Line 21"/>
            <p:cNvSpPr>
              <a:spLocks noChangeShapeType="1"/>
            </p:cNvSpPr>
            <p:nvPr/>
          </p:nvSpPr>
          <p:spPr bwMode="auto">
            <a:xfrm>
              <a:off x="657" y="1480"/>
              <a:ext cx="227" cy="362"/>
            </a:xfrm>
            <a:prstGeom prst="line">
              <a:avLst/>
            </a:prstGeom>
            <a:noFill/>
            <a:ln w="57150">
              <a:solidFill>
                <a:srgbClr val="66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59" name="Group 13"/>
          <p:cNvGrpSpPr>
            <a:grpSpLocks noChangeAspect="1"/>
          </p:cNvGrpSpPr>
          <p:nvPr/>
        </p:nvGrpSpPr>
        <p:grpSpPr bwMode="auto">
          <a:xfrm>
            <a:off x="2428443" y="1349768"/>
            <a:ext cx="2724741" cy="340258"/>
            <a:chOff x="5941" y="5412"/>
            <a:chExt cx="2700" cy="450"/>
          </a:xfrm>
        </p:grpSpPr>
        <p:sp>
          <p:nvSpPr>
            <p:cNvPr id="23587" name="AutoShape 14"/>
            <p:cNvSpPr>
              <a:spLocks noChangeAspect="1" noChangeArrowheads="1"/>
            </p:cNvSpPr>
            <p:nvPr/>
          </p:nvSpPr>
          <p:spPr bwMode="auto">
            <a:xfrm>
              <a:off x="5941" y="5412"/>
              <a:ext cx="270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3588" name="Line 15"/>
            <p:cNvSpPr>
              <a:spLocks noChangeShapeType="1"/>
            </p:cNvSpPr>
            <p:nvPr/>
          </p:nvSpPr>
          <p:spPr bwMode="auto">
            <a:xfrm flipH="1">
              <a:off x="6661" y="5772"/>
              <a:ext cx="153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89" name="Line 16"/>
            <p:cNvSpPr>
              <a:spLocks noChangeShapeType="1"/>
            </p:cNvSpPr>
            <p:nvPr/>
          </p:nvSpPr>
          <p:spPr bwMode="auto">
            <a:xfrm flipV="1">
              <a:off x="666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0" name="Line 17"/>
            <p:cNvSpPr>
              <a:spLocks noChangeShapeType="1"/>
            </p:cNvSpPr>
            <p:nvPr/>
          </p:nvSpPr>
          <p:spPr bwMode="auto">
            <a:xfrm>
              <a:off x="819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60" name="Group 18"/>
          <p:cNvGrpSpPr>
            <a:grpSpLocks noChangeAspect="1"/>
          </p:cNvGrpSpPr>
          <p:nvPr/>
        </p:nvGrpSpPr>
        <p:grpSpPr bwMode="auto">
          <a:xfrm>
            <a:off x="1384393" y="1826731"/>
            <a:ext cx="3996020" cy="307209"/>
            <a:chOff x="5941" y="5412"/>
            <a:chExt cx="2700" cy="450"/>
          </a:xfrm>
        </p:grpSpPr>
        <p:sp>
          <p:nvSpPr>
            <p:cNvPr id="23583" name="AutoShape 19"/>
            <p:cNvSpPr>
              <a:spLocks noChangeAspect="1" noChangeArrowheads="1"/>
            </p:cNvSpPr>
            <p:nvPr/>
          </p:nvSpPr>
          <p:spPr bwMode="auto">
            <a:xfrm>
              <a:off x="5941" y="5412"/>
              <a:ext cx="270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3584" name="Line 20"/>
            <p:cNvSpPr>
              <a:spLocks noChangeShapeType="1"/>
            </p:cNvSpPr>
            <p:nvPr/>
          </p:nvSpPr>
          <p:spPr bwMode="auto">
            <a:xfrm flipH="1">
              <a:off x="6661" y="5772"/>
              <a:ext cx="153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85" name="Line 21"/>
            <p:cNvSpPr>
              <a:spLocks noChangeShapeType="1"/>
            </p:cNvSpPr>
            <p:nvPr/>
          </p:nvSpPr>
          <p:spPr bwMode="auto">
            <a:xfrm flipV="1">
              <a:off x="666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86" name="Line 22"/>
            <p:cNvSpPr>
              <a:spLocks noChangeShapeType="1"/>
            </p:cNvSpPr>
            <p:nvPr/>
          </p:nvSpPr>
          <p:spPr bwMode="auto">
            <a:xfrm>
              <a:off x="819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61" name="Group 23"/>
          <p:cNvGrpSpPr>
            <a:grpSpLocks noChangeAspect="1"/>
          </p:cNvGrpSpPr>
          <p:nvPr/>
        </p:nvGrpSpPr>
        <p:grpSpPr bwMode="auto">
          <a:xfrm>
            <a:off x="1974987" y="2372046"/>
            <a:ext cx="3314334" cy="270404"/>
            <a:chOff x="5941" y="5412"/>
            <a:chExt cx="2700" cy="450"/>
          </a:xfrm>
        </p:grpSpPr>
        <p:sp>
          <p:nvSpPr>
            <p:cNvPr id="23579" name="AutoShape 24"/>
            <p:cNvSpPr>
              <a:spLocks noChangeAspect="1" noChangeArrowheads="1"/>
            </p:cNvSpPr>
            <p:nvPr/>
          </p:nvSpPr>
          <p:spPr bwMode="auto">
            <a:xfrm>
              <a:off x="5941" y="5412"/>
              <a:ext cx="270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3580" name="Line 25"/>
            <p:cNvSpPr>
              <a:spLocks noChangeShapeType="1"/>
            </p:cNvSpPr>
            <p:nvPr/>
          </p:nvSpPr>
          <p:spPr bwMode="auto">
            <a:xfrm flipH="1">
              <a:off x="6661" y="5772"/>
              <a:ext cx="153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81" name="Line 26"/>
            <p:cNvSpPr>
              <a:spLocks noChangeShapeType="1"/>
            </p:cNvSpPr>
            <p:nvPr/>
          </p:nvSpPr>
          <p:spPr bwMode="auto">
            <a:xfrm flipV="1">
              <a:off x="666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82" name="Line 27"/>
            <p:cNvSpPr>
              <a:spLocks noChangeShapeType="1"/>
            </p:cNvSpPr>
            <p:nvPr/>
          </p:nvSpPr>
          <p:spPr bwMode="auto">
            <a:xfrm>
              <a:off x="819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62" name="Group 22"/>
          <p:cNvGrpSpPr>
            <a:grpSpLocks/>
          </p:cNvGrpSpPr>
          <p:nvPr/>
        </p:nvGrpSpPr>
        <p:grpSpPr bwMode="auto">
          <a:xfrm>
            <a:off x="4245271" y="1690778"/>
            <a:ext cx="412415" cy="136704"/>
            <a:chOff x="385" y="1480"/>
            <a:chExt cx="499" cy="362"/>
          </a:xfrm>
        </p:grpSpPr>
        <p:sp>
          <p:nvSpPr>
            <p:cNvPr id="23577" name="Line 20"/>
            <p:cNvSpPr>
              <a:spLocks noChangeShapeType="1"/>
            </p:cNvSpPr>
            <p:nvPr/>
          </p:nvSpPr>
          <p:spPr bwMode="auto">
            <a:xfrm flipV="1">
              <a:off x="385" y="1480"/>
              <a:ext cx="272" cy="362"/>
            </a:xfrm>
            <a:prstGeom prst="line">
              <a:avLst/>
            </a:prstGeom>
            <a:noFill/>
            <a:ln w="57150">
              <a:solidFill>
                <a:srgbClr val="66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78" name="Line 21"/>
            <p:cNvSpPr>
              <a:spLocks noChangeShapeType="1"/>
            </p:cNvSpPr>
            <p:nvPr/>
          </p:nvSpPr>
          <p:spPr bwMode="auto">
            <a:xfrm>
              <a:off x="657" y="1480"/>
              <a:ext cx="227" cy="362"/>
            </a:xfrm>
            <a:prstGeom prst="line">
              <a:avLst/>
            </a:prstGeom>
            <a:noFill/>
            <a:ln w="57150">
              <a:solidFill>
                <a:srgbClr val="66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63" name="Arc 6"/>
          <p:cNvSpPr>
            <a:spLocks/>
          </p:cNvSpPr>
          <p:nvPr/>
        </p:nvSpPr>
        <p:spPr bwMode="auto">
          <a:xfrm flipH="1" flipV="1">
            <a:off x="3155174" y="1213814"/>
            <a:ext cx="1089096" cy="102153"/>
          </a:xfrm>
          <a:custGeom>
            <a:avLst/>
            <a:gdLst>
              <a:gd name="T0" fmla="*/ 1359 w 43200"/>
              <a:gd name="T1" fmla="*/ 0 h 25773"/>
              <a:gd name="T2" fmla="*/ 0 w 43200"/>
              <a:gd name="T3" fmla="*/ 0 h 25773"/>
              <a:gd name="T4" fmla="*/ 680 w 43200"/>
              <a:gd name="T5" fmla="*/ 0 h 25773"/>
              <a:gd name="T6" fmla="*/ 0 60000 65536"/>
              <a:gd name="T7" fmla="*/ 0 60000 65536"/>
              <a:gd name="T8" fmla="*/ 0 60000 65536"/>
              <a:gd name="T9" fmla="*/ 0 w 43200"/>
              <a:gd name="T10" fmla="*/ 0 h 25773"/>
              <a:gd name="T11" fmla="*/ 43200 w 43200"/>
              <a:gd name="T12" fmla="*/ 25773 h 257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5773" fill="none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</a:path>
              <a:path w="43200" h="25773" stroke="0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  <a:lnTo>
                  <a:pt x="21600" y="4173"/>
                </a:lnTo>
                <a:close/>
              </a:path>
            </a:pathLst>
          </a:custGeom>
          <a:noFill/>
          <a:ln w="57150">
            <a:solidFill>
              <a:srgbClr val="66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31403" tIns="15702" rIns="31403" bIns="15702" anchor="ctr"/>
          <a:lstStyle/>
          <a:p>
            <a:endParaRPr lang="ru-RU"/>
          </a:p>
        </p:txBody>
      </p:sp>
      <p:sp>
        <p:nvSpPr>
          <p:cNvPr id="23564" name="Arc 6"/>
          <p:cNvSpPr>
            <a:spLocks/>
          </p:cNvSpPr>
          <p:nvPr/>
        </p:nvSpPr>
        <p:spPr bwMode="auto">
          <a:xfrm flipH="1" flipV="1">
            <a:off x="3064082" y="1690777"/>
            <a:ext cx="1089096" cy="102153"/>
          </a:xfrm>
          <a:custGeom>
            <a:avLst/>
            <a:gdLst>
              <a:gd name="T0" fmla="*/ 1359 w 43200"/>
              <a:gd name="T1" fmla="*/ 0 h 25773"/>
              <a:gd name="T2" fmla="*/ 0 w 43200"/>
              <a:gd name="T3" fmla="*/ 0 h 25773"/>
              <a:gd name="T4" fmla="*/ 680 w 43200"/>
              <a:gd name="T5" fmla="*/ 0 h 25773"/>
              <a:gd name="T6" fmla="*/ 0 60000 65536"/>
              <a:gd name="T7" fmla="*/ 0 60000 65536"/>
              <a:gd name="T8" fmla="*/ 0 60000 65536"/>
              <a:gd name="T9" fmla="*/ 0 w 43200"/>
              <a:gd name="T10" fmla="*/ 0 h 25773"/>
              <a:gd name="T11" fmla="*/ 43200 w 43200"/>
              <a:gd name="T12" fmla="*/ 25773 h 257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5773" fill="none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</a:path>
              <a:path w="43200" h="25773" stroke="0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  <a:lnTo>
                  <a:pt x="21600" y="4173"/>
                </a:lnTo>
                <a:close/>
              </a:path>
            </a:pathLst>
          </a:custGeom>
          <a:noFill/>
          <a:ln w="57150">
            <a:solidFill>
              <a:srgbClr val="66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31403" tIns="15702" rIns="31403" bIns="15702" anchor="ctr"/>
          <a:lstStyle/>
          <a:p>
            <a:endParaRPr lang="ru-RU"/>
          </a:p>
        </p:txBody>
      </p:sp>
      <p:sp>
        <p:nvSpPr>
          <p:cNvPr id="23565" name="Arc 6"/>
          <p:cNvSpPr>
            <a:spLocks/>
          </p:cNvSpPr>
          <p:nvPr/>
        </p:nvSpPr>
        <p:spPr bwMode="auto">
          <a:xfrm flipH="1" flipV="1">
            <a:off x="3609631" y="2235341"/>
            <a:ext cx="1089096" cy="102153"/>
          </a:xfrm>
          <a:custGeom>
            <a:avLst/>
            <a:gdLst>
              <a:gd name="T0" fmla="*/ 1359 w 43200"/>
              <a:gd name="T1" fmla="*/ 0 h 25773"/>
              <a:gd name="T2" fmla="*/ 0 w 43200"/>
              <a:gd name="T3" fmla="*/ 0 h 25773"/>
              <a:gd name="T4" fmla="*/ 680 w 43200"/>
              <a:gd name="T5" fmla="*/ 0 h 25773"/>
              <a:gd name="T6" fmla="*/ 0 60000 65536"/>
              <a:gd name="T7" fmla="*/ 0 60000 65536"/>
              <a:gd name="T8" fmla="*/ 0 60000 65536"/>
              <a:gd name="T9" fmla="*/ 0 w 43200"/>
              <a:gd name="T10" fmla="*/ 0 h 25773"/>
              <a:gd name="T11" fmla="*/ 43200 w 43200"/>
              <a:gd name="T12" fmla="*/ 25773 h 257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5773" fill="none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</a:path>
              <a:path w="43200" h="25773" stroke="0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  <a:lnTo>
                  <a:pt x="21600" y="4173"/>
                </a:lnTo>
                <a:close/>
              </a:path>
            </a:pathLst>
          </a:custGeom>
          <a:noFill/>
          <a:ln w="57150">
            <a:solidFill>
              <a:srgbClr val="66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31403" tIns="15702" rIns="31403" bIns="15702" anchor="ctr"/>
          <a:lstStyle/>
          <a:p>
            <a:endParaRPr lang="ru-RU"/>
          </a:p>
        </p:txBody>
      </p:sp>
      <p:grpSp>
        <p:nvGrpSpPr>
          <p:cNvPr id="23566" name="Group 42"/>
          <p:cNvGrpSpPr>
            <a:grpSpLocks/>
          </p:cNvGrpSpPr>
          <p:nvPr/>
        </p:nvGrpSpPr>
        <p:grpSpPr bwMode="auto">
          <a:xfrm>
            <a:off x="2474490" y="1656226"/>
            <a:ext cx="494497" cy="103655"/>
            <a:chOff x="1655" y="2341"/>
            <a:chExt cx="817" cy="227"/>
          </a:xfrm>
        </p:grpSpPr>
        <p:sp>
          <p:nvSpPr>
            <p:cNvPr id="23575" name="Line 43"/>
            <p:cNvSpPr>
              <a:spLocks noChangeShapeType="1"/>
            </p:cNvSpPr>
            <p:nvPr/>
          </p:nvSpPr>
          <p:spPr bwMode="auto">
            <a:xfrm>
              <a:off x="1655" y="2341"/>
              <a:ext cx="817" cy="0"/>
            </a:xfrm>
            <a:prstGeom prst="line">
              <a:avLst/>
            </a:prstGeom>
            <a:noFill/>
            <a:ln w="57150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76" name="Line 44"/>
            <p:cNvSpPr>
              <a:spLocks noChangeShapeType="1"/>
            </p:cNvSpPr>
            <p:nvPr/>
          </p:nvSpPr>
          <p:spPr bwMode="auto">
            <a:xfrm>
              <a:off x="2472" y="2341"/>
              <a:ext cx="0" cy="227"/>
            </a:xfrm>
            <a:prstGeom prst="line">
              <a:avLst/>
            </a:prstGeom>
            <a:noFill/>
            <a:ln w="57150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67" name="Group 45"/>
          <p:cNvGrpSpPr>
            <a:grpSpLocks/>
          </p:cNvGrpSpPr>
          <p:nvPr/>
        </p:nvGrpSpPr>
        <p:grpSpPr bwMode="auto">
          <a:xfrm>
            <a:off x="2927946" y="2235341"/>
            <a:ext cx="494497" cy="103655"/>
            <a:chOff x="1655" y="2341"/>
            <a:chExt cx="817" cy="227"/>
          </a:xfrm>
        </p:grpSpPr>
        <p:sp>
          <p:nvSpPr>
            <p:cNvPr id="23573" name="Line 46"/>
            <p:cNvSpPr>
              <a:spLocks noChangeShapeType="1"/>
            </p:cNvSpPr>
            <p:nvPr/>
          </p:nvSpPr>
          <p:spPr bwMode="auto">
            <a:xfrm>
              <a:off x="1655" y="2341"/>
              <a:ext cx="817" cy="0"/>
            </a:xfrm>
            <a:prstGeom prst="line">
              <a:avLst/>
            </a:prstGeom>
            <a:noFill/>
            <a:ln w="57150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74" name="Line 47"/>
            <p:cNvSpPr>
              <a:spLocks noChangeShapeType="1"/>
            </p:cNvSpPr>
            <p:nvPr/>
          </p:nvSpPr>
          <p:spPr bwMode="auto">
            <a:xfrm>
              <a:off x="2472" y="2341"/>
              <a:ext cx="0" cy="227"/>
            </a:xfrm>
            <a:prstGeom prst="line">
              <a:avLst/>
            </a:prstGeom>
            <a:noFill/>
            <a:ln w="57150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68" name="Rectangle 51"/>
          <p:cNvSpPr>
            <a:spLocks noChangeArrowheads="1"/>
          </p:cNvSpPr>
          <p:nvPr/>
        </p:nvSpPr>
        <p:spPr bwMode="auto">
          <a:xfrm>
            <a:off x="1444453" y="1485721"/>
            <a:ext cx="104032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endParaRPr lang="ru-RU" altLang="ru-RU" sz="1800"/>
          </a:p>
        </p:txBody>
      </p:sp>
      <p:sp>
        <p:nvSpPr>
          <p:cNvPr id="23569" name="Rectangle 40"/>
          <p:cNvSpPr>
            <a:spLocks noChangeArrowheads="1"/>
          </p:cNvSpPr>
          <p:nvPr/>
        </p:nvSpPr>
        <p:spPr bwMode="auto">
          <a:xfrm>
            <a:off x="4834864" y="1895083"/>
            <a:ext cx="192193" cy="165247"/>
          </a:xfrm>
          <a:prstGeom prst="rect">
            <a:avLst/>
          </a:prstGeom>
          <a:noFill/>
          <a:ln w="57150">
            <a:solidFill>
              <a:srgbClr val="66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1403" tIns="15702" rIns="31403" bIns="15702" anchor="ctr"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ru-RU" altLang="ru-RU" sz="1000"/>
          </a:p>
        </p:txBody>
      </p:sp>
      <p:sp>
        <p:nvSpPr>
          <p:cNvPr id="23570" name="Rectangle 40"/>
          <p:cNvSpPr>
            <a:spLocks noChangeArrowheads="1"/>
          </p:cNvSpPr>
          <p:nvPr/>
        </p:nvSpPr>
        <p:spPr bwMode="auto">
          <a:xfrm>
            <a:off x="4880910" y="2405846"/>
            <a:ext cx="192193" cy="165247"/>
          </a:xfrm>
          <a:prstGeom prst="rect">
            <a:avLst/>
          </a:prstGeom>
          <a:noFill/>
          <a:ln w="57150">
            <a:solidFill>
              <a:srgbClr val="66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1403" tIns="15702" rIns="31403" bIns="15702" anchor="ctr"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ru-RU" altLang="ru-RU" sz="1000"/>
          </a:p>
        </p:txBody>
      </p:sp>
      <p:sp>
        <p:nvSpPr>
          <p:cNvPr id="23571" name="Rectangle 40"/>
          <p:cNvSpPr>
            <a:spLocks noChangeArrowheads="1"/>
          </p:cNvSpPr>
          <p:nvPr/>
        </p:nvSpPr>
        <p:spPr bwMode="auto">
          <a:xfrm>
            <a:off x="4517545" y="839004"/>
            <a:ext cx="192193" cy="165247"/>
          </a:xfrm>
          <a:prstGeom prst="rect">
            <a:avLst/>
          </a:prstGeom>
          <a:noFill/>
          <a:ln w="57150">
            <a:solidFill>
              <a:srgbClr val="66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1403" tIns="15702" rIns="31403" bIns="15702" anchor="ctr"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ru-RU" altLang="ru-RU" sz="1000"/>
          </a:p>
        </p:txBody>
      </p:sp>
      <p:sp>
        <p:nvSpPr>
          <p:cNvPr id="23572" name="Rectangle 40"/>
          <p:cNvSpPr>
            <a:spLocks noChangeArrowheads="1"/>
          </p:cNvSpPr>
          <p:nvPr/>
        </p:nvSpPr>
        <p:spPr bwMode="auto">
          <a:xfrm>
            <a:off x="4834864" y="1451920"/>
            <a:ext cx="192193" cy="165247"/>
          </a:xfrm>
          <a:prstGeom prst="rect">
            <a:avLst/>
          </a:prstGeom>
          <a:noFill/>
          <a:ln w="57150">
            <a:solidFill>
              <a:srgbClr val="66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1403" tIns="15702" rIns="31403" bIns="15702" anchor="ctr"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ru-RU" altLang="ru-RU" sz="1000"/>
          </a:p>
        </p:txBody>
      </p:sp>
    </p:spTree>
    <p:extLst>
      <p:ext uri="{BB962C8B-B14F-4D97-AF65-F5344CB8AC3E}">
        <p14:creationId xmlns:p14="http://schemas.microsoft.com/office/powerpoint/2010/main" val="3748644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9700" y="72108"/>
            <a:ext cx="5486400" cy="494239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 smtClean="0"/>
              <a:t>СООТНЕСИ СЛОВО СО СХЕМОЙ</a:t>
            </a:r>
            <a:endParaRPr lang="ru-RU" sz="2400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95297" y="555625"/>
            <a:ext cx="4852882" cy="3006638"/>
          </a:xfrm>
          <a:prstGeom prst="rect">
            <a:avLst/>
          </a:prstGeom>
        </p:spPr>
        <p:txBody>
          <a:bodyPr lIns="51481" tIns="25740" rIns="51481" bIns="25740"/>
          <a:lstStyle/>
          <a:p>
            <a:pPr>
              <a:buFontTx/>
              <a:buNone/>
            </a:pPr>
            <a:endParaRPr lang="ru-RU" altLang="ru-RU" sz="2000" dirty="0" smtClean="0">
              <a:solidFill>
                <a:srgbClr val="C00000"/>
              </a:solidFill>
            </a:endParaRPr>
          </a:p>
          <a:p>
            <a:pPr>
              <a:buFontTx/>
              <a:buNone/>
            </a:pPr>
            <a:r>
              <a:rPr lang="ru-RU" altLang="ru-RU" sz="2000" dirty="0" smtClean="0">
                <a:solidFill>
                  <a:srgbClr val="C00000"/>
                </a:solidFill>
              </a:rPr>
              <a:t>Пенал</a:t>
            </a:r>
            <a:endParaRPr lang="ru-RU" altLang="ru-RU" sz="2000" dirty="0">
              <a:solidFill>
                <a:srgbClr val="C00000"/>
              </a:solidFill>
            </a:endParaRPr>
          </a:p>
          <a:p>
            <a:endParaRPr lang="ru-RU" altLang="ru-RU" sz="2000" dirty="0" smtClean="0"/>
          </a:p>
          <a:p>
            <a:r>
              <a:rPr lang="ru-RU" altLang="ru-RU" sz="2000" dirty="0" smtClean="0">
                <a:solidFill>
                  <a:srgbClr val="C00000"/>
                </a:solidFill>
              </a:rPr>
              <a:t>Песенка </a:t>
            </a:r>
            <a:endParaRPr lang="ru-RU" altLang="ru-RU" sz="2000" dirty="0">
              <a:solidFill>
                <a:srgbClr val="C00000"/>
              </a:solidFill>
            </a:endParaRPr>
          </a:p>
          <a:p>
            <a:pPr>
              <a:buFontTx/>
              <a:buNone/>
            </a:pPr>
            <a:endParaRPr lang="ru-RU" altLang="ru-RU" sz="2000" dirty="0"/>
          </a:p>
          <a:p>
            <a:pPr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</a:rPr>
              <a:t>Подсказка </a:t>
            </a:r>
          </a:p>
          <a:p>
            <a:pPr>
              <a:buFontTx/>
              <a:buNone/>
            </a:pPr>
            <a:endParaRPr lang="ru-RU" altLang="ru-RU" sz="2000" dirty="0" smtClean="0">
              <a:solidFill>
                <a:srgbClr val="C00000"/>
              </a:solidFill>
            </a:endParaRPr>
          </a:p>
          <a:p>
            <a:pPr>
              <a:buFontTx/>
              <a:buNone/>
            </a:pPr>
            <a:r>
              <a:rPr lang="ru-RU" altLang="ru-RU" sz="2000" dirty="0" smtClean="0">
                <a:solidFill>
                  <a:srgbClr val="C00000"/>
                </a:solidFill>
              </a:rPr>
              <a:t>Подруга</a:t>
            </a:r>
            <a:endParaRPr lang="ru-RU" altLang="ru-RU" sz="2000" dirty="0">
              <a:solidFill>
                <a:srgbClr val="C00000"/>
              </a:solidFill>
            </a:endParaRPr>
          </a:p>
          <a:p>
            <a:pPr>
              <a:buFontTx/>
              <a:buNone/>
            </a:pPr>
            <a:endParaRPr lang="ru-RU" altLang="ru-RU" sz="1600" dirty="0"/>
          </a:p>
          <a:p>
            <a:pPr>
              <a:buFontTx/>
              <a:buNone/>
            </a:pPr>
            <a:r>
              <a:rPr lang="ru-RU" altLang="ru-RU" sz="1600" dirty="0" smtClean="0"/>
              <a:t>                   </a:t>
            </a:r>
            <a:endParaRPr lang="ru-RU" altLang="ru-RU" sz="1600" dirty="0"/>
          </a:p>
        </p:txBody>
      </p:sp>
      <p:grpSp>
        <p:nvGrpSpPr>
          <p:cNvPr id="23556" name="Group 4"/>
          <p:cNvGrpSpPr>
            <a:grpSpLocks noChangeAspect="1"/>
          </p:cNvGrpSpPr>
          <p:nvPr/>
        </p:nvGrpSpPr>
        <p:grpSpPr bwMode="auto">
          <a:xfrm>
            <a:off x="1892300" y="708025"/>
            <a:ext cx="2134147" cy="401100"/>
            <a:chOff x="5941" y="5412"/>
            <a:chExt cx="2700" cy="450"/>
          </a:xfrm>
        </p:grpSpPr>
        <p:sp>
          <p:nvSpPr>
            <p:cNvPr id="23593" name="AutoShape 5"/>
            <p:cNvSpPr>
              <a:spLocks noChangeAspect="1" noChangeArrowheads="1"/>
            </p:cNvSpPr>
            <p:nvPr/>
          </p:nvSpPr>
          <p:spPr bwMode="auto">
            <a:xfrm>
              <a:off x="5941" y="5412"/>
              <a:ext cx="270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3594" name="Line 6"/>
            <p:cNvSpPr>
              <a:spLocks noChangeShapeType="1"/>
            </p:cNvSpPr>
            <p:nvPr/>
          </p:nvSpPr>
          <p:spPr bwMode="auto">
            <a:xfrm flipH="1">
              <a:off x="6661" y="5772"/>
              <a:ext cx="153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5" name="Line 7"/>
            <p:cNvSpPr>
              <a:spLocks noChangeShapeType="1"/>
            </p:cNvSpPr>
            <p:nvPr/>
          </p:nvSpPr>
          <p:spPr bwMode="auto">
            <a:xfrm flipV="1">
              <a:off x="666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6" name="Line 8"/>
            <p:cNvSpPr>
              <a:spLocks noChangeShapeType="1"/>
            </p:cNvSpPr>
            <p:nvPr/>
          </p:nvSpPr>
          <p:spPr bwMode="auto">
            <a:xfrm>
              <a:off x="819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57" name="Arc 6"/>
          <p:cNvSpPr>
            <a:spLocks/>
          </p:cNvSpPr>
          <p:nvPr/>
        </p:nvSpPr>
        <p:spPr bwMode="auto">
          <a:xfrm flipH="1" flipV="1">
            <a:off x="2425700" y="631825"/>
            <a:ext cx="1089096" cy="102153"/>
          </a:xfrm>
          <a:custGeom>
            <a:avLst/>
            <a:gdLst>
              <a:gd name="T0" fmla="*/ 1359 w 43200"/>
              <a:gd name="T1" fmla="*/ 0 h 25773"/>
              <a:gd name="T2" fmla="*/ 0 w 43200"/>
              <a:gd name="T3" fmla="*/ 0 h 25773"/>
              <a:gd name="T4" fmla="*/ 680 w 43200"/>
              <a:gd name="T5" fmla="*/ 0 h 25773"/>
              <a:gd name="T6" fmla="*/ 0 60000 65536"/>
              <a:gd name="T7" fmla="*/ 0 60000 65536"/>
              <a:gd name="T8" fmla="*/ 0 60000 65536"/>
              <a:gd name="T9" fmla="*/ 0 w 43200"/>
              <a:gd name="T10" fmla="*/ 0 h 25773"/>
              <a:gd name="T11" fmla="*/ 43200 w 43200"/>
              <a:gd name="T12" fmla="*/ 25773 h 257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5773" fill="none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</a:path>
              <a:path w="43200" h="25773" stroke="0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  <a:lnTo>
                  <a:pt x="21600" y="4173"/>
                </a:lnTo>
                <a:close/>
              </a:path>
            </a:pathLst>
          </a:custGeom>
          <a:noFill/>
          <a:ln w="57150">
            <a:solidFill>
              <a:srgbClr val="66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31403" tIns="15702" rIns="31403" bIns="15702" anchor="ctr"/>
          <a:lstStyle/>
          <a:p>
            <a:endParaRPr lang="ru-RU"/>
          </a:p>
        </p:txBody>
      </p:sp>
      <p:grpSp>
        <p:nvGrpSpPr>
          <p:cNvPr id="23558" name="Group 22"/>
          <p:cNvGrpSpPr>
            <a:grpSpLocks/>
          </p:cNvGrpSpPr>
          <p:nvPr/>
        </p:nvGrpSpPr>
        <p:grpSpPr bwMode="auto">
          <a:xfrm>
            <a:off x="3644900" y="1247615"/>
            <a:ext cx="412415" cy="136704"/>
            <a:chOff x="385" y="1480"/>
            <a:chExt cx="499" cy="362"/>
          </a:xfrm>
        </p:grpSpPr>
        <p:sp>
          <p:nvSpPr>
            <p:cNvPr id="23591" name="Line 20"/>
            <p:cNvSpPr>
              <a:spLocks noChangeShapeType="1"/>
            </p:cNvSpPr>
            <p:nvPr/>
          </p:nvSpPr>
          <p:spPr bwMode="auto">
            <a:xfrm flipV="1">
              <a:off x="385" y="1480"/>
              <a:ext cx="272" cy="362"/>
            </a:xfrm>
            <a:prstGeom prst="line">
              <a:avLst/>
            </a:prstGeom>
            <a:noFill/>
            <a:ln w="57150">
              <a:solidFill>
                <a:srgbClr val="66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2" name="Line 21"/>
            <p:cNvSpPr>
              <a:spLocks noChangeShapeType="1"/>
            </p:cNvSpPr>
            <p:nvPr/>
          </p:nvSpPr>
          <p:spPr bwMode="auto">
            <a:xfrm>
              <a:off x="657" y="1480"/>
              <a:ext cx="227" cy="362"/>
            </a:xfrm>
            <a:prstGeom prst="line">
              <a:avLst/>
            </a:prstGeom>
            <a:noFill/>
            <a:ln w="57150">
              <a:solidFill>
                <a:srgbClr val="66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59" name="Group 13"/>
          <p:cNvGrpSpPr>
            <a:grpSpLocks noChangeAspect="1"/>
          </p:cNvGrpSpPr>
          <p:nvPr/>
        </p:nvGrpSpPr>
        <p:grpSpPr bwMode="auto">
          <a:xfrm>
            <a:off x="1739900" y="1434567"/>
            <a:ext cx="2724741" cy="340258"/>
            <a:chOff x="5941" y="5412"/>
            <a:chExt cx="2700" cy="450"/>
          </a:xfrm>
        </p:grpSpPr>
        <p:sp>
          <p:nvSpPr>
            <p:cNvPr id="23587" name="AutoShape 14"/>
            <p:cNvSpPr>
              <a:spLocks noChangeAspect="1" noChangeArrowheads="1"/>
            </p:cNvSpPr>
            <p:nvPr/>
          </p:nvSpPr>
          <p:spPr bwMode="auto">
            <a:xfrm>
              <a:off x="5941" y="5412"/>
              <a:ext cx="270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3588" name="Line 15"/>
            <p:cNvSpPr>
              <a:spLocks noChangeShapeType="1"/>
            </p:cNvSpPr>
            <p:nvPr/>
          </p:nvSpPr>
          <p:spPr bwMode="auto">
            <a:xfrm flipH="1">
              <a:off x="6661" y="5772"/>
              <a:ext cx="153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89" name="Line 16"/>
            <p:cNvSpPr>
              <a:spLocks noChangeShapeType="1"/>
            </p:cNvSpPr>
            <p:nvPr/>
          </p:nvSpPr>
          <p:spPr bwMode="auto">
            <a:xfrm flipV="1">
              <a:off x="666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90" name="Line 17"/>
            <p:cNvSpPr>
              <a:spLocks noChangeShapeType="1"/>
            </p:cNvSpPr>
            <p:nvPr/>
          </p:nvSpPr>
          <p:spPr bwMode="auto">
            <a:xfrm>
              <a:off x="819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60" name="Group 18"/>
          <p:cNvGrpSpPr>
            <a:grpSpLocks noChangeAspect="1"/>
          </p:cNvGrpSpPr>
          <p:nvPr/>
        </p:nvGrpSpPr>
        <p:grpSpPr bwMode="auto">
          <a:xfrm>
            <a:off x="1384393" y="2077216"/>
            <a:ext cx="3996020" cy="307209"/>
            <a:chOff x="5941" y="5412"/>
            <a:chExt cx="2700" cy="450"/>
          </a:xfrm>
        </p:grpSpPr>
        <p:sp>
          <p:nvSpPr>
            <p:cNvPr id="23583" name="AutoShape 19"/>
            <p:cNvSpPr>
              <a:spLocks noChangeAspect="1" noChangeArrowheads="1"/>
            </p:cNvSpPr>
            <p:nvPr/>
          </p:nvSpPr>
          <p:spPr bwMode="auto">
            <a:xfrm>
              <a:off x="5941" y="5412"/>
              <a:ext cx="270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3584" name="Line 20"/>
            <p:cNvSpPr>
              <a:spLocks noChangeShapeType="1"/>
            </p:cNvSpPr>
            <p:nvPr/>
          </p:nvSpPr>
          <p:spPr bwMode="auto">
            <a:xfrm flipH="1">
              <a:off x="6661" y="5772"/>
              <a:ext cx="153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85" name="Line 21"/>
            <p:cNvSpPr>
              <a:spLocks noChangeShapeType="1"/>
            </p:cNvSpPr>
            <p:nvPr/>
          </p:nvSpPr>
          <p:spPr bwMode="auto">
            <a:xfrm flipV="1">
              <a:off x="666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86" name="Line 22"/>
            <p:cNvSpPr>
              <a:spLocks noChangeShapeType="1"/>
            </p:cNvSpPr>
            <p:nvPr/>
          </p:nvSpPr>
          <p:spPr bwMode="auto">
            <a:xfrm>
              <a:off x="819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61" name="Group 23"/>
          <p:cNvGrpSpPr>
            <a:grpSpLocks noChangeAspect="1"/>
          </p:cNvGrpSpPr>
          <p:nvPr/>
        </p:nvGrpSpPr>
        <p:grpSpPr bwMode="auto">
          <a:xfrm>
            <a:off x="1663700" y="2723621"/>
            <a:ext cx="3314334" cy="270404"/>
            <a:chOff x="5941" y="5412"/>
            <a:chExt cx="2700" cy="450"/>
          </a:xfrm>
        </p:grpSpPr>
        <p:sp>
          <p:nvSpPr>
            <p:cNvPr id="23579" name="AutoShape 24"/>
            <p:cNvSpPr>
              <a:spLocks noChangeAspect="1" noChangeArrowheads="1"/>
            </p:cNvSpPr>
            <p:nvPr/>
          </p:nvSpPr>
          <p:spPr bwMode="auto">
            <a:xfrm>
              <a:off x="5941" y="5412"/>
              <a:ext cx="270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3580" name="Line 25"/>
            <p:cNvSpPr>
              <a:spLocks noChangeShapeType="1"/>
            </p:cNvSpPr>
            <p:nvPr/>
          </p:nvSpPr>
          <p:spPr bwMode="auto">
            <a:xfrm flipH="1">
              <a:off x="6661" y="5772"/>
              <a:ext cx="153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81" name="Line 26"/>
            <p:cNvSpPr>
              <a:spLocks noChangeShapeType="1"/>
            </p:cNvSpPr>
            <p:nvPr/>
          </p:nvSpPr>
          <p:spPr bwMode="auto">
            <a:xfrm flipV="1">
              <a:off x="666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82" name="Line 27"/>
            <p:cNvSpPr>
              <a:spLocks noChangeShapeType="1"/>
            </p:cNvSpPr>
            <p:nvPr/>
          </p:nvSpPr>
          <p:spPr bwMode="auto">
            <a:xfrm>
              <a:off x="8191" y="5502"/>
              <a:ext cx="0" cy="2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62" name="Group 22"/>
          <p:cNvGrpSpPr>
            <a:grpSpLocks/>
          </p:cNvGrpSpPr>
          <p:nvPr/>
        </p:nvGrpSpPr>
        <p:grpSpPr bwMode="auto">
          <a:xfrm>
            <a:off x="4245271" y="1866721"/>
            <a:ext cx="412415" cy="136704"/>
            <a:chOff x="385" y="1480"/>
            <a:chExt cx="499" cy="362"/>
          </a:xfrm>
        </p:grpSpPr>
        <p:sp>
          <p:nvSpPr>
            <p:cNvPr id="23577" name="Line 20"/>
            <p:cNvSpPr>
              <a:spLocks noChangeShapeType="1"/>
            </p:cNvSpPr>
            <p:nvPr/>
          </p:nvSpPr>
          <p:spPr bwMode="auto">
            <a:xfrm flipV="1">
              <a:off x="385" y="1480"/>
              <a:ext cx="272" cy="362"/>
            </a:xfrm>
            <a:prstGeom prst="line">
              <a:avLst/>
            </a:prstGeom>
            <a:noFill/>
            <a:ln w="57150">
              <a:solidFill>
                <a:srgbClr val="66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78" name="Line 21"/>
            <p:cNvSpPr>
              <a:spLocks noChangeShapeType="1"/>
            </p:cNvSpPr>
            <p:nvPr/>
          </p:nvSpPr>
          <p:spPr bwMode="auto">
            <a:xfrm>
              <a:off x="657" y="1480"/>
              <a:ext cx="227" cy="362"/>
            </a:xfrm>
            <a:prstGeom prst="line">
              <a:avLst/>
            </a:prstGeom>
            <a:noFill/>
            <a:ln w="57150">
              <a:solidFill>
                <a:srgbClr val="66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63" name="Arc 6"/>
          <p:cNvSpPr>
            <a:spLocks/>
          </p:cNvSpPr>
          <p:nvPr/>
        </p:nvSpPr>
        <p:spPr bwMode="auto">
          <a:xfrm flipH="1" flipV="1">
            <a:off x="2425700" y="1291672"/>
            <a:ext cx="1089096" cy="102153"/>
          </a:xfrm>
          <a:custGeom>
            <a:avLst/>
            <a:gdLst>
              <a:gd name="T0" fmla="*/ 1359 w 43200"/>
              <a:gd name="T1" fmla="*/ 0 h 25773"/>
              <a:gd name="T2" fmla="*/ 0 w 43200"/>
              <a:gd name="T3" fmla="*/ 0 h 25773"/>
              <a:gd name="T4" fmla="*/ 680 w 43200"/>
              <a:gd name="T5" fmla="*/ 0 h 25773"/>
              <a:gd name="T6" fmla="*/ 0 60000 65536"/>
              <a:gd name="T7" fmla="*/ 0 60000 65536"/>
              <a:gd name="T8" fmla="*/ 0 60000 65536"/>
              <a:gd name="T9" fmla="*/ 0 w 43200"/>
              <a:gd name="T10" fmla="*/ 0 h 25773"/>
              <a:gd name="T11" fmla="*/ 43200 w 43200"/>
              <a:gd name="T12" fmla="*/ 25773 h 257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5773" fill="none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</a:path>
              <a:path w="43200" h="25773" stroke="0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  <a:lnTo>
                  <a:pt x="21600" y="4173"/>
                </a:lnTo>
                <a:close/>
              </a:path>
            </a:pathLst>
          </a:custGeom>
          <a:noFill/>
          <a:ln w="57150">
            <a:solidFill>
              <a:srgbClr val="66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31403" tIns="15702" rIns="31403" bIns="15702" anchor="ctr"/>
          <a:lstStyle/>
          <a:p>
            <a:endParaRPr lang="ru-RU"/>
          </a:p>
        </p:txBody>
      </p:sp>
      <p:sp>
        <p:nvSpPr>
          <p:cNvPr id="23564" name="Arc 6"/>
          <p:cNvSpPr>
            <a:spLocks/>
          </p:cNvSpPr>
          <p:nvPr/>
        </p:nvSpPr>
        <p:spPr bwMode="auto">
          <a:xfrm flipH="1" flipV="1">
            <a:off x="3064082" y="1901272"/>
            <a:ext cx="1089096" cy="102153"/>
          </a:xfrm>
          <a:custGeom>
            <a:avLst/>
            <a:gdLst>
              <a:gd name="T0" fmla="*/ 1359 w 43200"/>
              <a:gd name="T1" fmla="*/ 0 h 25773"/>
              <a:gd name="T2" fmla="*/ 0 w 43200"/>
              <a:gd name="T3" fmla="*/ 0 h 25773"/>
              <a:gd name="T4" fmla="*/ 680 w 43200"/>
              <a:gd name="T5" fmla="*/ 0 h 25773"/>
              <a:gd name="T6" fmla="*/ 0 60000 65536"/>
              <a:gd name="T7" fmla="*/ 0 60000 65536"/>
              <a:gd name="T8" fmla="*/ 0 60000 65536"/>
              <a:gd name="T9" fmla="*/ 0 w 43200"/>
              <a:gd name="T10" fmla="*/ 0 h 25773"/>
              <a:gd name="T11" fmla="*/ 43200 w 43200"/>
              <a:gd name="T12" fmla="*/ 25773 h 257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5773" fill="none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</a:path>
              <a:path w="43200" h="25773" stroke="0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  <a:lnTo>
                  <a:pt x="21600" y="4173"/>
                </a:lnTo>
                <a:close/>
              </a:path>
            </a:pathLst>
          </a:custGeom>
          <a:noFill/>
          <a:ln w="57150">
            <a:solidFill>
              <a:srgbClr val="66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31403" tIns="15702" rIns="31403" bIns="15702" anchor="ctr"/>
          <a:lstStyle/>
          <a:p>
            <a:endParaRPr lang="ru-RU"/>
          </a:p>
        </p:txBody>
      </p:sp>
      <p:sp>
        <p:nvSpPr>
          <p:cNvPr id="23565" name="Arc 6"/>
          <p:cNvSpPr>
            <a:spLocks/>
          </p:cNvSpPr>
          <p:nvPr/>
        </p:nvSpPr>
        <p:spPr bwMode="auto">
          <a:xfrm flipH="1" flipV="1">
            <a:off x="3263900" y="2587072"/>
            <a:ext cx="1089096" cy="102153"/>
          </a:xfrm>
          <a:custGeom>
            <a:avLst/>
            <a:gdLst>
              <a:gd name="T0" fmla="*/ 1359 w 43200"/>
              <a:gd name="T1" fmla="*/ 0 h 25773"/>
              <a:gd name="T2" fmla="*/ 0 w 43200"/>
              <a:gd name="T3" fmla="*/ 0 h 25773"/>
              <a:gd name="T4" fmla="*/ 680 w 43200"/>
              <a:gd name="T5" fmla="*/ 0 h 25773"/>
              <a:gd name="T6" fmla="*/ 0 60000 65536"/>
              <a:gd name="T7" fmla="*/ 0 60000 65536"/>
              <a:gd name="T8" fmla="*/ 0 60000 65536"/>
              <a:gd name="T9" fmla="*/ 0 w 43200"/>
              <a:gd name="T10" fmla="*/ 0 h 25773"/>
              <a:gd name="T11" fmla="*/ 43200 w 43200"/>
              <a:gd name="T12" fmla="*/ 25773 h 257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5773" fill="none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</a:path>
              <a:path w="43200" h="25773" stroke="0" extrusionOk="0">
                <a:moveTo>
                  <a:pt x="42793" y="-1"/>
                </a:moveTo>
                <a:cubicBezTo>
                  <a:pt x="43063" y="1374"/>
                  <a:pt x="43200" y="2772"/>
                  <a:pt x="43200" y="4173"/>
                </a:cubicBezTo>
                <a:cubicBezTo>
                  <a:pt x="43200" y="16102"/>
                  <a:pt x="33529" y="25773"/>
                  <a:pt x="21600" y="25773"/>
                </a:cubicBezTo>
                <a:cubicBezTo>
                  <a:pt x="9670" y="25773"/>
                  <a:pt x="0" y="16102"/>
                  <a:pt x="0" y="4173"/>
                </a:cubicBezTo>
                <a:cubicBezTo>
                  <a:pt x="-1" y="3044"/>
                  <a:pt x="88" y="1917"/>
                  <a:pt x="264" y="802"/>
                </a:cubicBezTo>
                <a:lnTo>
                  <a:pt x="21600" y="4173"/>
                </a:lnTo>
                <a:close/>
              </a:path>
            </a:pathLst>
          </a:custGeom>
          <a:noFill/>
          <a:ln w="57150">
            <a:solidFill>
              <a:srgbClr val="66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31403" tIns="15702" rIns="31403" bIns="15702" anchor="ctr"/>
          <a:lstStyle/>
          <a:p>
            <a:endParaRPr lang="ru-RU"/>
          </a:p>
        </p:txBody>
      </p:sp>
      <p:grpSp>
        <p:nvGrpSpPr>
          <p:cNvPr id="23566" name="Group 42"/>
          <p:cNvGrpSpPr>
            <a:grpSpLocks/>
          </p:cNvGrpSpPr>
          <p:nvPr/>
        </p:nvGrpSpPr>
        <p:grpSpPr bwMode="auto">
          <a:xfrm>
            <a:off x="2474490" y="1975970"/>
            <a:ext cx="494497" cy="103655"/>
            <a:chOff x="1655" y="2341"/>
            <a:chExt cx="817" cy="227"/>
          </a:xfrm>
        </p:grpSpPr>
        <p:sp>
          <p:nvSpPr>
            <p:cNvPr id="23575" name="Line 43"/>
            <p:cNvSpPr>
              <a:spLocks noChangeShapeType="1"/>
            </p:cNvSpPr>
            <p:nvPr/>
          </p:nvSpPr>
          <p:spPr bwMode="auto">
            <a:xfrm>
              <a:off x="1655" y="2341"/>
              <a:ext cx="817" cy="0"/>
            </a:xfrm>
            <a:prstGeom prst="line">
              <a:avLst/>
            </a:prstGeom>
            <a:noFill/>
            <a:ln w="57150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76" name="Line 44"/>
            <p:cNvSpPr>
              <a:spLocks noChangeShapeType="1"/>
            </p:cNvSpPr>
            <p:nvPr/>
          </p:nvSpPr>
          <p:spPr bwMode="auto">
            <a:xfrm>
              <a:off x="2472" y="2341"/>
              <a:ext cx="0" cy="227"/>
            </a:xfrm>
            <a:prstGeom prst="line">
              <a:avLst/>
            </a:prstGeom>
            <a:noFill/>
            <a:ln w="57150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567" name="Group 45"/>
          <p:cNvGrpSpPr>
            <a:grpSpLocks/>
          </p:cNvGrpSpPr>
          <p:nvPr/>
        </p:nvGrpSpPr>
        <p:grpSpPr bwMode="auto">
          <a:xfrm>
            <a:off x="2578100" y="2585570"/>
            <a:ext cx="494497" cy="103655"/>
            <a:chOff x="1655" y="2341"/>
            <a:chExt cx="817" cy="227"/>
          </a:xfrm>
        </p:grpSpPr>
        <p:sp>
          <p:nvSpPr>
            <p:cNvPr id="23573" name="Line 46"/>
            <p:cNvSpPr>
              <a:spLocks noChangeShapeType="1"/>
            </p:cNvSpPr>
            <p:nvPr/>
          </p:nvSpPr>
          <p:spPr bwMode="auto">
            <a:xfrm>
              <a:off x="1655" y="2341"/>
              <a:ext cx="817" cy="0"/>
            </a:xfrm>
            <a:prstGeom prst="line">
              <a:avLst/>
            </a:prstGeom>
            <a:noFill/>
            <a:ln w="57150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74" name="Line 47"/>
            <p:cNvSpPr>
              <a:spLocks noChangeShapeType="1"/>
            </p:cNvSpPr>
            <p:nvPr/>
          </p:nvSpPr>
          <p:spPr bwMode="auto">
            <a:xfrm>
              <a:off x="2472" y="2341"/>
              <a:ext cx="0" cy="227"/>
            </a:xfrm>
            <a:prstGeom prst="line">
              <a:avLst/>
            </a:prstGeom>
            <a:noFill/>
            <a:ln w="57150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568" name="Rectangle 51"/>
          <p:cNvSpPr>
            <a:spLocks noChangeArrowheads="1"/>
          </p:cNvSpPr>
          <p:nvPr/>
        </p:nvSpPr>
        <p:spPr bwMode="auto">
          <a:xfrm>
            <a:off x="1444453" y="1485721"/>
            <a:ext cx="104032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81" tIns="25740" rIns="51481" bIns="25740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endParaRPr lang="ru-RU" altLang="ru-RU" sz="1800"/>
          </a:p>
        </p:txBody>
      </p:sp>
      <p:sp>
        <p:nvSpPr>
          <p:cNvPr id="23569" name="Rectangle 40"/>
          <p:cNvSpPr>
            <a:spLocks noChangeArrowheads="1"/>
          </p:cNvSpPr>
          <p:nvPr/>
        </p:nvSpPr>
        <p:spPr bwMode="auto">
          <a:xfrm>
            <a:off x="4834864" y="2142978"/>
            <a:ext cx="192193" cy="165247"/>
          </a:xfrm>
          <a:prstGeom prst="rect">
            <a:avLst/>
          </a:prstGeom>
          <a:noFill/>
          <a:ln w="57150">
            <a:solidFill>
              <a:srgbClr val="66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1403" tIns="15702" rIns="31403" bIns="15702" anchor="ctr"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ru-RU" altLang="ru-RU" sz="1000"/>
          </a:p>
        </p:txBody>
      </p:sp>
      <p:sp>
        <p:nvSpPr>
          <p:cNvPr id="23570" name="Rectangle 40"/>
          <p:cNvSpPr>
            <a:spLocks noChangeArrowheads="1"/>
          </p:cNvSpPr>
          <p:nvPr/>
        </p:nvSpPr>
        <p:spPr bwMode="auto">
          <a:xfrm>
            <a:off x="4559300" y="2752578"/>
            <a:ext cx="192193" cy="165247"/>
          </a:xfrm>
          <a:prstGeom prst="rect">
            <a:avLst/>
          </a:prstGeom>
          <a:noFill/>
          <a:ln w="57150">
            <a:solidFill>
              <a:srgbClr val="66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1403" tIns="15702" rIns="31403" bIns="15702" anchor="ctr"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ru-RU" altLang="ru-RU" sz="1000"/>
          </a:p>
        </p:txBody>
      </p:sp>
      <p:sp>
        <p:nvSpPr>
          <p:cNvPr id="23571" name="Rectangle 40"/>
          <p:cNvSpPr>
            <a:spLocks noChangeArrowheads="1"/>
          </p:cNvSpPr>
          <p:nvPr/>
        </p:nvSpPr>
        <p:spPr bwMode="auto">
          <a:xfrm>
            <a:off x="3797300" y="839004"/>
            <a:ext cx="192193" cy="165247"/>
          </a:xfrm>
          <a:prstGeom prst="rect">
            <a:avLst/>
          </a:prstGeom>
          <a:noFill/>
          <a:ln w="57150">
            <a:solidFill>
              <a:srgbClr val="66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1403" tIns="15702" rIns="31403" bIns="15702" anchor="ctr"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ru-RU" altLang="ru-RU" sz="1000"/>
          </a:p>
        </p:txBody>
      </p:sp>
      <p:sp>
        <p:nvSpPr>
          <p:cNvPr id="23572" name="Rectangle 40"/>
          <p:cNvSpPr>
            <a:spLocks noChangeArrowheads="1"/>
          </p:cNvSpPr>
          <p:nvPr/>
        </p:nvSpPr>
        <p:spPr bwMode="auto">
          <a:xfrm>
            <a:off x="4102100" y="1533378"/>
            <a:ext cx="192193" cy="165247"/>
          </a:xfrm>
          <a:prstGeom prst="rect">
            <a:avLst/>
          </a:prstGeom>
          <a:noFill/>
          <a:ln w="57150">
            <a:solidFill>
              <a:srgbClr val="66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1403" tIns="15702" rIns="31403" bIns="15702" anchor="ctr"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ru-RU" altLang="ru-RU" sz="1000"/>
          </a:p>
        </p:txBody>
      </p:sp>
    </p:spTree>
    <p:extLst>
      <p:ext uri="{BB962C8B-B14F-4D97-AF65-F5344CB8AC3E}">
        <p14:creationId xmlns:p14="http://schemas.microsoft.com/office/powerpoint/2010/main" val="3257415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2980</TotalTime>
  <Words>968</Words>
  <Application>Microsoft Office PowerPoint</Application>
  <PresentationFormat>Произвольный</PresentationFormat>
  <Paragraphs>214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Office Theme</vt:lpstr>
      <vt:lpstr>Презентация PowerPoint</vt:lpstr>
      <vt:lpstr>Сегодня на уроке</vt:lpstr>
      <vt:lpstr>Презентация PowerPoint</vt:lpstr>
      <vt:lpstr>Презентация PowerPoint</vt:lpstr>
      <vt:lpstr>СОСТАВ СЛОВА</vt:lpstr>
      <vt:lpstr>ОКОНЧАНИЕ</vt:lpstr>
      <vt:lpstr>ОСНОВА СЛОВА</vt:lpstr>
      <vt:lpstr>СООТНЕСИ СЛОВО СО СХЕМОЙ</vt:lpstr>
      <vt:lpstr>СООТНЕСИ СЛОВО СО СХЕМОЙ</vt:lpstr>
      <vt:lpstr>КОРЕНЬ </vt:lpstr>
      <vt:lpstr>Презентация PowerPoint</vt:lpstr>
      <vt:lpstr>СУФФИКС</vt:lpstr>
      <vt:lpstr>ПРИСТАВКА</vt:lpstr>
      <vt:lpstr>НАЙДИТЕ СЛОВА С ПРИСТАВКАМИ</vt:lpstr>
      <vt:lpstr>Презентация PowerPoint</vt:lpstr>
      <vt:lpstr>ПОРЯДОК РАЗБОРА СЛОВА ПО СОСТАВУ </vt:lpstr>
      <vt:lpstr> ОБРАЗЕЦ РАЗБОРА </vt:lpstr>
      <vt:lpstr>ПИСЬМЕННЫЙ РАЗБОР </vt:lpstr>
      <vt:lpstr>ПОРЯДОК РАЗБОРА СЛОВ</vt:lpstr>
      <vt:lpstr>Презентация PowerPoint</vt:lpstr>
      <vt:lpstr>Презентация PowerPoint</vt:lpstr>
      <vt:lpstr>УПРАЖНЕНИЕ 333</vt:lpstr>
      <vt:lpstr>УПРАЖНЕНИЕ 333</vt:lpstr>
      <vt:lpstr>УПРАЖНЕНИЕ 333</vt:lpstr>
      <vt:lpstr>ПИТАЮТ¹  </vt:lpstr>
      <vt:lpstr> </vt:lpstr>
      <vt:lpstr>САМОСТОЯТЕЛЬНАЯ РАБОТА </vt:lpstr>
      <vt:lpstr>САМОСТОЯТЕЛЬНАЯ РАБОТА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317</cp:revision>
  <dcterms:created xsi:type="dcterms:W3CDTF">2020-04-13T08:05:16Z</dcterms:created>
  <dcterms:modified xsi:type="dcterms:W3CDTF">2020-12-06T15:07:16Z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