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9" r:id="rId2"/>
    <p:sldId id="390" r:id="rId3"/>
    <p:sldId id="426" r:id="rId4"/>
    <p:sldId id="427" r:id="rId5"/>
    <p:sldId id="428" r:id="rId6"/>
    <p:sldId id="408" r:id="rId7"/>
    <p:sldId id="410" r:id="rId8"/>
    <p:sldId id="419" r:id="rId9"/>
    <p:sldId id="420" r:id="rId10"/>
    <p:sldId id="411" r:id="rId11"/>
    <p:sldId id="388" r:id="rId12"/>
    <p:sldId id="399" r:id="rId13"/>
    <p:sldId id="409" r:id="rId14"/>
    <p:sldId id="417" r:id="rId15"/>
    <p:sldId id="413" r:id="rId16"/>
    <p:sldId id="406" r:id="rId17"/>
    <p:sldId id="412" r:id="rId18"/>
    <p:sldId id="407" r:id="rId19"/>
    <p:sldId id="393" r:id="rId20"/>
    <p:sldId id="422" r:id="rId21"/>
    <p:sldId id="424" r:id="rId22"/>
    <p:sldId id="395" r:id="rId23"/>
    <p:sldId id="414" r:id="rId24"/>
    <p:sldId id="415" r:id="rId25"/>
    <p:sldId id="341" r:id="rId26"/>
    <p:sldId id="387" r:id="rId27"/>
    <p:sldId id="294" r:id="rId28"/>
    <p:sldId id="429" r:id="rId29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662" y="-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5537-DCFC-4F67-9FE0-E3D5414C4E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5759D-B781-4861-ADD3-B48DB42B15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20700" y="1393825"/>
            <a:ext cx="3301148" cy="914303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 algn="ctr">
              <a:spcBef>
                <a:spcPts val="34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Разбор слова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55" marR="5065" algn="ctr">
              <a:spcBef>
                <a:spcPts val="34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составу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687" y="1251218"/>
            <a:ext cx="344044" cy="16900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54524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87915" y="541952"/>
            <a:ext cx="457199" cy="212189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2961727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07" y="1422803"/>
            <a:ext cx="1660093" cy="111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700" y="555625"/>
            <a:ext cx="55626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КОРЕНЬ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07504" y="631825"/>
            <a:ext cx="3513596" cy="1477328"/>
          </a:xfrm>
        </p:spPr>
        <p:txBody>
          <a:bodyPr/>
          <a:lstStyle/>
          <a:p>
            <a:r>
              <a:rPr lang="ru-RU" sz="1600" i="0" dirty="0" smtClean="0"/>
              <a:t>     Корень </a:t>
            </a:r>
            <a:r>
              <a:rPr lang="ru-RU" sz="1600" i="0" dirty="0"/>
              <a:t>– главная значимая часть слова, в которой заключено общее лексическое значение однокоренных слов. Слова с одним и тем же корнем называют однокоренными или родственными. Вокруг корня группируются в слове все остальные значимые части: приставка, суффикс, окончание.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012825"/>
            <a:ext cx="1885950" cy="14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403225"/>
            <a:ext cx="5562600" cy="27576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 С </a:t>
            </a:r>
            <a:r>
              <a:rPr lang="ru-RU" sz="1600" b="1" dirty="0">
                <a:solidFill>
                  <a:schemeClr val="hlink"/>
                </a:solidFill>
              </a:rPr>
              <a:t>помощью какой морфемы мы получаем новые слова?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 Где </a:t>
            </a:r>
            <a:r>
              <a:rPr lang="ru-RU" sz="1600" b="1" dirty="0">
                <a:solidFill>
                  <a:schemeClr val="hlink"/>
                </a:solidFill>
              </a:rPr>
              <a:t>стоит суффикс по отношению к корню?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Для </a:t>
            </a:r>
            <a:r>
              <a:rPr lang="ru-RU" sz="1600" b="1" dirty="0">
                <a:solidFill>
                  <a:schemeClr val="hlink"/>
                </a:solidFill>
              </a:rPr>
              <a:t>чего служит суффикс?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6" y="983520"/>
            <a:ext cx="924394" cy="86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631825"/>
            <a:ext cx="7143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012825"/>
            <a:ext cx="993775" cy="76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0679" y="327025"/>
            <a:ext cx="137512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Снегурочка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0214" y="708025"/>
            <a:ext cx="115608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Снеговик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8957" y="723515"/>
            <a:ext cx="118654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Снежинка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84" y="983520"/>
            <a:ext cx="773016" cy="7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06238" y="674271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Снежный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9509" y="266315"/>
            <a:ext cx="6783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Снег</a:t>
            </a:r>
          </a:p>
        </p:txBody>
      </p:sp>
      <p:pic>
        <p:nvPicPr>
          <p:cNvPr id="1035" name="Picture 11" descr="https://avatars.mds.yandex.net/get-pdb/1039768/57314f2a-937b-49bb-bd88-c8384b95ab44/ori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" y="555625"/>
            <a:ext cx="1084242" cy="9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9509" y="266315"/>
            <a:ext cx="6783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6238" y="674271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Снеж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ный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0214" y="708025"/>
            <a:ext cx="115608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Снег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овик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8957" y="723515"/>
            <a:ext cx="118654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Снеж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7994" y="327025"/>
            <a:ext cx="138050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Снег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урочка</a:t>
            </a:r>
          </a:p>
        </p:txBody>
      </p:sp>
    </p:spTree>
    <p:extLst>
      <p:ext uri="{BB962C8B-B14F-4D97-AF65-F5344CB8AC3E}">
        <p14:creationId xmlns:p14="http://schemas.microsoft.com/office/powerpoint/2010/main" val="3428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00" y="652334"/>
            <a:ext cx="5410200" cy="817691"/>
          </a:xfrm>
          <a:prstGeom prst="rect">
            <a:avLst/>
          </a:prstGeom>
          <a:solidFill>
            <a:schemeClr val="tx2">
              <a:lumMod val="20000"/>
              <a:lumOff val="80000"/>
              <a:alpha val="94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lIns="51481" tIns="25740" rIns="51481" bIns="25740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значимая часть слова, которая находится после корня или после другого суффикса.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407" y="98425"/>
            <a:ext cx="5189220" cy="369332"/>
          </a:xfrm>
        </p:spPr>
        <p:txBody>
          <a:bodyPr/>
          <a:lstStyle/>
          <a:p>
            <a:pPr algn="ctr"/>
            <a:r>
              <a:rPr lang="ru-RU" sz="2400" dirty="0" smtClean="0"/>
              <a:t>СУФФИКС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5900" y="1546225"/>
            <a:ext cx="5410199" cy="1524000"/>
          </a:xfrm>
          <a:prstGeom prst="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     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 служит для образования новых слов и их форм.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Эта морфема обозначается символом:    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водица , водный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816100" y="2548109"/>
            <a:ext cx="150192" cy="217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66292" y="2548109"/>
            <a:ext cx="154608" cy="217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730500" y="2529350"/>
            <a:ext cx="200024" cy="1598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20999" y="2513680"/>
            <a:ext cx="148152" cy="165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49700" y="2546844"/>
            <a:ext cx="76200" cy="109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873500" y="2546844"/>
            <a:ext cx="76200" cy="109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500" y="555625"/>
            <a:ext cx="56261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016126"/>
            <a:ext cx="709612" cy="292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09775"/>
            <a:ext cx="295598" cy="298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32" y="1927225"/>
            <a:ext cx="476568" cy="298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ПРИСТАВКА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13966"/>
            <a:ext cx="5410199" cy="1846659"/>
          </a:xfrm>
        </p:spPr>
        <p:txBody>
          <a:bodyPr/>
          <a:lstStyle/>
          <a:p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Приставка – значимая часть слова, которая находится перед корнем и служит для образования слов.</a:t>
            </a:r>
          </a:p>
          <a:p>
            <a:r>
              <a:rPr lang="ru-RU" sz="2400" b="1" dirty="0" smtClean="0"/>
              <a:t>  уехать, приехать, объехать.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010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95448"/>
            <a:ext cx="5562600" cy="369332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НАЙДИТЕ СЛОВА С ПРИСТАВКАМИ</a:t>
            </a:r>
            <a:endParaRPr lang="ru-RU" altLang="ru-RU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207" y="693492"/>
            <a:ext cx="2526293" cy="1995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lIns="51481" tIns="25740" rIns="51481" bIns="25740"/>
          <a:lstStyle/>
          <a:p>
            <a:pPr algn="l"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Передник</a:t>
            </a:r>
          </a:p>
          <a:p>
            <a:pPr algn="l"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Переносить</a:t>
            </a:r>
          </a:p>
          <a:p>
            <a:pPr algn="l"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Переносица</a:t>
            </a:r>
          </a:p>
          <a:p>
            <a:pPr algn="l"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Переплетный</a:t>
            </a:r>
          </a:p>
          <a:p>
            <a:pPr algn="l"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Перечница</a:t>
            </a:r>
          </a:p>
          <a:p>
            <a:pPr algn="ctr" eaLnBrk="1" hangingPunct="1"/>
            <a:endParaRPr lang="ru-RU" alt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9250" y="708025"/>
            <a:ext cx="258445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Переносить</a:t>
            </a:r>
          </a:p>
          <a:p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Переносица</a:t>
            </a:r>
          </a:p>
          <a:p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Переплетный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9100" y="784225"/>
            <a:ext cx="762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59100" y="1470025"/>
            <a:ext cx="762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59100" y="2155825"/>
            <a:ext cx="762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21100" y="784225"/>
            <a:ext cx="0" cy="114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21100" y="1508125"/>
            <a:ext cx="0" cy="114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21100" y="2155825"/>
            <a:ext cx="0" cy="114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182" y="631825"/>
            <a:ext cx="1171178" cy="3042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39700" y="98425"/>
            <a:ext cx="5486400" cy="42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 С ЧЕГО НАЧИНАТЬ РАЗБОР?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454958" y="2003975"/>
            <a:ext cx="896402" cy="802659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100" y="1089025"/>
            <a:ext cx="2438400" cy="50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ли оно</a:t>
            </a:r>
          </a:p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изменяемым?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5100" y="1698625"/>
            <a:ext cx="2286000" cy="61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Где его основа и </a:t>
            </a:r>
          </a:p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окончание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1900" y="2384425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Найди суффикс и</a:t>
            </a:r>
          </a:p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приставку.</a:t>
            </a:r>
          </a:p>
        </p:txBody>
      </p:sp>
      <p:sp>
        <p:nvSpPr>
          <p:cNvPr id="13" name="Круговая стрелка 12"/>
          <p:cNvSpPr/>
          <p:nvPr/>
        </p:nvSpPr>
        <p:spPr>
          <a:xfrm rot="2499541">
            <a:off x="3803939" y="1791893"/>
            <a:ext cx="1297940" cy="184185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311186"/>
              <a:gd name="adj5" fmla="val 125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3089410">
            <a:off x="2983347" y="627979"/>
            <a:ext cx="1152973" cy="1549559"/>
          </a:xfrm>
          <a:prstGeom prst="circular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307777"/>
          </a:xfrm>
        </p:spPr>
        <p:txBody>
          <a:bodyPr/>
          <a:lstStyle/>
          <a:p>
            <a:r>
              <a:rPr lang="ru-RU" dirty="0" smtClean="0"/>
              <a:t>ПОРЯДОК РАЗБОРА СЛОВА ПО СОСТАВУ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4000" cy="2431435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1. Выделить окончание и основу; указать значение окончания.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2. Выделить корень, подобрать несколько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одкоренных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слов.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3. Выделить приставку (приставки), суффикс (суффиксы); указать их значение (если оно ясно).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902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61555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ОБРАЗЕЦ РАЗБОРА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09726"/>
            <a:ext cx="5562600" cy="2923877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Переплётчиком</a:t>
            </a:r>
          </a:p>
          <a:p>
            <a:pPr algn="ctr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Устный разбор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1. В слове </a:t>
            </a:r>
            <a:r>
              <a:rPr lang="ru-RU" sz="1600" dirty="0" smtClean="0">
                <a:solidFill>
                  <a:srgbClr val="C00000"/>
                </a:solidFill>
              </a:rPr>
              <a:t>переплётчиком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окончание –ом указывает на то, что существительное употреблено в форме ед. ч., Т.п. Основа – </a:t>
            </a:r>
            <a:r>
              <a:rPr lang="ru-RU" sz="1600" dirty="0">
                <a:solidFill>
                  <a:srgbClr val="C00000"/>
                </a:solidFill>
              </a:rPr>
              <a:t>п</a:t>
            </a:r>
            <a:r>
              <a:rPr lang="ru-RU" sz="1600" dirty="0" smtClean="0">
                <a:solidFill>
                  <a:srgbClr val="C00000"/>
                </a:solidFill>
              </a:rPr>
              <a:t>ереплётчик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2. Корень </a:t>
            </a:r>
            <a:r>
              <a:rPr lang="ru-RU" sz="1600" dirty="0" smtClean="0">
                <a:solidFill>
                  <a:srgbClr val="C00000"/>
                </a:solidFill>
              </a:rPr>
              <a:t>–</a:t>
            </a:r>
            <a:r>
              <a:rPr lang="ru-RU" sz="1600" dirty="0" err="1" smtClean="0">
                <a:solidFill>
                  <a:srgbClr val="C00000"/>
                </a:solidFill>
              </a:rPr>
              <a:t>плет</a:t>
            </a:r>
            <a:r>
              <a:rPr lang="ru-RU" sz="1600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далее не разложимый; однокоренные слова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плетёнка, плести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3. Приставка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пере-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означает повторение действия; суффикс </a:t>
            </a:r>
            <a:r>
              <a:rPr lang="ru-RU" sz="1600" dirty="0">
                <a:solidFill>
                  <a:srgbClr val="C00000"/>
                </a:solidFill>
              </a:rPr>
              <a:t>-</a:t>
            </a:r>
            <a:r>
              <a:rPr lang="ru-RU" sz="1600" dirty="0" smtClean="0">
                <a:solidFill>
                  <a:srgbClr val="C00000"/>
                </a:solidFill>
              </a:rPr>
              <a:t>чик-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обозначает лицо по роду занятий, по профессии.</a:t>
            </a:r>
          </a:p>
          <a:p>
            <a:pPr marL="342900" indent="-342900" algn="l">
              <a:buAutoNum type="arabicPeriod"/>
            </a:pP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8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2500" y="708025"/>
            <a:ext cx="304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ПИСЬМЕННЫЙ РАЗБОР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631825"/>
            <a:ext cx="4893589" cy="276999"/>
          </a:xfrm>
        </p:spPr>
        <p:txBody>
          <a:bodyPr/>
          <a:lstStyle/>
          <a:p>
            <a:pPr algn="ctr"/>
            <a:r>
              <a:rPr lang="ru-RU" sz="1800" u="sng" dirty="0" smtClean="0">
                <a:solidFill>
                  <a:srgbClr val="C00000"/>
                </a:solidFill>
              </a:rPr>
              <a:t>Переплётчик</a:t>
            </a:r>
            <a:r>
              <a:rPr lang="ru-RU" sz="1800" dirty="0" smtClean="0">
                <a:solidFill>
                  <a:srgbClr val="C00000"/>
                </a:solidFill>
              </a:rPr>
              <a:t>ом </a:t>
            </a:r>
            <a:endParaRPr lang="ru-RU" sz="18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44700" y="631825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78100" y="631825"/>
            <a:ext cx="0" cy="1143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2628883" y="574675"/>
            <a:ext cx="457200" cy="285750"/>
          </a:xfrm>
          <a:prstGeom prst="arc">
            <a:avLst>
              <a:gd name="adj1" fmla="val 1078388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086083" y="574675"/>
            <a:ext cx="177817" cy="1428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63900" y="574675"/>
            <a:ext cx="228600" cy="1143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100" y="1012825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Письменный разбор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Разбор слова по составу следует отличать от словообразовательного разбора. При словообразовательном разборе определяется, от какого слова (слов) с помощью каких приставок и суффиксов, образовалось данное слово.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6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ПОРЯДОК РАЗБОРА СЛОВ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5451" name="Group 4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1366697"/>
              </p:ext>
            </p:extLst>
          </p:nvPr>
        </p:nvGraphicFramePr>
        <p:xfrm>
          <a:off x="139700" y="587359"/>
          <a:ext cx="5499100" cy="2482866"/>
        </p:xfrm>
        <a:graphic>
          <a:graphicData uri="http://schemas.openxmlformats.org/drawingml/2006/table">
            <a:tbl>
              <a:tblPr/>
              <a:tblGrid>
                <a:gridCol w="1155486"/>
                <a:gridCol w="1254768"/>
                <a:gridCol w="790146"/>
                <a:gridCol w="1066800"/>
                <a:gridCol w="1231900"/>
              </a:tblGrid>
              <a:tr h="7648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Порядок разбора</a:t>
                      </a:r>
                    </a:p>
                  </a:txBody>
                  <a:tcPr marL="56750" marR="56750" marT="22143" marB="2214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ru-RU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7F0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7F0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7F0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ru-RU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7F08"/>
                    </a:solidFill>
                  </a:tcPr>
                </a:tc>
              </a:tr>
              <a:tr h="5714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Части слова</a:t>
                      </a:r>
                    </a:p>
                  </a:txBody>
                  <a:tcPr marL="56750" marR="56750" marT="22143" marB="2214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окончание</a:t>
                      </a:r>
                    </a:p>
                  </a:txBody>
                  <a:tcPr marL="56750" marR="56750" marT="22143" marB="22143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корень</a:t>
                      </a:r>
                    </a:p>
                  </a:txBody>
                  <a:tcPr marL="56750" marR="56750" marT="22143" marB="22143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суффикс</a:t>
                      </a:r>
                    </a:p>
                  </a:txBody>
                  <a:tcPr marL="56750" marR="56750" marT="22143" marB="22143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Приставка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14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Что делаю?</a:t>
                      </a:r>
                    </a:p>
                  </a:txBody>
                  <a:tcPr marL="56750" marR="56750" marT="22143" marB="2214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Изменяю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 </a:t>
                      </a:r>
                      <a:endParaRPr kumimoji="1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слова</a:t>
                      </a:r>
                      <a:endParaRPr kumimoji="1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6750" marR="56750" marT="22143" marB="221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78100" y="2155825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</a:pPr>
            <a:r>
              <a:rPr kumimoji="1" lang="ru-RU" altLang="ru-RU" sz="1600" kern="0" dirty="0">
                <a:solidFill>
                  <a:prstClr val="black"/>
                </a:solidFill>
                <a:latin typeface="Arial" charset="0"/>
              </a:rPr>
              <a:t>Подбираю однокоренные слова с приставками и без, с суффиксами и без.</a:t>
            </a:r>
          </a:p>
        </p:txBody>
      </p:sp>
    </p:spTree>
    <p:extLst>
      <p:ext uri="{BB962C8B-B14F-4D97-AF65-F5344CB8AC3E}">
        <p14:creationId xmlns:p14="http://schemas.microsoft.com/office/powerpoint/2010/main" val="1758549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00" y="631825"/>
            <a:ext cx="4199396" cy="2462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dirty="0" smtClean="0"/>
              <a:t>1</a:t>
            </a:r>
            <a:r>
              <a:rPr lang="ru-RU" altLang="ru-RU" sz="2000" dirty="0" smtClean="0"/>
              <a:t>. Научимся составлять </a:t>
            </a:r>
            <a:r>
              <a:rPr lang="ru-RU" altLang="ru-RU" sz="2000" dirty="0"/>
              <a:t>алгоритм разбора слова по составу.</a:t>
            </a:r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2. </a:t>
            </a:r>
            <a:r>
              <a:rPr lang="ru-RU" altLang="ru-RU" sz="2000" dirty="0"/>
              <a:t>Применять алгоритм при разборе слов.</a:t>
            </a:r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3. Научимся </a:t>
            </a:r>
            <a:r>
              <a:rPr lang="ru-RU" altLang="ru-RU" sz="2000" dirty="0"/>
              <a:t>подбирать слова к схемам и составлять слова из данных частей слова.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631825"/>
            <a:ext cx="829469" cy="5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91" y="-405"/>
            <a:ext cx="5189220" cy="540808"/>
          </a:xfrm>
          <a:prstGeom prst="rect">
            <a:avLst/>
          </a:prstGeom>
        </p:spPr>
        <p:txBody>
          <a:bodyPr vert="horz" lIns="51481" tIns="25740" rIns="51481" bIns="2574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РАСПРЕДЕЛИТЕЛЬНЫЙ ДИКТАНТ </a:t>
            </a:r>
            <a:endParaRPr lang="ru-RU" sz="23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1133" y="395117"/>
            <a:ext cx="5561798" cy="545127"/>
          </a:xfrm>
          <a:prstGeom prst="rect">
            <a:avLst/>
          </a:prstGeom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Распределите слова в соответствии со схемами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295" y="1546225"/>
            <a:ext cx="5596635" cy="1590866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Записка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чайник, весна, пробежка,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пригородный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комнатка, герб, новый, перелесок, зеленоватый, кров, век, подгорный, кудрявый, маленький, судьба, паромщик.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558" y="1027973"/>
            <a:ext cx="851742" cy="442052"/>
            <a:chOff x="376237" y="2051191"/>
            <a:chExt cx="1350780" cy="934278"/>
          </a:xfrm>
        </p:grpSpPr>
        <p:sp>
          <p:nvSpPr>
            <p:cNvPr id="18" name="Дуга 17"/>
            <p:cNvSpPr/>
            <p:nvPr/>
          </p:nvSpPr>
          <p:spPr>
            <a:xfrm>
              <a:off x="522926" y="2051191"/>
              <a:ext cx="655983" cy="934278"/>
            </a:xfrm>
            <a:prstGeom prst="arc">
              <a:avLst>
                <a:gd name="adj1" fmla="val 11308244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3" descr="C:\Users\User\Desktop\Рисунииок1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48403"/>
            <a:stretch>
              <a:fillRect/>
            </a:stretch>
          </p:blipFill>
          <p:spPr bwMode="auto">
            <a:xfrm>
              <a:off x="376237" y="2529257"/>
              <a:ext cx="949359" cy="321369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1468600" y="2353484"/>
              <a:ext cx="258417" cy="43363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721100" y="974171"/>
            <a:ext cx="1692776" cy="495854"/>
            <a:chOff x="6314033" y="1711789"/>
            <a:chExt cx="2684579" cy="104798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14033" y="1854295"/>
              <a:ext cx="643340" cy="397565"/>
              <a:chOff x="10634871" y="2325757"/>
              <a:chExt cx="1318593" cy="437321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1946835" y="2325757"/>
                <a:ext cx="0" cy="43732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10634871" y="2365514"/>
                <a:ext cx="1318593" cy="1987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7884368" y="1711789"/>
              <a:ext cx="337930" cy="596349"/>
              <a:chOff x="10694504" y="2107096"/>
              <a:chExt cx="457200" cy="536713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10694504" y="2126974"/>
                <a:ext cx="198783" cy="51683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913165" y="2107096"/>
                <a:ext cx="238539" cy="49695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3" descr="C:\Users\User\Desktop\Рисунииок1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48403"/>
            <a:stretch>
              <a:fillRect/>
            </a:stretch>
          </p:blipFill>
          <p:spPr bwMode="auto">
            <a:xfrm>
              <a:off x="6314033" y="2315643"/>
              <a:ext cx="2161366" cy="302996"/>
            </a:xfrm>
            <a:prstGeom prst="rect">
              <a:avLst/>
            </a:prstGeom>
            <a:noFill/>
          </p:spPr>
        </p:pic>
        <p:sp>
          <p:nvSpPr>
            <p:cNvPr id="21" name="Дуга 20"/>
            <p:cNvSpPr/>
            <p:nvPr/>
          </p:nvSpPr>
          <p:spPr>
            <a:xfrm>
              <a:off x="7066724" y="1825499"/>
              <a:ext cx="655983" cy="934278"/>
            </a:xfrm>
            <a:prstGeom prst="arc">
              <a:avLst>
                <a:gd name="adj1" fmla="val 11110033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91851" y="2142387"/>
              <a:ext cx="406761" cy="42639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76520" y="975197"/>
            <a:ext cx="1413427" cy="494828"/>
            <a:chOff x="3126879" y="1766653"/>
            <a:chExt cx="2241559" cy="1045821"/>
          </a:xfrm>
        </p:grpSpPr>
        <p:sp>
          <p:nvSpPr>
            <p:cNvPr id="11" name="Дуга 10"/>
            <p:cNvSpPr/>
            <p:nvPr/>
          </p:nvSpPr>
          <p:spPr>
            <a:xfrm>
              <a:off x="3281923" y="1878196"/>
              <a:ext cx="655983" cy="934278"/>
            </a:xfrm>
            <a:prstGeom prst="arc">
              <a:avLst>
                <a:gd name="adj1" fmla="val 11110033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3" descr="C:\Users\User\Desktop\Рисунииок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48403"/>
            <a:stretch>
              <a:fillRect/>
            </a:stretch>
          </p:blipFill>
          <p:spPr bwMode="auto">
            <a:xfrm>
              <a:off x="3126879" y="2427633"/>
              <a:ext cx="1735020" cy="243228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4984305" y="2239617"/>
              <a:ext cx="384133" cy="41744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4220888" y="1766653"/>
              <a:ext cx="337930" cy="596349"/>
              <a:chOff x="10694504" y="2107096"/>
              <a:chExt cx="457200" cy="536713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10694504" y="2126974"/>
                <a:ext cx="198783" cy="51683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0913165" y="2107096"/>
                <a:ext cx="238539" cy="49695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16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91" y="-405"/>
            <a:ext cx="5189220" cy="540808"/>
          </a:xfrm>
          <a:prstGeom prst="rect">
            <a:avLst/>
          </a:prstGeom>
        </p:spPr>
        <p:txBody>
          <a:bodyPr vert="horz" lIns="51481" tIns="25740" rIns="51481" bIns="257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3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252" y="1148294"/>
            <a:ext cx="1442394" cy="189864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 весна 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>
                <a:latin typeface="Georgia" panose="02040502050405020303" pitchFamily="18" charset="0"/>
              </a:rPr>
              <a:t>герб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новый 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кров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век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судьба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6826" y="723173"/>
            <a:ext cx="851742" cy="442052"/>
            <a:chOff x="376237" y="2051191"/>
            <a:chExt cx="1350780" cy="934278"/>
          </a:xfrm>
        </p:grpSpPr>
        <p:sp>
          <p:nvSpPr>
            <p:cNvPr id="18" name="Дуга 17"/>
            <p:cNvSpPr/>
            <p:nvPr/>
          </p:nvSpPr>
          <p:spPr>
            <a:xfrm>
              <a:off x="522926" y="2051191"/>
              <a:ext cx="655983" cy="934278"/>
            </a:xfrm>
            <a:prstGeom prst="arc">
              <a:avLst>
                <a:gd name="adj1" fmla="val 11308244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3" descr="C:\Users\User\Desktop\Рисунииок1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48403"/>
            <a:stretch>
              <a:fillRect/>
            </a:stretch>
          </p:blipFill>
          <p:spPr bwMode="auto">
            <a:xfrm>
              <a:off x="376237" y="2529257"/>
              <a:ext cx="949359" cy="321369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1468600" y="2353484"/>
              <a:ext cx="258417" cy="43363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721100" y="669371"/>
            <a:ext cx="1692776" cy="495854"/>
            <a:chOff x="6314033" y="1711789"/>
            <a:chExt cx="2684579" cy="104798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14033" y="1854295"/>
              <a:ext cx="643340" cy="397565"/>
              <a:chOff x="10634871" y="2325757"/>
              <a:chExt cx="1318593" cy="437321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1946835" y="2325757"/>
                <a:ext cx="0" cy="43732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10634871" y="2365514"/>
                <a:ext cx="1318593" cy="1987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7884368" y="1711789"/>
              <a:ext cx="337930" cy="596349"/>
              <a:chOff x="10694504" y="2107096"/>
              <a:chExt cx="457200" cy="536713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10694504" y="2126974"/>
                <a:ext cx="198783" cy="51683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913165" y="2107096"/>
                <a:ext cx="238539" cy="49695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3" descr="C:\Users\User\Desktop\Рисунииок1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48403"/>
            <a:stretch>
              <a:fillRect/>
            </a:stretch>
          </p:blipFill>
          <p:spPr bwMode="auto">
            <a:xfrm>
              <a:off x="6314033" y="2315643"/>
              <a:ext cx="2161366" cy="302996"/>
            </a:xfrm>
            <a:prstGeom prst="rect">
              <a:avLst/>
            </a:prstGeom>
            <a:noFill/>
          </p:spPr>
        </p:pic>
        <p:sp>
          <p:nvSpPr>
            <p:cNvPr id="21" name="Дуга 20"/>
            <p:cNvSpPr/>
            <p:nvPr/>
          </p:nvSpPr>
          <p:spPr>
            <a:xfrm>
              <a:off x="7066724" y="1825499"/>
              <a:ext cx="655983" cy="934278"/>
            </a:xfrm>
            <a:prstGeom prst="arc">
              <a:avLst>
                <a:gd name="adj1" fmla="val 11110033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91851" y="2142387"/>
              <a:ext cx="406761" cy="42639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63700" y="670397"/>
            <a:ext cx="1413427" cy="494828"/>
            <a:chOff x="3126879" y="1766653"/>
            <a:chExt cx="2241559" cy="1045821"/>
          </a:xfrm>
        </p:grpSpPr>
        <p:sp>
          <p:nvSpPr>
            <p:cNvPr id="11" name="Дуга 10"/>
            <p:cNvSpPr/>
            <p:nvPr/>
          </p:nvSpPr>
          <p:spPr>
            <a:xfrm>
              <a:off x="3281923" y="1878196"/>
              <a:ext cx="655983" cy="934278"/>
            </a:xfrm>
            <a:prstGeom prst="arc">
              <a:avLst>
                <a:gd name="adj1" fmla="val 11110033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3" descr="C:\Users\User\Desktop\Рисунииок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48403"/>
            <a:stretch>
              <a:fillRect/>
            </a:stretch>
          </p:blipFill>
          <p:spPr bwMode="auto">
            <a:xfrm>
              <a:off x="3126879" y="2427633"/>
              <a:ext cx="1735020" cy="243228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4984305" y="2239617"/>
              <a:ext cx="384133" cy="41744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4220888" y="1766653"/>
              <a:ext cx="337930" cy="596349"/>
              <a:chOff x="10694504" y="2107096"/>
              <a:chExt cx="457200" cy="536713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10694504" y="2126974"/>
                <a:ext cx="198783" cy="51683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0913165" y="2107096"/>
                <a:ext cx="238539" cy="49695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1634404" y="1148294"/>
            <a:ext cx="2148950" cy="1713976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ч</a:t>
            </a:r>
            <a:r>
              <a:rPr lang="ru-RU" b="1" dirty="0">
                <a:latin typeface="Georgia" panose="02040502050405020303" pitchFamily="18" charset="0"/>
              </a:rPr>
              <a:t>айник</a:t>
            </a:r>
            <a:endParaRPr lang="ru-RU" b="1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к</a:t>
            </a:r>
            <a:r>
              <a:rPr lang="ru-RU" b="1" dirty="0">
                <a:latin typeface="Georgia" panose="02040502050405020303" pitchFamily="18" charset="0"/>
              </a:rPr>
              <a:t>омнатка </a:t>
            </a:r>
          </a:p>
          <a:p>
            <a:r>
              <a:rPr lang="ru-RU" b="1" dirty="0">
                <a:latin typeface="Georgia" panose="02040502050405020303" pitchFamily="18" charset="0"/>
              </a:rPr>
              <a:t>з</a:t>
            </a:r>
            <a:r>
              <a:rPr lang="ru-RU" b="1" dirty="0">
                <a:latin typeface="Georgia" panose="02040502050405020303" pitchFamily="18" charset="0"/>
              </a:rPr>
              <a:t>еленоватый</a:t>
            </a:r>
          </a:p>
          <a:p>
            <a:r>
              <a:rPr lang="ru-RU" b="1" dirty="0">
                <a:latin typeface="Georgia" panose="02040502050405020303" pitchFamily="18" charset="0"/>
              </a:rPr>
              <a:t>к</a:t>
            </a:r>
            <a:r>
              <a:rPr lang="ru-RU" b="1" dirty="0">
                <a:latin typeface="Georgia" panose="02040502050405020303" pitchFamily="18" charset="0"/>
              </a:rPr>
              <a:t>удрявый</a:t>
            </a:r>
          </a:p>
          <a:p>
            <a:r>
              <a:rPr lang="ru-RU" b="1" dirty="0">
                <a:latin typeface="Georgia" panose="02040502050405020303" pitchFamily="18" charset="0"/>
              </a:rPr>
              <a:t>м</a:t>
            </a:r>
            <a:r>
              <a:rPr lang="ru-RU" b="1" dirty="0">
                <a:latin typeface="Georgia" panose="02040502050405020303" pitchFamily="18" charset="0"/>
              </a:rPr>
              <a:t>аленький</a:t>
            </a:r>
          </a:p>
          <a:p>
            <a:r>
              <a:rPr lang="ru-RU" b="1" dirty="0">
                <a:latin typeface="Georgia" panose="02040502050405020303" pitchFamily="18" charset="0"/>
              </a:rPr>
              <a:t>паромщик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8676" y="1213580"/>
            <a:ext cx="2167124" cy="1436977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з</a:t>
            </a:r>
            <a:r>
              <a:rPr lang="ru-RU" b="1" dirty="0">
                <a:latin typeface="Georgia" panose="02040502050405020303" pitchFamily="18" charset="0"/>
              </a:rPr>
              <a:t>аписка</a:t>
            </a:r>
          </a:p>
          <a:p>
            <a:r>
              <a:rPr lang="ru-RU" b="1" dirty="0">
                <a:latin typeface="Georgia" panose="02040502050405020303" pitchFamily="18" charset="0"/>
              </a:rPr>
              <a:t>п</a:t>
            </a:r>
            <a:r>
              <a:rPr lang="ru-RU" b="1" dirty="0">
                <a:latin typeface="Georgia" panose="02040502050405020303" pitchFamily="18" charset="0"/>
              </a:rPr>
              <a:t>робежка</a:t>
            </a:r>
          </a:p>
          <a:p>
            <a:r>
              <a:rPr lang="ru-RU" b="1" dirty="0">
                <a:latin typeface="Georgia" panose="02040502050405020303" pitchFamily="18" charset="0"/>
              </a:rPr>
              <a:t>п</a:t>
            </a:r>
            <a:r>
              <a:rPr lang="ru-RU" b="1" dirty="0">
                <a:latin typeface="Georgia" panose="02040502050405020303" pitchFamily="18" charset="0"/>
              </a:rPr>
              <a:t>ригородный</a:t>
            </a:r>
          </a:p>
          <a:p>
            <a:r>
              <a:rPr lang="ru-RU" b="1" dirty="0">
                <a:latin typeface="Georgia" panose="02040502050405020303" pitchFamily="18" charset="0"/>
              </a:rPr>
              <a:t>перелесок </a:t>
            </a:r>
          </a:p>
          <a:p>
            <a:r>
              <a:rPr lang="ru-RU" b="1" dirty="0">
                <a:latin typeface="Georgia" panose="02040502050405020303" pitchFamily="18" charset="0"/>
              </a:rPr>
              <a:t>подгорный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81938"/>
            <a:ext cx="4893589" cy="553998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Озаглавьте текст. Спишите. Разберите по составу выделенные слова.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333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165225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Родина подобна огромному дереву, на котором не сосчитать листьев. И всё, что мы делаем доброго, прибавляет ему силы. Но всякое дерево имеет корни. Без корней его повалил бы даже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несильный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ветер. Корни питают¹ дерево,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связывают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его с землёй.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333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детской игрушки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 народной сказки², с первой школьной беседы об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окружающем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мире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складывается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 человека представление о Родине.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Человек должен вырастать сыном своей отчизны. Совершая великие дела сегодня, нужно знать и помнить историю своего народа.       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(По В.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Пескову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3721100" y="1165225"/>
            <a:ext cx="138798" cy="228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330700" y="1622425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54500" y="200342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473200" y="2613025"/>
            <a:ext cx="2667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358900" y="2003425"/>
            <a:ext cx="3429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11300" y="1588671"/>
            <a:ext cx="6096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5100" y="1165225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98425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333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899" y="1554917"/>
            <a:ext cx="227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связыва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8006" y="1162248"/>
            <a:ext cx="2092416" cy="307777"/>
          </a:xfrm>
        </p:spPr>
        <p:txBody>
          <a:bodyPr/>
          <a:lstStyle/>
          <a:p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несильн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8300" y="1165225"/>
            <a:ext cx="3429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11200" y="1165226"/>
            <a:ext cx="0" cy="844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749300" y="1089025"/>
            <a:ext cx="533400" cy="304800"/>
          </a:xfrm>
          <a:prstGeom prst="arc">
            <a:avLst>
              <a:gd name="adj1" fmla="val 1133672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282700" y="1089025"/>
            <a:ext cx="76200" cy="152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8900" y="1089025"/>
            <a:ext cx="76200" cy="152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82700" y="1546225"/>
            <a:ext cx="228600" cy="152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54100" y="1546225"/>
            <a:ext cx="228600" cy="152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444500" y="1482832"/>
            <a:ext cx="609600" cy="368193"/>
          </a:xfrm>
          <a:prstGeom prst="arc">
            <a:avLst>
              <a:gd name="adj1" fmla="val 11063277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4501" y="2517715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4500" y="1984315"/>
            <a:ext cx="1296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5984" y="1069915"/>
            <a:ext cx="1220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²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82900" y="1527115"/>
            <a:ext cx="1953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16630" y="1984315"/>
            <a:ext cx="2099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ru-RU" sz="2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sp>
        <p:nvSpPr>
          <p:cNvPr id="52" name="Дуга 51"/>
          <p:cNvSpPr/>
          <p:nvPr/>
        </p:nvSpPr>
        <p:spPr>
          <a:xfrm>
            <a:off x="539750" y="2003425"/>
            <a:ext cx="553229" cy="304800"/>
          </a:xfrm>
          <a:prstGeom prst="arc">
            <a:avLst>
              <a:gd name="adj1" fmla="val 11323043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>
            <a:off x="3035300" y="1012824"/>
            <a:ext cx="685800" cy="304801"/>
          </a:xfrm>
          <a:prstGeom prst="arc">
            <a:avLst>
              <a:gd name="adj1" fmla="val 10380802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>
            <a:off x="3187701" y="1470025"/>
            <a:ext cx="533400" cy="381000"/>
          </a:xfrm>
          <a:prstGeom prst="arc">
            <a:avLst>
              <a:gd name="adj1" fmla="val 11572377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>
            <a:off x="3187701" y="1927225"/>
            <a:ext cx="602798" cy="304800"/>
          </a:xfrm>
          <a:prstGeom prst="arc">
            <a:avLst>
              <a:gd name="adj1" fmla="val 11187954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797300" y="1546225"/>
            <a:ext cx="76200" cy="152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721100" y="1546225"/>
            <a:ext cx="76200" cy="152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3035300" y="2079625"/>
            <a:ext cx="159698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959100" y="1622425"/>
            <a:ext cx="159698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68500" y="555625"/>
            <a:ext cx="139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50458"/>
            <a:ext cx="4893589" cy="1969770"/>
          </a:xfrm>
        </p:spPr>
        <p:txBody>
          <a:bodyPr/>
          <a:lstStyle/>
          <a:p>
            <a:r>
              <a:rPr lang="ru-RU" i="0" dirty="0" smtClean="0"/>
              <a:t> </a:t>
            </a:r>
            <a:r>
              <a:rPr lang="ru-RU" sz="1600" i="0" dirty="0"/>
              <a:t> </a:t>
            </a:r>
            <a:r>
              <a:rPr lang="ru-RU" sz="1600" b="1" i="0" dirty="0" smtClean="0"/>
              <a:t>пита́ют¹ </a:t>
            </a:r>
            <a:r>
              <a:rPr lang="ru-RU" sz="1600" i="0" dirty="0"/>
              <a:t>[</a:t>
            </a:r>
            <a:r>
              <a:rPr lang="ru-RU" sz="1600" i="0" dirty="0" err="1"/>
              <a:t>п'итай'ут</a:t>
            </a:r>
            <a:r>
              <a:rPr lang="ru-RU" sz="1600" i="0" dirty="0" smtClean="0"/>
              <a:t>] — </a:t>
            </a:r>
            <a:r>
              <a:rPr lang="ru-RU" sz="1600" i="0" dirty="0"/>
              <a:t>3 </a:t>
            </a:r>
            <a:r>
              <a:rPr lang="ru-RU" sz="1600" i="0" dirty="0" smtClean="0"/>
              <a:t>слога,2 переноса</a:t>
            </a:r>
          </a:p>
          <a:p>
            <a:r>
              <a:rPr lang="ru-RU" sz="1600" i="0" dirty="0"/>
              <a:t>п — [п'] — согласный</a:t>
            </a:r>
            <a:r>
              <a:rPr lang="ru-RU" sz="1600" i="0" dirty="0" smtClean="0"/>
              <a:t>,</a:t>
            </a:r>
            <a:r>
              <a:rPr lang="ru-RU" sz="1600" i="0" dirty="0"/>
              <a:t> </a:t>
            </a:r>
            <a:r>
              <a:rPr lang="ru-RU" sz="1600" i="0" dirty="0" smtClean="0"/>
              <a:t>мягкий, глухой</a:t>
            </a:r>
            <a:r>
              <a:rPr lang="ru-RU" sz="1600" i="0" dirty="0"/>
              <a:t>, парный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/>
              <a:t>и — [и] — гласный, безударный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/>
              <a:t>т — [т] — согласный, </a:t>
            </a:r>
            <a:r>
              <a:rPr lang="ru-RU" sz="1600" i="0" dirty="0" smtClean="0"/>
              <a:t>твёрдый, глухой</a:t>
            </a:r>
            <a:r>
              <a:rPr lang="ru-RU" sz="1600" i="0" dirty="0"/>
              <a:t>, </a:t>
            </a:r>
            <a:r>
              <a:rPr lang="ru-RU" sz="1600" i="0" dirty="0" smtClean="0"/>
              <a:t>парный</a:t>
            </a:r>
          </a:p>
          <a:p>
            <a:r>
              <a:rPr lang="ru-RU" sz="1600" i="0" dirty="0" smtClean="0"/>
              <a:t>а</a:t>
            </a:r>
            <a:r>
              <a:rPr lang="ru-RU" sz="1600" i="0" dirty="0"/>
              <a:t> — [а] — гласный, ударный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/>
              <a:t>ю </a:t>
            </a:r>
            <a:r>
              <a:rPr lang="ru-RU" sz="1600" i="0" dirty="0" smtClean="0"/>
              <a:t>—[</a:t>
            </a:r>
            <a:r>
              <a:rPr lang="ru-RU" sz="1600" i="0" dirty="0"/>
              <a:t>й'] — согласный</a:t>
            </a:r>
            <a:r>
              <a:rPr lang="ru-RU" sz="1600" i="0" dirty="0" smtClean="0"/>
              <a:t>,</a:t>
            </a:r>
            <a:r>
              <a:rPr lang="ru-RU" sz="1600" i="0" dirty="0"/>
              <a:t> </a:t>
            </a:r>
            <a:r>
              <a:rPr lang="ru-RU" sz="1600" i="0" dirty="0" smtClean="0"/>
              <a:t>мягкий, звонкий</a:t>
            </a:r>
            <a:r>
              <a:rPr lang="ru-RU" sz="1600" i="0" dirty="0"/>
              <a:t>, </a:t>
            </a:r>
            <a:r>
              <a:rPr lang="ru-RU" sz="1600" i="0" dirty="0" smtClean="0"/>
              <a:t>непарный</a:t>
            </a:r>
            <a:r>
              <a:rPr lang="ru-RU" sz="1600" i="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     </a:t>
            </a:r>
            <a:r>
              <a:rPr lang="ru-RU" sz="1600" i="0" dirty="0" smtClean="0"/>
              <a:t>[у</a:t>
            </a:r>
            <a:r>
              <a:rPr lang="ru-RU" sz="1600" i="0" dirty="0"/>
              <a:t>] — гласный, безударный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u="sng" dirty="0"/>
              <a:t>т — [т] — </a:t>
            </a:r>
            <a:r>
              <a:rPr lang="ru-RU" sz="1600" i="0" dirty="0"/>
              <a:t>согласный, </a:t>
            </a:r>
            <a:r>
              <a:rPr lang="ru-RU" sz="1600" i="0" dirty="0" smtClean="0"/>
              <a:t>твёрдый, </a:t>
            </a:r>
            <a:r>
              <a:rPr lang="ru-RU" sz="1600" i="0" dirty="0"/>
              <a:t>глухой, парный 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38" y="102424"/>
            <a:ext cx="524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ПИТАЮТ¹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520" y="2579271"/>
            <a:ext cx="1620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kern="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звуков</a:t>
            </a:r>
          </a:p>
        </p:txBody>
      </p:sp>
    </p:spTree>
    <p:extLst>
      <p:ext uri="{BB962C8B-B14F-4D97-AF65-F5344CB8AC3E}">
        <p14:creationId xmlns:p14="http://schemas.microsoft.com/office/powerpoint/2010/main" val="6824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225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74625"/>
            <a:ext cx="4900930" cy="31547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699" y="-76200"/>
            <a:ext cx="5562601" cy="3146425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Корень, приставка, суффикс,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 –   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это…?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Значимая часть слова, которая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образует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формы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слов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Часть слова без окончания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Главная значимая часть слова, в которой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заключено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общее лексическое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всех однокоренных слов -…?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Значимая часть слова, которая находится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перед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корнем и служит для образования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слов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…?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7401" y="872093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70338" y="1176893"/>
            <a:ext cx="165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слова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8181" y="414893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491" y="2015093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9900" y="2853293"/>
            <a:ext cx="121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</a:p>
        </p:txBody>
      </p:sp>
    </p:spTree>
    <p:extLst>
      <p:ext uri="{BB962C8B-B14F-4D97-AF65-F5344CB8AC3E}">
        <p14:creationId xmlns:p14="http://schemas.microsoft.com/office/powerpoint/2010/main" val="17462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1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48  ВЫУЧИТЬ ПРАВИЛО.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УПРАЖНЕНИЕ 324 СТРАНИЦА 145</a:t>
            </a:r>
            <a:endParaRPr lang="ru-RU" sz="1600" b="1" i="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787" y="717703"/>
            <a:ext cx="5482114" cy="2581122"/>
          </a:xfrm>
          <a:prstGeom prst="rect">
            <a:avLst/>
          </a:prstGeom>
        </p:spPr>
        <p:txBody>
          <a:bodyPr wrap="square" lIns="51481" tIns="25740" rIns="51481" bIns="25740">
            <a:no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658">
              <a:defRPr>
                <a:latin typeface="+mn-lt"/>
                <a:ea typeface="+mn-ea"/>
                <a:cs typeface="+mn-cs"/>
              </a:defRPr>
            </a:lvl2pPr>
            <a:lvl3pPr marL="911324">
              <a:defRPr>
                <a:latin typeface="+mn-lt"/>
                <a:ea typeface="+mn-ea"/>
                <a:cs typeface="+mn-cs"/>
              </a:defRPr>
            </a:lvl3pPr>
            <a:lvl4pPr marL="1366985">
              <a:defRPr>
                <a:latin typeface="+mn-lt"/>
                <a:ea typeface="+mn-ea"/>
                <a:cs typeface="+mn-cs"/>
              </a:defRPr>
            </a:lvl4pPr>
            <a:lvl5pPr marL="1822647">
              <a:defRPr>
                <a:latin typeface="+mn-lt"/>
                <a:ea typeface="+mn-ea"/>
                <a:cs typeface="+mn-cs"/>
              </a:defRPr>
            </a:lvl5pPr>
            <a:lvl6pPr marL="2278311">
              <a:defRPr>
                <a:latin typeface="+mn-lt"/>
                <a:ea typeface="+mn-ea"/>
                <a:cs typeface="+mn-cs"/>
              </a:defRPr>
            </a:lvl6pPr>
            <a:lvl7pPr marL="2733974">
              <a:defRPr>
                <a:latin typeface="+mn-lt"/>
                <a:ea typeface="+mn-ea"/>
                <a:cs typeface="+mn-cs"/>
              </a:defRPr>
            </a:lvl7pPr>
            <a:lvl8pPr marL="3189635">
              <a:defRPr>
                <a:latin typeface="+mn-lt"/>
                <a:ea typeface="+mn-ea"/>
                <a:cs typeface="+mn-cs"/>
              </a:defRPr>
            </a:lvl8pPr>
            <a:lvl9pPr marL="364529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Берёза и осина – светолюбивые деревья. </a:t>
            </a:r>
          </a:p>
          <a:p>
            <a:pPr defTabSz="914400"/>
            <a:r>
              <a:rPr lang="ru-RU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У осины каждый листик робко трепещет и со всех сторон купается в свете. </a:t>
            </a:r>
          </a:p>
          <a:p>
            <a:pPr defTabSz="914400"/>
            <a:r>
              <a:rPr lang="ru-RU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А под осиной растут тенелюбивые травы. </a:t>
            </a:r>
          </a:p>
          <a:p>
            <a:pPr defTabSz="914400"/>
            <a:r>
              <a:rPr lang="ru-RU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Такой густой осинник, что заяц не проскочит.</a:t>
            </a:r>
          </a:p>
          <a:p>
            <a:pPr defTabSz="914400"/>
            <a:r>
              <a:rPr lang="ru-RU" sz="15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1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48  ВЫУЧИТЬ ПРАВИЛО.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УПРАЖНЕНИЕ 324 СТРАНИЦА 145</a:t>
            </a:r>
            <a:endParaRPr lang="ru-RU" sz="1600" b="1" i="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5901" y="540403"/>
            <a:ext cx="5410200" cy="2581122"/>
          </a:xfrm>
          <a:prstGeom prst="rect">
            <a:avLst/>
          </a:prstGeom>
        </p:spPr>
        <p:txBody>
          <a:bodyPr wrap="square" lIns="51481" tIns="25740" rIns="51481" bIns="25740">
            <a:no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658">
              <a:defRPr>
                <a:latin typeface="+mn-lt"/>
                <a:ea typeface="+mn-ea"/>
                <a:cs typeface="+mn-cs"/>
              </a:defRPr>
            </a:lvl2pPr>
            <a:lvl3pPr marL="911324">
              <a:defRPr>
                <a:latin typeface="+mn-lt"/>
                <a:ea typeface="+mn-ea"/>
                <a:cs typeface="+mn-cs"/>
              </a:defRPr>
            </a:lvl3pPr>
            <a:lvl4pPr marL="1366985">
              <a:defRPr>
                <a:latin typeface="+mn-lt"/>
                <a:ea typeface="+mn-ea"/>
                <a:cs typeface="+mn-cs"/>
              </a:defRPr>
            </a:lvl4pPr>
            <a:lvl5pPr marL="1822647">
              <a:defRPr>
                <a:latin typeface="+mn-lt"/>
                <a:ea typeface="+mn-ea"/>
                <a:cs typeface="+mn-cs"/>
              </a:defRPr>
            </a:lvl5pPr>
            <a:lvl6pPr marL="2278311">
              <a:defRPr>
                <a:latin typeface="+mn-lt"/>
                <a:ea typeface="+mn-ea"/>
                <a:cs typeface="+mn-cs"/>
              </a:defRPr>
            </a:lvl6pPr>
            <a:lvl7pPr marL="2733974">
              <a:defRPr>
                <a:latin typeface="+mn-lt"/>
                <a:ea typeface="+mn-ea"/>
                <a:cs typeface="+mn-cs"/>
              </a:defRPr>
            </a:lvl7pPr>
            <a:lvl8pPr marL="3189635">
              <a:defRPr>
                <a:latin typeface="+mn-lt"/>
                <a:ea typeface="+mn-ea"/>
                <a:cs typeface="+mn-cs"/>
              </a:defRPr>
            </a:lvl8pPr>
            <a:lvl9pPr marL="3645295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задания: </a:t>
            </a:r>
          </a:p>
          <a:p>
            <a:pPr defTabSz="914400"/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1. Из предложений 1 и 2 выпишите слова с нулевым окончанием. 2. Из предложений 3 и 4 выпишите  слово, состоящее из приставки, корня и окончания.</a:t>
            </a:r>
          </a:p>
          <a:p>
            <a:pPr defTabSz="914400"/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Подчеркните слова, которые имеют два корня.</a:t>
            </a:r>
          </a:p>
          <a:p>
            <a:pPr defTabSz="914400"/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4. Выпишите из текста к слову ОСИНА все формы этого слова. 5. Произведите морфемный разбор слова ОСИННИК.</a:t>
            </a:r>
          </a:p>
          <a:p>
            <a:pPr defTabSz="914400"/>
            <a:endParaRPr lang="ru-R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315318" y="878814"/>
            <a:ext cx="5234582" cy="12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/>
              <a:t>Жил-был корень </a:t>
            </a:r>
            <a:r>
              <a:rPr lang="ru-RU" altLang="ru-RU" sz="1600" b="1" dirty="0">
                <a:solidFill>
                  <a:srgbClr val="FF0000"/>
                </a:solidFill>
              </a:rPr>
              <a:t>УЧ</a:t>
            </a:r>
            <a:r>
              <a:rPr lang="ru-RU" altLang="ru-RU" sz="1600" dirty="0"/>
              <a:t>. И вот надоело ему одному жить на свете, и призвал он приставки и суффиксы объединиться с ним. Прошло время, и превратился маленький-премаленький корень-корешок</a:t>
            </a:r>
            <a:r>
              <a:rPr lang="ru-RU" altLang="ru-RU" sz="1600" b="1" dirty="0"/>
              <a:t> </a:t>
            </a:r>
            <a:r>
              <a:rPr lang="ru-RU" altLang="ru-RU" sz="1600" b="1" dirty="0" smtClean="0"/>
              <a:t>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УЧ</a:t>
            </a:r>
            <a:r>
              <a:rPr lang="ru-RU" altLang="ru-RU" sz="1600" b="1" dirty="0" smtClean="0"/>
              <a:t> </a:t>
            </a:r>
            <a:r>
              <a:rPr lang="ru-RU" altLang="ru-RU" sz="1600" dirty="0"/>
              <a:t>в огромное семейство слов.</a:t>
            </a: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15318" y="2652938"/>
            <a:ext cx="657661" cy="493487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216224" y="2536826"/>
            <a:ext cx="3495475" cy="533400"/>
          </a:xfrm>
          <a:prstGeom prst="wedgeRoundRectCallout">
            <a:avLst>
              <a:gd name="adj1" fmla="val -995"/>
              <a:gd name="adj2" fmla="val -111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Попробуйте назвать всё его семейство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00" y="98425"/>
            <a:ext cx="5486400" cy="759869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про маленький мудрый корень 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endParaRPr lang="ru-RU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400" dirty="0">
                <a:solidFill>
                  <a:prstClr val="black"/>
                </a:solidFill>
                <a:latin typeface="Arial"/>
              </a:rPr>
              <a:t>Его родственниками стали слова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:</a:t>
            </a:r>
            <a:endParaRPr lang="ru-RU" sz="2400" dirty="0">
              <a:solidFill>
                <a:prstClr val="black"/>
              </a:solidFill>
              <a:latin typeface="Arial"/>
            </a:endParaRPr>
          </a:p>
          <a:p>
            <a:pPr lvl="0" defTabSz="91440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   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итель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еник</a:t>
            </a:r>
            <a:endParaRPr lang="ru-RU" sz="2400" dirty="0">
              <a:solidFill>
                <a:prstClr val="black"/>
              </a:solidFill>
              <a:latin typeface="Arial"/>
            </a:endParaRPr>
          </a:p>
          <a:p>
            <a:pPr lvl="0" defTabSz="914400"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/>
              </a:rPr>
              <a:t>   Об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ение                     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ёный</a:t>
            </a:r>
          </a:p>
          <a:p>
            <a:pPr lvl="0" defTabSz="914400"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/>
              </a:rPr>
              <a:t>   Пере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ивать                 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за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ивать</a:t>
            </a:r>
          </a:p>
          <a:p>
            <a:pPr lvl="0" defTabSz="91440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   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ительница                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ебный</a:t>
            </a:r>
          </a:p>
          <a:p>
            <a:pPr lvl="0" defTabSz="91440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   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ительская                  зав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уч</a:t>
            </a:r>
            <a:endParaRPr lang="ru-RU" sz="2400" b="1" dirty="0">
              <a:solidFill>
                <a:srgbClr val="FF0000"/>
              </a:solidFill>
              <a:latin typeface="Arial"/>
            </a:endParaRPr>
          </a:p>
          <a:p>
            <a:pPr lvl="0" defTabSz="914400"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/>
              </a:rPr>
              <a:t>   На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ить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уч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ёба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309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512703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состоит из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Морфемы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различаются в зависимости от их места в слове и от характера выражаемого ими значения.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Морфемы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делятся на 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корневые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(корень)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аффиксальные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окончание, приставка, суффикс, постфикс, соединительные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аффиксы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о, е )).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СОСТАВ СЛОВА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307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333999" cy="852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lIns="51481" tIns="25740" rIns="51481" bIns="25740"/>
          <a:lstStyle/>
          <a:p>
            <a:r>
              <a:rPr lang="ru-RU" dirty="0" smtClean="0">
                <a:latin typeface="Georgia" panose="02040502050405020303" pitchFamily="18" charset="0"/>
              </a:rPr>
              <a:t>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слова, которая образует формы слова.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Эта морфема обозначается символом: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5900" y="1470025"/>
            <a:ext cx="53340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vert="horz" lIns="51481" tIns="25740" rIns="51481" bIns="257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средством связи слов в словосочетании и предложении.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Окончание вычленяется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склоняемых и спрягаемых частей речи: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местоим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глагол.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 СЛОВА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00" y="631826"/>
            <a:ext cx="5334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lIns="51481" tIns="25740" rIns="51481" bIns="25740"/>
          <a:lstStyle/>
          <a:p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sz="1700" b="1" dirty="0" smtClean="0"/>
              <a:t>Основа слова – это часть слова без окончания. </a:t>
            </a:r>
          </a:p>
          <a:p>
            <a:r>
              <a:rPr lang="ru-RU" sz="1700" b="1" dirty="0" smtClean="0"/>
              <a:t> В основе слова заключено его лексическое значение.</a:t>
            </a:r>
          </a:p>
          <a:p>
            <a:endParaRPr lang="ru-RU" sz="17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5901" y="1927226"/>
            <a:ext cx="533399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Нечленимая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морфемы основа: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неизменяемых словах основа равна слову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Членимая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морфемы основа содержит другие морфемы.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197100" y="1622425"/>
            <a:ext cx="985876" cy="68141"/>
            <a:chOff x="1259632" y="6021288"/>
            <a:chExt cx="1080120" cy="14401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259632" y="6165304"/>
              <a:ext cx="1080120" cy="0"/>
            </a:xfrm>
            <a:prstGeom prst="line">
              <a:avLst/>
            </a:prstGeom>
            <a:ln w="317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339752" y="6021288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765425"/>
            <a:ext cx="11239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258310" y="1329293"/>
            <a:ext cx="24627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err="1"/>
              <a:t>Песн</a:t>
            </a:r>
            <a:r>
              <a:rPr lang="ru-RU" altLang="ru-RU" dirty="0"/>
              <a:t> я , </a:t>
            </a:r>
            <a:r>
              <a:rPr lang="ru-RU" altLang="ru-RU" dirty="0" smtClean="0"/>
              <a:t>каменистый</a:t>
            </a:r>
            <a:endParaRPr lang="ru-RU" altLang="ru-RU" dirty="0"/>
          </a:p>
        </p:txBody>
      </p:sp>
      <p:sp>
        <p:nvSpPr>
          <p:cNvPr id="7" name="Дуга 6"/>
          <p:cNvSpPr/>
          <p:nvPr/>
        </p:nvSpPr>
        <p:spPr>
          <a:xfrm>
            <a:off x="1358900" y="1361559"/>
            <a:ext cx="533400" cy="337066"/>
          </a:xfrm>
          <a:prstGeom prst="arc">
            <a:avLst>
              <a:gd name="adj1" fmla="val 113282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2300" y="1393825"/>
            <a:ext cx="228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87700" y="1393825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273300" y="1393825"/>
            <a:ext cx="609600" cy="184666"/>
          </a:xfrm>
          <a:prstGeom prst="arc">
            <a:avLst>
              <a:gd name="adj1" fmla="val 1106008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882900" y="1317625"/>
            <a:ext cx="15460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37509" y="1317625"/>
            <a:ext cx="20734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1246962" y="1622425"/>
            <a:ext cx="645338" cy="68141"/>
            <a:chOff x="1259632" y="6021288"/>
            <a:chExt cx="1080120" cy="14401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259632" y="6165304"/>
              <a:ext cx="1080120" cy="0"/>
            </a:xfrm>
            <a:prstGeom prst="line">
              <a:avLst/>
            </a:prstGeom>
            <a:ln w="317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339752" y="6021288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936626"/>
            <a:ext cx="1006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2108"/>
            <a:ext cx="5486400" cy="4942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СООТНЕСИ СЛОВО СО СХЕМОЙ</a:t>
            </a:r>
            <a:endParaRPr lang="ru-RU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95297" y="839004"/>
            <a:ext cx="4852882" cy="1730587"/>
          </a:xfrm>
          <a:prstGeom prst="rect">
            <a:avLst/>
          </a:prstGeom>
        </p:spPr>
        <p:txBody>
          <a:bodyPr lIns="51481" tIns="25740" rIns="51481" bIns="25740"/>
          <a:lstStyle/>
          <a:p>
            <a:pPr>
              <a:buFontTx/>
              <a:buNone/>
            </a:pPr>
            <a:r>
              <a:rPr lang="ru-RU" altLang="ru-RU" sz="1600" dirty="0"/>
              <a:t>Песенка </a:t>
            </a:r>
          </a:p>
          <a:p>
            <a:pPr>
              <a:buFontTx/>
              <a:buNone/>
            </a:pPr>
            <a:endParaRPr lang="ru-RU" altLang="ru-RU" sz="1600" dirty="0"/>
          </a:p>
          <a:p>
            <a:pPr>
              <a:buFontTx/>
              <a:buNone/>
            </a:pPr>
            <a:r>
              <a:rPr lang="ru-RU" altLang="ru-RU" sz="1600" dirty="0"/>
              <a:t>Пенал </a:t>
            </a:r>
          </a:p>
          <a:p>
            <a:pPr>
              <a:buFontTx/>
              <a:buNone/>
            </a:pPr>
            <a:endParaRPr lang="ru-RU" altLang="ru-RU" sz="1600" dirty="0"/>
          </a:p>
          <a:p>
            <a:pPr>
              <a:buFontTx/>
              <a:buNone/>
            </a:pPr>
            <a:r>
              <a:rPr lang="ru-RU" altLang="ru-RU" sz="1600" dirty="0"/>
              <a:t>Подруга</a:t>
            </a:r>
          </a:p>
          <a:p>
            <a:pPr>
              <a:buFontTx/>
              <a:buNone/>
            </a:pPr>
            <a:endParaRPr lang="ru-RU" altLang="ru-RU" sz="1600" dirty="0"/>
          </a:p>
          <a:p>
            <a:pPr>
              <a:buFontTx/>
              <a:buNone/>
            </a:pPr>
            <a:r>
              <a:rPr lang="ru-RU" altLang="ru-RU" sz="1600" dirty="0"/>
              <a:t>Подсказка                     </a:t>
            </a:r>
          </a:p>
        </p:txBody>
      </p:sp>
      <p:grpSp>
        <p:nvGrpSpPr>
          <p:cNvPr id="23556" name="Group 4"/>
          <p:cNvGrpSpPr>
            <a:grpSpLocks noChangeAspect="1"/>
          </p:cNvGrpSpPr>
          <p:nvPr/>
        </p:nvGrpSpPr>
        <p:grpSpPr bwMode="auto">
          <a:xfrm>
            <a:off x="2564580" y="736852"/>
            <a:ext cx="2134147" cy="401100"/>
            <a:chOff x="5941" y="5412"/>
            <a:chExt cx="2700" cy="450"/>
          </a:xfrm>
        </p:grpSpPr>
        <p:sp>
          <p:nvSpPr>
            <p:cNvPr id="23593" name="AutoShape 5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94" name="Line 6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7" name="Arc 6"/>
          <p:cNvSpPr>
            <a:spLocks/>
          </p:cNvSpPr>
          <p:nvPr/>
        </p:nvSpPr>
        <p:spPr bwMode="auto">
          <a:xfrm flipH="1" flipV="1">
            <a:off x="3201220" y="770652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grpSp>
        <p:nvGrpSpPr>
          <p:cNvPr id="23558" name="Group 22"/>
          <p:cNvGrpSpPr>
            <a:grpSpLocks/>
          </p:cNvGrpSpPr>
          <p:nvPr/>
        </p:nvGrpSpPr>
        <p:grpSpPr bwMode="auto">
          <a:xfrm>
            <a:off x="4245271" y="1247615"/>
            <a:ext cx="412415" cy="136704"/>
            <a:chOff x="385" y="1480"/>
            <a:chExt cx="499" cy="362"/>
          </a:xfrm>
        </p:grpSpPr>
        <p:sp>
          <p:nvSpPr>
            <p:cNvPr id="23591" name="Line 20"/>
            <p:cNvSpPr>
              <a:spLocks noChangeShapeType="1"/>
            </p:cNvSpPr>
            <p:nvPr/>
          </p:nvSpPr>
          <p:spPr bwMode="auto">
            <a:xfrm flipV="1">
              <a:off x="385" y="1480"/>
              <a:ext cx="272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Line 21"/>
            <p:cNvSpPr>
              <a:spLocks noChangeShapeType="1"/>
            </p:cNvSpPr>
            <p:nvPr/>
          </p:nvSpPr>
          <p:spPr bwMode="auto">
            <a:xfrm>
              <a:off x="657" y="1480"/>
              <a:ext cx="227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59" name="Group 13"/>
          <p:cNvGrpSpPr>
            <a:grpSpLocks noChangeAspect="1"/>
          </p:cNvGrpSpPr>
          <p:nvPr/>
        </p:nvGrpSpPr>
        <p:grpSpPr bwMode="auto">
          <a:xfrm>
            <a:off x="2428443" y="1349768"/>
            <a:ext cx="2724741" cy="340258"/>
            <a:chOff x="5941" y="5412"/>
            <a:chExt cx="2700" cy="450"/>
          </a:xfrm>
        </p:grpSpPr>
        <p:sp>
          <p:nvSpPr>
            <p:cNvPr id="23587" name="AutoShape 14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8" name="Line 15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16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17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0" name="Group 18"/>
          <p:cNvGrpSpPr>
            <a:grpSpLocks noChangeAspect="1"/>
          </p:cNvGrpSpPr>
          <p:nvPr/>
        </p:nvGrpSpPr>
        <p:grpSpPr bwMode="auto">
          <a:xfrm>
            <a:off x="1384393" y="1826731"/>
            <a:ext cx="3996020" cy="307209"/>
            <a:chOff x="5941" y="5412"/>
            <a:chExt cx="2700" cy="450"/>
          </a:xfrm>
        </p:grpSpPr>
        <p:sp>
          <p:nvSpPr>
            <p:cNvPr id="23583" name="AutoShape 19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4" name="Line 20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21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22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1" name="Group 23"/>
          <p:cNvGrpSpPr>
            <a:grpSpLocks noChangeAspect="1"/>
          </p:cNvGrpSpPr>
          <p:nvPr/>
        </p:nvGrpSpPr>
        <p:grpSpPr bwMode="auto">
          <a:xfrm>
            <a:off x="1974987" y="2372046"/>
            <a:ext cx="3314334" cy="270404"/>
            <a:chOff x="5941" y="5412"/>
            <a:chExt cx="2700" cy="450"/>
          </a:xfrm>
        </p:grpSpPr>
        <p:sp>
          <p:nvSpPr>
            <p:cNvPr id="23579" name="AutoShape 24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0" name="Line 25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26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2" name="Group 22"/>
          <p:cNvGrpSpPr>
            <a:grpSpLocks/>
          </p:cNvGrpSpPr>
          <p:nvPr/>
        </p:nvGrpSpPr>
        <p:grpSpPr bwMode="auto">
          <a:xfrm>
            <a:off x="4245271" y="1690778"/>
            <a:ext cx="412415" cy="136704"/>
            <a:chOff x="385" y="1480"/>
            <a:chExt cx="499" cy="362"/>
          </a:xfrm>
        </p:grpSpPr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 flipV="1">
              <a:off x="385" y="1480"/>
              <a:ext cx="272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>
              <a:off x="657" y="1480"/>
              <a:ext cx="227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3" name="Arc 6"/>
          <p:cNvSpPr>
            <a:spLocks/>
          </p:cNvSpPr>
          <p:nvPr/>
        </p:nvSpPr>
        <p:spPr bwMode="auto">
          <a:xfrm flipH="1" flipV="1">
            <a:off x="3155174" y="1213814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sp>
        <p:nvSpPr>
          <p:cNvPr id="23564" name="Arc 6"/>
          <p:cNvSpPr>
            <a:spLocks/>
          </p:cNvSpPr>
          <p:nvPr/>
        </p:nvSpPr>
        <p:spPr bwMode="auto">
          <a:xfrm flipH="1" flipV="1">
            <a:off x="3064082" y="1690777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sp>
        <p:nvSpPr>
          <p:cNvPr id="23565" name="Arc 6"/>
          <p:cNvSpPr>
            <a:spLocks/>
          </p:cNvSpPr>
          <p:nvPr/>
        </p:nvSpPr>
        <p:spPr bwMode="auto">
          <a:xfrm flipH="1" flipV="1">
            <a:off x="3609631" y="2235341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grpSp>
        <p:nvGrpSpPr>
          <p:cNvPr id="23566" name="Group 42"/>
          <p:cNvGrpSpPr>
            <a:grpSpLocks/>
          </p:cNvGrpSpPr>
          <p:nvPr/>
        </p:nvGrpSpPr>
        <p:grpSpPr bwMode="auto">
          <a:xfrm>
            <a:off x="2474490" y="1656226"/>
            <a:ext cx="494497" cy="103655"/>
            <a:chOff x="1655" y="2341"/>
            <a:chExt cx="817" cy="227"/>
          </a:xfrm>
        </p:grpSpPr>
        <p:sp>
          <p:nvSpPr>
            <p:cNvPr id="23575" name="Line 43"/>
            <p:cNvSpPr>
              <a:spLocks noChangeShapeType="1"/>
            </p:cNvSpPr>
            <p:nvPr/>
          </p:nvSpPr>
          <p:spPr bwMode="auto">
            <a:xfrm>
              <a:off x="1655" y="2341"/>
              <a:ext cx="817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44"/>
            <p:cNvSpPr>
              <a:spLocks noChangeShapeType="1"/>
            </p:cNvSpPr>
            <p:nvPr/>
          </p:nvSpPr>
          <p:spPr bwMode="auto">
            <a:xfrm>
              <a:off x="2472" y="2341"/>
              <a:ext cx="0" cy="227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7" name="Group 45"/>
          <p:cNvGrpSpPr>
            <a:grpSpLocks/>
          </p:cNvGrpSpPr>
          <p:nvPr/>
        </p:nvGrpSpPr>
        <p:grpSpPr bwMode="auto">
          <a:xfrm>
            <a:off x="2927946" y="2235341"/>
            <a:ext cx="494497" cy="103655"/>
            <a:chOff x="1655" y="2341"/>
            <a:chExt cx="817" cy="227"/>
          </a:xfrm>
        </p:grpSpPr>
        <p:sp>
          <p:nvSpPr>
            <p:cNvPr id="23573" name="Line 46"/>
            <p:cNvSpPr>
              <a:spLocks noChangeShapeType="1"/>
            </p:cNvSpPr>
            <p:nvPr/>
          </p:nvSpPr>
          <p:spPr bwMode="auto">
            <a:xfrm>
              <a:off x="1655" y="2341"/>
              <a:ext cx="817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47"/>
            <p:cNvSpPr>
              <a:spLocks noChangeShapeType="1"/>
            </p:cNvSpPr>
            <p:nvPr/>
          </p:nvSpPr>
          <p:spPr bwMode="auto">
            <a:xfrm>
              <a:off x="2472" y="2341"/>
              <a:ext cx="0" cy="227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8" name="Rectangle 51"/>
          <p:cNvSpPr>
            <a:spLocks noChangeArrowheads="1"/>
          </p:cNvSpPr>
          <p:nvPr/>
        </p:nvSpPr>
        <p:spPr bwMode="auto">
          <a:xfrm>
            <a:off x="1444453" y="1485721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ru-RU" altLang="ru-RU" sz="1800"/>
          </a:p>
        </p:txBody>
      </p:sp>
      <p:sp>
        <p:nvSpPr>
          <p:cNvPr id="23569" name="Rectangle 40"/>
          <p:cNvSpPr>
            <a:spLocks noChangeArrowheads="1"/>
          </p:cNvSpPr>
          <p:nvPr/>
        </p:nvSpPr>
        <p:spPr bwMode="auto">
          <a:xfrm>
            <a:off x="4834864" y="1895083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  <p:sp>
        <p:nvSpPr>
          <p:cNvPr id="23570" name="Rectangle 40"/>
          <p:cNvSpPr>
            <a:spLocks noChangeArrowheads="1"/>
          </p:cNvSpPr>
          <p:nvPr/>
        </p:nvSpPr>
        <p:spPr bwMode="auto">
          <a:xfrm>
            <a:off x="4880910" y="2405846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  <p:sp>
        <p:nvSpPr>
          <p:cNvPr id="23571" name="Rectangle 40"/>
          <p:cNvSpPr>
            <a:spLocks noChangeArrowheads="1"/>
          </p:cNvSpPr>
          <p:nvPr/>
        </p:nvSpPr>
        <p:spPr bwMode="auto">
          <a:xfrm>
            <a:off x="4517545" y="839004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>
            <a:off x="4834864" y="1451920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</p:spTree>
    <p:extLst>
      <p:ext uri="{BB962C8B-B14F-4D97-AF65-F5344CB8AC3E}">
        <p14:creationId xmlns:p14="http://schemas.microsoft.com/office/powerpoint/2010/main" val="374864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2108"/>
            <a:ext cx="5486400" cy="4942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СООТНЕСИ СЛОВО СО СХЕМОЙ</a:t>
            </a:r>
            <a:endParaRPr lang="ru-RU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95297" y="555625"/>
            <a:ext cx="4852882" cy="3006638"/>
          </a:xfrm>
          <a:prstGeom prst="rect">
            <a:avLst/>
          </a:prstGeom>
        </p:spPr>
        <p:txBody>
          <a:bodyPr lIns="51481" tIns="25740" rIns="51481" bIns="25740"/>
          <a:lstStyle/>
          <a:p>
            <a:pPr>
              <a:buFontTx/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</a:rPr>
              <a:t>Пенал</a:t>
            </a:r>
            <a:endParaRPr lang="ru-RU" altLang="ru-RU" sz="2000" dirty="0">
              <a:solidFill>
                <a:srgbClr val="C00000"/>
              </a:solidFill>
            </a:endParaRPr>
          </a:p>
          <a:p>
            <a:endParaRPr lang="ru-RU" altLang="ru-RU" sz="2000" dirty="0" smtClean="0"/>
          </a:p>
          <a:p>
            <a:r>
              <a:rPr lang="ru-RU" altLang="ru-RU" sz="2000" dirty="0" smtClean="0">
                <a:solidFill>
                  <a:srgbClr val="C00000"/>
                </a:solidFill>
              </a:rPr>
              <a:t>Песенка </a:t>
            </a:r>
            <a:endParaRPr lang="ru-RU" altLang="ru-RU" sz="20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ru-RU" altLang="ru-RU" sz="2000" dirty="0"/>
          </a:p>
          <a:p>
            <a:pPr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Подсказка </a:t>
            </a:r>
          </a:p>
          <a:p>
            <a:pPr>
              <a:buFontTx/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</a:rPr>
              <a:t>Подруга</a:t>
            </a:r>
            <a:endParaRPr lang="ru-RU" altLang="ru-RU" sz="20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ru-RU" altLang="ru-RU" sz="1600" dirty="0"/>
          </a:p>
          <a:p>
            <a:pPr>
              <a:buFontTx/>
              <a:buNone/>
            </a:pPr>
            <a:r>
              <a:rPr lang="ru-RU" altLang="ru-RU" sz="1600" dirty="0" smtClean="0"/>
              <a:t>                   </a:t>
            </a:r>
            <a:endParaRPr lang="ru-RU" altLang="ru-RU" sz="1600" dirty="0"/>
          </a:p>
        </p:txBody>
      </p:sp>
      <p:grpSp>
        <p:nvGrpSpPr>
          <p:cNvPr id="23556" name="Group 4"/>
          <p:cNvGrpSpPr>
            <a:grpSpLocks noChangeAspect="1"/>
          </p:cNvGrpSpPr>
          <p:nvPr/>
        </p:nvGrpSpPr>
        <p:grpSpPr bwMode="auto">
          <a:xfrm>
            <a:off x="1892300" y="708025"/>
            <a:ext cx="2134147" cy="401100"/>
            <a:chOff x="5941" y="5412"/>
            <a:chExt cx="2700" cy="450"/>
          </a:xfrm>
        </p:grpSpPr>
        <p:sp>
          <p:nvSpPr>
            <p:cNvPr id="23593" name="AutoShape 5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94" name="Line 6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7" name="Arc 6"/>
          <p:cNvSpPr>
            <a:spLocks/>
          </p:cNvSpPr>
          <p:nvPr/>
        </p:nvSpPr>
        <p:spPr bwMode="auto">
          <a:xfrm flipH="1" flipV="1">
            <a:off x="2425700" y="631825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grpSp>
        <p:nvGrpSpPr>
          <p:cNvPr id="23558" name="Group 22"/>
          <p:cNvGrpSpPr>
            <a:grpSpLocks/>
          </p:cNvGrpSpPr>
          <p:nvPr/>
        </p:nvGrpSpPr>
        <p:grpSpPr bwMode="auto">
          <a:xfrm>
            <a:off x="3644900" y="1247615"/>
            <a:ext cx="412415" cy="136704"/>
            <a:chOff x="385" y="1480"/>
            <a:chExt cx="499" cy="362"/>
          </a:xfrm>
        </p:grpSpPr>
        <p:sp>
          <p:nvSpPr>
            <p:cNvPr id="23591" name="Line 20"/>
            <p:cNvSpPr>
              <a:spLocks noChangeShapeType="1"/>
            </p:cNvSpPr>
            <p:nvPr/>
          </p:nvSpPr>
          <p:spPr bwMode="auto">
            <a:xfrm flipV="1">
              <a:off x="385" y="1480"/>
              <a:ext cx="272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Line 21"/>
            <p:cNvSpPr>
              <a:spLocks noChangeShapeType="1"/>
            </p:cNvSpPr>
            <p:nvPr/>
          </p:nvSpPr>
          <p:spPr bwMode="auto">
            <a:xfrm>
              <a:off x="657" y="1480"/>
              <a:ext cx="227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59" name="Group 13"/>
          <p:cNvGrpSpPr>
            <a:grpSpLocks noChangeAspect="1"/>
          </p:cNvGrpSpPr>
          <p:nvPr/>
        </p:nvGrpSpPr>
        <p:grpSpPr bwMode="auto">
          <a:xfrm>
            <a:off x="1739900" y="1434567"/>
            <a:ext cx="2724741" cy="340258"/>
            <a:chOff x="5941" y="5412"/>
            <a:chExt cx="2700" cy="450"/>
          </a:xfrm>
        </p:grpSpPr>
        <p:sp>
          <p:nvSpPr>
            <p:cNvPr id="23587" name="AutoShape 14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8" name="Line 15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16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17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0" name="Group 18"/>
          <p:cNvGrpSpPr>
            <a:grpSpLocks noChangeAspect="1"/>
          </p:cNvGrpSpPr>
          <p:nvPr/>
        </p:nvGrpSpPr>
        <p:grpSpPr bwMode="auto">
          <a:xfrm>
            <a:off x="1384393" y="2077216"/>
            <a:ext cx="3996020" cy="307209"/>
            <a:chOff x="5941" y="5412"/>
            <a:chExt cx="2700" cy="450"/>
          </a:xfrm>
        </p:grpSpPr>
        <p:sp>
          <p:nvSpPr>
            <p:cNvPr id="23583" name="AutoShape 19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4" name="Line 20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21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22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1" name="Group 23"/>
          <p:cNvGrpSpPr>
            <a:grpSpLocks noChangeAspect="1"/>
          </p:cNvGrpSpPr>
          <p:nvPr/>
        </p:nvGrpSpPr>
        <p:grpSpPr bwMode="auto">
          <a:xfrm>
            <a:off x="1663700" y="2723621"/>
            <a:ext cx="3314334" cy="270404"/>
            <a:chOff x="5941" y="5412"/>
            <a:chExt cx="2700" cy="450"/>
          </a:xfrm>
        </p:grpSpPr>
        <p:sp>
          <p:nvSpPr>
            <p:cNvPr id="23579" name="AutoShape 24"/>
            <p:cNvSpPr>
              <a:spLocks noChangeAspect="1" noChangeArrowheads="1"/>
            </p:cNvSpPr>
            <p:nvPr/>
          </p:nvSpPr>
          <p:spPr bwMode="auto">
            <a:xfrm>
              <a:off x="5941" y="5412"/>
              <a:ext cx="2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0" name="Line 25"/>
            <p:cNvSpPr>
              <a:spLocks noChangeShapeType="1"/>
            </p:cNvSpPr>
            <p:nvPr/>
          </p:nvSpPr>
          <p:spPr bwMode="auto">
            <a:xfrm flipH="1">
              <a:off x="6661" y="5772"/>
              <a:ext cx="15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26"/>
            <p:cNvSpPr>
              <a:spLocks noChangeShapeType="1"/>
            </p:cNvSpPr>
            <p:nvPr/>
          </p:nvSpPr>
          <p:spPr bwMode="auto">
            <a:xfrm flipV="1">
              <a:off x="666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>
              <a:off x="8191" y="5502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2" name="Group 22"/>
          <p:cNvGrpSpPr>
            <a:grpSpLocks/>
          </p:cNvGrpSpPr>
          <p:nvPr/>
        </p:nvGrpSpPr>
        <p:grpSpPr bwMode="auto">
          <a:xfrm>
            <a:off x="4245271" y="1866721"/>
            <a:ext cx="412415" cy="136704"/>
            <a:chOff x="385" y="1480"/>
            <a:chExt cx="499" cy="362"/>
          </a:xfrm>
        </p:grpSpPr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 flipV="1">
              <a:off x="385" y="1480"/>
              <a:ext cx="272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>
              <a:off x="657" y="1480"/>
              <a:ext cx="227" cy="362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3" name="Arc 6"/>
          <p:cNvSpPr>
            <a:spLocks/>
          </p:cNvSpPr>
          <p:nvPr/>
        </p:nvSpPr>
        <p:spPr bwMode="auto">
          <a:xfrm flipH="1" flipV="1">
            <a:off x="2425700" y="1291672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sp>
        <p:nvSpPr>
          <p:cNvPr id="23564" name="Arc 6"/>
          <p:cNvSpPr>
            <a:spLocks/>
          </p:cNvSpPr>
          <p:nvPr/>
        </p:nvSpPr>
        <p:spPr bwMode="auto">
          <a:xfrm flipH="1" flipV="1">
            <a:off x="3064082" y="1901272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sp>
        <p:nvSpPr>
          <p:cNvPr id="23565" name="Arc 6"/>
          <p:cNvSpPr>
            <a:spLocks/>
          </p:cNvSpPr>
          <p:nvPr/>
        </p:nvSpPr>
        <p:spPr bwMode="auto">
          <a:xfrm flipH="1" flipV="1">
            <a:off x="3263900" y="2587072"/>
            <a:ext cx="1089096" cy="102153"/>
          </a:xfrm>
          <a:custGeom>
            <a:avLst/>
            <a:gdLst>
              <a:gd name="T0" fmla="*/ 1359 w 43200"/>
              <a:gd name="T1" fmla="*/ 0 h 25773"/>
              <a:gd name="T2" fmla="*/ 0 w 43200"/>
              <a:gd name="T3" fmla="*/ 0 h 25773"/>
              <a:gd name="T4" fmla="*/ 680 w 43200"/>
              <a:gd name="T5" fmla="*/ 0 h 25773"/>
              <a:gd name="T6" fmla="*/ 0 60000 65536"/>
              <a:gd name="T7" fmla="*/ 0 60000 65536"/>
              <a:gd name="T8" fmla="*/ 0 60000 65536"/>
              <a:gd name="T9" fmla="*/ 0 w 43200"/>
              <a:gd name="T10" fmla="*/ 0 h 25773"/>
              <a:gd name="T11" fmla="*/ 43200 w 43200"/>
              <a:gd name="T12" fmla="*/ 25773 h 25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73" fill="none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</a:path>
              <a:path w="43200" h="25773" stroke="0" extrusionOk="0">
                <a:moveTo>
                  <a:pt x="42793" y="-1"/>
                </a:moveTo>
                <a:cubicBezTo>
                  <a:pt x="43063" y="1374"/>
                  <a:pt x="43200" y="2772"/>
                  <a:pt x="43200" y="4173"/>
                </a:cubicBezTo>
                <a:cubicBezTo>
                  <a:pt x="43200" y="16102"/>
                  <a:pt x="33529" y="25773"/>
                  <a:pt x="21600" y="25773"/>
                </a:cubicBezTo>
                <a:cubicBezTo>
                  <a:pt x="9670" y="25773"/>
                  <a:pt x="0" y="16102"/>
                  <a:pt x="0" y="4173"/>
                </a:cubicBezTo>
                <a:cubicBezTo>
                  <a:pt x="-1" y="3044"/>
                  <a:pt x="88" y="1917"/>
                  <a:pt x="264" y="802"/>
                </a:cubicBezTo>
                <a:lnTo>
                  <a:pt x="21600" y="4173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31403" tIns="15702" rIns="31403" bIns="15702" anchor="ctr"/>
          <a:lstStyle/>
          <a:p>
            <a:endParaRPr lang="ru-RU"/>
          </a:p>
        </p:txBody>
      </p:sp>
      <p:grpSp>
        <p:nvGrpSpPr>
          <p:cNvPr id="23566" name="Group 42"/>
          <p:cNvGrpSpPr>
            <a:grpSpLocks/>
          </p:cNvGrpSpPr>
          <p:nvPr/>
        </p:nvGrpSpPr>
        <p:grpSpPr bwMode="auto">
          <a:xfrm>
            <a:off x="2474490" y="1975970"/>
            <a:ext cx="494497" cy="103655"/>
            <a:chOff x="1655" y="2341"/>
            <a:chExt cx="817" cy="227"/>
          </a:xfrm>
        </p:grpSpPr>
        <p:sp>
          <p:nvSpPr>
            <p:cNvPr id="23575" name="Line 43"/>
            <p:cNvSpPr>
              <a:spLocks noChangeShapeType="1"/>
            </p:cNvSpPr>
            <p:nvPr/>
          </p:nvSpPr>
          <p:spPr bwMode="auto">
            <a:xfrm>
              <a:off x="1655" y="2341"/>
              <a:ext cx="817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44"/>
            <p:cNvSpPr>
              <a:spLocks noChangeShapeType="1"/>
            </p:cNvSpPr>
            <p:nvPr/>
          </p:nvSpPr>
          <p:spPr bwMode="auto">
            <a:xfrm>
              <a:off x="2472" y="2341"/>
              <a:ext cx="0" cy="227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7" name="Group 45"/>
          <p:cNvGrpSpPr>
            <a:grpSpLocks/>
          </p:cNvGrpSpPr>
          <p:nvPr/>
        </p:nvGrpSpPr>
        <p:grpSpPr bwMode="auto">
          <a:xfrm>
            <a:off x="2578100" y="2585570"/>
            <a:ext cx="494497" cy="103655"/>
            <a:chOff x="1655" y="2341"/>
            <a:chExt cx="817" cy="227"/>
          </a:xfrm>
        </p:grpSpPr>
        <p:sp>
          <p:nvSpPr>
            <p:cNvPr id="23573" name="Line 46"/>
            <p:cNvSpPr>
              <a:spLocks noChangeShapeType="1"/>
            </p:cNvSpPr>
            <p:nvPr/>
          </p:nvSpPr>
          <p:spPr bwMode="auto">
            <a:xfrm>
              <a:off x="1655" y="2341"/>
              <a:ext cx="817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47"/>
            <p:cNvSpPr>
              <a:spLocks noChangeShapeType="1"/>
            </p:cNvSpPr>
            <p:nvPr/>
          </p:nvSpPr>
          <p:spPr bwMode="auto">
            <a:xfrm>
              <a:off x="2472" y="2341"/>
              <a:ext cx="0" cy="227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8" name="Rectangle 51"/>
          <p:cNvSpPr>
            <a:spLocks noChangeArrowheads="1"/>
          </p:cNvSpPr>
          <p:nvPr/>
        </p:nvSpPr>
        <p:spPr bwMode="auto">
          <a:xfrm>
            <a:off x="1444453" y="1485721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ru-RU" altLang="ru-RU" sz="1800"/>
          </a:p>
        </p:txBody>
      </p:sp>
      <p:sp>
        <p:nvSpPr>
          <p:cNvPr id="23569" name="Rectangle 40"/>
          <p:cNvSpPr>
            <a:spLocks noChangeArrowheads="1"/>
          </p:cNvSpPr>
          <p:nvPr/>
        </p:nvSpPr>
        <p:spPr bwMode="auto">
          <a:xfrm>
            <a:off x="4834864" y="2142978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  <p:sp>
        <p:nvSpPr>
          <p:cNvPr id="23570" name="Rectangle 40"/>
          <p:cNvSpPr>
            <a:spLocks noChangeArrowheads="1"/>
          </p:cNvSpPr>
          <p:nvPr/>
        </p:nvSpPr>
        <p:spPr bwMode="auto">
          <a:xfrm>
            <a:off x="4559300" y="2752578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  <p:sp>
        <p:nvSpPr>
          <p:cNvPr id="23571" name="Rectangle 40"/>
          <p:cNvSpPr>
            <a:spLocks noChangeArrowheads="1"/>
          </p:cNvSpPr>
          <p:nvPr/>
        </p:nvSpPr>
        <p:spPr bwMode="auto">
          <a:xfrm>
            <a:off x="3797300" y="839004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>
            <a:off x="4102100" y="1533378"/>
            <a:ext cx="192193" cy="165247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1403" tIns="15702" rIns="31403" bIns="15702" anchor="ctr"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z="1000"/>
          </a:p>
        </p:txBody>
      </p:sp>
    </p:spTree>
    <p:extLst>
      <p:ext uri="{BB962C8B-B14F-4D97-AF65-F5344CB8AC3E}">
        <p14:creationId xmlns:p14="http://schemas.microsoft.com/office/powerpoint/2010/main" val="325741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968</Words>
  <Application>Microsoft Office PowerPoint</Application>
  <PresentationFormat>Произвольный</PresentationFormat>
  <Paragraphs>214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Сегодня на уроке</vt:lpstr>
      <vt:lpstr>Презентация PowerPoint</vt:lpstr>
      <vt:lpstr>Презентация PowerPoint</vt:lpstr>
      <vt:lpstr>СОСТАВ СЛОВА</vt:lpstr>
      <vt:lpstr>ОКОНЧАНИЕ</vt:lpstr>
      <vt:lpstr>ОСНОВА СЛОВА</vt:lpstr>
      <vt:lpstr>СООТНЕСИ СЛОВО СО СХЕМОЙ</vt:lpstr>
      <vt:lpstr>СООТНЕСИ СЛОВО СО СХЕМОЙ</vt:lpstr>
      <vt:lpstr>КОРЕНЬ </vt:lpstr>
      <vt:lpstr>Презентация PowerPoint</vt:lpstr>
      <vt:lpstr>СУФФИКС</vt:lpstr>
      <vt:lpstr>ПРИСТАВКА</vt:lpstr>
      <vt:lpstr>НАЙДИТЕ СЛОВА С ПРИСТАВКАМИ</vt:lpstr>
      <vt:lpstr>Презентация PowerPoint</vt:lpstr>
      <vt:lpstr>ПОРЯДОК РАЗБОРА СЛОВА ПО СОСТАВУ </vt:lpstr>
      <vt:lpstr> ОБРАЗЕЦ РАЗБОРА </vt:lpstr>
      <vt:lpstr>ПИСЬМЕННЫЙ РАЗБОР </vt:lpstr>
      <vt:lpstr>ПОРЯДОК РАЗБОРА СЛОВ</vt:lpstr>
      <vt:lpstr>Презентация PowerPoint</vt:lpstr>
      <vt:lpstr>Презентация PowerPoint</vt:lpstr>
      <vt:lpstr>УПРАЖНЕНИЕ 333</vt:lpstr>
      <vt:lpstr>УПРАЖНЕНИЕ 333</vt:lpstr>
      <vt:lpstr>УПРАЖНЕНИЕ 333</vt:lpstr>
      <vt:lpstr>ПИТАЮТ¹  </vt:lpstr>
      <vt:lpstr> </vt:lpstr>
      <vt:lpstr>САМОСТОЯТЕЛЬНАЯ РАБОТА 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317</cp:revision>
  <dcterms:created xsi:type="dcterms:W3CDTF">2020-04-13T08:05:16Z</dcterms:created>
  <dcterms:modified xsi:type="dcterms:W3CDTF">2020-12-06T15:07:16Z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