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32"/>
  </p:notesMasterIdLst>
  <p:sldIdLst>
    <p:sldId id="259" r:id="rId3"/>
    <p:sldId id="390" r:id="rId4"/>
    <p:sldId id="423" r:id="rId5"/>
    <p:sldId id="424" r:id="rId6"/>
    <p:sldId id="425" r:id="rId7"/>
    <p:sldId id="426" r:id="rId8"/>
    <p:sldId id="427" r:id="rId9"/>
    <p:sldId id="428" r:id="rId10"/>
    <p:sldId id="430" r:id="rId11"/>
    <p:sldId id="432" r:id="rId12"/>
    <p:sldId id="431" r:id="rId13"/>
    <p:sldId id="429" r:id="rId14"/>
    <p:sldId id="435" r:id="rId15"/>
    <p:sldId id="437" r:id="rId16"/>
    <p:sldId id="438" r:id="rId17"/>
    <p:sldId id="440" r:id="rId18"/>
    <p:sldId id="433" r:id="rId19"/>
    <p:sldId id="439" r:id="rId20"/>
    <p:sldId id="441" r:id="rId21"/>
    <p:sldId id="447" r:id="rId22"/>
    <p:sldId id="448" r:id="rId23"/>
    <p:sldId id="443" r:id="rId24"/>
    <p:sldId id="449" r:id="rId25"/>
    <p:sldId id="450" r:id="rId26"/>
    <p:sldId id="444" r:id="rId27"/>
    <p:sldId id="445" r:id="rId28"/>
    <p:sldId id="452" r:id="rId29"/>
    <p:sldId id="446" r:id="rId30"/>
    <p:sldId id="294" r:id="rId31"/>
  </p:sldIdLst>
  <p:sldSz cx="5765800" cy="3244850"/>
  <p:notesSz cx="5765800" cy="3244850"/>
  <p:defaultTextStyle>
    <a:defPPr>
      <a:defRPr lang="ru-RU"/>
    </a:defPPr>
    <a:lvl1pPr marL="0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5658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1324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6985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2647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78311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3974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89635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45295" algn="l" defTabSz="91132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F7A3F1"/>
    <a:srgbClr val="EB21D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48" d="100"/>
          <a:sy n="148" d="100"/>
        </p:scale>
        <p:origin x="-66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1FB7-21AC-47CC-B595-2F69D866CB56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AD94F-03BF-4B07-8397-30E69AD47C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09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58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324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985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647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8311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3974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89635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5295" algn="l" defTabSz="9113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1E90D1E-A2D0-49B1-9821-E1A98DBFECFC}" type="slidenum">
              <a:rPr lang="ru-RU" altLang="ru-RU" smtClean="0"/>
              <a:pPr/>
              <a:t>10</a:t>
            </a:fld>
            <a:endParaRPr lang="ru-RU" alt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801813" y="242888"/>
            <a:ext cx="2162175" cy="1217612"/>
          </a:xfrm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1E90D1E-A2D0-49B1-9821-E1A98DBFECFC}" type="slidenum">
              <a:rPr lang="ru-RU" altLang="ru-RU" smtClean="0"/>
              <a:pPr/>
              <a:t>11</a:t>
            </a:fld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8290" y="757132"/>
            <a:ext cx="2546562" cy="214145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930948" y="757132"/>
            <a:ext cx="2546562" cy="214145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8845E-6B2F-4659-B266-AF2DBA837C6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04F65-B22D-4878-BC9C-84913970EE6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472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30270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1869545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30270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1869545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03FEF-5BAB-4665-82A8-BC12867F879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056E5-62D7-465B-BFF1-5A0DD3CC6FAD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900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A5057-4C9F-4974-B3E6-0D72762D8ED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746C3-4171-472A-AC5C-E17CC9DFF8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664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D151-A50C-450C-8755-385CEBA689E4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CF352-6FE9-434A-8F22-D9AB2EEB473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963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291" y="129193"/>
            <a:ext cx="1896908" cy="549822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54268" y="129193"/>
            <a:ext cx="3223242" cy="276939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8291" y="679015"/>
            <a:ext cx="1896908" cy="2219568"/>
          </a:xfrm>
        </p:spPr>
        <p:txBody>
          <a:bodyPr/>
          <a:lstStyle>
            <a:lvl1pPr marL="0" indent="0">
              <a:buNone/>
              <a:defRPr sz="800"/>
            </a:lvl1pPr>
            <a:lvl2pPr marL="257404" indent="0">
              <a:buNone/>
              <a:defRPr sz="700"/>
            </a:lvl2pPr>
            <a:lvl3pPr marL="514807" indent="0">
              <a:buNone/>
              <a:defRPr sz="600"/>
            </a:lvl3pPr>
            <a:lvl4pPr marL="772211" indent="0">
              <a:buNone/>
              <a:defRPr sz="500"/>
            </a:lvl4pPr>
            <a:lvl5pPr marL="1029614" indent="0">
              <a:buNone/>
              <a:defRPr sz="500"/>
            </a:lvl5pPr>
            <a:lvl6pPr marL="1287018" indent="0">
              <a:buNone/>
              <a:defRPr sz="500"/>
            </a:lvl6pPr>
            <a:lvl7pPr marL="1544422" indent="0">
              <a:buNone/>
              <a:defRPr sz="500"/>
            </a:lvl7pPr>
            <a:lvl8pPr marL="1801825" indent="0">
              <a:buNone/>
              <a:defRPr sz="500"/>
            </a:lvl8pPr>
            <a:lvl9pPr marL="2059229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6664-7E5A-4C46-BD35-B76252EF304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88EB1-7FFD-4489-878D-9E63374F371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345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0137" y="2271395"/>
            <a:ext cx="3459480" cy="268151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0137" y="289933"/>
            <a:ext cx="3459480" cy="1946910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257404" indent="0">
              <a:buNone/>
              <a:defRPr sz="1600"/>
            </a:lvl2pPr>
            <a:lvl3pPr marL="514807" indent="0">
              <a:buNone/>
              <a:defRPr sz="1400"/>
            </a:lvl3pPr>
            <a:lvl4pPr marL="772211" indent="0">
              <a:buNone/>
              <a:defRPr sz="1100"/>
            </a:lvl4pPr>
            <a:lvl5pPr marL="1029614" indent="0">
              <a:buNone/>
              <a:defRPr sz="1100"/>
            </a:lvl5pPr>
            <a:lvl6pPr marL="1287018" indent="0">
              <a:buNone/>
              <a:defRPr sz="1100"/>
            </a:lvl6pPr>
            <a:lvl7pPr marL="1544422" indent="0">
              <a:buNone/>
              <a:defRPr sz="1100"/>
            </a:lvl7pPr>
            <a:lvl8pPr marL="1801825" indent="0">
              <a:buNone/>
              <a:defRPr sz="1100"/>
            </a:lvl8pPr>
            <a:lvl9pPr marL="2059229" indent="0">
              <a:buNone/>
              <a:defRPr sz="11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30137" y="2539546"/>
            <a:ext cx="3459480" cy="380819"/>
          </a:xfrm>
        </p:spPr>
        <p:txBody>
          <a:bodyPr/>
          <a:lstStyle>
            <a:lvl1pPr marL="0" indent="0">
              <a:buNone/>
              <a:defRPr sz="800"/>
            </a:lvl1pPr>
            <a:lvl2pPr marL="257404" indent="0">
              <a:buNone/>
              <a:defRPr sz="700"/>
            </a:lvl2pPr>
            <a:lvl3pPr marL="514807" indent="0">
              <a:buNone/>
              <a:defRPr sz="600"/>
            </a:lvl3pPr>
            <a:lvl4pPr marL="772211" indent="0">
              <a:buNone/>
              <a:defRPr sz="500"/>
            </a:lvl4pPr>
            <a:lvl5pPr marL="1029614" indent="0">
              <a:buNone/>
              <a:defRPr sz="500"/>
            </a:lvl5pPr>
            <a:lvl6pPr marL="1287018" indent="0">
              <a:buNone/>
              <a:defRPr sz="500"/>
            </a:lvl6pPr>
            <a:lvl7pPr marL="1544422" indent="0">
              <a:buNone/>
              <a:defRPr sz="500"/>
            </a:lvl7pPr>
            <a:lvl8pPr marL="1801825" indent="0">
              <a:buNone/>
              <a:defRPr sz="500"/>
            </a:lvl8pPr>
            <a:lvl9pPr marL="2059229" indent="0">
              <a:buNone/>
              <a:defRPr sz="5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94C15-AB70-4F4C-9FBA-40536AD887B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2DEFD-FCFD-4306-AB55-A66DB1E2A92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2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200F5-B008-40A8-8345-0A8D000A16A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3C2B8-E49E-443A-A902-60C715800DF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772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180205" y="129945"/>
            <a:ext cx="1297305" cy="27686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88290" y="129945"/>
            <a:ext cx="3795818" cy="27686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E95D0-0482-49F0-B919-EB41CBB2C71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319DE-6BAB-4158-AB91-9027FF7CE14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83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1"/>
            <a:ext cx="4893589" cy="215444"/>
          </a:xfrm>
        </p:spPr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 lIns="0" tIns="0" rIns="0" bIns="0"/>
          <a:lstStyle>
            <a:lvl1pPr>
              <a:defRPr sz="20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8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38" indent="-71838">
              <a:buFont typeface="Arial" panose="020B0604020202020204" pitchFamily="34" charset="0"/>
              <a:buChar char="•"/>
              <a:defRPr sz="700"/>
            </a:lvl2pPr>
            <a:lvl3pPr marL="143674" indent="-71838">
              <a:defRPr sz="700"/>
            </a:lvl3pPr>
            <a:lvl4pPr marL="251423" indent="-107756">
              <a:defRPr sz="700"/>
            </a:lvl4pPr>
            <a:lvl5pPr marL="359177" indent="-107756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38" indent="-71838">
              <a:buFont typeface="Arial" panose="020B0604020202020204" pitchFamily="34" charset="0"/>
              <a:buChar char="•"/>
              <a:defRPr sz="700"/>
            </a:lvl2pPr>
            <a:lvl3pPr marL="143674" indent="-71838">
              <a:defRPr sz="700"/>
            </a:lvl3pPr>
            <a:lvl4pPr marL="251423" indent="-107756">
              <a:defRPr sz="700"/>
            </a:lvl4pPr>
            <a:lvl5pPr marL="359177" indent="-107756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1838" indent="-71838">
              <a:buFont typeface="Arial" panose="020B0604020202020204" pitchFamily="34" charset="0"/>
              <a:buChar char="•"/>
              <a:defRPr sz="700"/>
            </a:lvl2pPr>
            <a:lvl3pPr marL="143674" indent="-71838">
              <a:defRPr sz="700"/>
            </a:lvl3pPr>
            <a:lvl4pPr marL="251423" indent="-107756">
              <a:defRPr sz="700"/>
            </a:lvl4pPr>
            <a:lvl5pPr marL="359177" indent="-107756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8" y="441677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098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435" y="1008007"/>
            <a:ext cx="4900930" cy="6955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4870" y="1838749"/>
            <a:ext cx="4036060" cy="8292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9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7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4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1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92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3ADA-2B80-42D0-83B9-AD640BB4299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4FD2-16DE-487E-8B9E-EF695EBC762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732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A9479-A28C-4EC1-AA06-88907DB0FD3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AE38C-0B39-4D46-BC47-97993FA55A9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6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458" y="2085117"/>
            <a:ext cx="4900930" cy="644463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58" y="1375306"/>
            <a:ext cx="4900930" cy="709811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5740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1480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2211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2961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287018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4442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01825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5922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593AA-177A-4048-82E7-3058BCC213E9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15B7F-E825-47A4-A0A8-13BA1856845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31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7" y="982040"/>
            <a:ext cx="489358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25"/>
            <a:ext cx="184505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25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25"/>
            <a:ext cx="132613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5658">
        <a:defRPr>
          <a:latin typeface="+mn-lt"/>
          <a:ea typeface="+mn-ea"/>
          <a:cs typeface="+mn-cs"/>
        </a:defRPr>
      </a:lvl2pPr>
      <a:lvl3pPr marL="911324">
        <a:defRPr>
          <a:latin typeface="+mn-lt"/>
          <a:ea typeface="+mn-ea"/>
          <a:cs typeface="+mn-cs"/>
        </a:defRPr>
      </a:lvl3pPr>
      <a:lvl4pPr marL="1366985">
        <a:defRPr>
          <a:latin typeface="+mn-lt"/>
          <a:ea typeface="+mn-ea"/>
          <a:cs typeface="+mn-cs"/>
        </a:defRPr>
      </a:lvl4pPr>
      <a:lvl5pPr marL="1822647">
        <a:defRPr>
          <a:latin typeface="+mn-lt"/>
          <a:ea typeface="+mn-ea"/>
          <a:cs typeface="+mn-cs"/>
        </a:defRPr>
      </a:lvl5pPr>
      <a:lvl6pPr marL="2278311">
        <a:defRPr>
          <a:latin typeface="+mn-lt"/>
          <a:ea typeface="+mn-ea"/>
          <a:cs typeface="+mn-cs"/>
        </a:defRPr>
      </a:lvl6pPr>
      <a:lvl7pPr marL="2733974">
        <a:defRPr>
          <a:latin typeface="+mn-lt"/>
          <a:ea typeface="+mn-ea"/>
          <a:cs typeface="+mn-cs"/>
        </a:defRPr>
      </a:lvl7pPr>
      <a:lvl8pPr marL="3189635">
        <a:defRPr>
          <a:latin typeface="+mn-lt"/>
          <a:ea typeface="+mn-ea"/>
          <a:cs typeface="+mn-cs"/>
        </a:defRPr>
      </a:lvl8pPr>
      <a:lvl9pPr marL="3645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5658">
        <a:defRPr>
          <a:latin typeface="+mn-lt"/>
          <a:ea typeface="+mn-ea"/>
          <a:cs typeface="+mn-cs"/>
        </a:defRPr>
      </a:lvl2pPr>
      <a:lvl3pPr marL="911324">
        <a:defRPr>
          <a:latin typeface="+mn-lt"/>
          <a:ea typeface="+mn-ea"/>
          <a:cs typeface="+mn-cs"/>
        </a:defRPr>
      </a:lvl3pPr>
      <a:lvl4pPr marL="1366985">
        <a:defRPr>
          <a:latin typeface="+mn-lt"/>
          <a:ea typeface="+mn-ea"/>
          <a:cs typeface="+mn-cs"/>
        </a:defRPr>
      </a:lvl4pPr>
      <a:lvl5pPr marL="1822647">
        <a:defRPr>
          <a:latin typeface="+mn-lt"/>
          <a:ea typeface="+mn-ea"/>
          <a:cs typeface="+mn-cs"/>
        </a:defRPr>
      </a:lvl5pPr>
      <a:lvl6pPr marL="2278311">
        <a:defRPr>
          <a:latin typeface="+mn-lt"/>
          <a:ea typeface="+mn-ea"/>
          <a:cs typeface="+mn-cs"/>
        </a:defRPr>
      </a:lvl6pPr>
      <a:lvl7pPr marL="2733974">
        <a:defRPr>
          <a:latin typeface="+mn-lt"/>
          <a:ea typeface="+mn-ea"/>
          <a:cs typeface="+mn-cs"/>
        </a:defRPr>
      </a:lvl7pPr>
      <a:lvl8pPr marL="3189635">
        <a:defRPr>
          <a:latin typeface="+mn-lt"/>
          <a:ea typeface="+mn-ea"/>
          <a:cs typeface="+mn-cs"/>
        </a:defRPr>
      </a:lvl8pPr>
      <a:lvl9pPr marL="364529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288290" y="129945"/>
            <a:ext cx="5189220" cy="540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481" tIns="25740" rIns="51481" bIns="257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88290" y="757132"/>
            <a:ext cx="5189220" cy="2141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1481" tIns="25740" rIns="51481" bIns="257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88290" y="3007496"/>
            <a:ext cx="1345353" cy="172758"/>
          </a:xfrm>
          <a:prstGeom prst="rect">
            <a:avLst/>
          </a:prstGeom>
        </p:spPr>
        <p:txBody>
          <a:bodyPr vert="horz" lIns="51481" tIns="25740" rIns="51481" bIns="2574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7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400">
              <a:defRPr/>
            </a:pPr>
            <a:fld id="{69B6B521-DFA5-4CC8-8E41-E463B29A6F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07.12.2020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969982" y="3007496"/>
            <a:ext cx="1825837" cy="172758"/>
          </a:xfrm>
          <a:prstGeom prst="rect">
            <a:avLst/>
          </a:prstGeom>
        </p:spPr>
        <p:txBody>
          <a:bodyPr vert="horz" lIns="51481" tIns="25740" rIns="51481" bIns="2574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400"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132157" y="3007496"/>
            <a:ext cx="1345353" cy="172758"/>
          </a:xfrm>
          <a:prstGeom prst="rect">
            <a:avLst/>
          </a:prstGeom>
        </p:spPr>
        <p:txBody>
          <a:bodyPr vert="horz" lIns="51481" tIns="25740" rIns="51481" bIns="2574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914400">
              <a:defRPr/>
            </a:pPr>
            <a:fld id="{755C9D05-12EC-4537-8087-3934FCE5919C}" type="slidenum">
              <a:rPr lang="ru-RU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76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5pPr>
      <a:lvl6pPr marL="257404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6pPr>
      <a:lvl7pPr marL="514807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7pPr>
      <a:lvl8pPr marL="772211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8pPr>
      <a:lvl9pPr marL="1029614" algn="ctr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pitchFamily="34" charset="0"/>
        </a:defRPr>
      </a:lvl9pPr>
    </p:titleStyle>
    <p:bodyStyle>
      <a:lvl1pPr marL="193053" indent="-193053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8281" indent="-160877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43509" indent="-128702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00913" indent="-128702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58316" indent="-128702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15720" indent="-128702" algn="l" defTabSz="514807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73123" indent="-128702" algn="l" defTabSz="514807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30527" indent="-128702" algn="l" defTabSz="514807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187931" indent="-128702" algn="l" defTabSz="514807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7404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14807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72211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29614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87018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44422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01825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59229" algn="l" defTabSz="514807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059" y="1552"/>
            <a:ext cx="5757972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673100" y="1344034"/>
            <a:ext cx="3301148" cy="1345191"/>
          </a:xfrm>
          <a:prstGeom prst="rect">
            <a:avLst/>
          </a:prstGeom>
        </p:spPr>
        <p:txBody>
          <a:bodyPr vert="horz" wrap="square" lIns="0" tIns="13921" rIns="0" bIns="0" rtlCol="0">
            <a:spAutoFit/>
          </a:bodyPr>
          <a:lstStyle/>
          <a:p>
            <a:pPr marL="12655" marR="5065" algn="ctr">
              <a:spcBef>
                <a:spcPts val="340"/>
              </a:spcBef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Чередование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звуков. </a:t>
            </a:r>
          </a:p>
          <a:p>
            <a:pPr marL="12655" marR="5065" algn="ctr">
              <a:spcBef>
                <a:spcPts val="340"/>
              </a:spcBef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Беглые гласные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329721" y="1535724"/>
            <a:ext cx="281970" cy="99280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701329" y="228120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701329" y="228120"/>
            <a:ext cx="603664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923461" y="249029"/>
            <a:ext cx="173292" cy="385301"/>
          </a:xfrm>
          <a:prstGeom prst="rect">
            <a:avLst/>
          </a:prstGeom>
        </p:spPr>
        <p:txBody>
          <a:bodyPr vert="horz" wrap="square" lIns="0" tIns="1581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spc="10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4708611" y="555625"/>
            <a:ext cx="596382" cy="227578"/>
          </a:xfrm>
          <a:prstGeom prst="rect">
            <a:avLst/>
          </a:prstGeom>
        </p:spPr>
        <p:txBody>
          <a:bodyPr vert="horz" wrap="square" lIns="0" tIns="12017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400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400" b="1" dirty="0">
              <a:latin typeface="Arial"/>
              <a:cs typeface="Arial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968885" y="223265"/>
            <a:ext cx="3584083" cy="537939"/>
          </a:xfrm>
          <a:prstGeom prst="rect">
            <a:avLst/>
          </a:prstGeom>
        </p:spPr>
        <p:txBody>
          <a:bodyPr vert="horz" wrap="square" lIns="0" tIns="1457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670" defTabSz="912420">
              <a:spcBef>
                <a:spcPts val="114"/>
              </a:spcBef>
              <a:defRPr/>
            </a:pPr>
            <a:r>
              <a:rPr lang="ru-RU" kern="0" spc="-5" dirty="0" smtClean="0">
                <a:solidFill>
                  <a:sysClr val="window" lastClr="FFFFFF"/>
                </a:solidFill>
              </a:rPr>
              <a:t> Русский</a:t>
            </a:r>
            <a:r>
              <a:rPr lang="ru-RU" kern="0" spc="-55" dirty="0" smtClean="0">
                <a:solidFill>
                  <a:sysClr val="window" lastClr="FFFFFF"/>
                </a:solidFill>
              </a:rPr>
              <a:t> </a:t>
            </a:r>
            <a:r>
              <a:rPr lang="ru-RU" kern="0" spc="10" dirty="0">
                <a:solidFill>
                  <a:sysClr val="window" lastClr="FFFFFF"/>
                </a:solidFill>
              </a:rPr>
              <a:t>язык</a:t>
            </a:r>
          </a:p>
        </p:txBody>
      </p:sp>
      <p:sp>
        <p:nvSpPr>
          <p:cNvPr id="40" name="object 12">
            <a:extLst>
              <a:ext uri="{FF2B5EF4-FFF2-40B4-BE49-F238E27FC236}">
                <a16:creationId xmlns:a16="http://schemas.microsoft.com/office/drawing/2014/main" xmlns="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:a16="http://schemas.microsoft.com/office/drawing/2014/main" xmlns="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:a16="http://schemas.microsoft.com/office/drawing/2014/main" xmlns="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xmlns="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:a16="http://schemas.microsoft.com/office/drawing/2014/main" xmlns="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:a16="http://schemas.microsoft.com/office/drawing/2014/main" xmlns="" id="{349ECD76-B28B-45A9-AA8C-8C168BF29136}"/>
              </a:ext>
            </a:extLst>
          </p:cNvPr>
          <p:cNvSpPr/>
          <p:nvPr/>
        </p:nvSpPr>
        <p:spPr>
          <a:xfrm>
            <a:off x="712649" y="360783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:a16="http://schemas.microsoft.com/office/drawing/2014/main" xmlns="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:a16="http://schemas.microsoft.com/office/drawing/2014/main" xmlns="" id="{C131B292-257F-4A7B-A11F-1F0B7801BBD2}"/>
              </a:ext>
            </a:extLst>
          </p:cNvPr>
          <p:cNvSpPr/>
          <p:nvPr/>
        </p:nvSpPr>
        <p:spPr>
          <a:xfrm>
            <a:off x="410174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:a16="http://schemas.microsoft.com/office/drawing/2014/main" xmlns="" id="{A3188B50-45BA-4B67-8828-724D3FB814B6}"/>
              </a:ext>
            </a:extLst>
          </p:cNvPr>
          <p:cNvSpPr/>
          <p:nvPr/>
        </p:nvSpPr>
        <p:spPr>
          <a:xfrm>
            <a:off x="410174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:a16="http://schemas.microsoft.com/office/drawing/2014/main" xmlns="" id="{6A6888D2-7ACE-4E45-8E8F-5C2603158F99}"/>
              </a:ext>
            </a:extLst>
          </p:cNvPr>
          <p:cNvSpPr/>
          <p:nvPr/>
        </p:nvSpPr>
        <p:spPr>
          <a:xfrm>
            <a:off x="410174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:a16="http://schemas.microsoft.com/office/drawing/2014/main" xmlns="" id="{02BA5A4F-953F-4F1E-89AF-C36D044FA8D5}"/>
              </a:ext>
            </a:extLst>
          </p:cNvPr>
          <p:cNvSpPr/>
          <p:nvPr/>
        </p:nvSpPr>
        <p:spPr>
          <a:xfrm>
            <a:off x="410174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:a16="http://schemas.microsoft.com/office/drawing/2014/main" xmlns="" id="{AB643593-D789-40B0-966A-78146405CC2F}"/>
              </a:ext>
            </a:extLst>
          </p:cNvPr>
          <p:cNvSpPr/>
          <p:nvPr/>
        </p:nvSpPr>
        <p:spPr>
          <a:xfrm>
            <a:off x="410188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:a16="http://schemas.microsoft.com/office/drawing/2014/main" xmlns="" id="{8F53C781-98B4-4F4A-BF71-0E4979E2750B}"/>
              </a:ext>
            </a:extLst>
          </p:cNvPr>
          <p:cNvSpPr/>
          <p:nvPr/>
        </p:nvSpPr>
        <p:spPr>
          <a:xfrm>
            <a:off x="410188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2420"/>
            <a:endParaRPr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1118" y="1317625"/>
            <a:ext cx="698782" cy="741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741" y="2076696"/>
            <a:ext cx="742173" cy="841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33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9882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2552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774379"/>
              </p:ext>
            </p:extLst>
          </p:nvPr>
        </p:nvGraphicFramePr>
        <p:xfrm>
          <a:off x="225226" y="360807"/>
          <a:ext cx="5315347" cy="2839212"/>
        </p:xfrm>
        <a:graphic>
          <a:graphicData uri="http://schemas.openxmlformats.org/drawingml/2006/table">
            <a:tbl>
              <a:tblPr/>
              <a:tblGrid>
                <a:gridCol w="53153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6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1.        Корень – это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А)    главная   значимая  часть слова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Б)    часть речи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В)    часть предложения</a:t>
                      </a:r>
                    </a:p>
                  </a:txBody>
                  <a:tcPr marL="39764" marR="3976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9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2.        В корне заключено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А)    значение одного слова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Б)    значение предметности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В)    общее  лексическое  значение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однокоренных слов.</a:t>
                      </a:r>
                    </a:p>
                  </a:txBody>
                  <a:tcPr marL="39764" marR="3976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730590" y="381103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0"/>
            <a:ext cx="4117142" cy="353943"/>
          </a:xfrm>
        </p:spPr>
        <p:txBody>
          <a:bodyPr/>
          <a:lstStyle/>
          <a:p>
            <a:pPr eaLnBrk="1" hangingPunct="1">
              <a:defRPr/>
            </a:pPr>
            <a:r>
              <a:rPr lang="ru-RU" sz="2300" i="1" dirty="0" smtClean="0">
                <a:solidFill>
                  <a:srgbClr val="6600FF"/>
                </a:solidFill>
              </a:rPr>
              <a:t> </a:t>
            </a:r>
            <a:endParaRPr lang="ru-RU" sz="2300" i="1" dirty="0">
              <a:solidFill>
                <a:srgbClr val="6600FF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 bwMode="auto">
          <a:xfrm>
            <a:off x="593388" y="958433"/>
            <a:ext cx="382676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8" name="Прямая соединительная линия 7"/>
          <p:cNvCxnSpPr/>
          <p:nvPr/>
        </p:nvCxnSpPr>
        <p:spPr bwMode="auto">
          <a:xfrm>
            <a:off x="722536" y="2840874"/>
            <a:ext cx="3828878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10" name="Прямая соединительная линия 9"/>
          <p:cNvCxnSpPr/>
          <p:nvPr/>
        </p:nvCxnSpPr>
        <p:spPr bwMode="auto">
          <a:xfrm>
            <a:off x="722536" y="5508625"/>
            <a:ext cx="3379564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11" name="Прямая соединительная линия 10"/>
          <p:cNvCxnSpPr/>
          <p:nvPr/>
        </p:nvCxnSpPr>
        <p:spPr bwMode="auto">
          <a:xfrm>
            <a:off x="673100" y="5203825"/>
            <a:ext cx="4114800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>
            <a:off x="703429" y="3146425"/>
            <a:ext cx="3417777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</p:spTree>
    <p:extLst>
      <p:ext uri="{BB962C8B-B14F-4D97-AF65-F5344CB8AC3E}">
        <p14:creationId xmlns:p14="http://schemas.microsoft.com/office/powerpoint/2010/main" val="248611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9882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2552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321901"/>
              </p:ext>
            </p:extLst>
          </p:nvPr>
        </p:nvGraphicFramePr>
        <p:xfrm>
          <a:off x="154637" y="197739"/>
          <a:ext cx="5315347" cy="3154680"/>
        </p:xfrm>
        <a:graphic>
          <a:graphicData uri="http://schemas.openxmlformats.org/drawingml/2006/table">
            <a:tbl>
              <a:tblPr/>
              <a:tblGrid>
                <a:gridCol w="53153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6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       Чтобы найти корень, нужно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А)     изменить слово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Б)      подобрать  однокоренные  слова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В)     объяснить значение слова.</a:t>
                      </a:r>
                    </a:p>
                  </a:txBody>
                  <a:tcPr marL="39764" marR="3976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5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        Однокоренные слова 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А)     могут быть только одной  частью речи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Б)      могут быть только разных частей речи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В)     могут быть одной частью речи, а могут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относится к разным частям  речи.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9764" marR="3976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730590" y="381103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0"/>
            <a:ext cx="4117142" cy="353943"/>
          </a:xfrm>
        </p:spPr>
        <p:txBody>
          <a:bodyPr/>
          <a:lstStyle/>
          <a:p>
            <a:pPr eaLnBrk="1" hangingPunct="1">
              <a:defRPr/>
            </a:pPr>
            <a:r>
              <a:rPr lang="ru-RU" sz="2300" i="1" dirty="0" smtClean="0">
                <a:solidFill>
                  <a:srgbClr val="6600FF"/>
                </a:solidFill>
              </a:rPr>
              <a:t> </a:t>
            </a:r>
            <a:endParaRPr lang="ru-RU" sz="2300" i="1" dirty="0">
              <a:solidFill>
                <a:srgbClr val="6600FF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 bwMode="auto">
          <a:xfrm>
            <a:off x="558720" y="784225"/>
            <a:ext cx="2432464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8" name="Прямая соединительная линия 7"/>
          <p:cNvCxnSpPr/>
          <p:nvPr/>
        </p:nvCxnSpPr>
        <p:spPr bwMode="auto">
          <a:xfrm>
            <a:off x="806622" y="2688474"/>
            <a:ext cx="4438478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10" name="Прямая соединительная линия 9"/>
          <p:cNvCxnSpPr/>
          <p:nvPr/>
        </p:nvCxnSpPr>
        <p:spPr bwMode="auto">
          <a:xfrm>
            <a:off x="722536" y="5508625"/>
            <a:ext cx="3379564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11" name="Прямая соединительная линия 10"/>
          <p:cNvCxnSpPr/>
          <p:nvPr/>
        </p:nvCxnSpPr>
        <p:spPr bwMode="auto">
          <a:xfrm>
            <a:off x="673100" y="5203825"/>
            <a:ext cx="4114800" cy="7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>
            <a:off x="673100" y="2994025"/>
            <a:ext cx="4103577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</p:cxnSp>
    </p:spTree>
    <p:extLst>
      <p:ext uri="{BB962C8B-B14F-4D97-AF65-F5344CB8AC3E}">
        <p14:creationId xmlns:p14="http://schemas.microsoft.com/office/powerpoint/2010/main" val="198423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8"/>
          <p:cNvSpPr txBox="1">
            <a:spLocks/>
          </p:cNvSpPr>
          <p:nvPr/>
        </p:nvSpPr>
        <p:spPr>
          <a:xfrm>
            <a:off x="-12700" y="0"/>
            <a:ext cx="5867400" cy="32988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>
            <a:norm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5658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1324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66985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2647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7831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33974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189635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45295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74320" defTabSz="914400">
              <a:buFont typeface="Arial" pitchFamily="34" charset="0"/>
              <a:buNone/>
              <a:defRPr/>
            </a:pPr>
            <a:r>
              <a:rPr lang="ru-RU" kern="0" dirty="0" smtClean="0"/>
              <a:t>    </a:t>
            </a:r>
          </a:p>
          <a:p>
            <a:pPr marL="274320" indent="-274320" defTabSz="914400">
              <a:buFont typeface="Arial" pitchFamily="34" charset="0"/>
              <a:buNone/>
              <a:defRPr/>
            </a:pPr>
            <a:endParaRPr lang="ru-RU" kern="0" dirty="0"/>
          </a:p>
          <a:p>
            <a:pPr marL="274320" indent="-274320" defTabSz="914400">
              <a:buFont typeface="Arial" pitchFamily="34" charset="0"/>
              <a:buNone/>
              <a:defRPr/>
            </a:pPr>
            <a:r>
              <a:rPr lang="ru-RU" kern="0" dirty="0" smtClean="0"/>
              <a:t>           </a:t>
            </a:r>
            <a:r>
              <a:rPr lang="ru-RU" sz="2400" kern="0" dirty="0" smtClean="0"/>
              <a:t>Лёгкий ветерок </a:t>
            </a:r>
          </a:p>
          <a:p>
            <a:pPr marL="274320" indent="-274320" defTabSz="914400">
              <a:buFont typeface="Arial" pitchFamily="34" charset="0"/>
              <a:buNone/>
              <a:defRPr/>
            </a:pPr>
            <a:r>
              <a:rPr lang="ru-RU" sz="2400" kern="0" dirty="0"/>
              <a:t> </a:t>
            </a:r>
            <a:r>
              <a:rPr lang="ru-RU" sz="2400" kern="0" dirty="0" smtClean="0"/>
              <a:t>  играет серебристыми</a:t>
            </a:r>
          </a:p>
          <a:p>
            <a:pPr marL="274320" indent="-274320" defTabSz="914400">
              <a:buFont typeface="Arial" pitchFamily="34" charset="0"/>
              <a:buNone/>
              <a:defRPr/>
            </a:pPr>
            <a:r>
              <a:rPr lang="ru-RU" sz="2400" kern="0" dirty="0"/>
              <a:t> </a:t>
            </a:r>
            <a:r>
              <a:rPr lang="ru-RU" sz="2400" kern="0" dirty="0" smtClean="0"/>
              <a:t>  листочками ивы, </a:t>
            </a:r>
          </a:p>
          <a:p>
            <a:pPr marL="274320" indent="-274320" defTabSz="914400">
              <a:buFont typeface="Arial" pitchFamily="34" charset="0"/>
              <a:buNone/>
              <a:defRPr/>
            </a:pPr>
            <a:r>
              <a:rPr lang="ru-RU" sz="2400" kern="0" dirty="0"/>
              <a:t> </a:t>
            </a:r>
            <a:r>
              <a:rPr lang="ru-RU" sz="2400" kern="0" dirty="0" smtClean="0"/>
              <a:t>  и они слегка дрожат </a:t>
            </a:r>
          </a:p>
          <a:p>
            <a:pPr marL="274320" indent="-274320" defTabSz="914400">
              <a:buFont typeface="Arial" pitchFamily="34" charset="0"/>
              <a:buNone/>
              <a:defRPr/>
            </a:pPr>
            <a:r>
              <a:rPr lang="ru-RU" sz="2400" kern="0" dirty="0"/>
              <a:t> </a:t>
            </a:r>
            <a:r>
              <a:rPr lang="ru-RU" sz="2400" kern="0" dirty="0" smtClean="0"/>
              <a:t>   от этого.                       </a:t>
            </a:r>
            <a:endParaRPr lang="ru-RU" sz="2400" kern="0" dirty="0"/>
          </a:p>
        </p:txBody>
      </p:sp>
      <p:pic>
        <p:nvPicPr>
          <p:cNvPr id="2052" name="Picture 4" descr="https://im0-tub-ru.yandex.net/i?id=5d31f577f6e7a762cc472a297eac2ff0&amp;n=13&amp;ex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631825"/>
            <a:ext cx="1676400" cy="1843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92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765800" cy="670753"/>
          </a:xfr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Выпишите глагол-сказуемое из второй части предложения, подберите к нему однокоренные слова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31826"/>
            <a:ext cx="5765800" cy="2613024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endParaRPr lang="ru-RU" sz="25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500" dirty="0" smtClean="0"/>
              <a:t>      </a:t>
            </a:r>
            <a:r>
              <a:rPr lang="ru-RU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Дрожит</a:t>
            </a:r>
            <a:r>
              <a:rPr lang="ru-RU" sz="2500" dirty="0" smtClean="0">
                <a:solidFill>
                  <a:srgbClr val="C00000"/>
                </a:solidFill>
              </a:rPr>
              <a:t> </a:t>
            </a:r>
            <a:r>
              <a:rPr lang="ru-RU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дрожь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39900" y="1634093"/>
            <a:ext cx="23557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дрогнуть 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г//ж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28800" y="2151360"/>
            <a:ext cx="28829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defTabSz="914400">
              <a:spcBef>
                <a:spcPct val="20000"/>
              </a:spcBef>
              <a:defRPr/>
            </a:pPr>
            <a:r>
              <a:rPr lang="ru-RU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вздрагивать 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о//а</a:t>
            </a:r>
          </a:p>
        </p:txBody>
      </p:sp>
      <p:sp>
        <p:nvSpPr>
          <p:cNvPr id="6" name="Дуга 5"/>
          <p:cNvSpPr/>
          <p:nvPr/>
        </p:nvSpPr>
        <p:spPr>
          <a:xfrm>
            <a:off x="1974850" y="1012825"/>
            <a:ext cx="755650" cy="381000"/>
          </a:xfrm>
          <a:prstGeom prst="arc">
            <a:avLst>
              <a:gd name="adj1" fmla="val 10775440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Дуга 7"/>
          <p:cNvSpPr/>
          <p:nvPr/>
        </p:nvSpPr>
        <p:spPr>
          <a:xfrm>
            <a:off x="1974850" y="1566026"/>
            <a:ext cx="603250" cy="361199"/>
          </a:xfrm>
          <a:prstGeom prst="arc">
            <a:avLst>
              <a:gd name="adj1" fmla="val 10775440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Дуга 8"/>
          <p:cNvSpPr/>
          <p:nvPr/>
        </p:nvSpPr>
        <p:spPr>
          <a:xfrm>
            <a:off x="2276475" y="2079625"/>
            <a:ext cx="682625" cy="364867"/>
          </a:xfrm>
          <a:prstGeom prst="arc">
            <a:avLst>
              <a:gd name="adj1" fmla="val 10775440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462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 txBox="1">
            <a:spLocks/>
          </p:cNvSpPr>
          <p:nvPr/>
        </p:nvSpPr>
        <p:spPr>
          <a:xfrm>
            <a:off x="215900" y="928774"/>
            <a:ext cx="5189220" cy="21414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5658">
              <a:defRPr>
                <a:latin typeface="+mn-lt"/>
                <a:ea typeface="+mn-ea"/>
                <a:cs typeface="+mn-cs"/>
              </a:defRPr>
            </a:lvl2pPr>
            <a:lvl3pPr marL="911324">
              <a:defRPr>
                <a:latin typeface="+mn-lt"/>
                <a:ea typeface="+mn-ea"/>
                <a:cs typeface="+mn-cs"/>
              </a:defRPr>
            </a:lvl3pPr>
            <a:lvl4pPr marL="1366985">
              <a:defRPr>
                <a:latin typeface="+mn-lt"/>
                <a:ea typeface="+mn-ea"/>
                <a:cs typeface="+mn-cs"/>
              </a:defRPr>
            </a:lvl4pPr>
            <a:lvl5pPr marL="1822647">
              <a:defRPr>
                <a:latin typeface="+mn-lt"/>
                <a:ea typeface="+mn-ea"/>
                <a:cs typeface="+mn-cs"/>
              </a:defRPr>
            </a:lvl5pPr>
            <a:lvl6pPr marL="2278311">
              <a:defRPr>
                <a:latin typeface="+mn-lt"/>
                <a:ea typeface="+mn-ea"/>
                <a:cs typeface="+mn-cs"/>
              </a:defRPr>
            </a:lvl6pPr>
            <a:lvl7pPr marL="2733974">
              <a:defRPr>
                <a:latin typeface="+mn-lt"/>
                <a:ea typeface="+mn-ea"/>
                <a:cs typeface="+mn-cs"/>
              </a:defRPr>
            </a:lvl7pPr>
            <a:lvl8pPr marL="3189635">
              <a:defRPr>
                <a:latin typeface="+mn-lt"/>
                <a:ea typeface="+mn-ea"/>
                <a:cs typeface="+mn-cs"/>
              </a:defRPr>
            </a:lvl8pPr>
            <a:lvl9pPr marL="364529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ru-RU" sz="2000" kern="0" dirty="0" smtClean="0"/>
              <a:t>Оп</a:t>
            </a:r>
            <a:r>
              <a:rPr lang="ru-RU" sz="2000" b="1" kern="0" dirty="0" smtClean="0">
                <a:solidFill>
                  <a:srgbClr val="FF0000"/>
                </a:solidFill>
              </a:rPr>
              <a:t>о</a:t>
            </a:r>
            <a:r>
              <a:rPr lang="ru-RU" sz="2000" kern="0" dirty="0" smtClean="0"/>
              <a:t>здать – оп</a:t>
            </a:r>
            <a:r>
              <a:rPr lang="ru-RU" sz="2000" b="1" kern="0" dirty="0" smtClean="0">
                <a:solidFill>
                  <a:srgbClr val="FF0000"/>
                </a:solidFill>
              </a:rPr>
              <a:t>а</a:t>
            </a:r>
            <a:r>
              <a:rPr lang="ru-RU" sz="2000" kern="0" dirty="0" smtClean="0"/>
              <a:t>здывать</a:t>
            </a:r>
          </a:p>
          <a:p>
            <a:pPr defTabSz="914400">
              <a:defRPr/>
            </a:pPr>
            <a:endParaRPr lang="ru-RU" sz="2000" kern="0" dirty="0" smtClean="0"/>
          </a:p>
          <a:p>
            <a:pPr defTabSz="914400">
              <a:defRPr/>
            </a:pPr>
            <a:r>
              <a:rPr lang="ru-RU" sz="2000" kern="0" dirty="0" smtClean="0"/>
              <a:t>Вл</a:t>
            </a:r>
            <a:r>
              <a:rPr lang="ru-RU" sz="2000" b="1" kern="0" dirty="0" smtClean="0">
                <a:solidFill>
                  <a:srgbClr val="FF0000"/>
                </a:solidFill>
              </a:rPr>
              <a:t>е</a:t>
            </a:r>
            <a:r>
              <a:rPr lang="ru-RU" sz="2000" kern="0" dirty="0" smtClean="0"/>
              <a:t>зть – </a:t>
            </a:r>
            <a:r>
              <a:rPr lang="ru-RU" sz="2000" kern="0" dirty="0" err="1" smtClean="0"/>
              <a:t>вл</a:t>
            </a:r>
            <a:r>
              <a:rPr lang="ru-RU" sz="2000" b="1" kern="0" dirty="0" err="1" smtClean="0">
                <a:solidFill>
                  <a:srgbClr val="FF0000"/>
                </a:solidFill>
              </a:rPr>
              <a:t>а</a:t>
            </a:r>
            <a:r>
              <a:rPr lang="ru-RU" sz="2000" kern="0" dirty="0" err="1" smtClean="0"/>
              <a:t>зить</a:t>
            </a:r>
            <a:endParaRPr lang="ru-RU" sz="2000" kern="0" dirty="0" smtClean="0"/>
          </a:p>
          <a:p>
            <a:pPr defTabSz="914400">
              <a:defRPr/>
            </a:pPr>
            <a:endParaRPr lang="ru-RU" sz="2000" kern="0" dirty="0" smtClean="0"/>
          </a:p>
          <a:p>
            <a:pPr defTabSz="914400">
              <a:defRPr/>
            </a:pPr>
            <a:r>
              <a:rPr lang="ru-RU" sz="2000" kern="0" dirty="0" smtClean="0"/>
              <a:t>Гото</a:t>
            </a:r>
            <a:r>
              <a:rPr lang="ru-RU" sz="2000" b="1" kern="0" dirty="0" smtClean="0">
                <a:solidFill>
                  <a:srgbClr val="FF0000"/>
                </a:solidFill>
              </a:rPr>
              <a:t>в</a:t>
            </a:r>
            <a:r>
              <a:rPr lang="ru-RU" sz="2000" kern="0" dirty="0" smtClean="0"/>
              <a:t>ить  - гото</a:t>
            </a:r>
            <a:r>
              <a:rPr lang="ru-RU" sz="2000" b="1" kern="0" dirty="0" smtClean="0">
                <a:solidFill>
                  <a:srgbClr val="FF0000"/>
                </a:solidFill>
              </a:rPr>
              <a:t>вл</a:t>
            </a:r>
            <a:r>
              <a:rPr lang="ru-RU" sz="2000" kern="0" dirty="0" smtClean="0"/>
              <a:t>ю</a:t>
            </a:r>
            <a:endParaRPr lang="ru-RU" sz="2000" kern="0" dirty="0"/>
          </a:p>
        </p:txBody>
      </p:sp>
      <p:pic>
        <p:nvPicPr>
          <p:cNvPr id="7" name="Рисунок 4" descr="AG00222_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5923" y="811213"/>
            <a:ext cx="970977" cy="687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D:\Документы\картинки\анимашки\rabbit1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352" y="1317625"/>
            <a:ext cx="743748" cy="743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6" descr="J0076210.GI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716" y="2061832"/>
            <a:ext cx="945952" cy="92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39700" y="110093"/>
            <a:ext cx="5626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Являются ли однокоренными данные пары слов?</a:t>
            </a:r>
          </a:p>
        </p:txBody>
      </p:sp>
    </p:spTree>
    <p:extLst>
      <p:ext uri="{BB962C8B-B14F-4D97-AF65-F5344CB8AC3E}">
        <p14:creationId xmlns:p14="http://schemas.microsoft.com/office/powerpoint/2010/main" val="404077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body" idx="1"/>
          </p:nvPr>
        </p:nvSpPr>
        <p:spPr>
          <a:xfrm>
            <a:off x="116258" y="529312"/>
            <a:ext cx="5509842" cy="2617113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51481" tIns="25740" rIns="51481" bIns="25740" rtlCol="0">
            <a:normAutofit/>
          </a:bodyPr>
          <a:lstStyle/>
          <a:p>
            <a:pPr algn="ctr">
              <a:defRPr/>
            </a:pPr>
            <a:r>
              <a:rPr lang="ru-RU" sz="2700" b="1" dirty="0" smtClean="0"/>
              <a:t> Флаг -  флаж</a:t>
            </a:r>
            <a:r>
              <a:rPr lang="ru-RU" sz="2700" b="1" dirty="0" smtClean="0">
                <a:solidFill>
                  <a:srgbClr val="FF0000"/>
                </a:solidFill>
              </a:rPr>
              <a:t>ок</a:t>
            </a:r>
            <a:r>
              <a:rPr lang="ru-RU" sz="2700" b="1" dirty="0" smtClean="0"/>
              <a:t> </a:t>
            </a:r>
            <a:r>
              <a:rPr lang="ru-RU" sz="2700" b="1" dirty="0"/>
              <a:t>– флаж</a:t>
            </a:r>
            <a:r>
              <a:rPr lang="ru-RU" sz="2700" b="1" dirty="0">
                <a:solidFill>
                  <a:srgbClr val="FF0000"/>
                </a:solidFill>
              </a:rPr>
              <a:t>к</a:t>
            </a:r>
            <a:r>
              <a:rPr lang="ru-RU" sz="2700" b="1" dirty="0"/>
              <a:t>а </a:t>
            </a:r>
          </a:p>
        </p:txBody>
      </p:sp>
      <p:pic>
        <p:nvPicPr>
          <p:cNvPr id="10246" name="Рисунок 12" descr="AG00344_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557" y="1712559"/>
            <a:ext cx="738743" cy="495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http://uztravels.com/wp-content/uploads/2018/12/cc0f32616626bc86fb711b3400d86f8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1089025"/>
            <a:ext cx="1905000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6258" y="98425"/>
            <a:ext cx="550984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kern="0" dirty="0">
                <a:solidFill>
                  <a:prstClr val="white"/>
                </a:solidFill>
                <a:latin typeface="Arial"/>
                <a:cs typeface="Arial"/>
              </a:rPr>
              <a:t>Являются ли однокоренными слова?</a:t>
            </a:r>
            <a:endParaRPr lang="ru-RU" sz="2200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100" y="1612190"/>
            <a:ext cx="735621" cy="766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143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ЧЕРЕДОВАНИЕ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625634"/>
            <a:ext cx="5410199" cy="1938992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1800" i="0" dirty="0" smtClean="0">
                <a:solidFill>
                  <a:schemeClr val="tx2">
                    <a:lumMod val="50000"/>
                  </a:schemeClr>
                </a:solidFill>
              </a:rPr>
              <a:t>При образовании и изменении слов может происходить замена одних звуков другими. Такая замена называется </a:t>
            </a:r>
            <a:r>
              <a:rPr lang="ru-RU" sz="1800" b="1" dirty="0" smtClean="0">
                <a:solidFill>
                  <a:srgbClr val="C00000"/>
                </a:solidFill>
              </a:rPr>
              <a:t>чередованием</a:t>
            </a:r>
            <a:r>
              <a:rPr lang="ru-RU" sz="1800" i="0" dirty="0" smtClean="0">
                <a:solidFill>
                  <a:schemeClr val="tx2">
                    <a:lumMod val="50000"/>
                  </a:schemeClr>
                </a:solidFill>
              </a:rPr>
              <a:t>. Чередуются гласные с гласными, согласные с согласными в одной и той же части слова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1800" i="0" dirty="0" smtClean="0">
                <a:solidFill>
                  <a:schemeClr val="tx2">
                    <a:lumMod val="50000"/>
                  </a:schemeClr>
                </a:solidFill>
              </a:rPr>
              <a:t>например:</a:t>
            </a:r>
          </a:p>
          <a:p>
            <a:endParaRPr lang="ru-RU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Собирать – соберу (и//е). Друг – дружок (г//ж).</a:t>
            </a: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Дуга 3"/>
          <p:cNvSpPr/>
          <p:nvPr/>
        </p:nvSpPr>
        <p:spPr>
          <a:xfrm>
            <a:off x="520700" y="2193925"/>
            <a:ext cx="381000" cy="266700"/>
          </a:xfrm>
          <a:prstGeom prst="arc">
            <a:avLst>
              <a:gd name="adj1" fmla="val 11068045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6" name="Дуга 5"/>
          <p:cNvSpPr/>
          <p:nvPr/>
        </p:nvSpPr>
        <p:spPr>
          <a:xfrm>
            <a:off x="3797300" y="2232025"/>
            <a:ext cx="533400" cy="228600"/>
          </a:xfrm>
          <a:prstGeom prst="arc">
            <a:avLst>
              <a:gd name="adj1" fmla="val 11068045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7" name="Дуга 6"/>
          <p:cNvSpPr/>
          <p:nvPr/>
        </p:nvSpPr>
        <p:spPr>
          <a:xfrm>
            <a:off x="1892300" y="2193925"/>
            <a:ext cx="381000" cy="266700"/>
          </a:xfrm>
          <a:prstGeom prst="arc">
            <a:avLst>
              <a:gd name="adj1" fmla="val 11068045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8" name="Дуга 7"/>
          <p:cNvSpPr/>
          <p:nvPr/>
        </p:nvSpPr>
        <p:spPr>
          <a:xfrm>
            <a:off x="3111500" y="2193925"/>
            <a:ext cx="457200" cy="266700"/>
          </a:xfrm>
          <a:prstGeom prst="arc">
            <a:avLst>
              <a:gd name="adj1" fmla="val 11068045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57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900" y="171648"/>
            <a:ext cx="5765800" cy="307777"/>
          </a:xfrm>
        </p:spPr>
        <p:txBody>
          <a:bodyPr/>
          <a:lstStyle/>
          <a:p>
            <a:pPr algn="ctr"/>
            <a:r>
              <a:rPr lang="ru-RU" dirty="0" smtClean="0"/>
              <a:t>НАЙДИ ПАРЫ И УКАЖИ ЧЕРЕДОВАНИЯ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1" y="631825"/>
            <a:ext cx="6095999" cy="2893100"/>
          </a:xfrm>
        </p:spPr>
        <p:txBody>
          <a:bodyPr/>
          <a:lstStyle/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Писать        			Мрачный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Светит                		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Береговой</a:t>
            </a:r>
            <a:endParaRPr lang="ru-RU" sz="2000" b="1" i="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Облако        			Освещение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Мрак       		 	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Вещание</a:t>
            </a:r>
            <a:endParaRPr lang="ru-RU" sz="2000" b="1" i="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Известие        			Пишущий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Бережок        			Орех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Орешек        			Ушки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Ухо        			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Облачное</a:t>
            </a:r>
            <a:endParaRPr lang="ru-RU" sz="2000" b="1" i="0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75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900" y="171648"/>
            <a:ext cx="5613400" cy="307777"/>
          </a:xfrm>
        </p:spPr>
        <p:txBody>
          <a:bodyPr/>
          <a:lstStyle/>
          <a:p>
            <a:pPr algn="ctr"/>
            <a:r>
              <a:rPr lang="ru-RU" dirty="0" smtClean="0"/>
              <a:t>НАЙДИ ПАРЫ И УКАЖИ ЧЕРЕДОВАНИЯ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2100" y="631825"/>
            <a:ext cx="6248400" cy="2985433"/>
          </a:xfrm>
        </p:spPr>
        <p:txBody>
          <a:bodyPr/>
          <a:lstStyle/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Писать        	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       Пишущий     </a:t>
            </a:r>
            <a:r>
              <a:rPr lang="ru-RU" sz="2000" b="1" i="0" dirty="0" smtClean="0">
                <a:solidFill>
                  <a:srgbClr val="C00000"/>
                </a:solidFill>
              </a:rPr>
              <a:t>с//ш</a:t>
            </a:r>
            <a:endParaRPr lang="ru-RU" sz="2000" b="1" i="0" dirty="0">
              <a:solidFill>
                <a:srgbClr val="C00000"/>
              </a:solidFill>
            </a:endParaRPr>
          </a:p>
          <a:p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Мрак                        Мрачный      </a:t>
            </a:r>
            <a:r>
              <a:rPr lang="ru-RU" sz="2000" b="1" i="0" dirty="0" smtClean="0">
                <a:solidFill>
                  <a:srgbClr val="C00000"/>
                </a:solidFill>
              </a:rPr>
              <a:t>к//ч                </a:t>
            </a:r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  </a:t>
            </a: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Светит                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    Освещение   </a:t>
            </a:r>
            <a:r>
              <a:rPr lang="ru-RU" sz="2000" b="1" i="0" dirty="0" smtClean="0">
                <a:solidFill>
                  <a:srgbClr val="C00000"/>
                </a:solidFill>
              </a:rPr>
              <a:t>т//щ</a:t>
            </a:r>
            <a:endParaRPr lang="ru-RU" sz="2000" b="1" i="0" dirty="0">
              <a:solidFill>
                <a:srgbClr val="C00000"/>
              </a:solidFill>
            </a:endParaRPr>
          </a:p>
          <a:p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Береговой             Бережок         </a:t>
            </a:r>
            <a:r>
              <a:rPr lang="ru-RU" sz="2000" b="1" i="0" dirty="0" smtClean="0">
                <a:solidFill>
                  <a:srgbClr val="C00000"/>
                </a:solidFill>
              </a:rPr>
              <a:t>г//ж</a:t>
            </a:r>
            <a:endParaRPr lang="ru-RU" sz="2000" b="1" i="0" dirty="0">
              <a:solidFill>
                <a:srgbClr val="C00000"/>
              </a:solidFill>
            </a:endParaRP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Облако      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             Облачное      </a:t>
            </a:r>
            <a:r>
              <a:rPr lang="ru-RU" sz="2000" b="1" i="0" dirty="0" smtClean="0">
                <a:solidFill>
                  <a:srgbClr val="C00000"/>
                </a:solidFill>
              </a:rPr>
              <a:t>к//ч</a:t>
            </a:r>
          </a:p>
          <a:p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Известие  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             Извещение   </a:t>
            </a:r>
            <a:r>
              <a:rPr lang="ru-RU" sz="2000" b="1" i="0" dirty="0" smtClean="0">
                <a:solidFill>
                  <a:srgbClr val="C00000"/>
                </a:solidFill>
              </a:rPr>
              <a:t>с//щ                   </a:t>
            </a:r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      </a:t>
            </a:r>
            <a:endParaRPr lang="ru-RU" sz="2000" b="1" i="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Орех                        Орешек</a:t>
            </a:r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        </a:t>
            </a:r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b="1" i="0" dirty="0" smtClean="0">
                <a:solidFill>
                  <a:srgbClr val="C00000"/>
                </a:solidFill>
              </a:rPr>
              <a:t>х//ш</a:t>
            </a:r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	</a:t>
            </a:r>
            <a:endParaRPr lang="ru-RU" sz="2000" b="1" i="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b="1" i="0" dirty="0" smtClean="0">
                <a:solidFill>
                  <a:schemeClr val="tx2">
                    <a:lumMod val="50000"/>
                  </a:schemeClr>
                </a:solidFill>
              </a:rPr>
              <a:t>Ухо                           Ушки             </a:t>
            </a:r>
            <a:r>
              <a:rPr lang="ru-RU" sz="2000" b="1" i="0" dirty="0" smtClean="0">
                <a:solidFill>
                  <a:srgbClr val="C00000"/>
                </a:solidFill>
              </a:rPr>
              <a:t>х//ш</a:t>
            </a:r>
            <a:endParaRPr lang="ru-RU" sz="2000" b="1" i="0" dirty="0">
              <a:solidFill>
                <a:srgbClr val="C00000"/>
              </a:solidFill>
            </a:endParaRPr>
          </a:p>
          <a:p>
            <a:r>
              <a:rPr lang="ru-RU" sz="2000" b="1" i="0" dirty="0">
                <a:solidFill>
                  <a:schemeClr val="tx2">
                    <a:lumMod val="50000"/>
                  </a:schemeClr>
                </a:solidFill>
              </a:rPr>
              <a:t>        			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211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107996"/>
          </a:xfrm>
        </p:spPr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>     Подчеркните слова с чередованием  при изменении формы или образовании однокоренных слов. Составьте с ними словосочетания.</a:t>
            </a: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325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900" y="1752739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Перец, стол, конец, голубой, спор, луч, свет, вода, друг, брат.</a:t>
            </a:r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18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77108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7104" y="857954"/>
            <a:ext cx="4948696" cy="183127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/>
              <a:t> Повторим  </a:t>
            </a:r>
            <a:r>
              <a:rPr lang="ru-RU" sz="2000" b="1" dirty="0"/>
              <a:t>понятие о чередовании гласных и согласных звуков;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dirty="0" smtClean="0"/>
              <a:t> Узнаем </a:t>
            </a:r>
            <a:r>
              <a:rPr lang="ru-RU" sz="2000" b="1" dirty="0"/>
              <a:t>о беглых </a:t>
            </a:r>
            <a:r>
              <a:rPr lang="ru-RU" sz="2000" b="1" dirty="0" smtClean="0"/>
              <a:t>гласных и в </a:t>
            </a:r>
            <a:r>
              <a:rPr lang="ru-RU" sz="2000" b="1" dirty="0"/>
              <a:t>каких частях слова можно наблюдать беглость </a:t>
            </a:r>
            <a:r>
              <a:rPr lang="ru-RU" sz="2000" b="1" dirty="0" smtClean="0"/>
              <a:t>гласных.</a:t>
            </a:r>
            <a:endParaRPr lang="ru-RU" sz="2000" b="1" dirty="0"/>
          </a:p>
          <a:p>
            <a:pPr>
              <a:buNone/>
            </a:pPr>
            <a:r>
              <a:rPr lang="ru-RU" sz="1900" i="0" dirty="0" smtClean="0">
                <a:solidFill>
                  <a:srgbClr val="002060"/>
                </a:solidFill>
              </a:rPr>
              <a:t>     </a:t>
            </a:r>
            <a:endParaRPr lang="ru-RU" sz="1900" i="0" dirty="0"/>
          </a:p>
        </p:txBody>
      </p:sp>
      <p:pic>
        <p:nvPicPr>
          <p:cNvPr id="4" name="Picture 5" descr="iv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1" y="631825"/>
            <a:ext cx="609600" cy="574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32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325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900" y="555625"/>
            <a:ext cx="5638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п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речной - перчить -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перцев.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Зелёный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перец, посадка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перцев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Конец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конечная – окончание - заканчивать.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Конец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игры, окончание дня, заканчивать работу.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свеча – освещение.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Яркий свет, потухшая свеча, тусклое освещение. </a:t>
            </a:r>
          </a:p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Друг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-друзья-дружить-дружба.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Лучший друг, верные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друзья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дружить крепко, вечная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дружба.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04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325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73100" y="631825"/>
            <a:ext cx="5410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Стол – столовый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Голубой - голубизна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 - спорить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Луч - лучник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Вода - водный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Брат - братская</a:t>
            </a:r>
          </a:p>
          <a:p>
            <a:endParaRPr lang="ru-RU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1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81486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</a:t>
            </a:r>
            <a:r>
              <a:rPr lang="ru-RU" sz="1600" b="1" dirty="0" smtClean="0">
                <a:solidFill>
                  <a:srgbClr val="FF0000"/>
                </a:solidFill>
              </a:rPr>
              <a:t>К словам подберите такие однокоренные слова, чтобы можно было проследить чередование.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327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3500" y="1241425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Любить, бедняк, земля, прощение, блеск, </a:t>
            </a: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свеча, ушанка, вожак, указка.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86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327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3808" y="498961"/>
            <a:ext cx="548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любить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 люблю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(б/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бл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бедняк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беднячок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бедняцкий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(к/ч/ц)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земля - земной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(мл/м)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прошение - просить (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ш/с)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блеск - блестеть - блещу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ск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/щ)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свеча - светить - освещение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(ч/т/щ)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ушанка - ухо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(ш/х)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вожак - водить - вождение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(ж/д/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жд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указка - укажу 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(з/ж)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71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БЕГЛЫЕ ГЛАСНЫЕ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6104" y="750233"/>
            <a:ext cx="5189996" cy="1938992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</a:rPr>
              <a:t>В русском языке встречаются случаи чередования гласных </a:t>
            </a:r>
            <a:r>
              <a:rPr lang="ru-RU" sz="1800" b="1" dirty="0" smtClean="0">
                <a:solidFill>
                  <a:srgbClr val="C00000"/>
                </a:solidFill>
              </a:rPr>
              <a:t>о</a:t>
            </a:r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</a:rPr>
              <a:t> и </a:t>
            </a:r>
            <a:r>
              <a:rPr lang="ru-RU" sz="1800" b="1" dirty="0" smtClean="0">
                <a:solidFill>
                  <a:srgbClr val="C00000"/>
                </a:solidFill>
              </a:rPr>
              <a:t>е</a:t>
            </a:r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</a:rPr>
              <a:t> с нулевым звуком. В этих случаях </a:t>
            </a:r>
            <a:r>
              <a:rPr lang="ru-RU" sz="1800" b="1" dirty="0" smtClean="0">
                <a:solidFill>
                  <a:srgbClr val="C00000"/>
                </a:solidFill>
              </a:rPr>
              <a:t>о</a:t>
            </a:r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</a:rPr>
              <a:t> и </a:t>
            </a:r>
            <a:r>
              <a:rPr lang="ru-RU" sz="1800" b="1" dirty="0" smtClean="0">
                <a:solidFill>
                  <a:srgbClr val="C00000"/>
                </a:solidFill>
              </a:rPr>
              <a:t>е</a:t>
            </a:r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</a:rPr>
              <a:t> называются беглыми гласными. Например:</a:t>
            </a:r>
          </a:p>
          <a:p>
            <a:r>
              <a:rPr lang="ru-RU" sz="1800" b="1" i="0" dirty="0" smtClean="0">
                <a:solidFill>
                  <a:srgbClr val="C00000"/>
                </a:solidFill>
              </a:rPr>
              <a:t>Огонь – огня [ </a:t>
            </a:r>
            <a:r>
              <a:rPr lang="ru-RU" sz="1800" b="1" i="0" dirty="0">
                <a:solidFill>
                  <a:srgbClr val="C00000"/>
                </a:solidFill>
              </a:rPr>
              <a:t>о // О</a:t>
            </a:r>
            <a:r>
              <a:rPr lang="ru-RU" sz="1800" b="1" i="0" dirty="0" smtClean="0">
                <a:solidFill>
                  <a:srgbClr val="C00000"/>
                </a:solidFill>
              </a:rPr>
              <a:t>].</a:t>
            </a:r>
          </a:p>
          <a:p>
            <a:r>
              <a:rPr lang="ru-RU" sz="1800" b="1" dirty="0" smtClean="0">
                <a:solidFill>
                  <a:srgbClr val="C00000"/>
                </a:solidFill>
              </a:rPr>
              <a:t>Угол- угла </a:t>
            </a:r>
            <a:r>
              <a:rPr lang="ru-RU" sz="1800" b="1" i="0" dirty="0">
                <a:solidFill>
                  <a:srgbClr val="C00000"/>
                </a:solidFill>
              </a:rPr>
              <a:t>[ о // О].</a:t>
            </a:r>
            <a:endParaRPr lang="ru-RU" sz="1800" b="1" dirty="0" smtClean="0">
              <a:solidFill>
                <a:srgbClr val="C00000"/>
              </a:solidFill>
            </a:endParaRPr>
          </a:p>
          <a:p>
            <a:endParaRPr lang="ru-RU" sz="1800" b="1" i="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73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 smtClean="0"/>
              <a:t>БЕГЛЫЕ ГЛАСНЫЕ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1" y="631825"/>
            <a:ext cx="5189996" cy="830997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sz="1800" b="1" i="0" dirty="0" smtClean="0">
                <a:solidFill>
                  <a:schemeClr val="tx2">
                    <a:lumMod val="50000"/>
                  </a:schemeClr>
                </a:solidFill>
              </a:rPr>
              <a:t>В каких морфемах встречаются беглые гласные?</a:t>
            </a:r>
          </a:p>
          <a:p>
            <a:r>
              <a:rPr lang="ru-RU" sz="1800" b="1" i="0" dirty="0" smtClean="0">
                <a:solidFill>
                  <a:srgbClr val="C00000"/>
                </a:solidFill>
              </a:rPr>
              <a:t> </a:t>
            </a:r>
            <a:endParaRPr lang="ru-RU" sz="1800" b="1" i="0" dirty="0">
              <a:solidFill>
                <a:srgbClr val="C0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090793"/>
              </p:ext>
            </p:extLst>
          </p:nvPr>
        </p:nvGraphicFramePr>
        <p:xfrm>
          <a:off x="292100" y="1241425"/>
          <a:ext cx="5181600" cy="1864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55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61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Лоб – лба, день - дня</a:t>
                      </a:r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Подозвать – подзывать, вобрать - вбирать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Камешек – камешка, снежок – снежка </a:t>
                      </a:r>
                      <a:endParaRPr lang="ru-RU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5" name="Дуга 4"/>
          <p:cNvSpPr/>
          <p:nvPr/>
        </p:nvSpPr>
        <p:spPr>
          <a:xfrm>
            <a:off x="368300" y="1317625"/>
            <a:ext cx="838200" cy="457200"/>
          </a:xfrm>
          <a:prstGeom prst="arc">
            <a:avLst>
              <a:gd name="adj1" fmla="val 10686953"/>
              <a:gd name="adj2" fmla="val 0"/>
            </a:avLst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68300" y="1927225"/>
            <a:ext cx="838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06500" y="1927225"/>
            <a:ext cx="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520700" y="2536825"/>
            <a:ext cx="3810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901700" y="2536825"/>
            <a:ext cx="304800" cy="3048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6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5900" y="708025"/>
            <a:ext cx="5410199" cy="553998"/>
          </a:xfrm>
        </p:spPr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>     Запишите слова с беглыми гласными по образцу.</a:t>
            </a: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328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900" y="1364297"/>
            <a:ext cx="491083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Сон – сна; камень, день, угол, чехол, вихор.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Горец – горца; дымок, огонёк, ситец, боец,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петушок, овражек.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Сорвать – срывать;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подослать,подорвать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надорвать.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Дуга 5"/>
          <p:cNvSpPr/>
          <p:nvPr/>
        </p:nvSpPr>
        <p:spPr>
          <a:xfrm rot="21352420">
            <a:off x="292100" y="1427460"/>
            <a:ext cx="457200" cy="194965"/>
          </a:xfrm>
          <a:prstGeom prst="arc">
            <a:avLst>
              <a:gd name="adj1" fmla="val 11614037"/>
              <a:gd name="adj2" fmla="val 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21352420">
            <a:off x="972957" y="1402351"/>
            <a:ext cx="241592" cy="128711"/>
          </a:xfrm>
          <a:prstGeom prst="arc">
            <a:avLst>
              <a:gd name="adj1" fmla="val 11614037"/>
              <a:gd name="adj2" fmla="val 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825500" y="1927225"/>
            <a:ext cx="15240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73100" y="1927225"/>
            <a:ext cx="15240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23048">
            <a:off x="1525713" y="1935879"/>
            <a:ext cx="205192" cy="21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947750"/>
            <a:ext cx="202905" cy="2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Прямая соединительная линия 24"/>
          <p:cNvCxnSpPr/>
          <p:nvPr/>
        </p:nvCxnSpPr>
        <p:spPr>
          <a:xfrm>
            <a:off x="368300" y="2536825"/>
            <a:ext cx="3048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73100" y="2536825"/>
            <a:ext cx="0" cy="76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435100" y="2536825"/>
            <a:ext cx="228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2524125"/>
            <a:ext cx="109537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51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328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900" y="708025"/>
            <a:ext cx="552721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Сон – сна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камень- камня, день - дня, угол - угла,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чехол - чехла, вихор - вихра.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Горец – горца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дымок - дымка, огонёк,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ситец - ситца, боец - бойца, петушок - петушка,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овражек - овражка.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Сорвать – срывать,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подослать - подсылать,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подорвать - подрывать, надорвать - надрывать.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Дуга 5"/>
          <p:cNvSpPr/>
          <p:nvPr/>
        </p:nvSpPr>
        <p:spPr>
          <a:xfrm rot="21352420">
            <a:off x="292100" y="724222"/>
            <a:ext cx="457200" cy="194965"/>
          </a:xfrm>
          <a:prstGeom prst="arc">
            <a:avLst>
              <a:gd name="adj1" fmla="val 11614037"/>
              <a:gd name="adj2" fmla="val 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21352420">
            <a:off x="972957" y="716551"/>
            <a:ext cx="241592" cy="128711"/>
          </a:xfrm>
          <a:prstGeom prst="arc">
            <a:avLst>
              <a:gd name="adj1" fmla="val 11614037"/>
              <a:gd name="adj2" fmla="val 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 flipV="1">
            <a:off x="825500" y="1241425"/>
            <a:ext cx="15240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673100" y="1241425"/>
            <a:ext cx="152400" cy="1524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23048">
            <a:off x="1525713" y="1250950"/>
            <a:ext cx="205192" cy="210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1241425"/>
            <a:ext cx="202905" cy="2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Прямая соединительная линия 24"/>
          <p:cNvCxnSpPr/>
          <p:nvPr/>
        </p:nvCxnSpPr>
        <p:spPr>
          <a:xfrm>
            <a:off x="368300" y="2155825"/>
            <a:ext cx="3048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73100" y="2155825"/>
            <a:ext cx="0" cy="76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1435100" y="2155825"/>
            <a:ext cx="22860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2155825"/>
            <a:ext cx="109537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0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399" cy="1107996"/>
          </a:xfrm>
        </p:spPr>
        <p:txBody>
          <a:bodyPr/>
          <a:lstStyle/>
          <a:p>
            <a:r>
              <a:rPr lang="ru-RU" sz="1800" dirty="0" smtClean="0">
                <a:solidFill>
                  <a:srgbClr val="C00000"/>
                </a:solidFill>
              </a:rPr>
              <a:t>     Составьте и запишите предложения, употребив слова </a:t>
            </a:r>
            <a:r>
              <a:rPr lang="ru-RU" sz="1800" b="1" dirty="0" smtClean="0">
                <a:solidFill>
                  <a:srgbClr val="C00000"/>
                </a:solidFill>
              </a:rPr>
              <a:t>платок, городок, орешек, ремень </a:t>
            </a:r>
            <a:r>
              <a:rPr lang="ru-RU" sz="1800" dirty="0" smtClean="0">
                <a:solidFill>
                  <a:srgbClr val="C00000"/>
                </a:solidFill>
              </a:rPr>
              <a:t>сначала в форме </a:t>
            </a:r>
            <a:r>
              <a:rPr lang="ru-RU" sz="1800" dirty="0" err="1" smtClean="0">
                <a:solidFill>
                  <a:srgbClr val="C00000"/>
                </a:solidFill>
              </a:rPr>
              <a:t>И.п</a:t>
            </a:r>
            <a:r>
              <a:rPr lang="ru-RU" sz="1800" dirty="0" smtClean="0">
                <a:solidFill>
                  <a:srgbClr val="C00000"/>
                </a:solidFill>
              </a:rPr>
              <a:t>.. А затем в форме </a:t>
            </a:r>
            <a:r>
              <a:rPr lang="ru-RU" sz="1800" dirty="0" err="1" smtClean="0">
                <a:solidFill>
                  <a:srgbClr val="C00000"/>
                </a:solidFill>
              </a:rPr>
              <a:t>Р.п</a:t>
            </a:r>
            <a:r>
              <a:rPr lang="ru-RU" sz="1800" dirty="0" smtClean="0">
                <a:solidFill>
                  <a:srgbClr val="C00000"/>
                </a:solidFill>
              </a:rPr>
              <a:t>. Выделите  морфемы с беглой гласной.</a:t>
            </a:r>
            <a:endParaRPr lang="ru-RU" sz="1800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УПРАЖНЕНИЕ </a:t>
            </a:r>
            <a:r>
              <a:rPr lang="ru-RU" sz="2400" dirty="0" smtClean="0"/>
              <a:t>329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15899" y="1851025"/>
            <a:ext cx="541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Платок 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-  платка (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городок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городка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орешек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орешка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ремень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ремня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Р.п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.).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54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634414"/>
            <a:ext cx="4800600" cy="2481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dirty="0" smtClean="0"/>
              <a:t>САМОСТОЯТЕЛЬНАЯ РАБОТА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3511" y="1191538"/>
            <a:ext cx="3598189" cy="738664"/>
          </a:xfrm>
        </p:spPr>
        <p:txBody>
          <a:bodyPr/>
          <a:lstStyle/>
          <a:p>
            <a:pPr algn="ctr"/>
            <a:r>
              <a:rPr lang="ru-RU" sz="1600" b="1" i="0" dirty="0" smtClean="0"/>
              <a:t> </a:t>
            </a:r>
            <a:r>
              <a:rPr lang="ru-RU" sz="1600" b="1" i="0" dirty="0" smtClean="0">
                <a:solidFill>
                  <a:schemeClr val="bg1"/>
                </a:solidFill>
              </a:rPr>
              <a:t>§ 49. ВЫУЧИТЬ ПРАВИЛО.</a:t>
            </a:r>
          </a:p>
          <a:p>
            <a:pPr algn="ctr"/>
            <a:r>
              <a:rPr lang="ru-RU" sz="1600" b="1" i="0" dirty="0" smtClean="0">
                <a:solidFill>
                  <a:schemeClr val="bg1"/>
                </a:solidFill>
              </a:rPr>
              <a:t>ВЫПОЛНИТЬ УПРАЖНЕНИЕ 330. </a:t>
            </a:r>
            <a:r>
              <a:rPr lang="ru-RU" sz="1600" b="1" i="0" smtClean="0">
                <a:solidFill>
                  <a:schemeClr val="bg1"/>
                </a:solidFill>
              </a:rPr>
              <a:t>СТРАНИЦА 148.</a:t>
            </a:r>
            <a:endParaRPr lang="ru-RU" sz="1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5765800" cy="329882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297312" y="1349768"/>
            <a:ext cx="2207220" cy="1590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УШ  </a:t>
            </a:r>
            <a:r>
              <a:rPr lang="ru-RU" alt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ЕК</a:t>
            </a:r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НИЦ  А</a:t>
            </a:r>
          </a:p>
          <a:p>
            <a:pPr algn="ctr" eaLnBrk="1" hangingPunct="1"/>
            <a:endParaRPr lang="ru-RU" alt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  ЫЙ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882900" y="1766821"/>
            <a:ext cx="720725" cy="236604"/>
            <a:chOff x="1920" y="3504"/>
            <a:chExt cx="336" cy="240"/>
          </a:xfrm>
        </p:grpSpPr>
        <p:sp>
          <p:nvSpPr>
            <p:cNvPr id="7192" name="Line 22"/>
            <p:cNvSpPr>
              <a:spLocks noChangeShapeType="1"/>
            </p:cNvSpPr>
            <p:nvPr/>
          </p:nvSpPr>
          <p:spPr bwMode="auto">
            <a:xfrm flipV="1">
              <a:off x="1920" y="3504"/>
              <a:ext cx="192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7193" name="Line 23"/>
            <p:cNvSpPr>
              <a:spLocks noChangeShapeType="1"/>
            </p:cNvSpPr>
            <p:nvPr/>
          </p:nvSpPr>
          <p:spPr bwMode="auto">
            <a:xfrm>
              <a:off x="2112" y="3504"/>
              <a:ext cx="144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927562" y="2432756"/>
            <a:ext cx="336338" cy="180269"/>
            <a:chOff x="1920" y="3504"/>
            <a:chExt cx="336" cy="240"/>
          </a:xfrm>
        </p:grpSpPr>
        <p:sp>
          <p:nvSpPr>
            <p:cNvPr id="7190" name="Line 22"/>
            <p:cNvSpPr>
              <a:spLocks noChangeShapeType="1"/>
            </p:cNvSpPr>
            <p:nvPr/>
          </p:nvSpPr>
          <p:spPr bwMode="auto">
            <a:xfrm flipV="1">
              <a:off x="1920" y="3504"/>
              <a:ext cx="192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7191" name="Line 23"/>
            <p:cNvSpPr>
              <a:spLocks noChangeShapeType="1"/>
            </p:cNvSpPr>
            <p:nvPr/>
          </p:nvSpPr>
          <p:spPr bwMode="auto">
            <a:xfrm>
              <a:off x="2112" y="3504"/>
              <a:ext cx="144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</p:grpSp>
      <p:sp>
        <p:nvSpPr>
          <p:cNvPr id="8200" name="Полилиния 22"/>
          <p:cNvSpPr>
            <a:spLocks noChangeArrowheads="1"/>
          </p:cNvSpPr>
          <p:nvPr/>
        </p:nvSpPr>
        <p:spPr bwMode="auto">
          <a:xfrm>
            <a:off x="3648671" y="1976198"/>
            <a:ext cx="495498" cy="338005"/>
          </a:xfrm>
          <a:custGeom>
            <a:avLst/>
            <a:gdLst>
              <a:gd name="T0" fmla="*/ 0 w 590248"/>
              <a:gd name="T1" fmla="*/ 388398 h 616856"/>
              <a:gd name="T2" fmla="*/ 0 w 590248"/>
              <a:gd name="T3" fmla="*/ 2403852 h 616856"/>
              <a:gd name="T4" fmla="*/ 0 w 590248"/>
              <a:gd name="T5" fmla="*/ 2403852 h 616856"/>
              <a:gd name="T6" fmla="*/ 0 w 590248"/>
              <a:gd name="T7" fmla="*/ 2403852 h 616856"/>
              <a:gd name="T8" fmla="*/ 8886030 w 590248"/>
              <a:gd name="T9" fmla="*/ 2340864 h 616856"/>
              <a:gd name="T10" fmla="*/ 8632141 w 590248"/>
              <a:gd name="T11" fmla="*/ 2340864 h 616856"/>
              <a:gd name="T12" fmla="*/ 8886030 w 590248"/>
              <a:gd name="T13" fmla="*/ 325413 h 616856"/>
              <a:gd name="T14" fmla="*/ 8632141 w 590248"/>
              <a:gd name="T15" fmla="*/ 388398 h 616856"/>
              <a:gd name="T16" fmla="*/ 0 w 590248"/>
              <a:gd name="T17" fmla="*/ 388398 h 6168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90248"/>
              <a:gd name="T28" fmla="*/ 0 h 616856"/>
              <a:gd name="T29" fmla="*/ 590248 w 590248"/>
              <a:gd name="T30" fmla="*/ 616856 h 6168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90248" h="616856">
                <a:moveTo>
                  <a:pt x="0" y="89505"/>
                </a:moveTo>
                <a:lnTo>
                  <a:pt x="0" y="553962"/>
                </a:lnTo>
                <a:lnTo>
                  <a:pt x="508000" y="539447"/>
                </a:lnTo>
                <a:cubicBezTo>
                  <a:pt x="590248" y="537028"/>
                  <a:pt x="493486" y="616856"/>
                  <a:pt x="493486" y="539447"/>
                </a:cubicBezTo>
                <a:cubicBezTo>
                  <a:pt x="493486" y="462038"/>
                  <a:pt x="508000" y="149980"/>
                  <a:pt x="508000" y="74990"/>
                </a:cubicBezTo>
                <a:cubicBezTo>
                  <a:pt x="508000" y="0"/>
                  <a:pt x="578153" y="89505"/>
                  <a:pt x="493486" y="89505"/>
                </a:cubicBezTo>
                <a:cubicBezTo>
                  <a:pt x="408819" y="89505"/>
                  <a:pt x="204409" y="82247"/>
                  <a:pt x="0" y="89505"/>
                </a:cubicBezTo>
                <a:close/>
              </a:path>
            </a:pathLst>
          </a:custGeom>
          <a:solidFill>
            <a:schemeClr val="accent1">
              <a:alpha val="10980"/>
            </a:schemeClr>
          </a:solidFill>
          <a:ln w="38100" algn="ctr">
            <a:solidFill>
              <a:srgbClr val="339933"/>
            </a:solidFill>
            <a:round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 dirty="0"/>
          </a:p>
        </p:txBody>
      </p:sp>
      <p:sp>
        <p:nvSpPr>
          <p:cNvPr id="8201" name="Полилиния 24"/>
          <p:cNvSpPr>
            <a:spLocks noChangeArrowheads="1"/>
          </p:cNvSpPr>
          <p:nvPr/>
        </p:nvSpPr>
        <p:spPr bwMode="auto">
          <a:xfrm>
            <a:off x="3288308" y="2535028"/>
            <a:ext cx="810816" cy="405606"/>
          </a:xfrm>
          <a:custGeom>
            <a:avLst/>
            <a:gdLst>
              <a:gd name="T0" fmla="*/ 0 w 590248"/>
              <a:gd name="T1" fmla="*/ 2404857 h 616856"/>
              <a:gd name="T2" fmla="*/ 0 w 590248"/>
              <a:gd name="T3" fmla="*/ 14883988 h 616856"/>
              <a:gd name="T4" fmla="*/ 0 w 590248"/>
              <a:gd name="T5" fmla="*/ 14883988 h 616856"/>
              <a:gd name="T6" fmla="*/ 0 w 590248"/>
              <a:gd name="T7" fmla="*/ 14883988 h 616856"/>
              <a:gd name="T8" fmla="*/ 1223229063 w 590248"/>
              <a:gd name="T9" fmla="*/ 14493981 h 616856"/>
              <a:gd name="T10" fmla="*/ 1188281079 w 590248"/>
              <a:gd name="T11" fmla="*/ 14493981 h 616856"/>
              <a:gd name="T12" fmla="*/ 1223229063 w 590248"/>
              <a:gd name="T13" fmla="*/ 2014846 h 616856"/>
              <a:gd name="T14" fmla="*/ 1188281079 w 590248"/>
              <a:gd name="T15" fmla="*/ 2404857 h 616856"/>
              <a:gd name="T16" fmla="*/ 0 w 590248"/>
              <a:gd name="T17" fmla="*/ 2404857 h 6168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90248"/>
              <a:gd name="T28" fmla="*/ 0 h 616856"/>
              <a:gd name="T29" fmla="*/ 590248 w 590248"/>
              <a:gd name="T30" fmla="*/ 616856 h 6168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90248" h="616856">
                <a:moveTo>
                  <a:pt x="0" y="89505"/>
                </a:moveTo>
                <a:lnTo>
                  <a:pt x="0" y="553962"/>
                </a:lnTo>
                <a:lnTo>
                  <a:pt x="508000" y="539447"/>
                </a:lnTo>
                <a:cubicBezTo>
                  <a:pt x="590248" y="537028"/>
                  <a:pt x="493486" y="616856"/>
                  <a:pt x="493486" y="539447"/>
                </a:cubicBezTo>
                <a:cubicBezTo>
                  <a:pt x="493486" y="462038"/>
                  <a:pt x="508000" y="149980"/>
                  <a:pt x="508000" y="74990"/>
                </a:cubicBezTo>
                <a:cubicBezTo>
                  <a:pt x="508000" y="0"/>
                  <a:pt x="578153" y="89505"/>
                  <a:pt x="493486" y="89505"/>
                </a:cubicBezTo>
                <a:cubicBezTo>
                  <a:pt x="408819" y="89505"/>
                  <a:pt x="204409" y="82247"/>
                  <a:pt x="0" y="89505"/>
                </a:cubicBezTo>
                <a:close/>
              </a:path>
            </a:pathLst>
          </a:custGeom>
          <a:solidFill>
            <a:schemeClr val="accent1">
              <a:alpha val="10980"/>
            </a:schemeClr>
          </a:solidFill>
          <a:ln w="38100" algn="ctr">
            <a:solidFill>
              <a:srgbClr val="339933"/>
            </a:solidFill>
            <a:round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 dirty="0"/>
          </a:p>
        </p:txBody>
      </p:sp>
      <p:sp>
        <p:nvSpPr>
          <p:cNvPr id="26" name="Дуга 25"/>
          <p:cNvSpPr/>
          <p:nvPr/>
        </p:nvSpPr>
        <p:spPr bwMode="auto">
          <a:xfrm>
            <a:off x="765771" y="1419622"/>
            <a:ext cx="1711722" cy="574609"/>
          </a:xfrm>
          <a:prstGeom prst="arc">
            <a:avLst>
              <a:gd name="adj1" fmla="val 10776988"/>
              <a:gd name="adj2" fmla="val 133130"/>
            </a:avLst>
          </a:prstGeom>
          <a:solidFill>
            <a:schemeClr val="accent1">
              <a:alpha val="23000"/>
            </a:schemeClr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grpSp>
        <p:nvGrpSpPr>
          <p:cNvPr id="6" name="Группа 19"/>
          <p:cNvGrpSpPr>
            <a:grpSpLocks/>
          </p:cNvGrpSpPr>
          <p:nvPr/>
        </p:nvGrpSpPr>
        <p:grpSpPr bwMode="auto">
          <a:xfrm>
            <a:off x="90091" y="67601"/>
            <a:ext cx="4549577" cy="1081617"/>
            <a:chOff x="142844" y="142852"/>
            <a:chExt cx="7215238" cy="2000264"/>
          </a:xfrm>
        </p:grpSpPr>
        <p:sp>
          <p:nvSpPr>
            <p:cNvPr id="19" name="Облако 18"/>
            <p:cNvSpPr/>
            <p:nvPr/>
          </p:nvSpPr>
          <p:spPr bwMode="auto">
            <a:xfrm>
              <a:off x="142844" y="142852"/>
              <a:ext cx="7215238" cy="2000264"/>
            </a:xfrm>
            <a:prstGeom prst="cloud">
              <a:avLst/>
            </a:prstGeom>
            <a:solidFill>
              <a:srgbClr val="9BE9E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8204" name="TextBox 27"/>
            <p:cNvSpPr txBox="1">
              <a:spLocks noChangeArrowheads="1"/>
            </p:cNvSpPr>
            <p:nvPr/>
          </p:nvSpPr>
          <p:spPr bwMode="auto">
            <a:xfrm>
              <a:off x="2857488" y="323431"/>
              <a:ext cx="1928827" cy="626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 СЕКРЕТ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05408" y="507009"/>
            <a:ext cx="3648670" cy="5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1400" b="1" dirty="0">
                <a:solidFill>
                  <a:srgbClr val="000066"/>
                </a:solidFill>
              </a:rPr>
              <a:t>   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Корень – главная </a:t>
            </a:r>
          </a:p>
          <a:p>
            <a:pPr algn="ctr" eaLnBrk="1" hangingPunct="1"/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значимая часть слова. </a:t>
            </a:r>
            <a:endParaRPr lang="ru-RU" alt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3513534" y="1149218"/>
            <a:ext cx="540544" cy="270404"/>
            <a:chOff x="1920" y="3504"/>
            <a:chExt cx="336" cy="240"/>
          </a:xfrm>
        </p:grpSpPr>
        <p:sp>
          <p:nvSpPr>
            <p:cNvPr id="7186" name="Line 22"/>
            <p:cNvSpPr>
              <a:spLocks noChangeShapeType="1"/>
            </p:cNvSpPr>
            <p:nvPr/>
          </p:nvSpPr>
          <p:spPr bwMode="auto">
            <a:xfrm flipV="1">
              <a:off x="1920" y="3504"/>
              <a:ext cx="192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7187" name="Line 23"/>
            <p:cNvSpPr>
              <a:spLocks noChangeShapeType="1"/>
            </p:cNvSpPr>
            <p:nvPr/>
          </p:nvSpPr>
          <p:spPr bwMode="auto">
            <a:xfrm>
              <a:off x="2112" y="3504"/>
              <a:ext cx="144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2730500" y="1149218"/>
            <a:ext cx="675679" cy="270404"/>
            <a:chOff x="1920" y="3504"/>
            <a:chExt cx="336" cy="240"/>
          </a:xfrm>
        </p:grpSpPr>
        <p:sp>
          <p:nvSpPr>
            <p:cNvPr id="7184" name="Line 22"/>
            <p:cNvSpPr>
              <a:spLocks noChangeShapeType="1"/>
            </p:cNvSpPr>
            <p:nvPr/>
          </p:nvSpPr>
          <p:spPr bwMode="auto">
            <a:xfrm flipV="1">
              <a:off x="1920" y="3504"/>
              <a:ext cx="192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  <p:sp>
          <p:nvSpPr>
            <p:cNvPr id="7185" name="Line 23"/>
            <p:cNvSpPr>
              <a:spLocks noChangeShapeType="1"/>
            </p:cNvSpPr>
            <p:nvPr/>
          </p:nvSpPr>
          <p:spPr bwMode="auto">
            <a:xfrm>
              <a:off x="2112" y="3504"/>
              <a:ext cx="144" cy="24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dirty="0"/>
            </a:p>
          </p:txBody>
        </p:sp>
      </p:grp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653513" y="328525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Рисунок 23" descr="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938" y="1757628"/>
            <a:ext cx="1560133" cy="777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5" name="Полилиния 22"/>
          <p:cNvSpPr>
            <a:spLocks noChangeArrowheads="1"/>
          </p:cNvSpPr>
          <p:nvPr/>
        </p:nvSpPr>
        <p:spPr bwMode="auto">
          <a:xfrm>
            <a:off x="4061463" y="1409889"/>
            <a:ext cx="495498" cy="338005"/>
          </a:xfrm>
          <a:custGeom>
            <a:avLst/>
            <a:gdLst>
              <a:gd name="T0" fmla="*/ 0 w 590248"/>
              <a:gd name="T1" fmla="*/ 388398 h 616856"/>
              <a:gd name="T2" fmla="*/ 0 w 590248"/>
              <a:gd name="T3" fmla="*/ 2403852 h 616856"/>
              <a:gd name="T4" fmla="*/ 0 w 590248"/>
              <a:gd name="T5" fmla="*/ 2403852 h 616856"/>
              <a:gd name="T6" fmla="*/ 0 w 590248"/>
              <a:gd name="T7" fmla="*/ 2403852 h 616856"/>
              <a:gd name="T8" fmla="*/ 8886030 w 590248"/>
              <a:gd name="T9" fmla="*/ 2340864 h 616856"/>
              <a:gd name="T10" fmla="*/ 8632141 w 590248"/>
              <a:gd name="T11" fmla="*/ 2340864 h 616856"/>
              <a:gd name="T12" fmla="*/ 8886030 w 590248"/>
              <a:gd name="T13" fmla="*/ 325413 h 616856"/>
              <a:gd name="T14" fmla="*/ 8632141 w 590248"/>
              <a:gd name="T15" fmla="*/ 388398 h 616856"/>
              <a:gd name="T16" fmla="*/ 0 w 590248"/>
              <a:gd name="T17" fmla="*/ 388398 h 6168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90248"/>
              <a:gd name="T28" fmla="*/ 0 h 616856"/>
              <a:gd name="T29" fmla="*/ 590248 w 590248"/>
              <a:gd name="T30" fmla="*/ 616856 h 6168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90248" h="616856">
                <a:moveTo>
                  <a:pt x="0" y="89505"/>
                </a:moveTo>
                <a:lnTo>
                  <a:pt x="0" y="553962"/>
                </a:lnTo>
                <a:lnTo>
                  <a:pt x="508000" y="539447"/>
                </a:lnTo>
                <a:cubicBezTo>
                  <a:pt x="590248" y="537028"/>
                  <a:pt x="493486" y="616856"/>
                  <a:pt x="493486" y="539447"/>
                </a:cubicBezTo>
                <a:cubicBezTo>
                  <a:pt x="493486" y="462038"/>
                  <a:pt x="508000" y="149980"/>
                  <a:pt x="508000" y="74990"/>
                </a:cubicBezTo>
                <a:cubicBezTo>
                  <a:pt x="508000" y="0"/>
                  <a:pt x="578153" y="89505"/>
                  <a:pt x="493486" y="89505"/>
                </a:cubicBezTo>
                <a:cubicBezTo>
                  <a:pt x="408819" y="89505"/>
                  <a:pt x="204409" y="82247"/>
                  <a:pt x="0" y="89505"/>
                </a:cubicBezTo>
                <a:close/>
              </a:path>
            </a:pathLst>
          </a:custGeom>
          <a:solidFill>
            <a:schemeClr val="accent1">
              <a:alpha val="10980"/>
            </a:schemeClr>
          </a:solidFill>
          <a:ln w="38100" algn="ctr">
            <a:solidFill>
              <a:srgbClr val="339933"/>
            </a:solidFill>
            <a:round/>
            <a:headEnd/>
            <a:tailEnd/>
          </a:ln>
        </p:spPr>
        <p:txBody>
          <a:bodyPr wrap="none" lIns="51481" tIns="25740" rIns="51481" bIns="25740" anchor="ctr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3985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200" grpId="0" animBg="1"/>
      <p:bldP spid="8201" grpId="0" animBg="1"/>
      <p:bldP spid="26" grpId="0" animBg="1"/>
      <p:bldP spid="21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932" y="-130176"/>
            <a:ext cx="5750868" cy="337502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Группа 19"/>
          <p:cNvGrpSpPr>
            <a:grpSpLocks/>
          </p:cNvGrpSpPr>
          <p:nvPr/>
        </p:nvGrpSpPr>
        <p:grpSpPr bwMode="auto">
          <a:xfrm>
            <a:off x="90091" y="67601"/>
            <a:ext cx="4549577" cy="1081617"/>
            <a:chOff x="142844" y="142852"/>
            <a:chExt cx="7215238" cy="2000264"/>
          </a:xfrm>
        </p:grpSpPr>
        <p:sp>
          <p:nvSpPr>
            <p:cNvPr id="19" name="Облако 18"/>
            <p:cNvSpPr/>
            <p:nvPr/>
          </p:nvSpPr>
          <p:spPr bwMode="auto">
            <a:xfrm>
              <a:off x="142844" y="142852"/>
              <a:ext cx="7215238" cy="2000264"/>
            </a:xfrm>
            <a:prstGeom prst="cloud">
              <a:avLst/>
            </a:prstGeom>
            <a:solidFill>
              <a:srgbClr val="9BE9E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8204" name="TextBox 27"/>
            <p:cNvSpPr txBox="1">
              <a:spLocks noChangeArrowheads="1"/>
            </p:cNvSpPr>
            <p:nvPr/>
          </p:nvSpPr>
          <p:spPr bwMode="auto">
            <a:xfrm>
              <a:off x="2857488" y="194350"/>
              <a:ext cx="1928827" cy="626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СЕКРЕТ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80181" y="327025"/>
            <a:ext cx="3963988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000066"/>
                </a:solidFill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корне заключено </a:t>
            </a:r>
          </a:p>
          <a:p>
            <a:pPr algn="ctr" eaLnBrk="1" hangingPunct="1"/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общее  лексическое </a:t>
            </a: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значение</a:t>
            </a:r>
          </a:p>
          <a:p>
            <a:pPr algn="ctr" eaLnBrk="1" hangingPunct="1"/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однокоренных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слов.  </a:t>
            </a:r>
            <a:endParaRPr lang="ru-RU" alt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653513" y="328525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0" y="-56329"/>
            <a:ext cx="104032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ru-RU" altLang="ru-RU" dirty="0"/>
          </a:p>
        </p:txBody>
      </p:sp>
      <p:grpSp>
        <p:nvGrpSpPr>
          <p:cNvPr id="8199" name="Группа 11"/>
          <p:cNvGrpSpPr>
            <a:grpSpLocks/>
          </p:cNvGrpSpPr>
          <p:nvPr/>
        </p:nvGrpSpPr>
        <p:grpSpPr bwMode="auto">
          <a:xfrm>
            <a:off x="225227" y="1115418"/>
            <a:ext cx="2567582" cy="2024275"/>
            <a:chOff x="940391" y="2293250"/>
            <a:chExt cx="4071966" cy="4279022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1" name="Трапеция 10"/>
            <p:cNvSpPr/>
            <p:nvPr/>
          </p:nvSpPr>
          <p:spPr bwMode="auto">
            <a:xfrm>
              <a:off x="2143725" y="4643140"/>
              <a:ext cx="1357322" cy="1929132"/>
            </a:xfrm>
            <a:prstGeom prst="trapezoid">
              <a:avLst/>
            </a:prstGeom>
            <a:grpFill/>
            <a:ln w="9525" cap="flat" cmpd="sng" algn="ctr">
              <a:solidFill>
                <a:srgbClr val="9966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9" name="Облако 8"/>
            <p:cNvSpPr/>
            <p:nvPr/>
          </p:nvSpPr>
          <p:spPr bwMode="auto">
            <a:xfrm rot="12345843">
              <a:off x="940391" y="2293250"/>
              <a:ext cx="4071966" cy="3286670"/>
            </a:xfrm>
            <a:prstGeom prst="cloud">
              <a:avLst/>
            </a:prstGeom>
            <a:grpFill/>
            <a:ln w="9525" cap="flat" cmpd="sng" algn="ctr">
              <a:solidFill>
                <a:schemeClr val="accent5">
                  <a:lumMod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</p:grpSp>
      <p:sp>
        <p:nvSpPr>
          <p:cNvPr id="13" name="TextBox 12"/>
          <p:cNvSpPr txBox="1">
            <a:spLocks noChangeArrowheads="1"/>
          </p:cNvSpPr>
          <p:nvPr/>
        </p:nvSpPr>
        <p:spPr bwMode="auto">
          <a:xfrm rot="-518922">
            <a:off x="494498" y="1213820"/>
            <a:ext cx="126727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водичка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47249" y="1523277"/>
            <a:ext cx="1081088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водица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 rot="464405">
            <a:off x="1054060" y="1412491"/>
            <a:ext cx="1529539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подводник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 rot="-196023">
            <a:off x="505509" y="1717823"/>
            <a:ext cx="1081088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 rot="862320">
            <a:off x="1596607" y="1741859"/>
            <a:ext cx="1215222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водяной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 rot="-352194">
            <a:off x="218220" y="1967187"/>
            <a:ext cx="1716727" cy="29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приводнится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855861" y="2197034"/>
            <a:ext cx="1576586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безв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одный</a:t>
            </a:r>
          </a:p>
        </p:txBody>
      </p:sp>
      <p:grpSp>
        <p:nvGrpSpPr>
          <p:cNvPr id="5" name="Группа 23"/>
          <p:cNvGrpSpPr>
            <a:grpSpLocks/>
          </p:cNvGrpSpPr>
          <p:nvPr/>
        </p:nvGrpSpPr>
        <p:grpSpPr bwMode="auto">
          <a:xfrm>
            <a:off x="855861" y="2656021"/>
            <a:ext cx="1081088" cy="479482"/>
            <a:chOff x="1357298" y="4231913"/>
            <a:chExt cx="1714504" cy="1013393"/>
          </a:xfrm>
        </p:grpSpPr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1357298" y="4302094"/>
              <a:ext cx="1714504" cy="943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вод</a:t>
              </a:r>
            </a:p>
          </p:txBody>
        </p:sp>
        <p:sp>
          <p:nvSpPr>
            <p:cNvPr id="23" name="Дуга 22"/>
            <p:cNvSpPr/>
            <p:nvPr/>
          </p:nvSpPr>
          <p:spPr bwMode="auto">
            <a:xfrm>
              <a:off x="1785924" y="4231913"/>
              <a:ext cx="928689" cy="714379"/>
            </a:xfrm>
            <a:prstGeom prst="arc">
              <a:avLst>
                <a:gd name="adj1" fmla="val 10776988"/>
                <a:gd name="adj2" fmla="val 133130"/>
              </a:avLst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Скругленный прямоугольник 24"/>
          <p:cNvSpPr/>
          <p:nvPr/>
        </p:nvSpPr>
        <p:spPr bwMode="auto">
          <a:xfrm>
            <a:off x="3301817" y="2366037"/>
            <a:ext cx="2207221" cy="74361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ВОДА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прозрачная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бесцветная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жидкость</a:t>
            </a:r>
            <a:endParaRPr lang="ru-RU" sz="1600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 bwMode="auto">
          <a:xfrm>
            <a:off x="3333353" y="1318220"/>
            <a:ext cx="2207221" cy="91261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5400" cap="flat" cmpd="sng" algn="ctr">
            <a:solidFill>
              <a:schemeClr val="accent5">
                <a:lumMod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металлическая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проволока для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передачи тока</a:t>
            </a:r>
          </a:p>
        </p:txBody>
      </p:sp>
    </p:spTree>
    <p:extLst>
      <p:ext uri="{BB962C8B-B14F-4D97-AF65-F5344CB8AC3E}">
        <p14:creationId xmlns:p14="http://schemas.microsoft.com/office/powerpoint/2010/main" val="337068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9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13" grpId="0"/>
      <p:bldP spid="14" grpId="0"/>
      <p:bldP spid="15" grpId="0"/>
      <p:bldP spid="16" grpId="0" build="allAtOnce"/>
      <p:bldP spid="17" grpId="0"/>
      <p:bldP spid="18" grpId="0"/>
      <p:bldP spid="20" grpId="0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9" name="Группа 19"/>
          <p:cNvGrpSpPr>
            <a:grpSpLocks/>
          </p:cNvGrpSpPr>
          <p:nvPr/>
        </p:nvGrpSpPr>
        <p:grpSpPr bwMode="auto">
          <a:xfrm>
            <a:off x="90091" y="67601"/>
            <a:ext cx="4549577" cy="1081617"/>
            <a:chOff x="142844" y="142852"/>
            <a:chExt cx="7215238" cy="2000264"/>
          </a:xfrm>
        </p:grpSpPr>
        <p:sp>
          <p:nvSpPr>
            <p:cNvPr id="19" name="Облако 18"/>
            <p:cNvSpPr/>
            <p:nvPr/>
          </p:nvSpPr>
          <p:spPr bwMode="auto">
            <a:xfrm>
              <a:off x="142844" y="142852"/>
              <a:ext cx="7215238" cy="2000264"/>
            </a:xfrm>
            <a:prstGeom prst="cloud">
              <a:avLst/>
            </a:prstGeom>
            <a:solidFill>
              <a:srgbClr val="9BE9E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8204" name="TextBox 27"/>
            <p:cNvSpPr txBox="1">
              <a:spLocks noChangeArrowheads="1"/>
            </p:cNvSpPr>
            <p:nvPr/>
          </p:nvSpPr>
          <p:spPr bwMode="auto">
            <a:xfrm>
              <a:off x="2857488" y="199856"/>
              <a:ext cx="1928827" cy="626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 СЕКРЕТ</a:t>
              </a:r>
            </a:p>
          </p:txBody>
        </p:sp>
      </p:grpSp>
      <p:sp>
        <p:nvSpPr>
          <p:cNvPr id="9220" name="TextBox 20"/>
          <p:cNvSpPr txBox="1">
            <a:spLocks noChangeArrowheads="1"/>
          </p:cNvSpPr>
          <p:nvPr/>
        </p:nvSpPr>
        <p:spPr bwMode="auto">
          <a:xfrm>
            <a:off x="366712" y="327025"/>
            <a:ext cx="3963988" cy="69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1400" b="1" dirty="0">
                <a:solidFill>
                  <a:srgbClr val="000066"/>
                </a:solidFill>
              </a:rPr>
              <a:t> В корне заключено </a:t>
            </a:r>
          </a:p>
          <a:p>
            <a:pPr eaLnBrk="1" hangingPunct="1"/>
            <a:r>
              <a:rPr lang="ru-RU" altLang="ru-RU" sz="1400" b="1" dirty="0">
                <a:solidFill>
                  <a:srgbClr val="000066"/>
                </a:solidFill>
              </a:rPr>
              <a:t>   общее  лексическое значение</a:t>
            </a:r>
          </a:p>
          <a:p>
            <a:pPr eaLnBrk="1" hangingPunct="1"/>
            <a:r>
              <a:rPr lang="ru-RU" altLang="ru-RU" sz="1400" b="1" dirty="0">
                <a:solidFill>
                  <a:srgbClr val="000066"/>
                </a:solidFill>
              </a:rPr>
              <a:t>                  однокоренных слов.  </a:t>
            </a:r>
            <a:endParaRPr lang="ru-RU" altLang="ru-RU" sz="1400" dirty="0">
              <a:solidFill>
                <a:srgbClr val="000066"/>
              </a:solidFill>
            </a:endParaRP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623483" y="318760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8" descr="j034336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49" y="1698625"/>
            <a:ext cx="1419351" cy="1290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62175" y="1250620"/>
            <a:ext cx="360362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соль,   солонка,   солнце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62175" y="1548815"/>
            <a:ext cx="360362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лестница,   лес,    лесник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162175" y="1853020"/>
            <a:ext cx="360362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боль,   больница,    большой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62175" y="2191025"/>
            <a:ext cx="360362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гора,   гореть,   горный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162175" y="2529030"/>
            <a:ext cx="360362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нос,   выносить,   носовой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106474" y="2860656"/>
            <a:ext cx="3603625" cy="328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косичка,   косить,  покос</a:t>
            </a:r>
          </a:p>
        </p:txBody>
      </p:sp>
      <p:sp>
        <p:nvSpPr>
          <p:cNvPr id="17" name="Дуга 16"/>
          <p:cNvSpPr/>
          <p:nvPr/>
        </p:nvSpPr>
        <p:spPr bwMode="auto">
          <a:xfrm rot="10800000">
            <a:off x="4504531" y="1318221"/>
            <a:ext cx="945952" cy="202803"/>
          </a:xfrm>
          <a:prstGeom prst="arc">
            <a:avLst>
              <a:gd name="adj1" fmla="val 10658401"/>
              <a:gd name="adj2" fmla="val 0"/>
            </a:avLst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18" name="Дуга 17"/>
          <p:cNvSpPr/>
          <p:nvPr/>
        </p:nvSpPr>
        <p:spPr bwMode="auto">
          <a:xfrm rot="10800000">
            <a:off x="2522538" y="1588625"/>
            <a:ext cx="1171178" cy="270404"/>
          </a:xfrm>
          <a:prstGeom prst="arc">
            <a:avLst>
              <a:gd name="adj1" fmla="val 10658401"/>
              <a:gd name="adj2" fmla="val 0"/>
            </a:avLst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0" name="Дуга 19"/>
          <p:cNvSpPr/>
          <p:nvPr/>
        </p:nvSpPr>
        <p:spPr bwMode="auto">
          <a:xfrm rot="10800000">
            <a:off x="4549577" y="1960431"/>
            <a:ext cx="1126132" cy="202803"/>
          </a:xfrm>
          <a:prstGeom prst="arc">
            <a:avLst>
              <a:gd name="adj1" fmla="val 10658401"/>
              <a:gd name="adj2" fmla="val 0"/>
            </a:avLst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1" name="Дуга 20"/>
          <p:cNvSpPr/>
          <p:nvPr/>
        </p:nvSpPr>
        <p:spPr bwMode="auto">
          <a:xfrm rot="10800000">
            <a:off x="3333353" y="2264635"/>
            <a:ext cx="945952" cy="202803"/>
          </a:xfrm>
          <a:prstGeom prst="arc">
            <a:avLst>
              <a:gd name="adj1" fmla="val 10658401"/>
              <a:gd name="adj2" fmla="val 0"/>
            </a:avLst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2" name="Дуга 21"/>
          <p:cNvSpPr/>
          <p:nvPr/>
        </p:nvSpPr>
        <p:spPr bwMode="auto">
          <a:xfrm rot="10800000">
            <a:off x="3108127" y="2636441"/>
            <a:ext cx="1306314" cy="169003"/>
          </a:xfrm>
          <a:prstGeom prst="arc">
            <a:avLst>
              <a:gd name="adj1" fmla="val 10658401"/>
              <a:gd name="adj2" fmla="val 0"/>
            </a:avLst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3" name="Дуга 22"/>
          <p:cNvSpPr/>
          <p:nvPr/>
        </p:nvSpPr>
        <p:spPr bwMode="auto">
          <a:xfrm rot="10800000">
            <a:off x="2522538" y="2940646"/>
            <a:ext cx="1036043" cy="169002"/>
          </a:xfrm>
          <a:prstGeom prst="arc">
            <a:avLst>
              <a:gd name="adj1" fmla="val 10658401"/>
              <a:gd name="adj2" fmla="val 0"/>
            </a:avLst>
          </a:prstGeom>
          <a:solidFill>
            <a:schemeClr val="accent1">
              <a:alpha val="1000"/>
            </a:schemeClr>
          </a:solidFill>
          <a:ln w="25400" cap="flat" cmpd="sng" algn="ctr">
            <a:solidFill>
              <a:srgbClr val="F2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55" y="1115418"/>
            <a:ext cx="3126145" cy="276999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i="1" dirty="0">
                <a:solidFill>
                  <a:srgbClr val="6600FF"/>
                </a:solidFill>
              </a:rPr>
              <a:t>Потренируемся</a:t>
            </a:r>
          </a:p>
        </p:txBody>
      </p:sp>
    </p:spTree>
    <p:extLst>
      <p:ext uri="{BB962C8B-B14F-4D97-AF65-F5344CB8AC3E}">
        <p14:creationId xmlns:p14="http://schemas.microsoft.com/office/powerpoint/2010/main" val="342528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7" grpId="0" animBg="1"/>
      <p:bldP spid="18" grpId="0" animBg="1"/>
      <p:bldP spid="20" grpId="0" animBg="1"/>
      <p:bldP spid="21" grpId="0" animBg="1"/>
      <p:bldP spid="22" grpId="0" animBg="1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Группа 19"/>
          <p:cNvGrpSpPr>
            <a:grpSpLocks/>
          </p:cNvGrpSpPr>
          <p:nvPr/>
        </p:nvGrpSpPr>
        <p:grpSpPr bwMode="auto">
          <a:xfrm>
            <a:off x="135136" y="67601"/>
            <a:ext cx="4549577" cy="1081617"/>
            <a:chOff x="142844" y="142852"/>
            <a:chExt cx="7215238" cy="2000264"/>
          </a:xfrm>
        </p:grpSpPr>
        <p:sp>
          <p:nvSpPr>
            <p:cNvPr id="19" name="Облако 18"/>
            <p:cNvSpPr/>
            <p:nvPr/>
          </p:nvSpPr>
          <p:spPr bwMode="auto">
            <a:xfrm>
              <a:off x="142844" y="142852"/>
              <a:ext cx="7215238" cy="2000264"/>
            </a:xfrm>
            <a:prstGeom prst="cloud">
              <a:avLst/>
            </a:prstGeom>
            <a:solidFill>
              <a:srgbClr val="9BE9E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8204" name="TextBox 27"/>
            <p:cNvSpPr txBox="1">
              <a:spLocks noChangeArrowheads="1"/>
            </p:cNvSpPr>
            <p:nvPr/>
          </p:nvSpPr>
          <p:spPr bwMode="auto">
            <a:xfrm>
              <a:off x="2857488" y="199856"/>
              <a:ext cx="1928827" cy="626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СЕКРЕТ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29630" y="412366"/>
            <a:ext cx="3648670" cy="5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1400" b="1" dirty="0">
                <a:solidFill>
                  <a:srgbClr val="000066"/>
                </a:solidFill>
              </a:rPr>
              <a:t>   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найти корень, </a:t>
            </a: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нужно подобрать однокоренные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слова.</a:t>
            </a:r>
            <a:endParaRPr lang="ru-RU" alt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653513" y="328525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44347" y="1851025"/>
            <a:ext cx="5073213" cy="1036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1" tIns="25740" rIns="51481" bIns="2574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ru-RU" altLang="ru-RU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Смелому                   смелость                 смельчак</a:t>
            </a:r>
          </a:p>
          <a:p>
            <a:r>
              <a:rPr lang="ru-RU" altLang="ru-RU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Смелого                   </a:t>
            </a:r>
            <a:r>
              <a:rPr lang="ru-RU" altLang="ru-RU" sz="16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осмелеть                 </a:t>
            </a:r>
            <a:r>
              <a:rPr lang="ru-RU" altLang="ru-RU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смельчаки</a:t>
            </a:r>
          </a:p>
          <a:p>
            <a:r>
              <a:rPr lang="ru-RU" altLang="ru-RU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Смелых                    </a:t>
            </a:r>
            <a:r>
              <a:rPr lang="ru-RU" altLang="ru-RU" sz="16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смельчаки               </a:t>
            </a:r>
            <a:r>
              <a:rPr lang="ru-RU" altLang="ru-RU" sz="16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смельчакам</a:t>
            </a:r>
          </a:p>
          <a:p>
            <a:endParaRPr lang="ru-RU" alt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756767" y="1352021"/>
            <a:ext cx="1801813" cy="40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dirty="0">
                <a:cs typeface="Times New Roman" pitchFamily="18" charset="0"/>
              </a:rPr>
              <a:t> </a:t>
            </a:r>
            <a:r>
              <a:rPr lang="ru-RU" altLang="ru-RU" sz="23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смелый</a:t>
            </a:r>
            <a:endParaRPr lang="ru-RU" altLang="ru-RU" sz="23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120900" y="1851025"/>
            <a:ext cx="1565007" cy="100609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wrap="square" lIns="51481" tIns="25740" rIns="51481" bIns="25740" anchor="ctr">
            <a:spAutoFit/>
          </a:bodyPr>
          <a:lstStyle/>
          <a:p>
            <a:pPr eaLnBrk="0" hangingPunct="0">
              <a:defRPr/>
            </a:pPr>
            <a:r>
              <a:rPr 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смелость</a:t>
            </a:r>
            <a:endParaRPr 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6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осмелеть</a:t>
            </a:r>
            <a:endParaRPr 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r>
              <a:rPr lang="ru-RU" sz="16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смельчаки</a:t>
            </a:r>
            <a:endParaRPr 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>
              <a:defRPr/>
            </a:pPr>
            <a:endParaRPr lang="ru-RU" sz="1400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07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2000"/>
                                        <p:tgtEl>
                                          <p:spTgt spid="43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3009" grpId="0"/>
      <p:bldP spid="43009" grpId="1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67" name="Группа 19"/>
          <p:cNvGrpSpPr>
            <a:grpSpLocks/>
          </p:cNvGrpSpPr>
          <p:nvPr/>
        </p:nvGrpSpPr>
        <p:grpSpPr bwMode="auto">
          <a:xfrm>
            <a:off x="90091" y="67601"/>
            <a:ext cx="4549577" cy="1081617"/>
            <a:chOff x="142844" y="142852"/>
            <a:chExt cx="7215238" cy="2000264"/>
          </a:xfrm>
        </p:grpSpPr>
        <p:sp>
          <p:nvSpPr>
            <p:cNvPr id="19" name="Облако 18"/>
            <p:cNvSpPr/>
            <p:nvPr/>
          </p:nvSpPr>
          <p:spPr bwMode="auto">
            <a:xfrm>
              <a:off x="142844" y="142852"/>
              <a:ext cx="7215238" cy="2000264"/>
            </a:xfrm>
            <a:prstGeom prst="cloud">
              <a:avLst/>
            </a:prstGeom>
            <a:solidFill>
              <a:srgbClr val="9BE9E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8204" name="TextBox 27"/>
            <p:cNvSpPr txBox="1">
              <a:spLocks noChangeArrowheads="1"/>
            </p:cNvSpPr>
            <p:nvPr/>
          </p:nvSpPr>
          <p:spPr bwMode="auto">
            <a:xfrm>
              <a:off x="2857488" y="199856"/>
              <a:ext cx="1928827" cy="626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СЕКРЕТ</a:t>
              </a:r>
            </a:p>
          </p:txBody>
        </p:sp>
      </p:grpSp>
      <p:sp>
        <p:nvSpPr>
          <p:cNvPr id="11268" name="TextBox 7"/>
          <p:cNvSpPr txBox="1">
            <a:spLocks noChangeArrowheads="1"/>
          </p:cNvSpPr>
          <p:nvPr/>
        </p:nvSpPr>
        <p:spPr bwMode="auto">
          <a:xfrm>
            <a:off x="405408" y="371806"/>
            <a:ext cx="3648670" cy="54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1400" b="1" dirty="0">
                <a:solidFill>
                  <a:srgbClr val="000066"/>
                </a:solidFill>
              </a:rPr>
              <a:t>   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Чтобы найти корень, </a:t>
            </a: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нужно </a:t>
            </a: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подобрать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однокоренные слова.</a:t>
            </a:r>
            <a:endParaRPr lang="ru-RU" alt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1039882"/>
            <a:ext cx="5198229" cy="35394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300" i="1" dirty="0">
                <a:solidFill>
                  <a:srgbClr val="6600FF"/>
                </a:solidFill>
              </a:rPr>
              <a:t>Потренируемся</a:t>
            </a: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653513" y="328525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75680" y="1223778"/>
            <a:ext cx="4099123" cy="1606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sz="1100" dirty="0"/>
              <a:t>                                                          </a:t>
            </a:r>
          </a:p>
          <a:p>
            <a:pPr eaLnBrk="1" hangingPunct="1"/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грязный                         тёмный</a:t>
            </a:r>
          </a:p>
          <a:p>
            <a:pPr eaLnBrk="1" hangingPunct="1"/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грязненький                  темнота</a:t>
            </a:r>
          </a:p>
          <a:p>
            <a:pPr eaLnBrk="1" hangingPunct="1"/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грязнуля                        потемнеть</a:t>
            </a:r>
          </a:p>
          <a:p>
            <a:pPr eaLnBrk="1" hangingPunct="1"/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загрязнить                   затемнение</a:t>
            </a:r>
          </a:p>
          <a:p>
            <a:pPr eaLnBrk="1" hangingPunct="1"/>
            <a:endParaRPr lang="ru-RU" alt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20725" y="2537293"/>
            <a:ext cx="1400175" cy="63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9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грязь грязевый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198217" y="2535039"/>
            <a:ext cx="1261269" cy="63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ru-RU" alt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900" b="1" i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темень потёмки</a:t>
            </a:r>
          </a:p>
        </p:txBody>
      </p:sp>
      <p:sp>
        <p:nvSpPr>
          <p:cNvPr id="13" name="Дуга 12"/>
          <p:cNvSpPr/>
          <p:nvPr/>
        </p:nvSpPr>
        <p:spPr bwMode="auto">
          <a:xfrm>
            <a:off x="810816" y="2467438"/>
            <a:ext cx="450453" cy="439407"/>
          </a:xfrm>
          <a:prstGeom prst="arc">
            <a:avLst>
              <a:gd name="adj1" fmla="val 11390110"/>
              <a:gd name="adj2" fmla="val 21215140"/>
            </a:avLst>
          </a:prstGeom>
          <a:solidFill>
            <a:schemeClr val="accent1">
              <a:alpha val="23000"/>
            </a:schemeClr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14" name="Дуга 13"/>
          <p:cNvSpPr/>
          <p:nvPr/>
        </p:nvSpPr>
        <p:spPr bwMode="auto">
          <a:xfrm>
            <a:off x="3243263" y="2467438"/>
            <a:ext cx="585589" cy="439407"/>
          </a:xfrm>
          <a:prstGeom prst="arc">
            <a:avLst>
              <a:gd name="adj1" fmla="val 11390110"/>
              <a:gd name="adj2" fmla="val 20661152"/>
            </a:avLst>
          </a:prstGeom>
          <a:solidFill>
            <a:schemeClr val="accent1">
              <a:alpha val="23000"/>
            </a:schemeClr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187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9668" y="67601"/>
            <a:ext cx="945951" cy="89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Группа 19"/>
          <p:cNvGrpSpPr>
            <a:grpSpLocks/>
          </p:cNvGrpSpPr>
          <p:nvPr/>
        </p:nvGrpSpPr>
        <p:grpSpPr bwMode="auto">
          <a:xfrm>
            <a:off x="90091" y="7408"/>
            <a:ext cx="4549577" cy="1081617"/>
            <a:chOff x="142844" y="58937"/>
            <a:chExt cx="7215238" cy="2000264"/>
          </a:xfrm>
        </p:grpSpPr>
        <p:sp>
          <p:nvSpPr>
            <p:cNvPr id="19" name="Облако 18"/>
            <p:cNvSpPr/>
            <p:nvPr/>
          </p:nvSpPr>
          <p:spPr bwMode="auto">
            <a:xfrm>
              <a:off x="142844" y="58937"/>
              <a:ext cx="7215238" cy="2000264"/>
            </a:xfrm>
            <a:prstGeom prst="cloud">
              <a:avLst/>
            </a:prstGeom>
            <a:solidFill>
              <a:srgbClr val="9BE9E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8204" name="TextBox 27"/>
            <p:cNvSpPr txBox="1">
              <a:spLocks noChangeArrowheads="1"/>
            </p:cNvSpPr>
            <p:nvPr/>
          </p:nvSpPr>
          <p:spPr bwMode="auto">
            <a:xfrm>
              <a:off x="2857488" y="86338"/>
              <a:ext cx="1928827" cy="6260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600" b="1" u="sng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 СЕКРЕТ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80181" y="250825"/>
            <a:ext cx="4414441" cy="79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81" tIns="25740" rIns="51481" bIns="2574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000066"/>
                </a:solidFill>
              </a:rPr>
              <a:t>      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Однокоренные слова могут быть одной частью речи, а могут </a:t>
            </a:r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относиться</a:t>
            </a:r>
          </a:p>
          <a:p>
            <a:pPr algn="ctr" eaLnBrk="1" hangingPunct="1"/>
            <a:r>
              <a:rPr lang="ru-RU" altLang="ru-RU" sz="16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разным частям речи.</a:t>
            </a:r>
            <a:endParaRPr lang="ru-RU" altLang="ru-RU" sz="1600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4653513" y="328525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345362"/>
              </p:ext>
            </p:extLst>
          </p:nvPr>
        </p:nvGraphicFramePr>
        <p:xfrm>
          <a:off x="225227" y="1250620"/>
          <a:ext cx="5135165" cy="1789924"/>
        </p:xfrm>
        <a:graphic>
          <a:graphicData uri="http://schemas.openxmlformats.org/drawingml/2006/table">
            <a:tbl>
              <a:tblPr/>
              <a:tblGrid>
                <a:gridCol w="1666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9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901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87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18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сад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груз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Существительное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кто?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грузчик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повар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Существительное что?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сад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груз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вареник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Прилагательное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какой?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садовый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грузовой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варёный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Глагол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что делать?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посадить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грузить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варить</a:t>
                      </a:r>
                    </a:p>
                  </a:txBody>
                  <a:tcPr marL="43244" marR="43244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0" name="Дуга 9"/>
          <p:cNvSpPr/>
          <p:nvPr/>
        </p:nvSpPr>
        <p:spPr bwMode="auto">
          <a:xfrm>
            <a:off x="2072084" y="1284420"/>
            <a:ext cx="720725" cy="270404"/>
          </a:xfrm>
          <a:prstGeom prst="arc">
            <a:avLst>
              <a:gd name="adj1" fmla="val 10776988"/>
              <a:gd name="adj2" fmla="val 133130"/>
            </a:avLst>
          </a:prstGeom>
          <a:solidFill>
            <a:schemeClr val="accent1">
              <a:alpha val="0"/>
            </a:schemeClr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Дуга 10"/>
          <p:cNvSpPr/>
          <p:nvPr/>
        </p:nvSpPr>
        <p:spPr bwMode="auto">
          <a:xfrm>
            <a:off x="3243263" y="1284420"/>
            <a:ext cx="720725" cy="270404"/>
          </a:xfrm>
          <a:prstGeom prst="arc">
            <a:avLst>
              <a:gd name="adj1" fmla="val 10776988"/>
              <a:gd name="adj2" fmla="val 133130"/>
            </a:avLst>
          </a:prstGeom>
          <a:solidFill>
            <a:schemeClr val="accent1">
              <a:alpha val="0"/>
            </a:schemeClr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12" name="Дуга 11"/>
          <p:cNvSpPr/>
          <p:nvPr/>
        </p:nvSpPr>
        <p:spPr bwMode="auto">
          <a:xfrm>
            <a:off x="4414441" y="1284420"/>
            <a:ext cx="720725" cy="270404"/>
          </a:xfrm>
          <a:prstGeom prst="arc">
            <a:avLst>
              <a:gd name="adj1" fmla="val 10776988"/>
              <a:gd name="adj2" fmla="val 133130"/>
            </a:avLst>
          </a:prstGeom>
          <a:solidFill>
            <a:schemeClr val="accent1">
              <a:alpha val="0"/>
            </a:schemeClr>
          </a:solidFill>
          <a:ln w="38100" cap="flat" cmpd="sng" algn="ctr">
            <a:solidFill>
              <a:srgbClr val="33993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>
              <a:defRPr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92300" y="1634093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садовни</a:t>
            </a:r>
            <a:r>
              <a:rPr lang="ru-RU" dirty="0" smtClean="0"/>
              <a:t>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780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5854700" cy="331245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" name="Picture 5" descr="iv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075878"/>
            <a:ext cx="1828800" cy="1613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1019858" y="482504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1019858" y="1090914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1109948" y="1733124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365499">
            <a:off x="1154993" y="2273932"/>
            <a:ext cx="691033" cy="1159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Лента лицом вверх 6"/>
          <p:cNvSpPr/>
          <p:nvPr/>
        </p:nvSpPr>
        <p:spPr bwMode="auto">
          <a:xfrm>
            <a:off x="0" y="101402"/>
            <a:ext cx="5630664" cy="507008"/>
          </a:xfrm>
          <a:prstGeom prst="ribbon2">
            <a:avLst>
              <a:gd name="adj1" fmla="val 16667"/>
              <a:gd name="adj2" fmla="val 75000"/>
            </a:avLst>
          </a:prstGeom>
          <a:solidFill>
            <a:schemeClr val="accent5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51481" tIns="25740" rIns="51481" bIns="25740" anchor="ctr"/>
          <a:lstStyle/>
          <a:p>
            <a:pPr algn="ctr">
              <a:defRPr/>
            </a:pPr>
            <a:r>
              <a:rPr lang="ru-RU" sz="3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«Секреты» корня</a:t>
            </a:r>
          </a:p>
        </p:txBody>
      </p:sp>
    </p:spTree>
    <p:extLst>
      <p:ext uri="{BB962C8B-B14F-4D97-AF65-F5344CB8AC3E}">
        <p14:creationId xmlns:p14="http://schemas.microsoft.com/office/powerpoint/2010/main" val="174804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3616</TotalTime>
  <Words>948</Words>
  <Application>Microsoft Office PowerPoint</Application>
  <PresentationFormat>Произвольный</PresentationFormat>
  <Paragraphs>220</Paragraphs>
  <Slides>29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Office Theme</vt:lpstr>
      <vt:lpstr>Тема Office</vt:lpstr>
      <vt:lpstr>Презентация PowerPoint</vt:lpstr>
      <vt:lpstr>СЕГОДНЯ НА УРОКЕ:  </vt:lpstr>
      <vt:lpstr>Презентация PowerPoint</vt:lpstr>
      <vt:lpstr>Презентация PowerPoint</vt:lpstr>
      <vt:lpstr>Потренируемся</vt:lpstr>
      <vt:lpstr>Презентация PowerPoint</vt:lpstr>
      <vt:lpstr>Потренируемся</vt:lpstr>
      <vt:lpstr>Презентация PowerPoint</vt:lpstr>
      <vt:lpstr>Презентация PowerPoint</vt:lpstr>
      <vt:lpstr> </vt:lpstr>
      <vt:lpstr> </vt:lpstr>
      <vt:lpstr>Презентация PowerPoint</vt:lpstr>
      <vt:lpstr>Выпишите глагол-сказуемое из второй части предложения, подберите к нему однокоренные слова</vt:lpstr>
      <vt:lpstr>Презентация PowerPoint</vt:lpstr>
      <vt:lpstr>Презентация PowerPoint</vt:lpstr>
      <vt:lpstr>ЧЕРЕДОВАНИЕ</vt:lpstr>
      <vt:lpstr>НАЙДИ ПАРЫ И УКАЖИ ЧЕРЕДОВАНИЯ</vt:lpstr>
      <vt:lpstr>НАЙДИ ПАРЫ И УКАЖИ ЧЕРЕДОВАНИЯ</vt:lpstr>
      <vt:lpstr>УПРАЖНЕНИЕ 325</vt:lpstr>
      <vt:lpstr>УПРАЖНЕНИЕ 325</vt:lpstr>
      <vt:lpstr>УПРАЖНЕНИЕ 325</vt:lpstr>
      <vt:lpstr>УПРАЖНЕНИЕ 327</vt:lpstr>
      <vt:lpstr>УПРАЖНЕНИЕ 327</vt:lpstr>
      <vt:lpstr>БЕГЛЫЕ ГЛАСНЫЕ </vt:lpstr>
      <vt:lpstr>БЕГЛЫЕ ГЛАСНЫЕ </vt:lpstr>
      <vt:lpstr>УПРАЖНЕНИЕ 328</vt:lpstr>
      <vt:lpstr>УПРАЖНЕНИЕ 328</vt:lpstr>
      <vt:lpstr>УПРАЖНЕНИЕ 329</vt:lpstr>
      <vt:lpstr>САМОСТОЯТЕЛЬНАЯ РАБОТА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Литература </dc:title>
  <cp:lastModifiedBy>RePack by Diakov</cp:lastModifiedBy>
  <cp:revision>328</cp:revision>
  <dcterms:created xsi:type="dcterms:W3CDTF">2020-04-13T08:05:16Z</dcterms:created>
  <dcterms:modified xsi:type="dcterms:W3CDTF">2020-12-07T11:09:51Z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