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9" r:id="rId2"/>
    <p:sldId id="388" r:id="rId3"/>
    <p:sldId id="399" r:id="rId4"/>
    <p:sldId id="400" r:id="rId5"/>
    <p:sldId id="392" r:id="rId6"/>
    <p:sldId id="402" r:id="rId7"/>
    <p:sldId id="391" r:id="rId8"/>
    <p:sldId id="403" r:id="rId9"/>
    <p:sldId id="404" r:id="rId10"/>
    <p:sldId id="405" r:id="rId11"/>
    <p:sldId id="410" r:id="rId12"/>
    <p:sldId id="406" r:id="rId13"/>
    <p:sldId id="411" r:id="rId14"/>
    <p:sldId id="407" r:id="rId15"/>
    <p:sldId id="408" r:id="rId16"/>
    <p:sldId id="414" r:id="rId17"/>
    <p:sldId id="421" r:id="rId18"/>
    <p:sldId id="409" r:id="rId19"/>
    <p:sldId id="412" r:id="rId20"/>
    <p:sldId id="413" r:id="rId21"/>
    <p:sldId id="415" r:id="rId22"/>
    <p:sldId id="418" r:id="rId23"/>
    <p:sldId id="416" r:id="rId24"/>
    <p:sldId id="419" r:id="rId25"/>
    <p:sldId id="417" r:id="rId26"/>
    <p:sldId id="420" r:id="rId27"/>
    <p:sldId id="387" r:id="rId28"/>
    <p:sldId id="294" r:id="rId29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-84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1704-F17D-4596-AF62-92FF54B94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8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01700" y="1508594"/>
            <a:ext cx="3301148" cy="875831"/>
          </a:xfrm>
          <a:prstGeom prst="rect">
            <a:avLst/>
          </a:prstGeom>
        </p:spPr>
        <p:txBody>
          <a:bodyPr vert="horz" wrap="square" lIns="0" tIns="13921" rIns="0" bIns="0" rtlCol="0">
            <a:spAutoFit/>
          </a:bodyPr>
          <a:lstStyle/>
          <a:p>
            <a:pPr marL="12655" marR="5065">
              <a:spcBef>
                <a:spcPts val="340"/>
              </a:spcBef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Суффикс. Приставка.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90791" y="1524428"/>
            <a:ext cx="344044" cy="10140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301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01329" y="556647"/>
            <a:ext cx="603664" cy="227578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3623978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 smtClean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smtClean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274" y="1378978"/>
            <a:ext cx="828675" cy="113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622425"/>
            <a:ext cx="914400" cy="1185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55625"/>
            <a:ext cx="4893589" cy="492443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Ответьте на вопрос: Как кого зовут?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Образец: Пётр. Отец Иван – Пётр Иванович.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317</a:t>
            </a:r>
            <a:endParaRPr lang="ru-RU" sz="2400" dirty="0"/>
          </a:p>
        </p:txBody>
      </p:sp>
      <p:sp>
        <p:nvSpPr>
          <p:cNvPr id="7" name="Полилиния 6"/>
          <p:cNvSpPr/>
          <p:nvPr/>
        </p:nvSpPr>
        <p:spPr>
          <a:xfrm>
            <a:off x="4635500" y="753745"/>
            <a:ext cx="252095" cy="10668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8300" y="114422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Ирина, отец Павел; Игорь, отец Лев; Анна, отец Никита; Сергей, отец Александр; Кирилл, отец Кузьма.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Как зовут сестру и брата Анны Ильиничны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(Егор, Татьяна)? Как зовут детей Олега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Игорьевича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(Анна, Александра, Михаил)?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317</a:t>
            </a:r>
            <a:endParaRPr lang="ru-RU" sz="2400" dirty="0"/>
          </a:p>
        </p:txBody>
      </p:sp>
      <p:sp>
        <p:nvSpPr>
          <p:cNvPr id="7" name="Полилиния 6"/>
          <p:cNvSpPr/>
          <p:nvPr/>
        </p:nvSpPr>
        <p:spPr>
          <a:xfrm>
            <a:off x="4025900" y="601345"/>
            <a:ext cx="126047" cy="10668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39700" y="59188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1. Ирина, отец Павел – Ирина Павловна; Игорь,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отец Лев – Игорь Львович; Анна, отец Никита – Анна Никитична; Сергей, отец Александр – Сергей Александрович; Кирилл, отец Кузьма – Кирилл Кузьмич.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2. Как зовут сестру и брата Анны Ильиничны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(Егор, Татьяна)? - Егор Ильич, Татьяна Ильинична. Как зовут детей Олега Игоревича (Анна, Александра, Михаил)? – Анна Олеговна, Александра Олеговна, Михаил Олегович.   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2501900" y="860425"/>
            <a:ext cx="164147" cy="89535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49300" y="1089025"/>
            <a:ext cx="316548" cy="10668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435100" y="1317625"/>
            <a:ext cx="228600" cy="10668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259205" y="1317625"/>
            <a:ext cx="175895" cy="10668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749300" y="1595755"/>
            <a:ext cx="240348" cy="10287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330700" y="2039787"/>
            <a:ext cx="457200" cy="124807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783205" y="2081992"/>
            <a:ext cx="175895" cy="73833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2501901" y="2332990"/>
            <a:ext cx="369252" cy="63817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4864100" y="2536825"/>
            <a:ext cx="82073" cy="102869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642553" y="2536825"/>
            <a:ext cx="164147" cy="10287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739900" y="2790190"/>
            <a:ext cx="152399" cy="127635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553998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     Образуйте прилагательные, выделите суффиксы</a:t>
            </a:r>
            <a:r>
              <a:rPr lang="ru-RU" sz="1600" dirty="0" smtClean="0">
                <a:solidFill>
                  <a:srgbClr val="FF0000"/>
                </a:solidFill>
              </a:rPr>
              <a:t>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318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166475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Слегка сырой - … , лес из сосен - … ,  почва из глины -  … , кувшин из глины - … , салат из овощей - … , ограда из чугуна - … 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68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318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708025"/>
            <a:ext cx="5257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Слегка сырой -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сыроватый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, лес из сосен -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сосновый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,  почва из глины - 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глинистая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кувшин из глины -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глиняный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, салат из овощей -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овощная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ограда из чугуна -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чугунная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252152" y="757555"/>
            <a:ext cx="545148" cy="10287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892300" y="1062355"/>
            <a:ext cx="272574" cy="17907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901700" y="1393825"/>
            <a:ext cx="381000" cy="179070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994013" y="2079625"/>
            <a:ext cx="136287" cy="89535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901700" y="1788159"/>
            <a:ext cx="304800" cy="89535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727813" y="2079625"/>
            <a:ext cx="136287" cy="139065"/>
          </a:xfrm>
          <a:custGeom>
            <a:avLst/>
            <a:gdLst/>
            <a:ahLst/>
            <a:cxnLst/>
            <a:rect l="0" t="0" r="0" b="0"/>
            <a:pathLst>
              <a:path w="328296" h="38101">
                <a:moveTo>
                  <a:pt x="0" y="38100"/>
                </a:moveTo>
                <a:lnTo>
                  <a:pt x="164148" y="0"/>
                </a:lnTo>
                <a:lnTo>
                  <a:pt x="328295" y="3810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1" y="631825"/>
            <a:ext cx="5113796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Подберите примеры с суффиксами. Запишите их.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319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241425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ник-, -чик-, -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, -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, -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, -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, -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. –к- . –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. –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ышк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. –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, -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. –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. –</a:t>
            </a:r>
            <a:r>
              <a:rPr lang="ru-RU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еньк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782" y="2003425"/>
            <a:ext cx="5546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Уче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стуль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камен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строи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скрип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умел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дев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ий, руч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а, коров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ышк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о, цвет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бараш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побо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е, бел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9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33539"/>
            <a:ext cx="5486399" cy="707886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</a:t>
            </a:r>
            <a:r>
              <a:rPr lang="ru-RU" sz="1500" dirty="0" smtClean="0">
                <a:solidFill>
                  <a:srgbClr val="FF0000"/>
                </a:solidFill>
              </a:rPr>
              <a:t>Спишите, в существительных и прилагательных выделите суффиксы. Подчеркните все однородные члены предложения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320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9700" y="1165225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Я вышел к бурелому, сел отдохнуть и в это время увидел зверька¹ буро – рыжего цвета, с пушистым хвостиком и небольшими стоячими ушками.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Зверёк что – то прижимал передними лапками, сердито кусал и шевелил хвостиком. Вдруг он издал звук, прыгнул, пробежал по тонкому прутику и скрылся в траве. Я встал со своего места и увидел большую гадюку⁴. Змея извивалась, у неё была перекушена шея.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320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39700" y="555625"/>
            <a:ext cx="5486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Я вышел к бурелому, сел отдохнуть и в это время увидел зверь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а¹ буро – рыжего цвета, с пуш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ым хвост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ом и небольшими сто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яч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ими уш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ами.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Звер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что – то прижимал перед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ими лап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ами, сердито кусал и шевелил хвост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ом. Вдруг он издал звук, прыгнул, пробежал по тонкому прут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 и скрылся в траве. Я встал со своего места и увидел большую гад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у⁴. Змея извивалась, у неё была перекушена шея.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1" y="584199"/>
            <a:ext cx="5474429" cy="24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4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613025"/>
            <a:ext cx="5402263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327025"/>
            <a:ext cx="5410200" cy="2646878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r>
              <a:rPr lang="ru-RU" sz="1600" i="0" dirty="0" smtClean="0"/>
              <a:t>зверька </a:t>
            </a:r>
            <a:r>
              <a:rPr lang="ru-RU" sz="1600" i="0" dirty="0"/>
              <a:t>[</a:t>
            </a:r>
            <a:r>
              <a:rPr lang="ru-RU" sz="1600" i="0" dirty="0" err="1"/>
              <a:t>зв’ир’ка</a:t>
            </a:r>
            <a:r>
              <a:rPr lang="ru-RU" sz="1600" i="0" dirty="0" smtClean="0"/>
              <a:t>] — </a:t>
            </a:r>
            <a:r>
              <a:rPr lang="ru-RU" sz="1600" i="0" dirty="0"/>
              <a:t>2 </a:t>
            </a:r>
            <a:r>
              <a:rPr lang="ru-RU" sz="1600" i="0" dirty="0" smtClean="0"/>
              <a:t>слога, 1 перенос.</a:t>
            </a:r>
          </a:p>
          <a:p>
            <a:r>
              <a:rPr lang="ru-RU" sz="1600" i="0" dirty="0" smtClean="0"/>
              <a:t>з</a:t>
            </a:r>
            <a:r>
              <a:rPr lang="ru-RU" sz="1600" i="0" dirty="0"/>
              <a:t> — [з] — </a:t>
            </a:r>
            <a:r>
              <a:rPr lang="ru-RU" sz="1600" i="0" dirty="0" smtClean="0"/>
              <a:t>согласный,</a:t>
            </a:r>
            <a:r>
              <a:rPr lang="ru-RU" sz="1600" i="0" dirty="0"/>
              <a:t> твёрдый</a:t>
            </a:r>
            <a:r>
              <a:rPr lang="ru-RU" sz="1600" i="0" dirty="0" smtClean="0"/>
              <a:t>, звонкий, парный.</a:t>
            </a:r>
            <a:r>
              <a:rPr lang="ru-RU" sz="1600" i="0" dirty="0"/>
              <a:t/>
            </a:r>
            <a:br>
              <a:rPr lang="ru-RU" sz="1600" i="0" dirty="0"/>
            </a:br>
            <a:r>
              <a:rPr lang="ru-RU" sz="1600" i="0" dirty="0"/>
              <a:t>в — [в’] — </a:t>
            </a:r>
            <a:r>
              <a:rPr lang="ru-RU" sz="1600" i="0" dirty="0" smtClean="0"/>
              <a:t>согласный</a:t>
            </a:r>
            <a:r>
              <a:rPr lang="ru-RU" sz="1600" i="0" dirty="0"/>
              <a:t>, мягкий</a:t>
            </a:r>
            <a:r>
              <a:rPr lang="ru-RU" sz="1600" i="0" dirty="0" smtClean="0"/>
              <a:t>, </a:t>
            </a:r>
            <a:r>
              <a:rPr lang="ru-RU" sz="1600" i="0" dirty="0"/>
              <a:t>звонкий </a:t>
            </a:r>
            <a:r>
              <a:rPr lang="ru-RU" sz="1600" i="0" dirty="0" smtClean="0"/>
              <a:t>парный.</a:t>
            </a:r>
          </a:p>
          <a:p>
            <a:r>
              <a:rPr lang="ru-RU" sz="1600" i="0" dirty="0" smtClean="0"/>
              <a:t>е</a:t>
            </a:r>
            <a:r>
              <a:rPr lang="ru-RU" sz="1600" i="0" dirty="0"/>
              <a:t> — [и] — гласный, </a:t>
            </a:r>
            <a:r>
              <a:rPr lang="ru-RU" sz="1600" i="0" dirty="0" smtClean="0"/>
              <a:t>безударный.</a:t>
            </a:r>
            <a:r>
              <a:rPr lang="ru-RU" sz="1600" i="0" dirty="0"/>
              <a:t/>
            </a:r>
            <a:br>
              <a:rPr lang="ru-RU" sz="1600" i="0" dirty="0"/>
            </a:br>
            <a:r>
              <a:rPr lang="ru-RU" sz="1600" i="0" dirty="0"/>
              <a:t>р — [р’] — согласный</a:t>
            </a:r>
            <a:r>
              <a:rPr lang="ru-RU" sz="1600" i="0" dirty="0" smtClean="0"/>
              <a:t>,</a:t>
            </a:r>
            <a:r>
              <a:rPr lang="ru-RU" sz="1600" i="0" dirty="0"/>
              <a:t> </a:t>
            </a:r>
            <a:r>
              <a:rPr lang="ru-RU" sz="1600" i="0" dirty="0" smtClean="0"/>
              <a:t>мягкий, </a:t>
            </a:r>
            <a:r>
              <a:rPr lang="ru-RU" sz="1600" i="0" dirty="0"/>
              <a:t>звонкий </a:t>
            </a:r>
            <a:r>
              <a:rPr lang="ru-RU" sz="1600" i="0" dirty="0" smtClean="0"/>
              <a:t>непарный.</a:t>
            </a:r>
            <a:r>
              <a:rPr lang="ru-RU" sz="1600" i="0" dirty="0"/>
              <a:t/>
            </a:r>
            <a:br>
              <a:rPr lang="ru-RU" sz="1600" i="0" dirty="0"/>
            </a:br>
            <a:r>
              <a:rPr lang="ru-RU" sz="1600" i="0" dirty="0"/>
              <a:t>ь — не обозначает звука</a:t>
            </a:r>
            <a:br>
              <a:rPr lang="ru-RU" sz="1600" i="0" dirty="0"/>
            </a:br>
            <a:r>
              <a:rPr lang="ru-RU" sz="1600" i="0" dirty="0"/>
              <a:t>к — [к] — </a:t>
            </a:r>
            <a:r>
              <a:rPr lang="ru-RU" sz="1600" i="0" dirty="0" smtClean="0"/>
              <a:t>согласный</a:t>
            </a:r>
            <a:r>
              <a:rPr lang="ru-RU" sz="1600" i="0" dirty="0"/>
              <a:t>, твёрдый</a:t>
            </a:r>
            <a:r>
              <a:rPr lang="ru-RU" sz="1600" i="0" dirty="0" smtClean="0"/>
              <a:t>, </a:t>
            </a:r>
            <a:r>
              <a:rPr lang="ru-RU" sz="1600" i="0" dirty="0"/>
              <a:t>глухой </a:t>
            </a:r>
            <a:r>
              <a:rPr lang="ru-RU" sz="1600" i="0" dirty="0" smtClean="0"/>
              <a:t>парный.</a:t>
            </a:r>
          </a:p>
          <a:p>
            <a:r>
              <a:rPr lang="ru-RU" sz="1600" i="0" u="sng" dirty="0" smtClean="0"/>
              <a:t>а</a:t>
            </a:r>
            <a:r>
              <a:rPr lang="ru-RU" sz="1600" i="0" u="sng" dirty="0"/>
              <a:t> — [а] —</a:t>
            </a:r>
            <a:r>
              <a:rPr lang="ru-RU" sz="1600" i="0" dirty="0"/>
              <a:t> гласный, </a:t>
            </a:r>
            <a:r>
              <a:rPr lang="ru-RU" sz="1600" i="0" dirty="0" smtClean="0"/>
              <a:t>ударный.</a:t>
            </a:r>
            <a:endParaRPr lang="ru-RU" sz="1600" i="0" dirty="0"/>
          </a:p>
          <a:p>
            <a:r>
              <a:rPr lang="ru-RU" sz="1600" i="0" dirty="0" smtClean="0"/>
              <a:t>7 </a:t>
            </a:r>
            <a:r>
              <a:rPr lang="ru-RU" sz="1600" i="0" dirty="0"/>
              <a:t>букв и 6 звуков.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08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016126"/>
            <a:ext cx="709612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09775"/>
            <a:ext cx="29559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32" y="1927225"/>
            <a:ext cx="47656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ПРИСТАВКА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1846659"/>
          </a:xfrm>
        </p:spPr>
        <p:txBody>
          <a:bodyPr/>
          <a:lstStyle/>
          <a:p>
            <a:r>
              <a:rPr lang="ru-RU" sz="2400" b="1" dirty="0" smtClean="0"/>
              <a:t>     </a:t>
            </a:r>
            <a:r>
              <a:rPr lang="ru-RU" sz="2400" b="1" dirty="0" smtClean="0">
                <a:solidFill>
                  <a:srgbClr val="C00000"/>
                </a:solidFill>
              </a:rPr>
              <a:t>Приставка – значимая часть слова, которая находится перед корнем и служит для образования слов.</a:t>
            </a:r>
          </a:p>
          <a:p>
            <a:r>
              <a:rPr lang="ru-RU" sz="2400" b="1" dirty="0" smtClean="0"/>
              <a:t>  уехать, приехать, объехать.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178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10201" cy="1261884"/>
          </a:xfrm>
        </p:spPr>
        <p:txBody>
          <a:bodyPr/>
          <a:lstStyle/>
          <a:p>
            <a:pPr fontAlgn="base"/>
            <a:r>
              <a:rPr lang="ru-RU" sz="1800" i="0" dirty="0" smtClean="0"/>
              <a:t>     </a:t>
            </a:r>
            <a:r>
              <a:rPr lang="ru-RU" sz="1600" i="0" dirty="0" smtClean="0">
                <a:solidFill>
                  <a:srgbClr val="C00000"/>
                </a:solidFill>
              </a:rPr>
              <a:t>Абсолютное </a:t>
            </a:r>
            <a:r>
              <a:rPr lang="ru-RU" sz="1600" i="0" dirty="0">
                <a:solidFill>
                  <a:srgbClr val="C00000"/>
                </a:solidFill>
              </a:rPr>
              <a:t>большинство приставок русского языка являются исконно русскими.</a:t>
            </a:r>
          </a:p>
          <a:p>
            <a:pPr fontAlgn="base"/>
            <a:r>
              <a:rPr lang="ru-RU" sz="1600" i="0" dirty="0" smtClean="0"/>
              <a:t>     К </a:t>
            </a:r>
            <a:r>
              <a:rPr lang="ru-RU" sz="1600" i="0" dirty="0"/>
              <a:t>ним относятся следующие </a:t>
            </a:r>
            <a:r>
              <a:rPr lang="ru-RU" sz="1600" i="0" dirty="0" smtClean="0"/>
              <a:t>приставки:</a:t>
            </a:r>
          </a:p>
          <a:p>
            <a:pPr fontAlgn="base"/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в-</a:t>
            </a:r>
            <a:r>
              <a:rPr lang="ru-RU" sz="1600" dirty="0">
                <a:solidFill>
                  <a:srgbClr val="C00000"/>
                </a:solidFill>
              </a:rPr>
              <a:t>/во-, вы-, до-, за-, о-, об-, от-, по-, </a:t>
            </a:r>
            <a:endParaRPr lang="ru-RU" sz="1600" dirty="0" smtClean="0">
              <a:solidFill>
                <a:srgbClr val="C00000"/>
              </a:solidFill>
            </a:endParaRPr>
          </a:p>
          <a:p>
            <a:pPr fontAlgn="base"/>
            <a:r>
              <a:rPr lang="ru-RU" sz="1600" dirty="0" smtClean="0">
                <a:solidFill>
                  <a:srgbClr val="C00000"/>
                </a:solidFill>
              </a:rPr>
              <a:t>под-</a:t>
            </a:r>
            <a:r>
              <a:rPr lang="ru-RU" sz="1600" dirty="0">
                <a:solidFill>
                  <a:srgbClr val="C00000"/>
                </a:solidFill>
              </a:rPr>
              <a:t>, пред-, </a:t>
            </a:r>
            <a:r>
              <a:rPr lang="ru-RU" sz="1600" dirty="0" smtClean="0">
                <a:solidFill>
                  <a:srgbClr val="C00000"/>
                </a:solidFill>
              </a:rPr>
              <a:t>на-</a:t>
            </a:r>
            <a:r>
              <a:rPr lang="ru-RU" sz="1600" dirty="0">
                <a:solidFill>
                  <a:srgbClr val="C00000"/>
                </a:solidFill>
              </a:rPr>
              <a:t>, над-, не-, пере-, при-, с-/со-,</a:t>
            </a:r>
            <a:r>
              <a:rPr lang="ru-RU" sz="1600" i="0" dirty="0">
                <a:solidFill>
                  <a:srgbClr val="C00000"/>
                </a:solidFill>
              </a:rPr>
              <a:t> </a:t>
            </a:r>
            <a:r>
              <a:rPr lang="ru-RU" sz="1600" dirty="0" smtClean="0">
                <a:solidFill>
                  <a:srgbClr val="C00000"/>
                </a:solidFill>
              </a:rPr>
              <a:t>у-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00" y="1774825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приставки, заканчивающиеся на согласный звук, пишутся одинаково, независимо от того, с какого звука, звонкого или глухого, начинается корень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слова.  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бросить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хватить,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жать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переть,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рубка -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клеить,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думать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хватить.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3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1" y="403225"/>
            <a:ext cx="5562600" cy="275767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ru-RU" sz="16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 С </a:t>
            </a:r>
            <a:r>
              <a:rPr lang="ru-RU" sz="1600" b="1" dirty="0">
                <a:solidFill>
                  <a:schemeClr val="hlink"/>
                </a:solidFill>
              </a:rPr>
              <a:t>помощью какой морфемы мы получаем новые слова?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 Где </a:t>
            </a:r>
            <a:r>
              <a:rPr lang="ru-RU" sz="1600" b="1" dirty="0">
                <a:solidFill>
                  <a:schemeClr val="hlink"/>
                </a:solidFill>
              </a:rPr>
              <a:t>стоит суффикс по отношению к корню?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hlink"/>
                </a:solidFill>
              </a:rPr>
              <a:t>    Для </a:t>
            </a:r>
            <a:r>
              <a:rPr lang="ru-RU" sz="1600" b="1" dirty="0">
                <a:solidFill>
                  <a:schemeClr val="hlink"/>
                </a:solidFill>
              </a:rPr>
              <a:t>чего служит суффикс?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06" y="983520"/>
            <a:ext cx="924394" cy="867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631825"/>
            <a:ext cx="7143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012825"/>
            <a:ext cx="993775" cy="76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0679" y="327025"/>
            <a:ext cx="1375121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Снегурочка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60214" y="708025"/>
            <a:ext cx="115608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Снеговик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48957" y="723515"/>
            <a:ext cx="118654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Снежинка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84" y="983520"/>
            <a:ext cx="773016" cy="7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06238" y="674271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Снежный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9509" y="266315"/>
            <a:ext cx="678391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Снег</a:t>
            </a:r>
          </a:p>
        </p:txBody>
      </p:sp>
      <p:pic>
        <p:nvPicPr>
          <p:cNvPr id="1035" name="Picture 11" descr="https://avatars.mds.yandex.net/get-pdb/1039768/57314f2a-937b-49bb-bd88-c8384b95ab44/ori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8" y="555625"/>
            <a:ext cx="1084242" cy="9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99509" y="266315"/>
            <a:ext cx="678391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06238" y="674271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Снеж</a:t>
            </a: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ный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60214" y="708025"/>
            <a:ext cx="115608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Снег</a:t>
            </a: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овик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48957" y="723515"/>
            <a:ext cx="118654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Снеж</a:t>
            </a: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инка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7994" y="327025"/>
            <a:ext cx="138050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lang="ru-RU" sz="1600" b="1" i="1" kern="0" dirty="0">
                <a:solidFill>
                  <a:srgbClr val="C00000"/>
                </a:solidFill>
                <a:latin typeface="Arial"/>
                <a:cs typeface="Arial"/>
              </a:rPr>
              <a:t>Снег</a:t>
            </a:r>
            <a:r>
              <a:rPr lang="ru-RU" sz="1600" b="1" i="1" kern="0" dirty="0">
                <a:solidFill>
                  <a:srgbClr val="C0504D">
                    <a:lumMod val="50000"/>
                  </a:srgbClr>
                </a:solidFill>
                <a:latin typeface="Arial"/>
                <a:cs typeface="Arial"/>
              </a:rPr>
              <a:t>урочка</a:t>
            </a:r>
          </a:p>
        </p:txBody>
      </p:sp>
    </p:spTree>
    <p:extLst>
      <p:ext uri="{BB962C8B-B14F-4D97-AF65-F5344CB8AC3E}">
        <p14:creationId xmlns:p14="http://schemas.microsoft.com/office/powerpoint/2010/main" val="34286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97833"/>
            <a:ext cx="5410199" cy="2369880"/>
          </a:xfrm>
        </p:spPr>
        <p:txBody>
          <a:bodyPr/>
          <a:lstStyle/>
          <a:p>
            <a:pPr fontAlgn="base"/>
            <a:r>
              <a:rPr lang="ru-RU" sz="1600" i="0" dirty="0" smtClean="0"/>
              <a:t>     </a:t>
            </a:r>
            <a:r>
              <a:rPr lang="ru-RU" sz="2000" i="0" dirty="0" smtClean="0">
                <a:solidFill>
                  <a:schemeClr val="tx2">
                    <a:lumMod val="50000"/>
                  </a:schemeClr>
                </a:solidFill>
              </a:rPr>
              <a:t>Наряду </a:t>
            </a:r>
            <a:r>
              <a:rPr lang="ru-RU" sz="2000" i="0" dirty="0">
                <a:solidFill>
                  <a:schemeClr val="tx2">
                    <a:lumMod val="50000"/>
                  </a:schemeClr>
                </a:solidFill>
              </a:rPr>
              <a:t>с русскими приставками в составе многих слов можно выделить иноязычные приставки, имеющие латинское или греческое происхождение</a:t>
            </a:r>
            <a:r>
              <a:rPr lang="ru-RU" sz="2000" i="0" dirty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ru-RU" sz="2000" dirty="0" smtClean="0">
                <a:solidFill>
                  <a:srgbClr val="C00000"/>
                </a:solidFill>
              </a:rPr>
              <a:t>а-</a:t>
            </a:r>
            <a:r>
              <a:rPr lang="ru-RU" sz="2000" dirty="0">
                <a:solidFill>
                  <a:srgbClr val="C00000"/>
                </a:solidFill>
              </a:rPr>
              <a:t>, анти-, архи-, де-, </a:t>
            </a:r>
            <a:r>
              <a:rPr lang="ru-RU" sz="2000" dirty="0" err="1">
                <a:solidFill>
                  <a:srgbClr val="C00000"/>
                </a:solidFill>
              </a:rPr>
              <a:t>дез</a:t>
            </a:r>
            <a:r>
              <a:rPr lang="ru-RU" sz="2000" dirty="0">
                <a:solidFill>
                  <a:srgbClr val="C00000"/>
                </a:solidFill>
              </a:rPr>
              <a:t>-, </a:t>
            </a:r>
            <a:r>
              <a:rPr lang="ru-RU" sz="2000" dirty="0" err="1">
                <a:solidFill>
                  <a:srgbClr val="C00000"/>
                </a:solidFill>
              </a:rPr>
              <a:t>дис</a:t>
            </a:r>
            <a:r>
              <a:rPr lang="ru-RU" sz="2000" dirty="0">
                <a:solidFill>
                  <a:srgbClr val="C00000"/>
                </a:solidFill>
              </a:rPr>
              <a:t>-, ин-, </a:t>
            </a:r>
            <a:r>
              <a:rPr lang="ru-RU" sz="2000" dirty="0" err="1">
                <a:solidFill>
                  <a:srgbClr val="C00000"/>
                </a:solidFill>
              </a:rPr>
              <a:t>интер</a:t>
            </a:r>
            <a:r>
              <a:rPr lang="ru-RU" sz="2000" dirty="0">
                <a:solidFill>
                  <a:srgbClr val="C00000"/>
                </a:solidFill>
              </a:rPr>
              <a:t>-, инфра-, контр-, пан-, пост-, про-, </a:t>
            </a:r>
            <a:r>
              <a:rPr lang="ru-RU" sz="2000" dirty="0" err="1">
                <a:solidFill>
                  <a:srgbClr val="C00000"/>
                </a:solidFill>
              </a:rPr>
              <a:t>прото</a:t>
            </a:r>
            <a:r>
              <a:rPr lang="ru-RU" sz="2000" dirty="0">
                <a:solidFill>
                  <a:srgbClr val="C00000"/>
                </a:solidFill>
              </a:rPr>
              <a:t>-, ре-, </a:t>
            </a:r>
            <a:r>
              <a:rPr lang="ru-RU" sz="2000" dirty="0" err="1">
                <a:solidFill>
                  <a:srgbClr val="C00000"/>
                </a:solidFill>
              </a:rPr>
              <a:t>суб</a:t>
            </a:r>
            <a:r>
              <a:rPr lang="ru-RU" sz="2000" dirty="0">
                <a:solidFill>
                  <a:srgbClr val="C00000"/>
                </a:solidFill>
              </a:rPr>
              <a:t>-, супер-, транс-, ультра-, экс-</a:t>
            </a:r>
            <a:endParaRPr lang="ru-RU" sz="2000" i="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830997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   </a:t>
            </a:r>
            <a:r>
              <a:rPr lang="ru-RU" sz="1800" b="1" dirty="0" smtClean="0">
                <a:solidFill>
                  <a:srgbClr val="FF0000"/>
                </a:solidFill>
              </a:rPr>
              <a:t>Замените словосочетания </a:t>
            </a:r>
            <a:r>
              <a:rPr lang="ru-RU" sz="1800" b="1" dirty="0" err="1" smtClean="0">
                <a:solidFill>
                  <a:srgbClr val="FF0000"/>
                </a:solidFill>
              </a:rPr>
              <a:t>с̽ущ</a:t>
            </a:r>
            <a:r>
              <a:rPr lang="ru-RU" sz="1800" b="1" dirty="0" smtClean="0">
                <a:solidFill>
                  <a:srgbClr val="FF0000"/>
                </a:solidFill>
              </a:rPr>
              <a:t>. + сущ. Словосочетанием прил. + </a:t>
            </a:r>
            <a:r>
              <a:rPr lang="ru-RU" sz="1800" b="1" dirty="0" err="1" smtClean="0">
                <a:solidFill>
                  <a:srgbClr val="FF0000"/>
                </a:solidFill>
              </a:rPr>
              <a:t>с̽ущ</a:t>
            </a:r>
            <a:r>
              <a:rPr lang="ru-RU" sz="1800" b="1" dirty="0" smtClean="0">
                <a:solidFill>
                  <a:srgbClr val="FF0000"/>
                </a:solidFill>
              </a:rPr>
              <a:t>. Выделите приставки</a:t>
            </a:r>
            <a:r>
              <a:rPr lang="ru-RU" sz="1800" dirty="0" smtClean="0">
                <a:solidFill>
                  <a:srgbClr val="FF0000"/>
                </a:solidFill>
              </a:rPr>
              <a:t>. 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321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521162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Небо без облаков, рыцарь без страха, ребёнок без защиты, ночь без сна, гласный без ударения.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939926"/>
            <a:ext cx="533400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635126"/>
            <a:ext cx="557212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1330326"/>
            <a:ext cx="557212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025526"/>
            <a:ext cx="533400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2" y="720726"/>
            <a:ext cx="585788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321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784225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Небо без облаков – безоблачное небо,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рыцарь без страха – бесстрашный рыцарь,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ребёнок без защиты – беззащитный ребёнок, ночь без сна – бессонная ночь,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гласный без ударения – безударный гласный.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7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11227"/>
            <a:ext cx="5486399" cy="553998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     Спишите, вставляя пропущенные буквы и раскрывая скобки.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322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241425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Бездонную бочку водой (не)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Маслом кашу (не)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испорт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Испуганный зверь далеко беж…т. Правду цепями (не)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скрут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шь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Сделал дело – гуляй смело. </a:t>
            </a: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(Пословицы).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80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322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717967"/>
            <a:ext cx="533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Бездонную бочку водой 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наполн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шь. Маслом кашу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испорт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шь. Испуганный зверь далеко беж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 Правду цепями 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скрут</a:t>
            </a:r>
            <a:r>
              <a:rPr lang="ru-R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шь. Сделал дело – гуляй смело. </a:t>
            </a:r>
          </a:p>
          <a:p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(Пословицы).</a:t>
            </a:r>
            <a:endParaRPr lang="ru-RU" sz="2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848519"/>
            <a:ext cx="5410199" cy="1231106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</a:rPr>
              <a:t>    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Составьте словосочетания, в которых </a:t>
            </a:r>
            <a:r>
              <a:rPr lang="ru-RU" sz="2000" dirty="0" smtClean="0">
                <a:solidFill>
                  <a:srgbClr val="FF0000"/>
                </a:solidFill>
              </a:rPr>
              <a:t>в, до, на, над, о, под, перед, с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были в одном случае </a:t>
            </a:r>
            <a:r>
              <a:rPr lang="ru-RU" sz="2000" dirty="0" smtClean="0">
                <a:solidFill>
                  <a:srgbClr val="FF0000"/>
                </a:solidFill>
              </a:rPr>
              <a:t>приставками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, в другом – </a:t>
            </a:r>
            <a:r>
              <a:rPr lang="ru-RU" sz="2000" dirty="0" smtClean="0">
                <a:solidFill>
                  <a:srgbClr val="FF0000"/>
                </a:solidFill>
              </a:rPr>
              <a:t>предлогами.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323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67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244726"/>
            <a:ext cx="316706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863726"/>
            <a:ext cx="709612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46225"/>
            <a:ext cx="609600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1254126"/>
            <a:ext cx="392906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94" y="1254126"/>
            <a:ext cx="316706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860425"/>
            <a:ext cx="557212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555625"/>
            <a:ext cx="316706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55625"/>
            <a:ext cx="316706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55625"/>
            <a:ext cx="316706" cy="29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562600" cy="2646878"/>
          </a:xfrm>
        </p:spPr>
        <p:txBody>
          <a:bodyPr/>
          <a:lstStyle/>
          <a:p>
            <a:r>
              <a:rPr lang="ru-RU" sz="2200" dirty="0" smtClean="0">
                <a:solidFill>
                  <a:srgbClr val="FF0000"/>
                </a:solidFill>
              </a:rPr>
              <a:t>     </a:t>
            </a:r>
            <a:r>
              <a:rPr lang="ru-RU" sz="2200" i="0" dirty="0">
                <a:solidFill>
                  <a:srgbClr val="FF0000"/>
                </a:solidFill>
              </a:rPr>
              <a:t>В</a:t>
            </a:r>
            <a:r>
              <a:rPr lang="ru-RU" sz="2200" i="0" dirty="0"/>
              <a:t>летел </a:t>
            </a:r>
            <a:r>
              <a:rPr lang="ru-RU" sz="2200" i="0" dirty="0">
                <a:solidFill>
                  <a:srgbClr val="FF0000"/>
                </a:solidFill>
              </a:rPr>
              <a:t>в</a:t>
            </a:r>
            <a:r>
              <a:rPr lang="ru-RU" sz="2200" i="0" dirty="0"/>
              <a:t> окно, </a:t>
            </a:r>
            <a:r>
              <a:rPr lang="ru-RU" sz="2200" i="0" dirty="0">
                <a:solidFill>
                  <a:srgbClr val="FF0000"/>
                </a:solidFill>
              </a:rPr>
              <a:t>до</a:t>
            </a:r>
            <a:r>
              <a:rPr lang="ru-RU" sz="2200" i="0" dirty="0"/>
              <a:t>шёл </a:t>
            </a:r>
            <a:r>
              <a:rPr lang="ru-RU" sz="2200" i="0" dirty="0">
                <a:solidFill>
                  <a:srgbClr val="FF0000"/>
                </a:solidFill>
              </a:rPr>
              <a:t>до</a:t>
            </a:r>
            <a:r>
              <a:rPr lang="ru-RU" sz="2200" i="0" dirty="0"/>
              <a:t> леса, </a:t>
            </a:r>
            <a:r>
              <a:rPr lang="ru-RU" sz="2200" i="0" dirty="0">
                <a:solidFill>
                  <a:srgbClr val="FF0000"/>
                </a:solidFill>
              </a:rPr>
              <a:t>на</a:t>
            </a:r>
            <a:r>
              <a:rPr lang="ru-RU" sz="2200" i="0" dirty="0"/>
              <a:t>шёл </a:t>
            </a:r>
            <a:r>
              <a:rPr lang="ru-RU" sz="2200" i="0" dirty="0">
                <a:solidFill>
                  <a:srgbClr val="FF0000"/>
                </a:solidFill>
              </a:rPr>
              <a:t>на</a:t>
            </a:r>
            <a:r>
              <a:rPr lang="ru-RU" sz="2200" i="0" dirty="0"/>
              <a:t> поляне, </a:t>
            </a:r>
            <a:r>
              <a:rPr lang="ru-RU" sz="2200" i="0" dirty="0" smtClean="0">
                <a:solidFill>
                  <a:srgbClr val="FF0000"/>
                </a:solidFill>
              </a:rPr>
              <a:t>над</a:t>
            </a:r>
            <a:r>
              <a:rPr lang="ru-RU" sz="2200" i="0" dirty="0" smtClean="0">
                <a:solidFill>
                  <a:schemeClr val="tx2">
                    <a:lumMod val="50000"/>
                  </a:schemeClr>
                </a:solidFill>
              </a:rPr>
              <a:t>земное метро – пролететь </a:t>
            </a:r>
            <a:r>
              <a:rPr lang="ru-RU" sz="2200" i="0" dirty="0" smtClean="0">
                <a:solidFill>
                  <a:srgbClr val="FF0000"/>
                </a:solidFill>
              </a:rPr>
              <a:t>над</a:t>
            </a:r>
            <a:r>
              <a:rPr lang="ru-RU" sz="2200" i="0" dirty="0" smtClean="0"/>
              <a:t> городом</a:t>
            </a:r>
            <a:r>
              <a:rPr lang="ru-RU" sz="2200" i="0" dirty="0"/>
              <a:t>, </a:t>
            </a:r>
            <a:r>
              <a:rPr lang="ru-RU" sz="2200" i="0" dirty="0">
                <a:solidFill>
                  <a:srgbClr val="FF0000"/>
                </a:solidFill>
              </a:rPr>
              <a:t>о</a:t>
            </a:r>
            <a:r>
              <a:rPr lang="ru-RU" sz="2200" i="0" dirty="0"/>
              <a:t>ставил </a:t>
            </a:r>
            <a:r>
              <a:rPr lang="ru-RU" sz="2200" i="0" dirty="0">
                <a:solidFill>
                  <a:srgbClr val="FF0000"/>
                </a:solidFill>
              </a:rPr>
              <a:t>о</a:t>
            </a:r>
            <a:r>
              <a:rPr lang="ru-RU" sz="2200" i="0" dirty="0"/>
              <a:t> себе, </a:t>
            </a:r>
            <a:r>
              <a:rPr lang="ru-RU" sz="2200" i="0" dirty="0">
                <a:solidFill>
                  <a:srgbClr val="FF0000"/>
                </a:solidFill>
              </a:rPr>
              <a:t>по</a:t>
            </a:r>
            <a:r>
              <a:rPr lang="ru-RU" sz="2200" i="0" dirty="0"/>
              <a:t>бежал </a:t>
            </a:r>
            <a:r>
              <a:rPr lang="ru-RU" sz="2200" i="0" dirty="0">
                <a:solidFill>
                  <a:srgbClr val="FF0000"/>
                </a:solidFill>
              </a:rPr>
              <a:t>по</a:t>
            </a:r>
            <a:r>
              <a:rPr lang="ru-RU" sz="2200" i="0" dirty="0"/>
              <a:t> дорожке, </a:t>
            </a:r>
            <a:r>
              <a:rPr lang="ru-RU" sz="2200" i="0" dirty="0">
                <a:solidFill>
                  <a:srgbClr val="FF0000"/>
                </a:solidFill>
              </a:rPr>
              <a:t>под</a:t>
            </a:r>
            <a:r>
              <a:rPr lang="ru-RU" sz="2200" i="0" dirty="0"/>
              <a:t>лез </a:t>
            </a:r>
            <a:r>
              <a:rPr lang="ru-RU" sz="2200" i="0" dirty="0" smtClean="0"/>
              <a:t> </a:t>
            </a:r>
            <a:r>
              <a:rPr lang="ru-RU" sz="2200" i="0" dirty="0" smtClean="0">
                <a:solidFill>
                  <a:srgbClr val="FF0000"/>
                </a:solidFill>
              </a:rPr>
              <a:t>под</a:t>
            </a:r>
            <a:r>
              <a:rPr lang="ru-RU" sz="2200" i="0" dirty="0" smtClean="0"/>
              <a:t> </a:t>
            </a:r>
            <a:r>
              <a:rPr lang="ru-RU" sz="2200" i="0" dirty="0"/>
              <a:t>крыльцо, </a:t>
            </a:r>
            <a:r>
              <a:rPr lang="ru-RU" sz="2200" i="0" dirty="0">
                <a:solidFill>
                  <a:srgbClr val="FF0000"/>
                </a:solidFill>
              </a:rPr>
              <a:t>пред</a:t>
            </a:r>
            <a:r>
              <a:rPr lang="ru-RU" sz="2200" i="0" dirty="0"/>
              <a:t>ставить </a:t>
            </a:r>
            <a:r>
              <a:rPr lang="ru-RU" sz="2200" i="0" dirty="0" smtClean="0"/>
              <a:t>к награде - </a:t>
            </a: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стоять </a:t>
            </a:r>
            <a:r>
              <a:rPr lang="ru-RU" sz="22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</a:t>
            </a:r>
            <a:r>
              <a:rPr lang="ru-RU" sz="22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человеком </a:t>
            </a:r>
            <a:r>
              <a:rPr lang="ru-RU" sz="2200" i="0" dirty="0" smtClean="0"/>
              <a:t>, </a:t>
            </a:r>
            <a:r>
              <a:rPr lang="ru-RU" sz="2200" i="0" dirty="0" smtClean="0">
                <a:solidFill>
                  <a:srgbClr val="FF0000"/>
                </a:solidFill>
              </a:rPr>
              <a:t>с</a:t>
            </a:r>
            <a:r>
              <a:rPr lang="ru-RU" sz="2200" i="0" dirty="0" smtClean="0"/>
              <a:t>ъехал </a:t>
            </a:r>
            <a:r>
              <a:rPr lang="ru-RU" sz="2200" i="0" dirty="0">
                <a:solidFill>
                  <a:srgbClr val="FF0000"/>
                </a:solidFill>
              </a:rPr>
              <a:t>с</a:t>
            </a:r>
            <a:r>
              <a:rPr lang="ru-RU" sz="2200" i="0" dirty="0"/>
              <a:t> </a:t>
            </a:r>
            <a:r>
              <a:rPr lang="ru-RU" sz="2200" i="0" dirty="0" smtClean="0"/>
              <a:t>трамплина.</a:t>
            </a:r>
            <a:endParaRPr lang="ru-RU" sz="2200" i="0" dirty="0"/>
          </a:p>
          <a:p>
            <a:r>
              <a:rPr lang="ru-RU" sz="2000" i="0" dirty="0"/>
              <a:t/>
            </a:r>
            <a:br>
              <a:rPr lang="ru-RU" sz="2000" i="0" dirty="0"/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323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46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225"/>
            <a:ext cx="5765800" cy="32448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174625"/>
            <a:ext cx="4900930" cy="31547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9699" y="-76200"/>
            <a:ext cx="5562601" cy="3146425"/>
          </a:xfrm>
          <a:prstGeom prst="rect">
            <a:avLst/>
          </a:prstGeom>
        </p:spPr>
        <p:txBody>
          <a:bodyPr lIns="51481" tIns="25740" rIns="51481" bIns="25740">
            <a:noAutofit/>
          </a:bodyPr>
          <a:lstStyle/>
          <a:p>
            <a:pPr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Корень, приставка, суффикс,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окончание –   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это…?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Значимая часть слова, которая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образует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формы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слов 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Часть слова без окончания -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Главная значимая часть слова, в которой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заключено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общее лексическое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</a:t>
            </a: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всех однокоренных слов -…?</a:t>
            </a:r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Значимая часть слова, которая находится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перед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корнем и служит для образования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слов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…?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7401" y="872093"/>
            <a:ext cx="1359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70338" y="1176893"/>
            <a:ext cx="1655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 слова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8181" y="414893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10491" y="2015093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9900" y="2853293"/>
            <a:ext cx="1330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Приставка</a:t>
            </a:r>
          </a:p>
        </p:txBody>
      </p:sp>
    </p:spTree>
    <p:extLst>
      <p:ext uri="{BB962C8B-B14F-4D97-AF65-F5344CB8AC3E}">
        <p14:creationId xmlns:p14="http://schemas.microsoft.com/office/powerpoint/2010/main" val="17462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631825"/>
            <a:ext cx="478948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3511" y="1191538"/>
            <a:ext cx="3598189" cy="738664"/>
          </a:xfrm>
        </p:spPr>
        <p:txBody>
          <a:bodyPr/>
          <a:lstStyle/>
          <a:p>
            <a:pPr algn="ctr"/>
            <a:r>
              <a:rPr lang="ru-RU" sz="1600" b="1" i="0" dirty="0" smtClean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§ 48. ВЫУЧИТЬ ПРАВИЛО.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ВЫПОЛНИТЬ УПРАЖНЕНИЕ 324. СТРАНИЦА 145.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900" y="652334"/>
            <a:ext cx="5410200" cy="817691"/>
          </a:xfrm>
          <a:prstGeom prst="rect">
            <a:avLst/>
          </a:prstGeom>
          <a:solidFill>
            <a:schemeClr val="tx2">
              <a:lumMod val="20000"/>
              <a:lumOff val="80000"/>
              <a:alpha val="94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lIns="51481" tIns="25740" rIns="51481" bIns="25740"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Суффикс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значимая часть слова, которая находится после корня или после другого суффикса.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9407" y="98425"/>
            <a:ext cx="5189220" cy="369332"/>
          </a:xfrm>
        </p:spPr>
        <p:txBody>
          <a:bodyPr/>
          <a:lstStyle/>
          <a:p>
            <a:pPr algn="ctr"/>
            <a:r>
              <a:rPr lang="ru-RU" sz="2400" dirty="0" smtClean="0"/>
              <a:t>ВЫВОД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5900" y="1546225"/>
            <a:ext cx="5410199" cy="1524000"/>
          </a:xfrm>
          <a:prstGeom prst="rect">
            <a:avLst/>
          </a:prstGeom>
          <a:solidFill>
            <a:schemeClr val="accent2">
              <a:lumMod val="20000"/>
              <a:lumOff val="80000"/>
              <a:alpha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51481" tIns="25740" rIns="51481" bIns="257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      </a:t>
            </a: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Суффикс служит для образования новых слов и их форм.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Эта морфема обозначается символом:         </a:t>
            </a: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водица , водный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1816100" y="2548109"/>
            <a:ext cx="150192" cy="217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66292" y="2548109"/>
            <a:ext cx="154608" cy="217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730500" y="2529350"/>
            <a:ext cx="200024" cy="1598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920999" y="2513680"/>
            <a:ext cx="148152" cy="165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49700" y="2546844"/>
            <a:ext cx="76200" cy="109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873500" y="2546844"/>
            <a:ext cx="76200" cy="10921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70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2100" y="174625"/>
            <a:ext cx="5189220" cy="561969"/>
          </a:xfrm>
          <a:prstGeom prst="rect">
            <a:avLst/>
          </a:prstGeom>
        </p:spPr>
        <p:txBody>
          <a:bodyPr vert="horz" lIns="51469" tIns="25734" rIns="51469" bIns="25734" rtlCol="0" anchor="b">
            <a:normAutofit fontScale="3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latin typeface="Georgia" panose="02040502050405020303" pitchFamily="18" charset="0"/>
              </a:rPr>
              <a:t> </a:t>
            </a: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Образуйте </a:t>
            </a:r>
            <a:r>
              <a:rPr lang="ru-RU" sz="5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слова, </a:t>
            </a:r>
            <a:r>
              <a:rPr lang="ru-RU" sz="55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 </a:t>
            </a:r>
            <a:r>
              <a:rPr lang="ru-RU" sz="55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 и имеющие следующие значения: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9700" y="838806"/>
            <a:ext cx="5341620" cy="1771663"/>
          </a:xfrm>
          <a:prstGeom prst="rect">
            <a:avLst/>
          </a:prstGeom>
        </p:spPr>
        <p:txBody>
          <a:bodyPr vert="horz" lIns="51469" tIns="25734" rIns="51469" bIns="25734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9514" indent="-289514">
              <a:buFont typeface="Arial" panose="020B0604020202020204" pitchFamily="34" charset="0"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Детёныш лося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9514" indent="-289514">
              <a:buFont typeface="Arial" panose="020B0604020202020204" pitchFamily="34" charset="0"/>
              <a:buAutoNum type="arabicPeriod"/>
            </a:pP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Домашняя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посуда, предназначенная для приготовления чая.</a:t>
            </a:r>
          </a:p>
          <a:p>
            <a:pPr marL="289514" indent="-289514">
              <a:buFont typeface="Arial" panose="020B0604020202020204" pitchFamily="34" charset="0"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Рабочий по уборке двора.</a:t>
            </a:r>
          </a:p>
          <a:p>
            <a:pPr marL="289514" indent="-289514">
              <a:buFont typeface="Arial" panose="020B0604020202020204" pitchFamily="34" charset="0"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Маленький дом.</a:t>
            </a:r>
          </a:p>
          <a:p>
            <a:pPr marL="289514" indent="-289514">
              <a:buFont typeface="Arial" panose="020B0604020202020204" pitchFamily="34" charset="0"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играющий на баяне.</a:t>
            </a:r>
          </a:p>
          <a:p>
            <a:pPr marL="289514" indent="-289514">
              <a:buFont typeface="Arial" panose="020B0604020202020204" pitchFamily="34" charset="0"/>
              <a:buAutoNum type="arabicPeriod"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Предмет, сделанный из серебра.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49500" y="826671"/>
            <a:ext cx="1029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лосёнок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11500" y="1329293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чайник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97300" y="1664871"/>
            <a:ext cx="1041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дворник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0500" y="1893471"/>
            <a:ext cx="8183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домик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8700" y="2198271"/>
            <a:ext cx="1010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баянист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78300" y="2536825"/>
            <a:ext cx="17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серебряный</a:t>
            </a:r>
          </a:p>
        </p:txBody>
      </p:sp>
    </p:spTree>
    <p:extLst>
      <p:ext uri="{BB962C8B-B14F-4D97-AF65-F5344CB8AC3E}">
        <p14:creationId xmlns:p14="http://schemas.microsoft.com/office/powerpoint/2010/main" val="369141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49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739" y="22225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ЗНАЧЕНИЕ СУФФИКСОВ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699" y="403225"/>
            <a:ext cx="5486401" cy="984885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«Где кто живёт?»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(выделите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суффиксы, с помощью которых образованы названия лиц по месту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жительства)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9300" y="1089025"/>
            <a:ext cx="1295399" cy="4068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Петербург 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Хива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Иркутск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Сибирь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Рязань</a:t>
            </a:r>
          </a:p>
          <a:p>
            <a:pPr marL="0" indent="0"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30500" y="1089025"/>
            <a:ext cx="2736303" cy="4068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москв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ич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петербурж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хивин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иркут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янин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сибир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</a:p>
          <a:p>
            <a:pPr marL="0" indent="0">
              <a:buNone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рязан</a:t>
            </a:r>
            <a:r>
              <a:rPr lang="ru-RU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янин</a:t>
            </a:r>
          </a:p>
        </p:txBody>
      </p:sp>
    </p:spTree>
    <p:extLst>
      <p:ext uri="{BB962C8B-B14F-4D97-AF65-F5344CB8AC3E}">
        <p14:creationId xmlns:p14="http://schemas.microsoft.com/office/powerpoint/2010/main" val="40122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244849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739" y="22225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ЗНАЧЕНИЕ СУФФИКСОВ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699" y="403225"/>
            <a:ext cx="5486401" cy="615553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Подберите слова с суффиксами, имеющими следующие значения: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49300" y="1089025"/>
            <a:ext cx="1295399" cy="4068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30500" y="1089025"/>
            <a:ext cx="2736303" cy="4068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34172" y="1012825"/>
            <a:ext cx="5391927" cy="1699855"/>
          </a:xfrm>
          <a:prstGeom prst="rect">
            <a:avLst/>
          </a:prstGeom>
          <a:solidFill>
            <a:schemeClr val="tx2">
              <a:lumMod val="60000"/>
              <a:lumOff val="40000"/>
              <a:alpha val="92000"/>
            </a:schemeClr>
          </a:solidFill>
        </p:spPr>
        <p:txBody>
          <a:bodyPr vert="horz" lIns="51481" tIns="25740" rIns="51481" bIns="257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Название лиц по роду их занятий, профессии: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чик, - </a:t>
            </a:r>
            <a:r>
              <a:rPr lang="ru-RU" sz="2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щик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- ник.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4173" y="2042894"/>
            <a:ext cx="5391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горн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развед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0"/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камен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щик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охот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208" y="-83280"/>
            <a:ext cx="5796369" cy="33378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2644703"/>
            <a:ext cx="5765799" cy="609912"/>
            <a:chOff x="839" y="3521"/>
            <a:chExt cx="3742" cy="812"/>
          </a:xfrm>
        </p:grpSpPr>
        <p:pic>
          <p:nvPicPr>
            <p:cNvPr id="8229" name="Picture 4" descr="NA01766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18" b="5374"/>
            <a:stretch>
              <a:fillRect/>
            </a:stretch>
          </p:blipFill>
          <p:spPr bwMode="auto">
            <a:xfrm>
              <a:off x="839" y="3521"/>
              <a:ext cx="3742" cy="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474" y="3657"/>
              <a:ext cx="2086" cy="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ход</a:t>
              </a:r>
            </a:p>
          </p:txBody>
        </p:sp>
      </p:grp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2232369" y="2781872"/>
            <a:ext cx="726731" cy="13595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endParaRPr lang="ru-RU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0" y="942659"/>
            <a:ext cx="6388100" cy="1702044"/>
            <a:chOff x="839" y="1255"/>
            <a:chExt cx="4128" cy="2266"/>
          </a:xfrm>
        </p:grpSpPr>
        <p:grpSp>
          <p:nvGrpSpPr>
            <p:cNvPr id="8215" name="Group 7"/>
            <p:cNvGrpSpPr>
              <a:grpSpLocks/>
            </p:cNvGrpSpPr>
            <p:nvPr/>
          </p:nvGrpSpPr>
          <p:grpSpPr bwMode="auto">
            <a:xfrm>
              <a:off x="839" y="1255"/>
              <a:ext cx="4128" cy="2266"/>
              <a:chOff x="839" y="1255"/>
              <a:chExt cx="4128" cy="2266"/>
            </a:xfrm>
          </p:grpSpPr>
          <p:pic>
            <p:nvPicPr>
              <p:cNvPr id="8224" name="Picture 8" descr="NA01766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820" b="21982"/>
              <a:stretch>
                <a:fillRect/>
              </a:stretch>
            </p:blipFill>
            <p:spPr bwMode="auto">
              <a:xfrm>
                <a:off x="839" y="1661"/>
                <a:ext cx="3742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25" name="Text Box 9"/>
              <p:cNvSpPr txBox="1">
                <a:spLocks noChangeArrowheads="1"/>
              </p:cNvSpPr>
              <p:nvPr/>
            </p:nvSpPr>
            <p:spPr bwMode="auto">
              <a:xfrm rot="2592302">
                <a:off x="1338" y="1920"/>
                <a:ext cx="1643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500" b="1" dirty="0">
                    <a:solidFill>
                      <a:srgbClr val="FFFF00"/>
                    </a:solidFill>
                  </a:rPr>
                  <a:t>поход</a:t>
                </a:r>
              </a:p>
            </p:txBody>
          </p:sp>
          <p:sp>
            <p:nvSpPr>
              <p:cNvPr id="8226" name="Text Box 10"/>
              <p:cNvSpPr txBox="1">
                <a:spLocks noChangeArrowheads="1"/>
              </p:cNvSpPr>
              <p:nvPr/>
            </p:nvSpPr>
            <p:spPr bwMode="auto">
              <a:xfrm rot="19024424">
                <a:off x="2607" y="1255"/>
                <a:ext cx="1723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500" b="1" dirty="0">
                    <a:solidFill>
                      <a:schemeClr val="bg1"/>
                    </a:solidFill>
                  </a:rPr>
                  <a:t>выход</a:t>
                </a:r>
              </a:p>
            </p:txBody>
          </p:sp>
          <p:sp>
            <p:nvSpPr>
              <p:cNvPr id="8227" name="Text Box 11"/>
              <p:cNvSpPr txBox="1">
                <a:spLocks noChangeArrowheads="1"/>
              </p:cNvSpPr>
              <p:nvPr/>
            </p:nvSpPr>
            <p:spPr bwMode="auto">
              <a:xfrm>
                <a:off x="3198" y="2451"/>
                <a:ext cx="1769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500" b="1" dirty="0">
                    <a:solidFill>
                      <a:srgbClr val="0000FF"/>
                    </a:solidFill>
                  </a:rPr>
                  <a:t>обход</a:t>
                </a:r>
              </a:p>
            </p:txBody>
          </p:sp>
          <p:sp>
            <p:nvSpPr>
              <p:cNvPr id="8228" name="Text Box 12"/>
              <p:cNvSpPr txBox="1">
                <a:spLocks noChangeArrowheads="1"/>
              </p:cNvSpPr>
              <p:nvPr/>
            </p:nvSpPr>
            <p:spPr bwMode="auto">
              <a:xfrm>
                <a:off x="839" y="2406"/>
                <a:ext cx="1769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500" b="1" dirty="0">
                    <a:solidFill>
                      <a:srgbClr val="0000FF"/>
                    </a:solidFill>
                  </a:rPr>
                  <a:t>переход</a:t>
                </a:r>
              </a:p>
            </p:txBody>
          </p:sp>
        </p:grpSp>
        <p:sp>
          <p:nvSpPr>
            <p:cNvPr id="8216" name="Line 21"/>
            <p:cNvSpPr>
              <a:spLocks noChangeShapeType="1"/>
            </p:cNvSpPr>
            <p:nvPr/>
          </p:nvSpPr>
          <p:spPr bwMode="auto">
            <a:xfrm>
              <a:off x="1979" y="1615"/>
              <a:ext cx="182" cy="359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Line 22"/>
            <p:cNvSpPr>
              <a:spLocks noChangeShapeType="1"/>
            </p:cNvSpPr>
            <p:nvPr/>
          </p:nvSpPr>
          <p:spPr bwMode="auto">
            <a:xfrm flipH="1">
              <a:off x="2100" y="1945"/>
              <a:ext cx="61" cy="16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8" name="Line 23"/>
            <p:cNvSpPr>
              <a:spLocks noChangeShapeType="1"/>
            </p:cNvSpPr>
            <p:nvPr/>
          </p:nvSpPr>
          <p:spPr bwMode="auto">
            <a:xfrm flipV="1">
              <a:off x="2752" y="2160"/>
              <a:ext cx="204" cy="357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24"/>
            <p:cNvSpPr>
              <a:spLocks noChangeShapeType="1"/>
            </p:cNvSpPr>
            <p:nvPr/>
          </p:nvSpPr>
          <p:spPr bwMode="auto">
            <a:xfrm>
              <a:off x="2956" y="2180"/>
              <a:ext cx="91" cy="183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Line 25"/>
            <p:cNvSpPr>
              <a:spLocks noChangeShapeType="1"/>
            </p:cNvSpPr>
            <p:nvPr/>
          </p:nvSpPr>
          <p:spPr bwMode="auto">
            <a:xfrm flipV="1">
              <a:off x="3272" y="2567"/>
              <a:ext cx="218" cy="24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Line 27"/>
            <p:cNvSpPr>
              <a:spLocks noChangeShapeType="1"/>
            </p:cNvSpPr>
            <p:nvPr/>
          </p:nvSpPr>
          <p:spPr bwMode="auto">
            <a:xfrm>
              <a:off x="3490" y="2542"/>
              <a:ext cx="0" cy="181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Line 28"/>
            <p:cNvSpPr>
              <a:spLocks noChangeShapeType="1"/>
            </p:cNvSpPr>
            <p:nvPr/>
          </p:nvSpPr>
          <p:spPr bwMode="auto">
            <a:xfrm flipV="1">
              <a:off x="930" y="2517"/>
              <a:ext cx="442" cy="6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Line 29"/>
            <p:cNvSpPr>
              <a:spLocks noChangeShapeType="1"/>
            </p:cNvSpPr>
            <p:nvPr/>
          </p:nvSpPr>
          <p:spPr bwMode="auto">
            <a:xfrm>
              <a:off x="1372" y="2511"/>
              <a:ext cx="0" cy="14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-5208" y="-34810"/>
            <a:ext cx="6159500" cy="1428635"/>
            <a:chOff x="839" y="-16"/>
            <a:chExt cx="4037" cy="1902"/>
          </a:xfrm>
        </p:grpSpPr>
        <p:grpSp>
          <p:nvGrpSpPr>
            <p:cNvPr id="8198" name="Group 13"/>
            <p:cNvGrpSpPr>
              <a:grpSpLocks/>
            </p:cNvGrpSpPr>
            <p:nvPr/>
          </p:nvGrpSpPr>
          <p:grpSpPr bwMode="auto">
            <a:xfrm>
              <a:off x="839" y="-16"/>
              <a:ext cx="4037" cy="1902"/>
              <a:chOff x="930" y="935"/>
              <a:chExt cx="4037" cy="1884"/>
            </a:xfrm>
          </p:grpSpPr>
          <p:pic>
            <p:nvPicPr>
              <p:cNvPr id="8210" name="Picture 14" descr="NA01766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15" b="61180"/>
              <a:stretch>
                <a:fillRect/>
              </a:stretch>
            </p:blipFill>
            <p:spPr bwMode="auto">
              <a:xfrm>
                <a:off x="930" y="935"/>
                <a:ext cx="3799" cy="1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1" name="Text Box 15"/>
              <p:cNvSpPr txBox="1">
                <a:spLocks noChangeArrowheads="1"/>
              </p:cNvSpPr>
              <p:nvPr/>
            </p:nvSpPr>
            <p:spPr bwMode="auto">
              <a:xfrm rot="2134942">
                <a:off x="1425" y="2190"/>
                <a:ext cx="1497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500" b="1" dirty="0">
                    <a:solidFill>
                      <a:srgbClr val="FF33CC"/>
                    </a:solidFill>
                  </a:rPr>
                  <a:t>ходил</a:t>
                </a:r>
              </a:p>
            </p:txBody>
          </p:sp>
          <p:sp>
            <p:nvSpPr>
              <p:cNvPr id="8212" name="Text Box 16"/>
              <p:cNvSpPr txBox="1">
                <a:spLocks noChangeArrowheads="1"/>
              </p:cNvSpPr>
              <p:nvPr/>
            </p:nvSpPr>
            <p:spPr bwMode="auto">
              <a:xfrm rot="1814957">
                <a:off x="1763" y="1326"/>
                <a:ext cx="1022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500" b="1" dirty="0">
                    <a:solidFill>
                      <a:srgbClr val="FF33CC"/>
                    </a:solidFill>
                  </a:rPr>
                  <a:t>походка</a:t>
                </a:r>
              </a:p>
            </p:txBody>
          </p:sp>
          <p:sp>
            <p:nvSpPr>
              <p:cNvPr id="8213" name="Text Box 17"/>
              <p:cNvSpPr txBox="1">
                <a:spLocks noChangeArrowheads="1"/>
              </p:cNvSpPr>
              <p:nvPr/>
            </p:nvSpPr>
            <p:spPr bwMode="auto">
              <a:xfrm rot="18944567">
                <a:off x="2651" y="994"/>
                <a:ext cx="1451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500" b="1" dirty="0">
                    <a:solidFill>
                      <a:srgbClr val="FF33CC"/>
                    </a:solidFill>
                  </a:rPr>
                  <a:t>ходоки</a:t>
                </a:r>
              </a:p>
            </p:txBody>
          </p:sp>
          <p:sp>
            <p:nvSpPr>
              <p:cNvPr id="8214" name="Text Box 18"/>
              <p:cNvSpPr txBox="1">
                <a:spLocks noChangeArrowheads="1"/>
              </p:cNvSpPr>
              <p:nvPr/>
            </p:nvSpPr>
            <p:spPr bwMode="auto">
              <a:xfrm rot="20428401">
                <a:off x="2835" y="1584"/>
                <a:ext cx="2132" cy="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500" b="1" dirty="0">
                    <a:solidFill>
                      <a:srgbClr val="FF33CC"/>
                    </a:solidFill>
                  </a:rPr>
                  <a:t>обходчик</a:t>
                </a:r>
              </a:p>
            </p:txBody>
          </p:sp>
        </p:grpSp>
        <p:grpSp>
          <p:nvGrpSpPr>
            <p:cNvPr id="8199" name="Group 51"/>
            <p:cNvGrpSpPr>
              <a:grpSpLocks/>
            </p:cNvGrpSpPr>
            <p:nvPr/>
          </p:nvGrpSpPr>
          <p:grpSpPr bwMode="auto">
            <a:xfrm>
              <a:off x="1852" y="334"/>
              <a:ext cx="1860" cy="1146"/>
              <a:chOff x="1852" y="334"/>
              <a:chExt cx="1860" cy="1146"/>
            </a:xfrm>
          </p:grpSpPr>
          <p:sp>
            <p:nvSpPr>
              <p:cNvPr id="8200" name="Line 32"/>
              <p:cNvSpPr>
                <a:spLocks noChangeShapeType="1"/>
              </p:cNvSpPr>
              <p:nvPr/>
            </p:nvSpPr>
            <p:spPr bwMode="auto">
              <a:xfrm flipV="1">
                <a:off x="1852" y="1135"/>
                <a:ext cx="9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Line 33"/>
              <p:cNvSpPr>
                <a:spLocks noChangeShapeType="1"/>
              </p:cNvSpPr>
              <p:nvPr/>
            </p:nvSpPr>
            <p:spPr bwMode="auto">
              <a:xfrm>
                <a:off x="1933" y="1089"/>
                <a:ext cx="0" cy="16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Line 34"/>
              <p:cNvSpPr>
                <a:spLocks noChangeShapeType="1"/>
              </p:cNvSpPr>
              <p:nvPr/>
            </p:nvSpPr>
            <p:spPr bwMode="auto">
              <a:xfrm flipV="1">
                <a:off x="1992" y="1292"/>
                <a:ext cx="91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Line 35"/>
              <p:cNvSpPr>
                <a:spLocks noChangeShapeType="1"/>
              </p:cNvSpPr>
              <p:nvPr/>
            </p:nvSpPr>
            <p:spPr bwMode="auto">
              <a:xfrm flipH="1">
                <a:off x="2064" y="1300"/>
                <a:ext cx="19" cy="18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4" name="Line 36"/>
              <p:cNvSpPr>
                <a:spLocks noChangeShapeType="1"/>
              </p:cNvSpPr>
              <p:nvPr/>
            </p:nvSpPr>
            <p:spPr bwMode="auto">
              <a:xfrm flipV="1">
                <a:off x="2342" y="683"/>
                <a:ext cx="90" cy="8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37"/>
              <p:cNvSpPr>
                <a:spLocks noChangeShapeType="1"/>
              </p:cNvSpPr>
              <p:nvPr/>
            </p:nvSpPr>
            <p:spPr bwMode="auto">
              <a:xfrm flipH="1">
                <a:off x="2432" y="683"/>
                <a:ext cx="0" cy="209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" name="Line 38"/>
              <p:cNvSpPr>
                <a:spLocks noChangeShapeType="1"/>
              </p:cNvSpPr>
              <p:nvPr/>
            </p:nvSpPr>
            <p:spPr bwMode="auto">
              <a:xfrm flipV="1">
                <a:off x="3131" y="354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" name="Line 39"/>
              <p:cNvSpPr>
                <a:spLocks noChangeShapeType="1"/>
              </p:cNvSpPr>
              <p:nvPr/>
            </p:nvSpPr>
            <p:spPr bwMode="auto">
              <a:xfrm>
                <a:off x="3117" y="334"/>
                <a:ext cx="114" cy="4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8" name="Line 40"/>
              <p:cNvSpPr>
                <a:spLocks noChangeShapeType="1"/>
              </p:cNvSpPr>
              <p:nvPr/>
            </p:nvSpPr>
            <p:spPr bwMode="auto">
              <a:xfrm flipV="1">
                <a:off x="3431" y="796"/>
                <a:ext cx="100" cy="29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9" name="Line 41"/>
              <p:cNvSpPr>
                <a:spLocks noChangeShapeType="1"/>
              </p:cNvSpPr>
              <p:nvPr/>
            </p:nvSpPr>
            <p:spPr bwMode="auto">
              <a:xfrm>
                <a:off x="3531" y="796"/>
                <a:ext cx="181" cy="13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13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3187" y="555625"/>
            <a:ext cx="5599113" cy="492443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От каждой группы образуйте новые слова со значением: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316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700" y="708025"/>
            <a:ext cx="5486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а) названия лица по профессии (сущ. муж. и жен. р.):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телефон, мотор, артист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б) названия лица по месту жительства (сущ. В форме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ед.ч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):  Берлин, Париж, Рим, Хива;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в) названия детёнышей животных: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медведь, волк, лев, журавль, кенгуру, утка;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уменьшительно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ласкательного названия предмета: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тетрадь, стул, косынка, фартук.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Выделите суффиксы.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4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03187" y="555625"/>
            <a:ext cx="5599113" cy="246221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 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/>
              <a:t>УПРАЖНЕНИЕ </a:t>
            </a:r>
            <a:r>
              <a:rPr lang="ru-RU" sz="2400" dirty="0" smtClean="0"/>
              <a:t>316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700" y="631825"/>
            <a:ext cx="5486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названия лица по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профессии:  телефон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телефон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мотор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мотор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арт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арт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а;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названия лица по месту жительства:  Берлин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Париж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Рим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Хив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ец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названия детёнышей животных: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медвеж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волч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льв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журавл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кенгур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уменьшительно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ласкательного названия предмета: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тетрад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 стуль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косын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фарту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0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2874</TotalTime>
  <Words>1346</Words>
  <Application>Microsoft Office PowerPoint</Application>
  <PresentationFormat>Произвольный</PresentationFormat>
  <Paragraphs>180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Презентация PowerPoint</vt:lpstr>
      <vt:lpstr>Презентация PowerPoint</vt:lpstr>
      <vt:lpstr>ВЫВОД</vt:lpstr>
      <vt:lpstr>Презентация PowerPoint</vt:lpstr>
      <vt:lpstr>ЗНАЧЕНИЕ СУФФИКСОВ</vt:lpstr>
      <vt:lpstr>ЗНАЧЕНИЕ СУФФИКСОВ</vt:lpstr>
      <vt:lpstr>Презентация PowerPoint</vt:lpstr>
      <vt:lpstr>УПРАЖНЕНИЕ 316</vt:lpstr>
      <vt:lpstr>УПРАЖНЕНИЕ 316</vt:lpstr>
      <vt:lpstr>УПРАЖНЕНИЕ 317</vt:lpstr>
      <vt:lpstr>УПРАЖНЕНИЕ 317</vt:lpstr>
      <vt:lpstr>УПРАЖНЕНИЕ 318</vt:lpstr>
      <vt:lpstr>УПРАЖНЕНИЕ 318</vt:lpstr>
      <vt:lpstr>УПРАЖНЕНИЕ 319</vt:lpstr>
      <vt:lpstr>УПРАЖНЕНИЕ 320</vt:lpstr>
      <vt:lpstr>УПРАЖНЕНИЕ 320</vt:lpstr>
      <vt:lpstr>Презентация PowerPoint</vt:lpstr>
      <vt:lpstr>ПРИСТАВКА</vt:lpstr>
      <vt:lpstr>Презентация PowerPoint</vt:lpstr>
      <vt:lpstr>Презентация PowerPoint</vt:lpstr>
      <vt:lpstr>УПРАЖНЕНИЕ 321</vt:lpstr>
      <vt:lpstr>УПРАЖНЕНИЕ 321</vt:lpstr>
      <vt:lpstr>УПРАЖНЕНИЕ 322</vt:lpstr>
      <vt:lpstr>УПРАЖНЕНИЕ 322</vt:lpstr>
      <vt:lpstr>УПРАЖНЕНИЕ 323</vt:lpstr>
      <vt:lpstr>УПРАЖНЕНИЕ 323</vt:lpstr>
      <vt:lpstr> </vt:lpstr>
      <vt:lpstr>САМОСТОЯТЕЛЬНАЯ РАБОТА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RePack by Diakov</cp:lastModifiedBy>
  <cp:revision>289</cp:revision>
  <dcterms:created xsi:type="dcterms:W3CDTF">2020-04-13T08:05:16Z</dcterms:created>
  <dcterms:modified xsi:type="dcterms:W3CDTF">2020-12-07T11:09:02Z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