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9" r:id="rId2"/>
    <p:sldId id="430" r:id="rId3"/>
    <p:sldId id="384" r:id="rId4"/>
    <p:sldId id="386" r:id="rId5"/>
    <p:sldId id="380" r:id="rId6"/>
    <p:sldId id="381" r:id="rId7"/>
    <p:sldId id="382" r:id="rId8"/>
    <p:sldId id="383" r:id="rId9"/>
    <p:sldId id="426" r:id="rId10"/>
    <p:sldId id="378" r:id="rId11"/>
    <p:sldId id="394" r:id="rId12"/>
    <p:sldId id="395" r:id="rId13"/>
    <p:sldId id="412" r:id="rId14"/>
    <p:sldId id="413" r:id="rId15"/>
    <p:sldId id="414" r:id="rId16"/>
    <p:sldId id="415" r:id="rId17"/>
    <p:sldId id="390" r:id="rId18"/>
    <p:sldId id="409" r:id="rId19"/>
    <p:sldId id="379" r:id="rId20"/>
    <p:sldId id="427" r:id="rId21"/>
    <p:sldId id="428" r:id="rId22"/>
    <p:sldId id="429" r:id="rId23"/>
    <p:sldId id="419" r:id="rId24"/>
    <p:sldId id="420" r:id="rId25"/>
    <p:sldId id="421" r:id="rId26"/>
    <p:sldId id="423" r:id="rId27"/>
    <p:sldId id="392" r:id="rId28"/>
    <p:sldId id="410" r:id="rId29"/>
    <p:sldId id="396" r:id="rId30"/>
    <p:sldId id="411" r:id="rId31"/>
    <p:sldId id="397" r:id="rId32"/>
    <p:sldId id="387" r:id="rId33"/>
    <p:sldId id="294" r:id="rId34"/>
  </p:sldIdLst>
  <p:sldSz cx="5765800" cy="3244850"/>
  <p:notesSz cx="5765800" cy="3244850"/>
  <p:defaultTextStyle>
    <a:defPPr>
      <a:defRPr lang="ru-RU"/>
    </a:defPPr>
    <a:lvl1pPr marL="0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3300"/>
    <a:srgbClr val="F7A3F1"/>
    <a:srgbClr val="EB21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75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5537-DCFC-4F67-9FE0-E3D5414C4E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7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5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1552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01700" y="1508594"/>
            <a:ext cx="3301148" cy="914303"/>
          </a:xfrm>
          <a:prstGeom prst="rect">
            <a:avLst/>
          </a:prstGeom>
        </p:spPr>
        <p:txBody>
          <a:bodyPr vert="horz" wrap="square" lIns="0" tIns="13921" rIns="0" bIns="0" rtlCol="0">
            <a:spAutoFit/>
          </a:bodyPr>
          <a:lstStyle/>
          <a:p>
            <a:pPr marL="12655" marR="5065">
              <a:spcBef>
                <a:spcPts val="340"/>
              </a:spcBef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слова. </a:t>
            </a:r>
          </a:p>
          <a:p>
            <a:pPr marL="12655" marR="5065">
              <a:spcBef>
                <a:spcPts val="340"/>
              </a:spcBef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Корень.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9721" y="1476437"/>
            <a:ext cx="344044" cy="105700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301"/>
          </a:xfrm>
          <a:prstGeom prst="rect">
            <a:avLst/>
          </a:prstGeom>
        </p:spPr>
        <p:txBody>
          <a:bodyPr vert="horz" wrap="square" lIns="0" tIns="1581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717636" y="556647"/>
            <a:ext cx="603664" cy="227578"/>
          </a:xfrm>
          <a:prstGeom prst="rect">
            <a:avLst/>
          </a:prstGeom>
        </p:spPr>
        <p:txBody>
          <a:bodyPr vert="horz" wrap="square" lIns="0" tIns="12017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5" y="223265"/>
            <a:ext cx="2961727" cy="537939"/>
          </a:xfrm>
          <a:prstGeom prst="rect">
            <a:avLst/>
          </a:prstGeom>
        </p:spPr>
        <p:txBody>
          <a:bodyPr vert="horz" wrap="square" lIns="0" tIns="1457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70" defTabSz="912420">
              <a:spcBef>
                <a:spcPts val="114"/>
              </a:spcBef>
              <a:defRPr/>
            </a:pPr>
            <a:r>
              <a:rPr lang="ru-RU" kern="0" spc="-5">
                <a:solidFill>
                  <a:sysClr val="window" lastClr="FFFFFF"/>
                </a:solidFill>
              </a:rPr>
              <a:t>Русский</a:t>
            </a:r>
            <a:r>
              <a:rPr lang="ru-RU" kern="0" spc="-55">
                <a:solidFill>
                  <a:sysClr val="window" lastClr="FFFFFF"/>
                </a:solidFill>
              </a:rPr>
              <a:t> </a:t>
            </a:r>
            <a:r>
              <a:rPr lang="ru-RU" kern="0" spc="10">
                <a:solidFill>
                  <a:sysClr val="window" lastClr="FFFFFF"/>
                </a:solidFill>
              </a:rPr>
              <a:t>язык</a:t>
            </a:r>
            <a:endParaRPr lang="ru-RU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712649" y="360783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410188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410188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476437"/>
            <a:ext cx="1752600" cy="12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310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1450" y="2327096"/>
            <a:ext cx="28829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roximaNova"/>
              </a:rPr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4938" y="479425"/>
            <a:ext cx="5492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Запишите слова в три столбика: существительное, прилагательное, глагол. Выделите основу и окончание.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938" y="1441986"/>
            <a:ext cx="5492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Зеленоватый, обсуждает, площади, природоведение, заохала, к вершине, поглядели, чемоданчик, высочайшего, миленькая.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3500" y="555625"/>
            <a:ext cx="21632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Существительное</a:t>
            </a:r>
          </a:p>
          <a:p>
            <a:pPr lvl="0"/>
            <a:endParaRPr lang="ru-RU" sz="1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lvl="0" algn="ctr"/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Природоведени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  <a:p>
            <a:pPr lvl="0" algn="ctr"/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вершин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  <a:p>
            <a:pPr lvl="0" algn="ctr"/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чемоданчик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310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1450" y="2327096"/>
            <a:ext cx="28829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roximaNova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68900" y="1165225"/>
            <a:ext cx="342900" cy="26018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40300" y="1743237"/>
            <a:ext cx="285750" cy="26018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07000" y="2352837"/>
            <a:ext cx="266700" cy="26018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765425"/>
            <a:ext cx="228437" cy="2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276637"/>
            <a:ext cx="354013" cy="25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1165225"/>
            <a:ext cx="354013" cy="22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43363"/>
            <a:ext cx="21399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60" y="2232025"/>
            <a:ext cx="174540" cy="28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698625"/>
            <a:ext cx="211707" cy="20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120900" y="555625"/>
            <a:ext cx="204333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Прилагательное</a:t>
            </a:r>
          </a:p>
          <a:p>
            <a:pPr lvl="0"/>
            <a:endParaRPr lang="ru-RU" u="sng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Зеленоват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</a:p>
          <a:p>
            <a:pPr lvl="0" algn="ctr"/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Высочайш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</a:p>
          <a:p>
            <a:pPr lvl="0" algn="ctr"/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миленьк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25900" y="555625"/>
            <a:ext cx="152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Глагол </a:t>
            </a:r>
          </a:p>
          <a:p>
            <a:pPr lvl="0"/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Обсужда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</a:p>
          <a:p>
            <a:pPr lvl="0"/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Заохал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pPr lvl="0"/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поглядел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98625"/>
            <a:ext cx="403226" cy="26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6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599" cy="984885"/>
          </a:xfrm>
        </p:spPr>
        <p:txBody>
          <a:bodyPr/>
          <a:lstStyle/>
          <a:p>
            <a:r>
              <a:rPr lang="ru-RU" sz="1600" dirty="0" smtClean="0">
                <a:solidFill>
                  <a:srgbClr val="C00000"/>
                </a:solidFill>
              </a:rPr>
              <a:t>     </a:t>
            </a:r>
            <a:r>
              <a:rPr lang="ru-RU" sz="1600" b="1" dirty="0" smtClean="0">
                <a:solidFill>
                  <a:srgbClr val="C00000"/>
                </a:solidFill>
              </a:rPr>
              <a:t>Озаглавьте текст. Спишите, выделяя основу существительных, прилагательных и глаголов. Укажите падеж у существительных, род – у прилагательных, спряжение – у глаголов.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311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39700" y="1470025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До чего диковинный зверь антилопа гну. Голова коня, рога быка, туловище антилопы. Коровьи копыта, лошадиный² хвост и козлиная борода!.. Рогами трясёт, хвостом хлещет, фыркает¹,  хрюкает и ревёт – всем на удивление!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(По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Н.Сладкову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311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39700" y="555625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 чего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диковин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ный (м. р.)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зверь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()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антилоп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()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гну ()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кон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я,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рог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бык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а,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туловищ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антилоп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ы.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Коровь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копыт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а, лошадиный²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хвост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козлин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ая 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бород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а!..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Рог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ами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тряс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ёт,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хвост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ом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хлещ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ет,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фырка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ет¹, 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хрюка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ет и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рев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ёт – всем на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удивлени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е!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(По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Н.Сладкову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2506953"/>
            <a:ext cx="2019300" cy="63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5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9700" y="671174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340197"/>
            <a:ext cx="525438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/>
            <a:r>
              <a:rPr lang="ru-RU" altLang="ru-RU" sz="1600" dirty="0"/>
              <a:t>фыркает  [</a:t>
            </a:r>
            <a:r>
              <a:rPr lang="ru-RU" altLang="ru-RU" sz="1600" dirty="0" err="1"/>
              <a:t>фыркай’ит</a:t>
            </a:r>
            <a:r>
              <a:rPr lang="ru-RU" altLang="ru-RU" sz="1600" dirty="0"/>
              <a:t>]— 3 слога</a:t>
            </a:r>
            <a:r>
              <a:rPr lang="ru-RU" altLang="ru-RU" sz="1600" dirty="0" smtClean="0"/>
              <a:t>. 2 переноса</a:t>
            </a:r>
            <a:endParaRPr lang="ru-RU" altLang="ru-RU" sz="1600" dirty="0"/>
          </a:p>
          <a:p>
            <a:pPr lvl="0" defTabSz="914400" eaLnBrk="0" hangingPunct="0"/>
            <a:r>
              <a:rPr lang="ru-RU" altLang="ru-RU" sz="1600" dirty="0" smtClean="0"/>
              <a:t>ф — [</a:t>
            </a:r>
            <a:r>
              <a:rPr lang="ru-RU" altLang="ru-RU" sz="1600" dirty="0"/>
              <a:t>ф] — согласный, </a:t>
            </a:r>
            <a:r>
              <a:rPr lang="ru-RU" altLang="ru-RU" sz="1600" dirty="0" smtClean="0"/>
              <a:t>твёрдый, глухой, парный</a:t>
            </a: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 smtClean="0"/>
              <a:t>ы — [</a:t>
            </a:r>
            <a:r>
              <a:rPr lang="ru-RU" altLang="ru-RU" sz="1600" dirty="0"/>
              <a:t>ы] — гласный, ударный</a:t>
            </a:r>
            <a:br>
              <a:rPr lang="ru-RU" altLang="ru-RU" sz="1600" dirty="0"/>
            </a:br>
            <a:r>
              <a:rPr lang="ru-RU" altLang="ru-RU" sz="1600" dirty="0" smtClean="0"/>
              <a:t>р — [</a:t>
            </a:r>
            <a:r>
              <a:rPr lang="ru-RU" altLang="ru-RU" sz="1600" dirty="0"/>
              <a:t>р] — согласный</a:t>
            </a:r>
            <a:r>
              <a:rPr lang="ru-RU" altLang="ru-RU" sz="1600" dirty="0" smtClean="0"/>
              <a:t>,</a:t>
            </a:r>
            <a:r>
              <a:rPr lang="ru-RU" altLang="ru-RU" sz="1600" dirty="0"/>
              <a:t> </a:t>
            </a:r>
            <a:r>
              <a:rPr lang="ru-RU" altLang="ru-RU" sz="1600" dirty="0" smtClean="0"/>
              <a:t>твёрдый, звонкий, непарный</a:t>
            </a:r>
            <a:r>
              <a:rPr lang="ru-RU" altLang="ru-RU" sz="1600" dirty="0"/>
              <a:t>  </a:t>
            </a: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>к — [</a:t>
            </a:r>
            <a:r>
              <a:rPr lang="ru-RU" altLang="ru-RU" sz="1600" dirty="0"/>
              <a:t>к] — </a:t>
            </a:r>
            <a:r>
              <a:rPr lang="ru-RU" altLang="ru-RU" sz="1600" dirty="0" smtClean="0"/>
              <a:t>согласный</a:t>
            </a:r>
            <a:r>
              <a:rPr lang="ru-RU" altLang="ru-RU" sz="1600" dirty="0"/>
              <a:t>, </a:t>
            </a:r>
            <a:r>
              <a:rPr lang="ru-RU" altLang="ru-RU" sz="1600" dirty="0" smtClean="0"/>
              <a:t>твёрдый, </a:t>
            </a:r>
            <a:r>
              <a:rPr lang="ru-RU" altLang="ru-RU" sz="1600" dirty="0"/>
              <a:t>глухой </a:t>
            </a:r>
            <a:r>
              <a:rPr lang="ru-RU" altLang="ru-RU" sz="1600" dirty="0" smtClean="0"/>
              <a:t>парный</a:t>
            </a:r>
          </a:p>
          <a:p>
            <a:pPr lvl="0" defTabSz="914400" eaLnBrk="0" hangingPunct="0"/>
            <a:r>
              <a:rPr lang="ru-RU" altLang="ru-RU" sz="1600" dirty="0" smtClean="0"/>
              <a:t>а — [</a:t>
            </a:r>
            <a:r>
              <a:rPr lang="ru-RU" altLang="ru-RU" sz="1600" dirty="0"/>
              <a:t>а] — гласный, безударный</a:t>
            </a:r>
            <a:br>
              <a:rPr lang="ru-RU" altLang="ru-RU" sz="1600" dirty="0"/>
            </a:br>
            <a:r>
              <a:rPr lang="ru-RU" altLang="ru-RU" sz="1600" dirty="0" smtClean="0"/>
              <a:t>е     [</a:t>
            </a:r>
            <a:r>
              <a:rPr lang="ru-RU" altLang="ru-RU" sz="1600" dirty="0"/>
              <a:t>й’] — </a:t>
            </a:r>
            <a:r>
              <a:rPr lang="ru-RU" altLang="ru-RU" sz="1600" dirty="0" smtClean="0"/>
              <a:t>согласный</a:t>
            </a:r>
            <a:r>
              <a:rPr lang="ru-RU" altLang="ru-RU" sz="1600" dirty="0"/>
              <a:t>, мягкий</a:t>
            </a:r>
            <a:r>
              <a:rPr lang="ru-RU" altLang="ru-RU" sz="1600" dirty="0" smtClean="0"/>
              <a:t>, </a:t>
            </a:r>
            <a:r>
              <a:rPr lang="ru-RU" altLang="ru-RU" sz="1600" dirty="0"/>
              <a:t>звонкий </a:t>
            </a:r>
            <a:r>
              <a:rPr lang="ru-RU" altLang="ru-RU" sz="1600" dirty="0" smtClean="0"/>
              <a:t>непарный</a:t>
            </a: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 smtClean="0"/>
              <a:t>       [</a:t>
            </a:r>
            <a:r>
              <a:rPr lang="ru-RU" altLang="ru-RU" sz="1600" dirty="0"/>
              <a:t>и] — гласный, безударный</a:t>
            </a:r>
            <a:br>
              <a:rPr lang="ru-RU" altLang="ru-RU" sz="1600" dirty="0"/>
            </a:br>
            <a:r>
              <a:rPr lang="ru-RU" altLang="ru-RU" sz="1600" dirty="0" smtClean="0"/>
              <a:t>т — [</a:t>
            </a:r>
            <a:r>
              <a:rPr lang="ru-RU" altLang="ru-RU" sz="1600" dirty="0"/>
              <a:t>т] — согласный</a:t>
            </a:r>
            <a:r>
              <a:rPr lang="ru-RU" altLang="ru-RU" sz="1600" dirty="0" smtClean="0"/>
              <a:t>,</a:t>
            </a:r>
            <a:r>
              <a:rPr lang="ru-RU" altLang="ru-RU" sz="1600" dirty="0"/>
              <a:t> </a:t>
            </a:r>
            <a:r>
              <a:rPr lang="ru-RU" altLang="ru-RU" sz="1600" dirty="0" smtClean="0"/>
              <a:t>твёрдый, </a:t>
            </a:r>
            <a:r>
              <a:rPr lang="ru-RU" altLang="ru-RU" sz="1600" dirty="0"/>
              <a:t>глухой </a:t>
            </a:r>
            <a:r>
              <a:rPr lang="ru-RU" altLang="ru-RU" sz="1600" dirty="0" smtClean="0"/>
              <a:t>парный</a:t>
            </a:r>
          </a:p>
          <a:p>
            <a:pPr lvl="0" defTabSz="914400" eaLnBrk="0" hangingPunct="0"/>
            <a:r>
              <a:rPr lang="ru-RU" altLang="ru-RU" sz="1600" dirty="0" smtClean="0"/>
              <a:t>_______________</a:t>
            </a:r>
            <a:endParaRPr lang="ru-RU" altLang="ru-RU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/>
              <a:t>7 букв и 8 </a:t>
            </a:r>
            <a:r>
              <a:rPr lang="ru-RU" altLang="ru-RU" sz="1600" dirty="0" smtClean="0"/>
              <a:t>звуков</a:t>
            </a:r>
            <a:endParaRPr lang="ru-RU" alt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-2413000" y="992614"/>
            <a:ext cx="14414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/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фыркает¹</a:t>
            </a:r>
            <a:endParaRPr lang="ru-RU" dirty="0"/>
          </a:p>
        </p:txBody>
      </p:sp>
      <p:sp>
        <p:nvSpPr>
          <p:cNvPr id="23" name="Левая круглая скобка 22"/>
          <p:cNvSpPr/>
          <p:nvPr/>
        </p:nvSpPr>
        <p:spPr>
          <a:xfrm>
            <a:off x="292100" y="1927225"/>
            <a:ext cx="190500" cy="381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46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492443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     </a:t>
            </a:r>
            <a:r>
              <a:rPr lang="ru-RU" sz="1500" dirty="0" smtClean="0">
                <a:solidFill>
                  <a:srgbClr val="FF0000"/>
                </a:solidFill>
              </a:rPr>
              <a:t>Озаглавьте текст. Спишите, в выделенных словах укажите основу и окончание.</a:t>
            </a: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311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500" y="936625"/>
            <a:ext cx="5702300" cy="228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580" dirty="0" smtClean="0">
                <a:latin typeface="Arial" panose="020B0604020202020204" pitchFamily="34" charset="0"/>
                <a:cs typeface="Arial" panose="020B0604020202020204" pitchFamily="34" charset="0"/>
              </a:rPr>
              <a:t>7 ноября 1947 года состоялось открытие театра оперы и балета в Ташкенте. В этом же году праздновали и 500- </a:t>
            </a:r>
            <a:r>
              <a:rPr lang="ru-RU" sz="158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летие</a:t>
            </a:r>
            <a:r>
              <a:rPr lang="ru-RU" sz="1580" dirty="0" smtClean="0">
                <a:latin typeface="Arial" panose="020B0604020202020204" pitchFamily="34" charset="0"/>
                <a:cs typeface="Arial" panose="020B0604020202020204" pitchFamily="34" charset="0"/>
              </a:rPr>
              <a:t> со дня рождения </a:t>
            </a:r>
            <a:r>
              <a:rPr lang="ru-RU" sz="158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Алишера Навои</a:t>
            </a:r>
            <a:r>
              <a:rPr lang="ru-RU" sz="1580" dirty="0" smtClean="0">
                <a:latin typeface="Arial" panose="020B0604020202020204" pitchFamily="34" charset="0"/>
                <a:cs typeface="Arial" panose="020B0604020202020204" pitchFamily="34" charset="0"/>
              </a:rPr>
              <a:t>. Имя его и было </a:t>
            </a:r>
            <a:r>
              <a:rPr lang="ru-RU" sz="158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присвоено</a:t>
            </a:r>
            <a:r>
              <a:rPr lang="ru-RU" sz="1580" dirty="0" smtClean="0">
                <a:latin typeface="Arial" panose="020B0604020202020204" pitchFamily="34" charset="0"/>
                <a:cs typeface="Arial" panose="020B0604020202020204" pitchFamily="34" charset="0"/>
              </a:rPr>
              <a:t> театру.</a:t>
            </a:r>
          </a:p>
          <a:p>
            <a:r>
              <a:rPr lang="ru-RU" sz="15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80" dirty="0" smtClean="0">
                <a:latin typeface="Arial" panose="020B0604020202020204" pitchFamily="34" charset="0"/>
                <a:cs typeface="Arial" panose="020B0604020202020204" pitchFamily="34" charset="0"/>
              </a:rPr>
              <a:t>    В театре шесть фойе, расположенных на трёх этажах. Эти фойе оформляли прославленные народные мастера – </a:t>
            </a:r>
            <a:r>
              <a:rPr lang="ru-RU" sz="158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усто</a:t>
            </a:r>
            <a:r>
              <a:rPr lang="ru-RU" sz="1580" dirty="0" smtClean="0">
                <a:latin typeface="Arial" panose="020B0604020202020204" pitchFamily="34" charset="0"/>
                <a:cs typeface="Arial" panose="020B0604020202020204" pitchFamily="34" charset="0"/>
              </a:rPr>
              <a:t>. Есть  </a:t>
            </a:r>
            <a:r>
              <a:rPr lang="ru-RU" sz="158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Ташкентский</a:t>
            </a:r>
            <a:r>
              <a:rPr lang="ru-RU" sz="1580" dirty="0" smtClean="0">
                <a:latin typeface="Arial" panose="020B0604020202020204" pitchFamily="34" charset="0"/>
                <a:cs typeface="Arial" panose="020B0604020202020204" pitchFamily="34" charset="0"/>
              </a:rPr>
              <a:t> зал, </a:t>
            </a:r>
            <a:r>
              <a:rPr lang="ru-RU" sz="158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Бухарский, Самаркандский, Хивинский</a:t>
            </a:r>
            <a:r>
              <a:rPr lang="ru-RU" sz="1580" dirty="0" smtClean="0">
                <a:latin typeface="Arial" panose="020B0604020202020204" pitchFamily="34" charset="0"/>
                <a:cs typeface="Arial" panose="020B0604020202020204" pitchFamily="34" charset="0"/>
              </a:rPr>
              <a:t>. Народные мастера </a:t>
            </a:r>
            <a:r>
              <a:rPr lang="ru-RU" sz="158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проявили</a:t>
            </a:r>
            <a:r>
              <a:rPr lang="ru-RU" sz="1580" dirty="0" smtClean="0">
                <a:latin typeface="Arial" panose="020B0604020202020204" pitchFamily="34" charset="0"/>
                <a:cs typeface="Arial" panose="020B0604020202020204" pitchFamily="34" charset="0"/>
              </a:rPr>
              <a:t> своё изумительное искусство.    ( </a:t>
            </a:r>
            <a:r>
              <a:rPr lang="ru-RU" sz="158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А.Тюриков</a:t>
            </a:r>
            <a:r>
              <a:rPr lang="ru-RU" sz="1580" dirty="0" smtClean="0">
                <a:latin typeface="Arial" panose="020B0604020202020204" pitchFamily="34" charset="0"/>
                <a:cs typeface="Arial" panose="020B0604020202020204" pitchFamily="34" charset="0"/>
              </a:rPr>
              <a:t>. )</a:t>
            </a:r>
            <a:endParaRPr lang="ru-RU" sz="15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338554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   </a:t>
            </a:r>
            <a:r>
              <a:rPr lang="ru-RU" sz="22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Театр</a:t>
            </a:r>
            <a:r>
              <a:rPr lang="ru-RU" sz="2200" b="1" i="0" dirty="0" smtClean="0">
                <a:solidFill>
                  <a:srgbClr val="FF0000"/>
                </a:solidFill>
              </a:rPr>
              <a:t> </a:t>
            </a:r>
            <a:r>
              <a:rPr lang="ru-RU" sz="22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Алишера Навои</a:t>
            </a:r>
            <a:endParaRPr lang="ru-RU" sz="2200" b="1" i="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311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936625"/>
            <a:ext cx="554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Алишер</a:t>
            </a:r>
            <a:r>
              <a:rPr lang="ru-RU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</a:p>
          <a:p>
            <a:r>
              <a:rPr lang="ru-RU" sz="2000" b="1" u="sng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Навои</a:t>
            </a:r>
            <a:r>
              <a:rPr lang="ru-RU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u="sng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присвоен</a:t>
            </a:r>
            <a:r>
              <a:rPr lang="ru-RU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u="sng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Ташкентск</a:t>
            </a:r>
            <a:r>
              <a:rPr lang="ru-RU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ru-RU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2000" b="1" u="sng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Бухарск</a:t>
            </a:r>
            <a:r>
              <a:rPr lang="ru-RU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ий  </a:t>
            </a:r>
          </a:p>
          <a:p>
            <a:r>
              <a:rPr lang="ru-RU" sz="2000" b="1" u="sng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Самаркандск</a:t>
            </a:r>
            <a:r>
              <a:rPr lang="ru-RU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ий  </a:t>
            </a:r>
          </a:p>
          <a:p>
            <a:r>
              <a:rPr lang="ru-RU" sz="2000" b="1" u="sng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Хивинск</a:t>
            </a:r>
            <a:r>
              <a:rPr lang="ru-RU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ru-RU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089025"/>
            <a:ext cx="261886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1300" y="977686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99" y="1587492"/>
            <a:ext cx="3349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913857"/>
            <a:ext cx="46042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56" y="2217738"/>
            <a:ext cx="484144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2506663"/>
            <a:ext cx="484144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765425"/>
            <a:ext cx="55323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5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631825"/>
            <a:ext cx="5486400" cy="738664"/>
          </a:xfrm>
        </p:spPr>
        <p:txBody>
          <a:bodyPr/>
          <a:lstStyle/>
          <a:p>
            <a:r>
              <a:rPr lang="ru-RU" sz="1600" dirty="0" smtClean="0">
                <a:solidFill>
                  <a:srgbClr val="C00000"/>
                </a:solidFill>
              </a:rPr>
              <a:t>Что общего в лексическом значении выделенных слов? В какой части этих слов заключено общее значение?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1089025"/>
            <a:ext cx="5486400" cy="37856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то много лет назад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Посадили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странный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был он фруктовым,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он только словом.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слово, слово – корень,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Разрастаться стало вскоре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плоды нам принесло – 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 много новых слов.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из сада вам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рассада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ещё посадки рядом.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вот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садовод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садовник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идёт.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интересно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Гулять в саду словесном.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Е.Измайлов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9700" y="711016"/>
            <a:ext cx="1371600" cy="254685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овод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овник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482894" y="718668"/>
            <a:ext cx="381000" cy="130157"/>
          </a:xfrm>
          <a:prstGeom prst="arc">
            <a:avLst>
              <a:gd name="adj1" fmla="val 10970830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1" y="2200168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2425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1" y="1165225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1" y="2613025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2300" y="163409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Корень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1358900" y="783746"/>
            <a:ext cx="457200" cy="213407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КОРЕНЬ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07504" y="631825"/>
            <a:ext cx="3513596" cy="2215991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600" b="1" i="0" dirty="0" smtClean="0">
                <a:solidFill>
                  <a:srgbClr val="002060"/>
                </a:solidFill>
              </a:rPr>
              <a:t>Корень </a:t>
            </a:r>
            <a:r>
              <a:rPr lang="ru-RU" sz="1600" i="0" dirty="0"/>
              <a:t>– главная значимая часть слова, в которой заключено общее лексическое значение однокоренных слов. Слова с одним и тем же корнем называют однокоренными или родственными. Вокруг корня группируются в слове все остальные значимые части: приставка, суффикс, окончание.</a:t>
            </a: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012825"/>
            <a:ext cx="1885950" cy="14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2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543" y="555625"/>
            <a:ext cx="5582757" cy="2590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r>
              <a:rPr lang="ru-RU" sz="2400" dirty="0" smtClean="0"/>
              <a:t>Сегодня на уроке: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700" y="708025"/>
            <a:ext cx="4648200" cy="2215991"/>
          </a:xfrm>
        </p:spPr>
        <p:txBody>
          <a:bodyPr/>
          <a:lstStyle/>
          <a:p>
            <a:r>
              <a:rPr lang="ru-RU" sz="1800" dirty="0" smtClean="0"/>
              <a:t>Повторим и закрепим </a:t>
            </a:r>
            <a:r>
              <a:rPr lang="ru-RU" sz="1800" i="0" dirty="0"/>
              <a:t>знания о составе слова</a:t>
            </a:r>
            <a:r>
              <a:rPr lang="ru-RU" sz="1800" dirty="0" smtClean="0"/>
              <a:t>.</a:t>
            </a:r>
            <a:r>
              <a:rPr lang="ru-RU" sz="1800" i="0" dirty="0" smtClean="0"/>
              <a:t> </a:t>
            </a:r>
          </a:p>
          <a:p>
            <a:endParaRPr lang="ru-RU" sz="1800" i="0" dirty="0" smtClean="0"/>
          </a:p>
          <a:p>
            <a:r>
              <a:rPr lang="ru-RU" sz="1800" i="0" dirty="0" smtClean="0"/>
              <a:t>Научимся находить </a:t>
            </a:r>
            <a:r>
              <a:rPr lang="ru-RU" sz="1800" i="0" dirty="0"/>
              <a:t>в словах </a:t>
            </a:r>
            <a:r>
              <a:rPr lang="ru-RU" sz="1800" i="0" dirty="0" smtClean="0"/>
              <a:t>основу и корень</a:t>
            </a:r>
            <a:r>
              <a:rPr lang="ru-RU" sz="1800" dirty="0"/>
              <a:t>.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Узнаем  </a:t>
            </a:r>
            <a:r>
              <a:rPr lang="ru-RU" sz="1800" dirty="0"/>
              <a:t>как образуются однокоренные </a:t>
            </a:r>
            <a:r>
              <a:rPr lang="ru-RU" sz="1800" dirty="0" smtClean="0"/>
              <a:t>слова.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543" y="1470025"/>
            <a:ext cx="675312" cy="42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543" y="784225"/>
            <a:ext cx="656262" cy="42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2" y="2293144"/>
            <a:ext cx="6699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5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46331"/>
          </a:xfrm>
        </p:spPr>
        <p:txBody>
          <a:bodyPr/>
          <a:lstStyle/>
          <a:p>
            <a:r>
              <a:rPr lang="ru-RU" sz="2200" dirty="0"/>
              <a:t>Чтобы найти в слове корень, </a:t>
            </a:r>
            <a:r>
              <a:rPr lang="ru-RU" sz="2200" dirty="0" smtClean="0"/>
              <a:t>нужно</a:t>
            </a:r>
            <a:r>
              <a:rPr lang="ru-RU" sz="2200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5410199" cy="2154436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2000" b="1" i="0" dirty="0">
                <a:solidFill>
                  <a:schemeClr val="accent2">
                    <a:lumMod val="50000"/>
                  </a:schemeClr>
                </a:solidFill>
              </a:rPr>
              <a:t>1. Подобрать родственные слова.</a:t>
            </a:r>
          </a:p>
          <a:p>
            <a:r>
              <a:rPr lang="ru-RU" sz="2000" b="1" i="0" dirty="0">
                <a:solidFill>
                  <a:schemeClr val="accent2">
                    <a:lumMod val="50000"/>
                  </a:schemeClr>
                </a:solidFill>
              </a:rPr>
              <a:t> 2. Выделить одинаковую часть.</a:t>
            </a:r>
          </a:p>
          <a:p>
            <a:r>
              <a:rPr lang="ru-RU" sz="2000" b="1" i="0" dirty="0" smtClean="0"/>
              <a:t>    Найдём </a:t>
            </a:r>
            <a:r>
              <a:rPr lang="ru-RU" sz="2000" b="1" i="0" dirty="0"/>
              <a:t>корень в словах  подарок, выкрикнуть. </a:t>
            </a:r>
            <a:r>
              <a:rPr lang="ru-RU" sz="2000" b="1" i="0" dirty="0" smtClean="0"/>
              <a:t>Подарок</a:t>
            </a:r>
            <a:r>
              <a:rPr lang="ru-RU" sz="2000" b="1" i="0" dirty="0"/>
              <a:t> – вещь, которую дарят, приносят в дар. Общая часть –</a:t>
            </a:r>
            <a:r>
              <a:rPr lang="ru-RU" sz="2000" b="1" i="0" dirty="0" smtClean="0"/>
              <a:t>дар-  </a:t>
            </a:r>
            <a:r>
              <a:rPr lang="ru-RU" sz="2000" b="1" i="0" dirty="0"/>
              <a:t> Выкрикнуть – громко крикнуть, издать крик. Корень -крик-.</a:t>
            </a:r>
          </a:p>
        </p:txBody>
      </p:sp>
    </p:spTree>
    <p:extLst>
      <p:ext uri="{BB962C8B-B14F-4D97-AF65-F5344CB8AC3E}">
        <p14:creationId xmlns:p14="http://schemas.microsoft.com/office/powerpoint/2010/main" val="28782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24145"/>
            <a:ext cx="5486399" cy="2062103"/>
          </a:xfrm>
        </p:spPr>
        <p:txBody>
          <a:bodyPr/>
          <a:lstStyle/>
          <a:p>
            <a:r>
              <a:rPr lang="ru-RU" sz="2000" i="0" dirty="0" smtClean="0"/>
              <a:t>      </a:t>
            </a:r>
            <a:r>
              <a:rPr lang="ru-RU" sz="2400" i="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400" i="0" dirty="0">
                <a:solidFill>
                  <a:schemeClr val="accent2">
                    <a:lumMod val="50000"/>
                  </a:schemeClr>
                </a:solidFill>
              </a:rPr>
              <a:t>слове не обязательно бывает один, возможны и два корня. Такие слова именуются «сложными». </a:t>
            </a:r>
            <a:endParaRPr lang="ru-RU" sz="2400" i="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i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i="0" dirty="0" smtClean="0"/>
              <a:t>Например</a:t>
            </a:r>
            <a:r>
              <a:rPr lang="ru-RU" sz="2400" i="0" dirty="0"/>
              <a:t>, водопад, пароход, морозоустойчивый.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5410199" cy="2462213"/>
          </a:xfrm>
        </p:spPr>
        <p:txBody>
          <a:bodyPr/>
          <a:lstStyle/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    Разберём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слово </a:t>
            </a:r>
            <a:r>
              <a:rPr lang="ru-RU" sz="2000" i="0" dirty="0" smtClean="0">
                <a:solidFill>
                  <a:schemeClr val="accent2">
                    <a:lumMod val="50000"/>
                  </a:schemeClr>
                </a:solidFill>
              </a:rPr>
              <a:t>водопад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2000" i="0" dirty="0" smtClean="0">
                <a:solidFill>
                  <a:schemeClr val="accent2">
                    <a:lumMod val="50000"/>
                  </a:schemeClr>
                </a:solidFill>
              </a:rPr>
              <a:t>вездеход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 по морфемам. В слове водопад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корня: вод- и </a:t>
            </a:r>
            <a:r>
              <a:rPr lang="ru-RU" sz="2000" i="0" dirty="0" err="1">
                <a:solidFill>
                  <a:schemeClr val="tx2">
                    <a:lumMod val="50000"/>
                  </a:schemeClr>
                </a:solidFill>
              </a:rPr>
              <a:t>пад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-. Гласный </a:t>
            </a:r>
            <a:r>
              <a:rPr lang="ru-RU" sz="2000" i="0" dirty="0" smtClean="0">
                <a:solidFill>
                  <a:srgbClr val="FF0000"/>
                </a:solidFill>
              </a:rPr>
              <a:t>о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является соединительной гласной.</a:t>
            </a:r>
          </a:p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    В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слове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вездеход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2 корня: </a:t>
            </a:r>
            <a:r>
              <a:rPr lang="ru-RU" sz="2000" i="0" dirty="0" err="1" smtClean="0">
                <a:solidFill>
                  <a:schemeClr val="tx2">
                    <a:lumMod val="50000"/>
                  </a:schemeClr>
                </a:solidFill>
              </a:rPr>
              <a:t>везд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ход-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Гласная </a:t>
            </a:r>
            <a:r>
              <a:rPr lang="ru-RU" sz="2000" i="0" dirty="0" smtClean="0">
                <a:solidFill>
                  <a:srgbClr val="FF0000"/>
                </a:solidFill>
              </a:rPr>
              <a:t>е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является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соединительной гласной.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7785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700" y="0"/>
            <a:ext cx="5486400" cy="3006638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ctr"/>
            <a:r>
              <a:rPr lang="ru-RU" alt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Выпишите однокоренные слова, выделите корень. </a:t>
            </a:r>
          </a:p>
          <a:p>
            <a:pPr algn="ctr"/>
            <a:r>
              <a:rPr lang="ru-RU" altLang="ru-RU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Чужак. </a:t>
            </a:r>
          </a:p>
          <a:p>
            <a:r>
              <a:rPr lang="ru-RU" alt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Собрались </a:t>
            </a:r>
            <a:r>
              <a:rPr lang="ru-RU" altLang="ru-RU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Воды родственники. Подводник с Водицей беседуют. Водолаз с Водопадом на солнышке греются. Водитель на гармошке наигрывает. Водомерка с Водорослями разыгралась. Водичка по камушкам на одной ножке скачет. Даже Водяной пожаловал. И все старуху Воду ждут. Вышла мудрая Вода на крыльцо, глянула гостей, сразу чужака приметила. Велела ему прочь идти, в свою семью. </a:t>
            </a:r>
          </a:p>
        </p:txBody>
      </p:sp>
    </p:spTree>
    <p:extLst>
      <p:ext uri="{BB962C8B-B14F-4D97-AF65-F5344CB8AC3E}">
        <p14:creationId xmlns:p14="http://schemas.microsoft.com/office/powerpoint/2010/main" val="415066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700" y="403630"/>
            <a:ext cx="5105400" cy="2267974"/>
          </a:xfrm>
          <a:prstGeom prst="rect">
            <a:avLst/>
          </a:prstGeom>
        </p:spPr>
        <p:txBody>
          <a:bodyPr lIns="51481" tIns="25740" rIns="51481" bIns="25740"/>
          <a:lstStyle/>
          <a:p>
            <a:r>
              <a:rPr lang="ru-RU" alt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                   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Водорослями </a:t>
            </a:r>
            <a:endParaRPr lang="ru-RU" altLang="ru-RU" sz="2400" b="1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Подводник          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Водичка </a:t>
            </a:r>
            <a:endParaRPr lang="ru-RU" altLang="ru-RU" sz="2400" b="1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Водицей              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Водяной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Водолаз              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Водомерка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Водопадом         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Водитель</a:t>
            </a:r>
            <a:endParaRPr lang="ru-RU" altLang="ru-RU" sz="2400" b="1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Дуга 13"/>
          <p:cNvSpPr/>
          <p:nvPr/>
        </p:nvSpPr>
        <p:spPr>
          <a:xfrm>
            <a:off x="2806700" y="376237"/>
            <a:ext cx="609600" cy="179388"/>
          </a:xfrm>
          <a:prstGeom prst="arc">
            <a:avLst>
              <a:gd name="adj1" fmla="val 10774817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292100" y="403225"/>
            <a:ext cx="609600" cy="179388"/>
          </a:xfrm>
          <a:prstGeom prst="arc">
            <a:avLst>
              <a:gd name="adj1" fmla="val 10774817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825500" y="757237"/>
            <a:ext cx="609600" cy="179388"/>
          </a:xfrm>
          <a:prstGeom prst="arc">
            <a:avLst>
              <a:gd name="adj1" fmla="val 10774817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2806700" y="784225"/>
            <a:ext cx="609600" cy="179388"/>
          </a:xfrm>
          <a:prstGeom prst="arc">
            <a:avLst>
              <a:gd name="adj1" fmla="val 10774817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215900" y="1138237"/>
            <a:ext cx="609600" cy="179388"/>
          </a:xfrm>
          <a:prstGeom prst="arc">
            <a:avLst>
              <a:gd name="adj1" fmla="val 10774817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2806700" y="1138237"/>
            <a:ext cx="609600" cy="179388"/>
          </a:xfrm>
          <a:prstGeom prst="arc">
            <a:avLst>
              <a:gd name="adj1" fmla="val 10774817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215900" y="1519237"/>
            <a:ext cx="609600" cy="179388"/>
          </a:xfrm>
          <a:prstGeom prst="arc">
            <a:avLst>
              <a:gd name="adj1" fmla="val 10774817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>
            <a:off x="2806700" y="1519237"/>
            <a:ext cx="609600" cy="179388"/>
          </a:xfrm>
          <a:prstGeom prst="arc">
            <a:avLst>
              <a:gd name="adj1" fmla="val 10774817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215900" y="1900237"/>
            <a:ext cx="609600" cy="179388"/>
          </a:xfrm>
          <a:prstGeom prst="arc">
            <a:avLst>
              <a:gd name="adj1" fmla="val 10774817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2806700" y="1851025"/>
            <a:ext cx="609600" cy="179388"/>
          </a:xfrm>
          <a:prstGeom prst="arc">
            <a:avLst>
              <a:gd name="adj1" fmla="val 10774817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5765800" cy="324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21100" y="555625"/>
            <a:ext cx="129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ичка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3359" y="2613025"/>
            <a:ext cx="634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</a:t>
            </a: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1300" y="552648"/>
            <a:ext cx="1173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3100" y="1634093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орослями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91938" y="1924248"/>
            <a:ext cx="966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22737" y="1774825"/>
            <a:ext cx="1269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опадом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5500" y="1165225"/>
            <a:ext cx="997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олаз</a:t>
            </a:r>
            <a:r>
              <a:rPr lang="ru-RU" dirty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82766" y="1317625"/>
            <a:ext cx="1057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20900" y="1317625"/>
            <a:ext cx="1225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</a:t>
            </a: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омерка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90836" y="860425"/>
            <a:ext cx="1020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</a:t>
            </a: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яной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06700" y="327025"/>
            <a:ext cx="960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олей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1621" y="191537"/>
            <a:ext cx="2859877" cy="369332"/>
          </a:xfrm>
        </p:spPr>
        <p:txBody>
          <a:bodyPr/>
          <a:lstStyle/>
          <a:p>
            <a:pPr algn="ctr" eaLnBrk="1" hangingPunct="1"/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</a:rPr>
              <a:t>-един-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388" y="434511"/>
            <a:ext cx="5220251" cy="1949914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ctr" eaLnBrk="1" hangingPunct="1">
              <a:lnSpc>
                <a:spcPct val="80000"/>
              </a:lnSpc>
            </a:pPr>
            <a:endParaRPr lang="ru-RU" altLang="ru-RU" sz="2300" b="1" dirty="0" smtClean="0"/>
          </a:p>
          <a:p>
            <a:pPr algn="ctr">
              <a:lnSpc>
                <a:spcPct val="80000"/>
              </a:lnSpc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Единство   Единица 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alt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Единение   Объединиться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Соединение   Единственный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altLang="ru-RU" sz="2300" b="1" dirty="0"/>
          </a:p>
          <a:p>
            <a:pPr algn="ctr" eaLnBrk="1" hangingPunct="1">
              <a:lnSpc>
                <a:spcPct val="80000"/>
              </a:lnSpc>
            </a:pPr>
            <a:endParaRPr lang="ru-RU" altLang="ru-RU" sz="2300" b="1" dirty="0"/>
          </a:p>
          <a:p>
            <a:pPr algn="ctr" eaLnBrk="1" hangingPunct="1">
              <a:lnSpc>
                <a:spcPct val="80000"/>
              </a:lnSpc>
            </a:pPr>
            <a:endParaRPr lang="ru-RU" altLang="ru-RU" sz="2300" b="1" dirty="0"/>
          </a:p>
          <a:p>
            <a:pPr algn="ctr" eaLnBrk="1" hangingPunct="1">
              <a:lnSpc>
                <a:spcPct val="80000"/>
              </a:lnSpc>
            </a:pPr>
            <a:endParaRPr lang="ru-RU" altLang="ru-RU" sz="2300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300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3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300" dirty="0"/>
          </a:p>
        </p:txBody>
      </p:sp>
      <p:sp>
        <p:nvSpPr>
          <p:cNvPr id="9230" name="Arc 14"/>
          <p:cNvSpPr>
            <a:spLocks/>
          </p:cNvSpPr>
          <p:nvPr/>
        </p:nvSpPr>
        <p:spPr bwMode="auto">
          <a:xfrm rot="3452442" flipH="1">
            <a:off x="2795449" y="41710"/>
            <a:ext cx="482221" cy="653658"/>
          </a:xfrm>
          <a:custGeom>
            <a:avLst/>
            <a:gdLst>
              <a:gd name="T0" fmla="*/ 2147483647 w 21359"/>
              <a:gd name="T1" fmla="*/ 0 h 20482"/>
              <a:gd name="T2" fmla="*/ 2147483647 w 21359"/>
              <a:gd name="T3" fmla="*/ 2147483647 h 20482"/>
              <a:gd name="T4" fmla="*/ 0 w 21359"/>
              <a:gd name="T5" fmla="*/ 2147483647 h 20482"/>
              <a:gd name="T6" fmla="*/ 0 60000 65536"/>
              <a:gd name="T7" fmla="*/ 0 60000 65536"/>
              <a:gd name="T8" fmla="*/ 0 60000 65536"/>
              <a:gd name="T9" fmla="*/ 0 w 21359"/>
              <a:gd name="T10" fmla="*/ 0 h 20482"/>
              <a:gd name="T11" fmla="*/ 21359 w 21359"/>
              <a:gd name="T12" fmla="*/ 20482 h 20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59" h="20482" fill="none" extrusionOk="0">
                <a:moveTo>
                  <a:pt x="6859" y="0"/>
                </a:moveTo>
                <a:cubicBezTo>
                  <a:pt x="14551" y="2576"/>
                  <a:pt x="20151" y="9245"/>
                  <a:pt x="21359" y="17266"/>
                </a:cubicBezTo>
              </a:path>
              <a:path w="21359" h="20482" stroke="0" extrusionOk="0">
                <a:moveTo>
                  <a:pt x="6859" y="0"/>
                </a:moveTo>
                <a:cubicBezTo>
                  <a:pt x="14551" y="2576"/>
                  <a:pt x="20151" y="9245"/>
                  <a:pt x="21359" y="17266"/>
                </a:cubicBezTo>
                <a:lnTo>
                  <a:pt x="0" y="20482"/>
                </a:lnTo>
                <a:lnTo>
                  <a:pt x="6859" y="0"/>
                </a:lnTo>
                <a:close/>
              </a:path>
            </a:pathLst>
          </a:custGeom>
          <a:noFill/>
          <a:ln w="57150">
            <a:solidFill>
              <a:srgbClr val="CC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lIns="51481" tIns="25740" rIns="51481" bIns="25740" anchor="ctr"/>
          <a:lstStyle/>
          <a:p>
            <a:endParaRPr lang="ru-RU"/>
          </a:p>
        </p:txBody>
      </p:sp>
      <p:sp>
        <p:nvSpPr>
          <p:cNvPr id="2" name="Arc 14"/>
          <p:cNvSpPr>
            <a:spLocks/>
          </p:cNvSpPr>
          <p:nvPr/>
        </p:nvSpPr>
        <p:spPr bwMode="auto">
          <a:xfrm rot="3056147" flipH="1">
            <a:off x="1510377" y="429352"/>
            <a:ext cx="800933" cy="771662"/>
          </a:xfrm>
          <a:custGeom>
            <a:avLst/>
            <a:gdLst>
              <a:gd name="T0" fmla="*/ 2147483647 w 21359"/>
              <a:gd name="T1" fmla="*/ 0 h 20482"/>
              <a:gd name="T2" fmla="*/ 2147483647 w 21359"/>
              <a:gd name="T3" fmla="*/ 2147483647 h 20482"/>
              <a:gd name="T4" fmla="*/ 0 w 21359"/>
              <a:gd name="T5" fmla="*/ 2147483647 h 20482"/>
              <a:gd name="T6" fmla="*/ 0 60000 65536"/>
              <a:gd name="T7" fmla="*/ 0 60000 65536"/>
              <a:gd name="T8" fmla="*/ 0 60000 65536"/>
              <a:gd name="T9" fmla="*/ 0 w 21359"/>
              <a:gd name="T10" fmla="*/ 0 h 20482"/>
              <a:gd name="T11" fmla="*/ 21359 w 21359"/>
              <a:gd name="T12" fmla="*/ 20482 h 20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59" h="20482" fill="none" extrusionOk="0">
                <a:moveTo>
                  <a:pt x="6859" y="0"/>
                </a:moveTo>
                <a:cubicBezTo>
                  <a:pt x="14551" y="2576"/>
                  <a:pt x="20151" y="9245"/>
                  <a:pt x="21359" y="17266"/>
                </a:cubicBezTo>
              </a:path>
              <a:path w="21359" h="20482" stroke="0" extrusionOk="0">
                <a:moveTo>
                  <a:pt x="6859" y="0"/>
                </a:moveTo>
                <a:cubicBezTo>
                  <a:pt x="14551" y="2576"/>
                  <a:pt x="20151" y="9245"/>
                  <a:pt x="21359" y="17266"/>
                </a:cubicBezTo>
                <a:lnTo>
                  <a:pt x="0" y="20482"/>
                </a:lnTo>
                <a:lnTo>
                  <a:pt x="6859" y="0"/>
                </a:lnTo>
                <a:close/>
              </a:path>
            </a:pathLst>
          </a:custGeom>
          <a:noFill/>
          <a:ln w="57150">
            <a:solidFill>
              <a:srgbClr val="CC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lIns="51481" tIns="25740" rIns="51481" bIns="25740" anchor="ctr"/>
          <a:lstStyle/>
          <a:p>
            <a:endParaRPr lang="ru-RU"/>
          </a:p>
        </p:txBody>
      </p:sp>
      <p:sp>
        <p:nvSpPr>
          <p:cNvPr id="12" name="Arc 14"/>
          <p:cNvSpPr>
            <a:spLocks/>
          </p:cNvSpPr>
          <p:nvPr/>
        </p:nvSpPr>
        <p:spPr bwMode="auto">
          <a:xfrm rot="3056147" flipH="1">
            <a:off x="3225888" y="495280"/>
            <a:ext cx="800933" cy="771662"/>
          </a:xfrm>
          <a:custGeom>
            <a:avLst/>
            <a:gdLst>
              <a:gd name="T0" fmla="*/ 2147483647 w 21359"/>
              <a:gd name="T1" fmla="*/ 0 h 20482"/>
              <a:gd name="T2" fmla="*/ 2147483647 w 21359"/>
              <a:gd name="T3" fmla="*/ 2147483647 h 20482"/>
              <a:gd name="T4" fmla="*/ 0 w 21359"/>
              <a:gd name="T5" fmla="*/ 2147483647 h 20482"/>
              <a:gd name="T6" fmla="*/ 0 60000 65536"/>
              <a:gd name="T7" fmla="*/ 0 60000 65536"/>
              <a:gd name="T8" fmla="*/ 0 60000 65536"/>
              <a:gd name="T9" fmla="*/ 0 w 21359"/>
              <a:gd name="T10" fmla="*/ 0 h 20482"/>
              <a:gd name="T11" fmla="*/ 21359 w 21359"/>
              <a:gd name="T12" fmla="*/ 20482 h 20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59" h="20482" fill="none" extrusionOk="0">
                <a:moveTo>
                  <a:pt x="6859" y="0"/>
                </a:moveTo>
                <a:cubicBezTo>
                  <a:pt x="14551" y="2576"/>
                  <a:pt x="20151" y="9245"/>
                  <a:pt x="21359" y="17266"/>
                </a:cubicBezTo>
              </a:path>
              <a:path w="21359" h="20482" stroke="0" extrusionOk="0">
                <a:moveTo>
                  <a:pt x="6859" y="0"/>
                </a:moveTo>
                <a:cubicBezTo>
                  <a:pt x="14551" y="2576"/>
                  <a:pt x="20151" y="9245"/>
                  <a:pt x="21359" y="17266"/>
                </a:cubicBezTo>
                <a:lnTo>
                  <a:pt x="0" y="20482"/>
                </a:lnTo>
                <a:lnTo>
                  <a:pt x="6859" y="0"/>
                </a:lnTo>
                <a:close/>
              </a:path>
            </a:pathLst>
          </a:custGeom>
          <a:noFill/>
          <a:ln w="57150">
            <a:solidFill>
              <a:srgbClr val="CC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lIns="51481" tIns="25740" rIns="51481" bIns="25740" anchor="ctr"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1" y="1393825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2003425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003425"/>
            <a:ext cx="762001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393825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8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9230" grpId="0" animBg="1"/>
      <p:bldP spid="2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631825"/>
            <a:ext cx="5113796" cy="276999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Спишите, выделяя корень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313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089025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Мечта, мечтать, мечтательный; хозяйство, хозяйничать, хозяйственный; забота, заботиться, беззаботный; чёрный, чернеть, чернота.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313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708025"/>
            <a:ext cx="5486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Мечта, мечтать, мечтательный; 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хозяйство, хозяйничать, хозяйственный; 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забота, заботиться, беззаботный; </a:t>
            </a:r>
          </a:p>
          <a:p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чёрный, чернеть, чернота.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520700" y="718668"/>
            <a:ext cx="647406" cy="130157"/>
          </a:xfrm>
          <a:prstGeom prst="arc">
            <a:avLst>
              <a:gd name="adj1" fmla="val 10970830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2066925"/>
            <a:ext cx="7445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Дуга 7"/>
          <p:cNvSpPr/>
          <p:nvPr/>
        </p:nvSpPr>
        <p:spPr>
          <a:xfrm>
            <a:off x="1473494" y="708025"/>
            <a:ext cx="647406" cy="130157"/>
          </a:xfrm>
          <a:prstGeom prst="arc">
            <a:avLst>
              <a:gd name="adj1" fmla="val 10970830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2692694" y="730268"/>
            <a:ext cx="588669" cy="140800"/>
          </a:xfrm>
          <a:prstGeom prst="arc">
            <a:avLst>
              <a:gd name="adj1" fmla="val 10970830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Дуга 9"/>
          <p:cNvSpPr/>
          <p:nvPr/>
        </p:nvSpPr>
        <p:spPr>
          <a:xfrm>
            <a:off x="3454694" y="1404468"/>
            <a:ext cx="723606" cy="217957"/>
          </a:xfrm>
          <a:prstGeom prst="arc">
            <a:avLst>
              <a:gd name="adj1" fmla="val 10970830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Дуга 10"/>
          <p:cNvSpPr/>
          <p:nvPr/>
        </p:nvSpPr>
        <p:spPr>
          <a:xfrm>
            <a:off x="215900" y="1393825"/>
            <a:ext cx="780903" cy="152400"/>
          </a:xfrm>
          <a:prstGeom prst="arc">
            <a:avLst>
              <a:gd name="adj1" fmla="val 10970830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1682602" y="1416068"/>
            <a:ext cx="743097" cy="206357"/>
          </a:xfrm>
          <a:prstGeom prst="arc">
            <a:avLst>
              <a:gd name="adj1" fmla="val 10970830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Дуга 12"/>
          <p:cNvSpPr/>
          <p:nvPr/>
        </p:nvSpPr>
        <p:spPr>
          <a:xfrm>
            <a:off x="1321094" y="2101868"/>
            <a:ext cx="647406" cy="130157"/>
          </a:xfrm>
          <a:prstGeom prst="arc">
            <a:avLst>
              <a:gd name="adj1" fmla="val 10970830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Дуга 13"/>
          <p:cNvSpPr/>
          <p:nvPr/>
        </p:nvSpPr>
        <p:spPr>
          <a:xfrm>
            <a:off x="292100" y="2101868"/>
            <a:ext cx="647406" cy="130157"/>
          </a:xfrm>
          <a:prstGeom prst="arc">
            <a:avLst>
              <a:gd name="adj1" fmla="val 10970830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215900" y="2787668"/>
            <a:ext cx="647406" cy="130157"/>
          </a:xfrm>
          <a:prstGeom prst="arc">
            <a:avLst>
              <a:gd name="adj1" fmla="val 10970830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Дуга 15"/>
          <p:cNvSpPr/>
          <p:nvPr/>
        </p:nvSpPr>
        <p:spPr>
          <a:xfrm>
            <a:off x="1358900" y="2787668"/>
            <a:ext cx="647406" cy="130157"/>
          </a:xfrm>
          <a:prstGeom prst="arc">
            <a:avLst>
              <a:gd name="adj1" fmla="val 10970830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Дуга 16"/>
          <p:cNvSpPr/>
          <p:nvPr/>
        </p:nvSpPr>
        <p:spPr>
          <a:xfrm>
            <a:off x="2540294" y="2787668"/>
            <a:ext cx="647406" cy="130157"/>
          </a:xfrm>
          <a:prstGeom prst="arc">
            <a:avLst>
              <a:gd name="adj1" fmla="val 10970830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600" cy="1107996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     Спишите только однокоренные слова. Почему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вы не записали все предложенные примеры? Выделите корень, объясните его лексическое значение.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314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1622425"/>
            <a:ext cx="562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Лес, лестница, лесничий; честный, чесночный, чеснок; седло, седловина, седина; смешной, смешать,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мешить; левый, лев, влево; водичка, водитель, водяной.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78500" cy="32355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4812" y="14817"/>
            <a:ext cx="5189220" cy="54080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Продолжи правило</a:t>
            </a:r>
          </a:p>
        </p:txBody>
      </p:sp>
      <p:pic>
        <p:nvPicPr>
          <p:cNvPr id="2050" name="Picture 2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98425"/>
            <a:ext cx="804914" cy="6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2098" y="706905"/>
            <a:ext cx="5842940" cy="711097"/>
          </a:xfrm>
          <a:prstGeom prst="rect">
            <a:avLst/>
          </a:prstGeom>
        </p:spPr>
        <p:txBody>
          <a:bodyPr vert="horz" lIns="51481" tIns="25740" rIns="51481" bIns="257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1.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Слова с одним и тем же корнем называются...</a:t>
            </a:r>
          </a:p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098" y="1297704"/>
            <a:ext cx="5652608" cy="705721"/>
          </a:xfrm>
          <a:prstGeom prst="rect">
            <a:avLst/>
          </a:prstGeom>
        </p:spPr>
        <p:txBody>
          <a:bodyPr vert="horz" lIns="51481" tIns="25740" rIns="51481" bIns="257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2. Слова с различным лексическим значением, но с одинаковым корнем называются...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2098" y="2108328"/>
            <a:ext cx="5652608" cy="657097"/>
          </a:xfrm>
          <a:prstGeom prst="rect">
            <a:avLst/>
          </a:prstGeom>
        </p:spPr>
        <p:txBody>
          <a:bodyPr vert="horz" lIns="51481" tIns="25740" rIns="51481" bIns="2574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3. При изменении слова изменяется только его..., а лексическое значение остаётся тем же самым.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1823" y="2513344"/>
            <a:ext cx="5652608" cy="657097"/>
          </a:xfrm>
          <a:prstGeom prst="rect">
            <a:avLst/>
          </a:prstGeom>
        </p:spPr>
        <p:txBody>
          <a:bodyPr vert="horz" lIns="51481" tIns="25740" rIns="51481" bIns="257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8431" y="988643"/>
            <a:ext cx="1981469" cy="328982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однокоренными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4991" y="1826843"/>
            <a:ext cx="1444656" cy="328982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омонимами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7344" y="2741243"/>
            <a:ext cx="3078756" cy="328982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грамматическое 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116605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314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708025"/>
            <a:ext cx="5626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Лес, лесничий;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чесночный, чеснок;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седло, седловина;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смешной, смешить;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левый, влево;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водичка, водяной.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746125"/>
            <a:ext cx="5969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70025"/>
            <a:ext cx="7493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058487"/>
            <a:ext cx="1060450" cy="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470025"/>
            <a:ext cx="7493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74825"/>
            <a:ext cx="825500" cy="25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74824"/>
            <a:ext cx="825500" cy="25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4" y="2149475"/>
            <a:ext cx="52546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741363"/>
            <a:ext cx="5969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62037"/>
            <a:ext cx="10604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155825"/>
            <a:ext cx="52546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530475"/>
            <a:ext cx="52546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2530475"/>
            <a:ext cx="52546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8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904" y="708026"/>
            <a:ext cx="5037596" cy="544682"/>
          </a:xfrm>
        </p:spPr>
        <p:txBody>
          <a:bodyPr/>
          <a:lstStyle/>
          <a:p>
            <a:r>
              <a:rPr lang="ru-RU" sz="2000" i="0" dirty="0"/>
              <a:t>Выберите строку, в которой все слова однокоренные.</a:t>
            </a:r>
          </a:p>
          <a:p>
            <a:r>
              <a:rPr lang="ru-RU" sz="2000" i="0" dirty="0"/>
              <a:t>1. снег, снежный, снежок, подснежник</a:t>
            </a:r>
          </a:p>
          <a:p>
            <a:r>
              <a:rPr lang="ru-RU" sz="2000" i="0" dirty="0"/>
              <a:t>2. снег, снега, снегом, снежок</a:t>
            </a:r>
          </a:p>
          <a:p>
            <a:r>
              <a:rPr lang="ru-RU" sz="2000" i="0" dirty="0"/>
              <a:t>3. снег, снежинка, снегом, снега</a:t>
            </a:r>
          </a:p>
          <a:p>
            <a:r>
              <a:rPr lang="ru-RU" sz="2000" i="0" dirty="0"/>
              <a:t>4.снег, снегу, снегом, снеге</a:t>
            </a: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15900" y="1241425"/>
            <a:ext cx="457200" cy="407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82700" y="1927225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0900" y="1927225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54300" y="2232025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68700" y="2232025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82700" y="2536825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20900" y="2536825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97200" y="2536825"/>
            <a:ext cx="57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3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225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174625"/>
            <a:ext cx="4900930" cy="31547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9699" y="-76200"/>
            <a:ext cx="5562601" cy="3146425"/>
          </a:xfrm>
          <a:prstGeom prst="rect">
            <a:avLst/>
          </a:prstGeom>
        </p:spPr>
        <p:txBody>
          <a:bodyPr lIns="51481" tIns="25740" rIns="51481" bIns="25740">
            <a:noAutofit/>
          </a:bodyPr>
          <a:lstStyle/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1. Корень, приставка, суффикс,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окончание –   </a:t>
            </a: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это…?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Значимая часть слова, которая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образует</a:t>
            </a: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формы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слов -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…?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Часть слова без окончания -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…?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Главная значимая часть слова, в которой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заключено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общее лексическое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всех однокоренных слов -…?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Значимая часть слова, которая находится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перед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корнем и служит для образования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слов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…?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7401" y="872093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70338" y="1176893"/>
            <a:ext cx="1655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 слова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8181" y="414893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Морфемы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10491" y="2015093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Корень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39900" y="2853293"/>
            <a:ext cx="1330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Приставка</a:t>
            </a:r>
          </a:p>
        </p:txBody>
      </p:sp>
    </p:spTree>
    <p:extLst>
      <p:ext uri="{BB962C8B-B14F-4D97-AF65-F5344CB8AC3E}">
        <p14:creationId xmlns:p14="http://schemas.microsoft.com/office/powerpoint/2010/main" val="17462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69058"/>
            <a:ext cx="5029200" cy="223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3511" y="1191538"/>
            <a:ext cx="3598189" cy="738664"/>
          </a:xfrm>
        </p:spPr>
        <p:txBody>
          <a:bodyPr/>
          <a:lstStyle/>
          <a:p>
            <a:pPr algn="ctr"/>
            <a:r>
              <a:rPr lang="ru-RU" sz="1600" b="1" i="0" dirty="0" smtClean="0"/>
              <a:t> </a:t>
            </a:r>
            <a:r>
              <a:rPr lang="ru-RU" sz="1600" b="1" i="0" dirty="0" smtClean="0">
                <a:solidFill>
                  <a:schemeClr val="bg1"/>
                </a:solidFill>
              </a:rPr>
              <a:t>§ 47. ВЫУЧИТЬ ПРАВИЛО.</a:t>
            </a: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ВЫПОЛНИТЬ УПРАЖНЕНИЕ 315. СТРАНИЦА 143.</a:t>
            </a:r>
            <a:endParaRPr lang="ru-RU" sz="1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225"/>
            <a:ext cx="5734706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3" y="0"/>
            <a:ext cx="742737" cy="5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2098" y="1546225"/>
            <a:ext cx="5544002" cy="711097"/>
          </a:xfrm>
          <a:prstGeom prst="rect">
            <a:avLst/>
          </a:prstGeom>
        </p:spPr>
        <p:txBody>
          <a:bodyPr vert="horz" lIns="51481" tIns="25740" rIns="51481" bIns="2574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5. Нулевое окончание – это такое окончание, </a:t>
            </a: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которое не ...</a:t>
            </a: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098" y="2308225"/>
            <a:ext cx="5652608" cy="567378"/>
          </a:xfrm>
          <a:prstGeom prst="rect">
            <a:avLst/>
          </a:prstGeom>
        </p:spPr>
        <p:txBody>
          <a:bodyPr vert="horz" lIns="51481" tIns="25740" rIns="51481" bIns="2574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6. Корень – это... значимая часть слова, в которой заключено ..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58298" y="736728"/>
            <a:ext cx="5544002" cy="657097"/>
          </a:xfrm>
          <a:prstGeom prst="rect">
            <a:avLst/>
          </a:prstGeom>
        </p:spPr>
        <p:txBody>
          <a:bodyPr vert="horz" lIns="51481" tIns="25740" rIns="51481" bIns="2574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. Окончание – это изменяемая значимая </a:t>
            </a:r>
            <a:endParaRPr lang="ru-RU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часть 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слова, которая образует...</a:t>
            </a:r>
          </a:p>
          <a:p>
            <a:pPr marL="0" indent="0">
              <a:buNone/>
            </a:pPr>
            <a:r>
              <a:rPr lang="ru-RU" sz="7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6419" y="1851025"/>
            <a:ext cx="2449033" cy="328982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обозначено звуками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1584" y="2817443"/>
            <a:ext cx="3680716" cy="328982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главная, лексическое значение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73500" y="988643"/>
            <a:ext cx="1622973" cy="328982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слова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94812" y="14817"/>
            <a:ext cx="5189220" cy="54080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endParaRPr lang="ru-RU" sz="2400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4303" y="22225"/>
            <a:ext cx="4900930" cy="62324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Продолжи правило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70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333999" cy="852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txBody>
          <a:bodyPr lIns="51481" tIns="25740" rIns="51481" bIns="25740"/>
          <a:lstStyle/>
          <a:p>
            <a:r>
              <a:rPr lang="ru-RU" dirty="0" smtClean="0">
                <a:latin typeface="Georgia" panose="02040502050405020303" pitchFamily="18" charset="0"/>
              </a:rPr>
              <a:t>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Значимая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слова, которая образует формы слова.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Эта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морфема обозначается символом: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15900" y="1622425"/>
            <a:ext cx="53340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txBody>
          <a:bodyPr vert="horz" lIns="51481" tIns="25740" rIns="51481" bIns="2574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средством связи слов в словосочетании и предложении.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Окончание вычленяется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склоняемых и спрягаемых частей речи: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сущ.,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прилаг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местоим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глагол.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ОКОНЧАНИЕ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98425"/>
            <a:ext cx="4900930" cy="36933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НУЛЕВОЕ ОКОНЧАНИЕ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9700" y="692584"/>
            <a:ext cx="5486400" cy="9794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txBody>
          <a:bodyPr lIns="51481" tIns="25740" rIns="51481" bIns="25740"/>
          <a:lstStyle/>
          <a:p>
            <a:r>
              <a:rPr lang="ru-RU" sz="2000" dirty="0" smtClean="0">
                <a:latin typeface="Georgia" panose="02040502050405020303" pitchFamily="18" charset="0"/>
              </a:rPr>
              <a:t>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которое не выражено звуками.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Кварта′л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Кварта′л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25900" y="1097126"/>
            <a:ext cx="189319" cy="1703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15900" y="1851025"/>
            <a:ext cx="5410199" cy="1098337"/>
            <a:chOff x="1043608" y="3395655"/>
            <a:chExt cx="6984776" cy="2321339"/>
          </a:xfrm>
        </p:grpSpPr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1691680" y="3395655"/>
              <a:ext cx="633670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Запомни!</a:t>
              </a:r>
              <a:endPara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043608" y="4573994"/>
              <a:ext cx="698477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ет мест    , много дел    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601414" y="4845096"/>
              <a:ext cx="398619" cy="48041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438122" y="4845096"/>
              <a:ext cx="398619" cy="48041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541181" y="1097126"/>
            <a:ext cx="189319" cy="1703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7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4294967295"/>
          </p:nvPr>
        </p:nvSpPr>
        <p:spPr>
          <a:xfrm>
            <a:off x="139700" y="631825"/>
            <a:ext cx="5486400" cy="22064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51481" tIns="25740" rIns="51481" bIns="25740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Об изменяемых словах надо говорить «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окончание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», о неизменяемых – «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оканчивается на..»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выделить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окончание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надо изменить слово (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просклонять или проспрягать)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Изменяющаяся часть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окончание 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98425"/>
            <a:ext cx="4900930" cy="369332"/>
          </a:xfrm>
        </p:spPr>
        <p:txBody>
          <a:bodyPr/>
          <a:lstStyle/>
          <a:p>
            <a:pPr algn="ctr"/>
            <a:r>
              <a:rPr lang="ru-RU" sz="2400" dirty="0" smtClean="0"/>
              <a:t>СОВЕТЫ ПОМОЩНИКА!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89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98425"/>
            <a:ext cx="4900930" cy="36933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 СЛОВА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5900" y="631826"/>
            <a:ext cx="53340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txBody>
          <a:bodyPr lIns="51481" tIns="25740" rIns="51481" bIns="25740"/>
          <a:lstStyle/>
          <a:p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sz="1700" b="1" dirty="0" smtClean="0"/>
              <a:t>Основа слова – это часть слова без окончания. </a:t>
            </a:r>
          </a:p>
          <a:p>
            <a:r>
              <a:rPr lang="ru-RU" sz="1700" b="1" dirty="0" smtClean="0"/>
              <a:t> В основе слова заключено его лексическое значение.</a:t>
            </a:r>
          </a:p>
          <a:p>
            <a:endParaRPr lang="ru-RU" sz="17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15901" y="1927226"/>
            <a:ext cx="5333999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txBody>
          <a:bodyPr vert="horz" lIns="51481" tIns="25740" rIns="51481" bIns="257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Нечленимая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морфемы основа: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.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неизменяемых словах основа равна слову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Членимая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морфемы основа содержит другие морфемы.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197100" y="1622425"/>
            <a:ext cx="985876" cy="68141"/>
            <a:chOff x="1259632" y="6021288"/>
            <a:chExt cx="1080120" cy="144016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259632" y="6165304"/>
              <a:ext cx="1080120" cy="0"/>
            </a:xfrm>
            <a:prstGeom prst="line">
              <a:avLst/>
            </a:prstGeom>
            <a:ln w="317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339752" y="6021288"/>
              <a:ext cx="0" cy="144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765425"/>
            <a:ext cx="112395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258310" y="1329293"/>
            <a:ext cx="24627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err="1"/>
              <a:t>Песн</a:t>
            </a:r>
            <a:r>
              <a:rPr lang="ru-RU" altLang="ru-RU" dirty="0"/>
              <a:t> я , </a:t>
            </a:r>
            <a:r>
              <a:rPr lang="ru-RU" altLang="ru-RU" dirty="0" smtClean="0"/>
              <a:t>каменистый</a:t>
            </a:r>
            <a:endParaRPr lang="ru-RU" altLang="ru-RU" dirty="0"/>
          </a:p>
        </p:txBody>
      </p:sp>
      <p:sp>
        <p:nvSpPr>
          <p:cNvPr id="7" name="Дуга 6"/>
          <p:cNvSpPr/>
          <p:nvPr/>
        </p:nvSpPr>
        <p:spPr>
          <a:xfrm>
            <a:off x="1358900" y="1361559"/>
            <a:ext cx="533400" cy="337066"/>
          </a:xfrm>
          <a:prstGeom prst="arc">
            <a:avLst>
              <a:gd name="adj1" fmla="val 1132827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2300" y="1393825"/>
            <a:ext cx="2286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87700" y="1393825"/>
            <a:ext cx="381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2273300" y="1393825"/>
            <a:ext cx="609600" cy="184666"/>
          </a:xfrm>
          <a:prstGeom prst="arc">
            <a:avLst>
              <a:gd name="adj1" fmla="val 1106008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882900" y="1317625"/>
            <a:ext cx="154609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37509" y="1317625"/>
            <a:ext cx="207341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1246962" y="1622425"/>
            <a:ext cx="645338" cy="68141"/>
            <a:chOff x="1259632" y="6021288"/>
            <a:chExt cx="1080120" cy="14401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1259632" y="6165304"/>
              <a:ext cx="1080120" cy="0"/>
            </a:xfrm>
            <a:prstGeom prst="line">
              <a:avLst/>
            </a:prstGeom>
            <a:ln w="317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339752" y="6021288"/>
              <a:ext cx="0" cy="144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936626"/>
            <a:ext cx="1006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5333999" cy="2400657"/>
          </a:xfrm>
        </p:spPr>
        <p:txBody>
          <a:bodyPr/>
          <a:lstStyle/>
          <a:p>
            <a:r>
              <a:rPr lang="ru-RU" sz="2200" i="0" dirty="0" smtClean="0"/>
              <a:t>     Вокруг </a:t>
            </a:r>
            <a:r>
              <a:rPr lang="ru-RU" sz="2200" i="0" dirty="0"/>
              <a:t>корня группируются в слове все остальные значимые части: приставка, суффикс, окончание</a:t>
            </a:r>
            <a:r>
              <a:rPr lang="ru-RU" sz="2200" i="0" dirty="0" smtClean="0"/>
              <a:t>.</a:t>
            </a:r>
          </a:p>
          <a:p>
            <a:r>
              <a:rPr lang="ru-RU" sz="2200" i="0" dirty="0" smtClean="0"/>
              <a:t>(дом, </a:t>
            </a:r>
            <a:r>
              <a:rPr lang="ru-RU" sz="2200" dirty="0" smtClean="0"/>
              <a:t>домашний</a:t>
            </a:r>
            <a:r>
              <a:rPr lang="ru-RU" sz="2200" dirty="0"/>
              <a:t>, бездомный</a:t>
            </a:r>
            <a:r>
              <a:rPr lang="ru-RU" sz="2200" i="0" dirty="0" smtClean="0"/>
              <a:t>)</a:t>
            </a:r>
          </a:p>
          <a:p>
            <a:r>
              <a:rPr lang="ru-RU" sz="2200" i="0" dirty="0"/>
              <a:t> </a:t>
            </a:r>
            <a:r>
              <a:rPr lang="ru-RU" sz="2200" i="0" dirty="0" smtClean="0"/>
              <a:t>    Некоторые </a:t>
            </a:r>
            <a:r>
              <a:rPr lang="ru-RU" sz="2200" i="0" dirty="0"/>
              <a:t>слова состоят только из </a:t>
            </a:r>
            <a:r>
              <a:rPr lang="ru-RU" sz="2200" b="1" i="0" dirty="0"/>
              <a:t>корня и </a:t>
            </a:r>
            <a:r>
              <a:rPr lang="ru-RU" sz="2200" b="1" i="0" dirty="0" smtClean="0"/>
              <a:t>окончания</a:t>
            </a:r>
            <a:r>
              <a:rPr lang="ru-RU" sz="2200" i="0" dirty="0" smtClean="0"/>
              <a:t>. </a:t>
            </a:r>
          </a:p>
          <a:p>
            <a:r>
              <a:rPr lang="ru-RU" sz="2200" i="0" dirty="0" smtClean="0"/>
              <a:t>(</a:t>
            </a:r>
            <a:r>
              <a:rPr lang="ru-RU" sz="2200" dirty="0" smtClean="0"/>
              <a:t>река</a:t>
            </a:r>
            <a:r>
              <a:rPr lang="ru-RU" sz="2200" dirty="0"/>
              <a:t>, солнце, небо, трава</a:t>
            </a:r>
            <a:r>
              <a:rPr lang="ru-RU" sz="2200" dirty="0" smtClean="0"/>
              <a:t>.)</a:t>
            </a:r>
            <a:r>
              <a:rPr lang="ru-RU" sz="2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962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2924</TotalTime>
  <Words>1129</Words>
  <Application>Microsoft Office PowerPoint</Application>
  <PresentationFormat>Произвольный</PresentationFormat>
  <Paragraphs>237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Презентация PowerPoint</vt:lpstr>
      <vt:lpstr>Сегодня на уроке:</vt:lpstr>
      <vt:lpstr>Продолжи правило</vt:lpstr>
      <vt:lpstr>Продолжи правило </vt:lpstr>
      <vt:lpstr>ОКОНЧАНИЕ</vt:lpstr>
      <vt:lpstr>НУЛЕВОЕ ОКОНЧАНИЕ</vt:lpstr>
      <vt:lpstr>СОВЕТЫ ПОМОЩНИКА!</vt:lpstr>
      <vt:lpstr>ОСНОВА СЛОВА</vt:lpstr>
      <vt:lpstr>Презентация PowerPoint</vt:lpstr>
      <vt:lpstr>УПРАЖНЕНИЕ 310</vt:lpstr>
      <vt:lpstr>УПРАЖНЕНИЕ 310</vt:lpstr>
      <vt:lpstr>УПРАЖНЕНИЕ 311</vt:lpstr>
      <vt:lpstr>УПРАЖНЕНИЕ 311</vt:lpstr>
      <vt:lpstr>фыркает¹</vt:lpstr>
      <vt:lpstr>УПРАЖНЕНИЕ 311</vt:lpstr>
      <vt:lpstr>УПРАЖНЕНИЕ 311</vt:lpstr>
      <vt:lpstr>Презентация PowerPoint</vt:lpstr>
      <vt:lpstr>Презентация PowerPoint</vt:lpstr>
      <vt:lpstr>КОРЕНЬ </vt:lpstr>
      <vt:lpstr>Чтобы найти в слове корень, нужно: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-един-</vt:lpstr>
      <vt:lpstr>УПРАЖНЕНИЕ 313</vt:lpstr>
      <vt:lpstr>УПРАЖНЕНИЕ 313</vt:lpstr>
      <vt:lpstr>УПРАЖНЕНИЕ 314</vt:lpstr>
      <vt:lpstr>УПРАЖНЕНИЕ 314</vt:lpstr>
      <vt:lpstr>Презентация PowerPoint</vt:lpstr>
      <vt:lpstr> </vt:lpstr>
      <vt:lpstr>САМОСТОЯТЕЛЬНАЯ РАБОТА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RePack by Diakov</cp:lastModifiedBy>
  <cp:revision>300</cp:revision>
  <dcterms:created xsi:type="dcterms:W3CDTF">2020-04-13T08:05:16Z</dcterms:created>
  <dcterms:modified xsi:type="dcterms:W3CDTF">2020-12-07T11:08:06Z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