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sldIdLst>
    <p:sldId id="259" r:id="rId2"/>
    <p:sldId id="430" r:id="rId3"/>
    <p:sldId id="384" r:id="rId4"/>
    <p:sldId id="386" r:id="rId5"/>
    <p:sldId id="380" r:id="rId6"/>
    <p:sldId id="381" r:id="rId7"/>
    <p:sldId id="382" r:id="rId8"/>
    <p:sldId id="383" r:id="rId9"/>
    <p:sldId id="426" r:id="rId10"/>
    <p:sldId id="378" r:id="rId11"/>
    <p:sldId id="394" r:id="rId12"/>
    <p:sldId id="395" r:id="rId13"/>
    <p:sldId id="412" r:id="rId14"/>
    <p:sldId id="413" r:id="rId15"/>
    <p:sldId id="414" r:id="rId16"/>
    <p:sldId id="415" r:id="rId17"/>
    <p:sldId id="390" r:id="rId18"/>
    <p:sldId id="409" r:id="rId19"/>
    <p:sldId id="379" r:id="rId20"/>
    <p:sldId id="427" r:id="rId21"/>
    <p:sldId id="428" r:id="rId22"/>
    <p:sldId id="429" r:id="rId23"/>
    <p:sldId id="419" r:id="rId24"/>
    <p:sldId id="420" r:id="rId25"/>
    <p:sldId id="421" r:id="rId26"/>
    <p:sldId id="423" r:id="rId27"/>
    <p:sldId id="392" r:id="rId28"/>
    <p:sldId id="410" r:id="rId29"/>
    <p:sldId id="396" r:id="rId30"/>
    <p:sldId id="411" r:id="rId31"/>
    <p:sldId id="397" r:id="rId32"/>
    <p:sldId id="387" r:id="rId33"/>
    <p:sldId id="294" r:id="rId34"/>
  </p:sldIdLst>
  <p:sldSz cx="5765800" cy="3244850"/>
  <p:notesSz cx="5765800" cy="3244850"/>
  <p:defaultTextStyle>
    <a:defPPr>
      <a:defRPr lang="ru-RU"/>
    </a:defPPr>
    <a:lvl1pPr marL="0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3300"/>
    <a:srgbClr val="F7A3F1"/>
    <a:srgbClr val="EB21DD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143" d="100"/>
          <a:sy n="143" d="100"/>
        </p:scale>
        <p:origin x="-750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07.12.2020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58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132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6698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2647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78311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33974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8963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45295" algn="l" defTabSz="911324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975537-DCFC-4F67-9FE0-E3D5414C4EDE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5873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1"/>
            <a:ext cx="4893589" cy="215444"/>
          </a:xfrm>
        </p:spPr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1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5"/>
            <a:ext cx="250812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8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9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9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38" indent="-71838">
              <a:buFont typeface="Arial" panose="020B0604020202020204" pitchFamily="34" charset="0"/>
              <a:buChar char="•"/>
              <a:defRPr sz="700"/>
            </a:lvl2pPr>
            <a:lvl3pPr marL="143674" indent="-71838">
              <a:defRPr sz="700"/>
            </a:lvl3pPr>
            <a:lvl4pPr marL="251423" indent="-107756">
              <a:defRPr sz="700"/>
            </a:lvl4pPr>
            <a:lvl5pPr marL="359177" indent="-107756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8" y="441677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7" y="982040"/>
            <a:ext cx="4893589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25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25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5658">
        <a:defRPr>
          <a:latin typeface="+mn-lt"/>
          <a:ea typeface="+mn-ea"/>
          <a:cs typeface="+mn-cs"/>
        </a:defRPr>
      </a:lvl2pPr>
      <a:lvl3pPr marL="911324">
        <a:defRPr>
          <a:latin typeface="+mn-lt"/>
          <a:ea typeface="+mn-ea"/>
          <a:cs typeface="+mn-cs"/>
        </a:defRPr>
      </a:lvl3pPr>
      <a:lvl4pPr marL="1366985">
        <a:defRPr>
          <a:latin typeface="+mn-lt"/>
          <a:ea typeface="+mn-ea"/>
          <a:cs typeface="+mn-cs"/>
        </a:defRPr>
      </a:lvl4pPr>
      <a:lvl5pPr marL="1822647">
        <a:defRPr>
          <a:latin typeface="+mn-lt"/>
          <a:ea typeface="+mn-ea"/>
          <a:cs typeface="+mn-cs"/>
        </a:defRPr>
      </a:lvl5pPr>
      <a:lvl6pPr marL="2278311">
        <a:defRPr>
          <a:latin typeface="+mn-lt"/>
          <a:ea typeface="+mn-ea"/>
          <a:cs typeface="+mn-cs"/>
        </a:defRPr>
      </a:lvl6pPr>
      <a:lvl7pPr marL="2733974">
        <a:defRPr>
          <a:latin typeface="+mn-lt"/>
          <a:ea typeface="+mn-ea"/>
          <a:cs typeface="+mn-cs"/>
        </a:defRPr>
      </a:lvl7pPr>
      <a:lvl8pPr marL="3189635">
        <a:defRPr>
          <a:latin typeface="+mn-lt"/>
          <a:ea typeface="+mn-ea"/>
          <a:cs typeface="+mn-cs"/>
        </a:defRPr>
      </a:lvl8pPr>
      <a:lvl9pPr marL="3645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059" y="1552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01700" y="1508594"/>
            <a:ext cx="3301148" cy="914303"/>
          </a:xfrm>
          <a:prstGeom prst="rect">
            <a:avLst/>
          </a:prstGeom>
        </p:spPr>
        <p:txBody>
          <a:bodyPr vert="horz" wrap="square" lIns="0" tIns="13921" rIns="0" bIns="0" rtlCol="0">
            <a:spAutoFit/>
          </a:bodyPr>
          <a:lstStyle/>
          <a:p>
            <a:pPr marL="12655" marR="5065">
              <a:spcBef>
                <a:spcPts val="340"/>
              </a:spcBef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 слова. </a:t>
            </a:r>
          </a:p>
          <a:p>
            <a:pPr marL="12655" marR="5065">
              <a:spcBef>
                <a:spcPts val="340"/>
              </a:spcBef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Корень.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9721" y="1476437"/>
            <a:ext cx="344044" cy="105700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4701329" y="228120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4923461" y="249029"/>
            <a:ext cx="173292" cy="385301"/>
          </a:xfrm>
          <a:prstGeom prst="rect">
            <a:avLst/>
          </a:prstGeom>
        </p:spPr>
        <p:txBody>
          <a:bodyPr vert="horz" wrap="square" lIns="0" tIns="1581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4717636" y="556647"/>
            <a:ext cx="603664" cy="227578"/>
          </a:xfrm>
          <a:prstGeom prst="rect">
            <a:avLst/>
          </a:prstGeom>
        </p:spPr>
        <p:txBody>
          <a:bodyPr vert="horz" wrap="square" lIns="0" tIns="12017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xmlns="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5" y="223265"/>
            <a:ext cx="2961727" cy="537939"/>
          </a:xfrm>
          <a:prstGeom prst="rect">
            <a:avLst/>
          </a:prstGeom>
        </p:spPr>
        <p:txBody>
          <a:bodyPr vert="horz" wrap="square" lIns="0" tIns="1457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670" defTabSz="912420">
              <a:spcBef>
                <a:spcPts val="114"/>
              </a:spcBef>
              <a:defRPr/>
            </a:pPr>
            <a:r>
              <a:rPr lang="ru-RU" kern="0" spc="-5">
                <a:solidFill>
                  <a:sysClr val="window" lastClr="FFFFFF"/>
                </a:solidFill>
              </a:rPr>
              <a:t>Русский</a:t>
            </a:r>
            <a:r>
              <a:rPr lang="ru-RU" kern="0" spc="-55">
                <a:solidFill>
                  <a:sysClr val="window" lastClr="FFFFFF"/>
                </a:solidFill>
              </a:rPr>
              <a:t> </a:t>
            </a:r>
            <a:r>
              <a:rPr lang="ru-RU" kern="0" spc="10">
                <a:solidFill>
                  <a:sysClr val="window" lastClr="FFFFFF"/>
                </a:solidFill>
              </a:rPr>
              <a:t>язык</a:t>
            </a:r>
            <a:endParaRPr lang="ru-RU" kern="0" spc="10" dirty="0">
              <a:solidFill>
                <a:sysClr val="window" lastClr="FFFFFF"/>
              </a:solidFill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xmlns="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xmlns="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xmlns="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xmlns="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xmlns="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xmlns="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xmlns="" id="{349ECD76-B28B-45A9-AA8C-8C168BF29136}"/>
              </a:ext>
            </a:extLst>
          </p:cNvPr>
          <p:cNvSpPr/>
          <p:nvPr/>
        </p:nvSpPr>
        <p:spPr>
          <a:xfrm>
            <a:off x="712649" y="360783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xmlns="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xmlns="" id="{C131B292-257F-4A7B-A11F-1F0B7801BBD2}"/>
              </a:ext>
            </a:extLst>
          </p:cNvPr>
          <p:cNvSpPr/>
          <p:nvPr/>
        </p:nvSpPr>
        <p:spPr>
          <a:xfrm>
            <a:off x="410174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xmlns="" id="{A3188B50-45BA-4B67-8828-724D3FB814B6}"/>
              </a:ext>
            </a:extLst>
          </p:cNvPr>
          <p:cNvSpPr/>
          <p:nvPr/>
        </p:nvSpPr>
        <p:spPr>
          <a:xfrm>
            <a:off x="410174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xmlns="" id="{6A6888D2-7ACE-4E45-8E8F-5C2603158F99}"/>
              </a:ext>
            </a:extLst>
          </p:cNvPr>
          <p:cNvSpPr/>
          <p:nvPr/>
        </p:nvSpPr>
        <p:spPr>
          <a:xfrm>
            <a:off x="410174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xmlns="" id="{02BA5A4F-953F-4F1E-89AF-C36D044FA8D5}"/>
              </a:ext>
            </a:extLst>
          </p:cNvPr>
          <p:cNvSpPr/>
          <p:nvPr/>
        </p:nvSpPr>
        <p:spPr>
          <a:xfrm>
            <a:off x="410174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xmlns="" id="{AB643593-D789-40B0-966A-78146405CC2F}"/>
              </a:ext>
            </a:extLst>
          </p:cNvPr>
          <p:cNvSpPr/>
          <p:nvPr/>
        </p:nvSpPr>
        <p:spPr>
          <a:xfrm>
            <a:off x="410188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xmlns="" id="{8F53C781-98B4-4F4A-BF71-0E4979E2750B}"/>
              </a:ext>
            </a:extLst>
          </p:cNvPr>
          <p:cNvSpPr/>
          <p:nvPr/>
        </p:nvSpPr>
        <p:spPr>
          <a:xfrm>
            <a:off x="410188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2420"/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1476437"/>
            <a:ext cx="1752600" cy="1212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310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41450" y="2327096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ProximaNova"/>
              </a:rPr>
              <a:t> </a:t>
            </a:r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34938" y="479425"/>
            <a:ext cx="54927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i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Запишите слова в три столбика: существительное, прилагательное, глагол. Выделите основу и окончание.</a:t>
            </a:r>
            <a:endParaRPr lang="ru-RU" i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4938" y="1441986"/>
            <a:ext cx="54927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Зеленоватый, обсуждает, площади, природоведение, заохала, к вершине, поглядели, чемоданчик, высочайшего, миленькая.</a:t>
            </a:r>
            <a:endParaRPr lang="ru-RU" sz="24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233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63500" y="555625"/>
            <a:ext cx="216325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Существительное</a:t>
            </a:r>
          </a:p>
          <a:p>
            <a:pPr lvl="0"/>
            <a:endParaRPr lang="ru-RU" sz="17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Площад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  <a:p>
            <a:pPr lvl="0" algn="ctr"/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Природоведени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  <a:p>
            <a:pPr lvl="0" algn="ctr"/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u="sng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вершин</a:t>
            </a:r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</a:p>
          <a:p>
            <a:pPr lvl="0" algn="ctr"/>
            <a:endParaRPr lang="ru-RU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u="sng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чемоданчик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310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41450" y="2327096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0000"/>
                </a:solidFill>
                <a:latin typeface="ProximaNova"/>
              </a:rPr>
              <a:t> 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5168900" y="1165225"/>
            <a:ext cx="342900" cy="260188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940300" y="1743237"/>
            <a:ext cx="285750" cy="260188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207000" y="2352837"/>
            <a:ext cx="266700" cy="260188"/>
          </a:xfrm>
          <a:prstGeom prst="rect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100" y="2765425"/>
            <a:ext cx="228437" cy="22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2276637"/>
            <a:ext cx="354013" cy="2570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9487" y="1165225"/>
            <a:ext cx="354013" cy="220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1300" y="1143363"/>
            <a:ext cx="213994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360" y="2232025"/>
            <a:ext cx="174540" cy="284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1698625"/>
            <a:ext cx="211707" cy="206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Прямоугольник 18"/>
          <p:cNvSpPr/>
          <p:nvPr/>
        </p:nvSpPr>
        <p:spPr>
          <a:xfrm>
            <a:off x="2120900" y="555625"/>
            <a:ext cx="2043336" cy="2015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7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Прилагательное</a:t>
            </a:r>
          </a:p>
          <a:p>
            <a:pPr lvl="0"/>
            <a:endParaRPr lang="ru-RU" u="sng" dirty="0" smtClean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u="sng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Зеленоват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ый</a:t>
            </a:r>
          </a:p>
          <a:p>
            <a:pPr lvl="0" algn="ctr"/>
            <a:endParaRPr lang="ru-RU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u="sng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Высочайш</a:t>
            </a:r>
            <a:r>
              <a:rPr lang="ru-RU" dirty="0" smtClean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</a:t>
            </a:r>
          </a:p>
          <a:p>
            <a:pPr lvl="0" algn="ctr"/>
            <a:endParaRPr lang="ru-RU" dirty="0">
              <a:solidFill>
                <a:schemeClr val="accent3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ru-RU" u="sng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миленьк</a:t>
            </a:r>
            <a:r>
              <a:rPr lang="ru-RU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ая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4025900" y="555625"/>
            <a:ext cx="152400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6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Глагол </a:t>
            </a:r>
          </a:p>
          <a:p>
            <a:pPr lvl="0"/>
            <a:endParaRPr lang="ru-RU" sz="16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u="sng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Обсужда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ет</a:t>
            </a:r>
          </a:p>
          <a:p>
            <a:pPr lvl="0"/>
            <a:endParaRPr lang="ru-RU" sz="20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u="sng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Заохал</a:t>
            </a:r>
            <a:r>
              <a:rPr lang="ru-RU" sz="2000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  <a:p>
            <a:pPr lvl="0"/>
            <a:endParaRPr lang="ru-RU" sz="2000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ru-RU" sz="2000" u="sng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поглядел</a:t>
            </a:r>
            <a:r>
              <a:rPr lang="ru-RU" sz="2000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</a:p>
        </p:txBody>
      </p:sp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1698625"/>
            <a:ext cx="403226" cy="2603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666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599" cy="984885"/>
          </a:xfrm>
        </p:spPr>
        <p:txBody>
          <a:bodyPr/>
          <a:lstStyle/>
          <a:p>
            <a:r>
              <a:rPr lang="ru-RU" sz="1600" dirty="0" smtClean="0">
                <a:solidFill>
                  <a:srgbClr val="C00000"/>
                </a:solidFill>
              </a:rPr>
              <a:t>     </a:t>
            </a:r>
            <a:r>
              <a:rPr lang="ru-RU" sz="1600" b="1" dirty="0" smtClean="0">
                <a:solidFill>
                  <a:srgbClr val="C00000"/>
                </a:solidFill>
              </a:rPr>
              <a:t>Озаглавьте текст. Спишите, выделяя основу существительных, прилагательных и глаголов. Укажите падеж у существительных, род – у прилагательных, спряжение – у глаголов.</a:t>
            </a:r>
            <a:endParaRPr lang="ru-RU" sz="1600" b="1" dirty="0">
              <a:solidFill>
                <a:srgbClr val="C0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311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39700" y="1470025"/>
            <a:ext cx="5486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До чего диковинный зверь антилопа гну. Голова коня, рога быка, туловище антилопы. Коровьи копыта, лошадиный² хвост и козлиная борода!.. Рогами трясёт, хвостом хлещет, фыркает¹,  хрюкает и ревёт – всем на удивление!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(По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Н.Сладкову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353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311</a:t>
            </a:r>
            <a:endParaRPr lang="ru-RU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39700" y="555625"/>
            <a:ext cx="54864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До чего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диковин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ный (м. р.)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зверь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()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антилоп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 ()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гну ()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Голов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кон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я,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рог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бык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а,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туловищ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антилоп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ы.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Коровь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копыт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а, лошадиный²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хвост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козлин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ая 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бород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а!..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Рог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ами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тряс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ёт,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хвост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ом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хлещ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ет,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фырка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ет¹, 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хрюка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ет и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рев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ёт – всем на </a:t>
            </a:r>
            <a:r>
              <a:rPr lang="ru-RU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удивлени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е!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(По </a:t>
            </a:r>
            <a:r>
              <a:rPr lang="ru-RU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Н.Сладкову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1" y="2506953"/>
            <a:ext cx="2019300" cy="639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15599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139700" y="671174"/>
            <a:ext cx="5486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400" spc="3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0" y="340197"/>
            <a:ext cx="5254387" cy="2800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defTabSz="914400"/>
            <a:r>
              <a:rPr lang="ru-RU" altLang="ru-RU" sz="1600" dirty="0"/>
              <a:t>фыркает  [</a:t>
            </a:r>
            <a:r>
              <a:rPr lang="ru-RU" altLang="ru-RU" sz="1600" dirty="0" err="1"/>
              <a:t>фыркай’ит</a:t>
            </a:r>
            <a:r>
              <a:rPr lang="ru-RU" altLang="ru-RU" sz="1600" dirty="0"/>
              <a:t>]— 3 слога</a:t>
            </a:r>
            <a:r>
              <a:rPr lang="ru-RU" altLang="ru-RU" sz="1600" dirty="0" smtClean="0"/>
              <a:t>. 2 переноса</a:t>
            </a:r>
            <a:endParaRPr lang="ru-RU" altLang="ru-RU" sz="1600" dirty="0"/>
          </a:p>
          <a:p>
            <a:pPr lvl="0" defTabSz="914400" eaLnBrk="0" hangingPunct="0"/>
            <a:r>
              <a:rPr lang="ru-RU" altLang="ru-RU" sz="1600" dirty="0" smtClean="0"/>
              <a:t>ф — [</a:t>
            </a:r>
            <a:r>
              <a:rPr lang="ru-RU" altLang="ru-RU" sz="1600" dirty="0"/>
              <a:t>ф] — согласный, </a:t>
            </a:r>
            <a:r>
              <a:rPr lang="ru-RU" altLang="ru-RU" sz="1600" dirty="0" smtClean="0"/>
              <a:t>твёрдый, глухой, парный</a:t>
            </a:r>
            <a:r>
              <a:rPr lang="ru-RU" altLang="ru-RU" sz="1600" dirty="0"/>
              <a:t/>
            </a:r>
            <a:br>
              <a:rPr lang="ru-RU" altLang="ru-RU" sz="1600" dirty="0"/>
            </a:br>
            <a:r>
              <a:rPr lang="ru-RU" altLang="ru-RU" sz="1600" dirty="0" smtClean="0"/>
              <a:t>ы — [</a:t>
            </a:r>
            <a:r>
              <a:rPr lang="ru-RU" altLang="ru-RU" sz="1600" dirty="0"/>
              <a:t>ы] — гласный, ударный</a:t>
            </a:r>
            <a:br>
              <a:rPr lang="ru-RU" altLang="ru-RU" sz="1600" dirty="0"/>
            </a:br>
            <a:r>
              <a:rPr lang="ru-RU" altLang="ru-RU" sz="1600" dirty="0" smtClean="0"/>
              <a:t>р — [</a:t>
            </a:r>
            <a:r>
              <a:rPr lang="ru-RU" altLang="ru-RU" sz="1600" dirty="0"/>
              <a:t>р] — согласный</a:t>
            </a:r>
            <a:r>
              <a:rPr lang="ru-RU" altLang="ru-RU" sz="1600" dirty="0" smtClean="0"/>
              <a:t>,</a:t>
            </a:r>
            <a:r>
              <a:rPr lang="ru-RU" altLang="ru-RU" sz="1600" dirty="0"/>
              <a:t> </a:t>
            </a:r>
            <a:r>
              <a:rPr lang="ru-RU" altLang="ru-RU" sz="1600" dirty="0" smtClean="0"/>
              <a:t>твёрдый, звонкий, непарный</a:t>
            </a:r>
            <a:r>
              <a:rPr lang="ru-RU" altLang="ru-RU" sz="1600" dirty="0"/>
              <a:t>  </a:t>
            </a:r>
            <a:r>
              <a:rPr lang="ru-RU" altLang="ru-RU" sz="1600" dirty="0" smtClean="0"/>
              <a:t/>
            </a:r>
            <a:br>
              <a:rPr lang="ru-RU" altLang="ru-RU" sz="1600" dirty="0" smtClean="0"/>
            </a:br>
            <a:r>
              <a:rPr lang="ru-RU" altLang="ru-RU" sz="1600" dirty="0" smtClean="0"/>
              <a:t>к — [</a:t>
            </a:r>
            <a:r>
              <a:rPr lang="ru-RU" altLang="ru-RU" sz="1600" dirty="0"/>
              <a:t>к] — </a:t>
            </a:r>
            <a:r>
              <a:rPr lang="ru-RU" altLang="ru-RU" sz="1600" dirty="0" smtClean="0"/>
              <a:t>согласный</a:t>
            </a:r>
            <a:r>
              <a:rPr lang="ru-RU" altLang="ru-RU" sz="1600" dirty="0"/>
              <a:t>, </a:t>
            </a:r>
            <a:r>
              <a:rPr lang="ru-RU" altLang="ru-RU" sz="1600" dirty="0" smtClean="0"/>
              <a:t>твёрдый, </a:t>
            </a:r>
            <a:r>
              <a:rPr lang="ru-RU" altLang="ru-RU" sz="1600" dirty="0"/>
              <a:t>глухой </a:t>
            </a:r>
            <a:r>
              <a:rPr lang="ru-RU" altLang="ru-RU" sz="1600" dirty="0" smtClean="0"/>
              <a:t>парный</a:t>
            </a:r>
          </a:p>
          <a:p>
            <a:pPr lvl="0" defTabSz="914400" eaLnBrk="0" hangingPunct="0"/>
            <a:r>
              <a:rPr lang="ru-RU" altLang="ru-RU" sz="1600" dirty="0" smtClean="0"/>
              <a:t>а — [</a:t>
            </a:r>
            <a:r>
              <a:rPr lang="ru-RU" altLang="ru-RU" sz="1600" dirty="0"/>
              <a:t>а] — гласный, безударный</a:t>
            </a:r>
            <a:br>
              <a:rPr lang="ru-RU" altLang="ru-RU" sz="1600" dirty="0"/>
            </a:br>
            <a:r>
              <a:rPr lang="ru-RU" altLang="ru-RU" sz="1600" dirty="0" smtClean="0"/>
              <a:t>е     [</a:t>
            </a:r>
            <a:r>
              <a:rPr lang="ru-RU" altLang="ru-RU" sz="1600" dirty="0"/>
              <a:t>й’] — </a:t>
            </a:r>
            <a:r>
              <a:rPr lang="ru-RU" altLang="ru-RU" sz="1600" dirty="0" smtClean="0"/>
              <a:t>согласный</a:t>
            </a:r>
            <a:r>
              <a:rPr lang="ru-RU" altLang="ru-RU" sz="1600" dirty="0"/>
              <a:t>, мягкий</a:t>
            </a:r>
            <a:r>
              <a:rPr lang="ru-RU" altLang="ru-RU" sz="1600" dirty="0" smtClean="0"/>
              <a:t>, </a:t>
            </a:r>
            <a:r>
              <a:rPr lang="ru-RU" altLang="ru-RU" sz="1600" dirty="0"/>
              <a:t>звонкий </a:t>
            </a:r>
            <a:r>
              <a:rPr lang="ru-RU" altLang="ru-RU" sz="1600" dirty="0" smtClean="0"/>
              <a:t>непарный</a:t>
            </a:r>
            <a:r>
              <a:rPr lang="ru-RU" altLang="ru-RU" sz="1600" dirty="0"/>
              <a:t/>
            </a:r>
            <a:br>
              <a:rPr lang="ru-RU" altLang="ru-RU" sz="1600" dirty="0"/>
            </a:br>
            <a:r>
              <a:rPr lang="ru-RU" altLang="ru-RU" sz="1600" dirty="0" smtClean="0"/>
              <a:t>       [</a:t>
            </a:r>
            <a:r>
              <a:rPr lang="ru-RU" altLang="ru-RU" sz="1600" dirty="0"/>
              <a:t>и] — гласный, безударный</a:t>
            </a:r>
            <a:br>
              <a:rPr lang="ru-RU" altLang="ru-RU" sz="1600" dirty="0"/>
            </a:br>
            <a:r>
              <a:rPr lang="ru-RU" altLang="ru-RU" sz="1600" dirty="0" smtClean="0"/>
              <a:t>т — [</a:t>
            </a:r>
            <a:r>
              <a:rPr lang="ru-RU" altLang="ru-RU" sz="1600" dirty="0"/>
              <a:t>т] — согласный</a:t>
            </a:r>
            <a:r>
              <a:rPr lang="ru-RU" altLang="ru-RU" sz="1600" dirty="0" smtClean="0"/>
              <a:t>,</a:t>
            </a:r>
            <a:r>
              <a:rPr lang="ru-RU" altLang="ru-RU" sz="1600" dirty="0"/>
              <a:t> </a:t>
            </a:r>
            <a:r>
              <a:rPr lang="ru-RU" altLang="ru-RU" sz="1600" dirty="0" smtClean="0"/>
              <a:t>твёрдый, </a:t>
            </a:r>
            <a:r>
              <a:rPr lang="ru-RU" altLang="ru-RU" sz="1600" dirty="0"/>
              <a:t>глухой </a:t>
            </a:r>
            <a:r>
              <a:rPr lang="ru-RU" altLang="ru-RU" sz="1600" dirty="0" smtClean="0"/>
              <a:t>парный</a:t>
            </a:r>
          </a:p>
          <a:p>
            <a:pPr lvl="0" defTabSz="914400" eaLnBrk="0" hangingPunct="0"/>
            <a:r>
              <a:rPr lang="ru-RU" altLang="ru-RU" sz="1600" dirty="0" smtClean="0"/>
              <a:t>_______________</a:t>
            </a:r>
            <a:endParaRPr lang="ru-RU" altLang="ru-RU" sz="1600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600" dirty="0"/>
              <a:t>7 букв и 8 </a:t>
            </a:r>
            <a:r>
              <a:rPr lang="ru-RU" altLang="ru-RU" sz="1600" dirty="0" smtClean="0"/>
              <a:t>звуков</a:t>
            </a:r>
            <a:endParaRPr lang="ru-RU" altLang="ru-RU" sz="16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-2413000" y="992614"/>
            <a:ext cx="144145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Заголовок 20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lvl="0"/>
            <a:r>
              <a:rPr lang="ru-RU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фыркает¹</a:t>
            </a:r>
            <a:endParaRPr lang="ru-RU" dirty="0"/>
          </a:p>
        </p:txBody>
      </p:sp>
      <p:sp>
        <p:nvSpPr>
          <p:cNvPr id="23" name="Левая круглая скобка 22"/>
          <p:cNvSpPr/>
          <p:nvPr/>
        </p:nvSpPr>
        <p:spPr>
          <a:xfrm>
            <a:off x="292100" y="1927225"/>
            <a:ext cx="190500" cy="381000"/>
          </a:xfrm>
          <a:prstGeom prst="leftBracket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94462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492443"/>
          </a:xfrm>
        </p:spPr>
        <p:txBody>
          <a:bodyPr/>
          <a:lstStyle/>
          <a:p>
            <a:r>
              <a:rPr lang="ru-RU" sz="1600" dirty="0" smtClean="0">
                <a:solidFill>
                  <a:srgbClr val="FF0000"/>
                </a:solidFill>
              </a:rPr>
              <a:t>     </a:t>
            </a:r>
            <a:r>
              <a:rPr lang="ru-RU" sz="1500" dirty="0" smtClean="0">
                <a:solidFill>
                  <a:srgbClr val="FF0000"/>
                </a:solidFill>
              </a:rPr>
              <a:t>Озаглавьте текст. Спишите, в выделенных словах укажите основу и окончание.</a:t>
            </a:r>
            <a:endParaRPr lang="ru-RU" sz="15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311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63500" y="936625"/>
            <a:ext cx="5702300" cy="22837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580" dirty="0" smtClean="0">
                <a:latin typeface="Arial" panose="020B0604020202020204" pitchFamily="34" charset="0"/>
                <a:cs typeface="Arial" panose="020B0604020202020204" pitchFamily="34" charset="0"/>
              </a:rPr>
              <a:t>7 ноября 1947 года состоялось открытие театра оперы и балета в Ташкенте. В этом же году праздновали и 500- </a:t>
            </a:r>
            <a:r>
              <a:rPr lang="ru-RU" sz="158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летие</a:t>
            </a:r>
            <a:r>
              <a:rPr lang="ru-RU" sz="1580" dirty="0" smtClean="0">
                <a:latin typeface="Arial" panose="020B0604020202020204" pitchFamily="34" charset="0"/>
                <a:cs typeface="Arial" panose="020B0604020202020204" pitchFamily="34" charset="0"/>
              </a:rPr>
              <a:t> со дня рождения </a:t>
            </a:r>
            <a:r>
              <a:rPr lang="ru-RU" sz="158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Алишера Навои</a:t>
            </a:r>
            <a:r>
              <a:rPr lang="ru-RU" sz="1580" dirty="0" smtClean="0">
                <a:latin typeface="Arial" panose="020B0604020202020204" pitchFamily="34" charset="0"/>
                <a:cs typeface="Arial" panose="020B0604020202020204" pitchFamily="34" charset="0"/>
              </a:rPr>
              <a:t>. Имя его и было </a:t>
            </a:r>
            <a:r>
              <a:rPr lang="ru-RU" sz="158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присвоено</a:t>
            </a:r>
            <a:r>
              <a:rPr lang="ru-RU" sz="1580" dirty="0" smtClean="0">
                <a:latin typeface="Arial" panose="020B0604020202020204" pitchFamily="34" charset="0"/>
                <a:cs typeface="Arial" panose="020B0604020202020204" pitchFamily="34" charset="0"/>
              </a:rPr>
              <a:t> театру.</a:t>
            </a:r>
          </a:p>
          <a:p>
            <a:r>
              <a:rPr lang="ru-RU" sz="158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580" dirty="0" smtClean="0">
                <a:latin typeface="Arial" panose="020B0604020202020204" pitchFamily="34" charset="0"/>
                <a:cs typeface="Arial" panose="020B0604020202020204" pitchFamily="34" charset="0"/>
              </a:rPr>
              <a:t>    В театре шесть фойе, расположенных на трёх этажах. Эти фойе оформляли прославленные народные мастера – </a:t>
            </a:r>
            <a:r>
              <a:rPr lang="ru-RU" sz="158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усто</a:t>
            </a:r>
            <a:r>
              <a:rPr lang="ru-RU" sz="1580" dirty="0" smtClean="0">
                <a:latin typeface="Arial" panose="020B0604020202020204" pitchFamily="34" charset="0"/>
                <a:cs typeface="Arial" panose="020B0604020202020204" pitchFamily="34" charset="0"/>
              </a:rPr>
              <a:t>. Есть  </a:t>
            </a:r>
            <a:r>
              <a:rPr lang="ru-RU" sz="158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Ташкентский</a:t>
            </a:r>
            <a:r>
              <a:rPr lang="ru-RU" sz="1580" dirty="0" smtClean="0">
                <a:latin typeface="Arial" panose="020B0604020202020204" pitchFamily="34" charset="0"/>
                <a:cs typeface="Arial" panose="020B0604020202020204" pitchFamily="34" charset="0"/>
              </a:rPr>
              <a:t> зал, </a:t>
            </a:r>
            <a:r>
              <a:rPr lang="ru-RU" sz="158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Бухарский, Самаркандский, Хивинский</a:t>
            </a:r>
            <a:r>
              <a:rPr lang="ru-RU" sz="1580" dirty="0" smtClean="0">
                <a:latin typeface="Arial" panose="020B0604020202020204" pitchFamily="34" charset="0"/>
                <a:cs typeface="Arial" panose="020B0604020202020204" pitchFamily="34" charset="0"/>
              </a:rPr>
              <a:t>. Народные мастера </a:t>
            </a:r>
            <a:r>
              <a:rPr lang="ru-RU" sz="158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проявили</a:t>
            </a:r>
            <a:r>
              <a:rPr lang="ru-RU" sz="1580" dirty="0" smtClean="0">
                <a:latin typeface="Arial" panose="020B0604020202020204" pitchFamily="34" charset="0"/>
                <a:cs typeface="Arial" panose="020B0604020202020204" pitchFamily="34" charset="0"/>
              </a:rPr>
              <a:t> своё изумительное искусство.    ( </a:t>
            </a:r>
            <a:r>
              <a:rPr lang="ru-RU" sz="158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А.Тюриков</a:t>
            </a:r>
            <a:r>
              <a:rPr lang="ru-RU" sz="1580" dirty="0" smtClean="0">
                <a:latin typeface="Arial" panose="020B0604020202020204" pitchFamily="34" charset="0"/>
                <a:cs typeface="Arial" panose="020B0604020202020204" pitchFamily="34" charset="0"/>
              </a:rPr>
              <a:t>. )</a:t>
            </a:r>
            <a:endParaRPr lang="ru-RU" sz="158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39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486399" cy="338554"/>
          </a:xfrm>
        </p:spPr>
        <p:txBody>
          <a:bodyPr/>
          <a:lstStyle/>
          <a:p>
            <a:pPr algn="ctr"/>
            <a:r>
              <a:rPr lang="ru-RU" sz="1600" dirty="0" smtClean="0">
                <a:solidFill>
                  <a:srgbClr val="FF0000"/>
                </a:solidFill>
              </a:rPr>
              <a:t>   </a:t>
            </a:r>
            <a:r>
              <a:rPr lang="ru-RU" sz="22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Театр</a:t>
            </a:r>
            <a:r>
              <a:rPr lang="ru-RU" sz="2200" b="1" i="0" dirty="0" smtClean="0">
                <a:solidFill>
                  <a:srgbClr val="FF0000"/>
                </a:solidFill>
              </a:rPr>
              <a:t> </a:t>
            </a:r>
            <a:r>
              <a:rPr lang="ru-RU" sz="22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Алишера Навои</a:t>
            </a:r>
            <a:endParaRPr lang="ru-RU" sz="2200" b="1" i="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311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936625"/>
            <a:ext cx="55499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Алишер</a:t>
            </a:r>
            <a:r>
              <a:rPr lang="ru-RU" sz="2000" b="1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</a:p>
          <a:p>
            <a:r>
              <a:rPr lang="ru-RU" sz="2000" b="1" u="sng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Навои</a:t>
            </a:r>
            <a:r>
              <a:rPr lang="ru-RU" sz="2000" b="1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u="sng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присвоен</a:t>
            </a:r>
            <a:r>
              <a:rPr lang="ru-RU" sz="2000" b="1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2000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000" b="1" u="sng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Ташкентск</a:t>
            </a:r>
            <a:r>
              <a:rPr lang="ru-RU" sz="2000" b="1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sz="2000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ru-RU" sz="2000" b="1" u="sng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Бухарск</a:t>
            </a:r>
            <a:r>
              <a:rPr lang="ru-RU" sz="2000" b="1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ий  </a:t>
            </a:r>
          </a:p>
          <a:p>
            <a:r>
              <a:rPr lang="ru-RU" sz="2000" b="1" u="sng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Самаркандск</a:t>
            </a:r>
            <a:r>
              <a:rPr lang="ru-RU" sz="2000" b="1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ий  </a:t>
            </a:r>
          </a:p>
          <a:p>
            <a:r>
              <a:rPr lang="ru-RU" sz="2000" b="1" u="sng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Хивинск</a:t>
            </a:r>
            <a:r>
              <a:rPr lang="ru-RU" sz="2000" b="1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ий</a:t>
            </a:r>
            <a:r>
              <a:rPr lang="ru-RU" sz="2000" spc="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spc="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1089025"/>
            <a:ext cx="2618866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511300" y="977686"/>
            <a:ext cx="304800" cy="30480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799" y="1587492"/>
            <a:ext cx="334963" cy="33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1913857"/>
            <a:ext cx="460420" cy="33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556" y="2217738"/>
            <a:ext cx="484144" cy="33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00" y="2506663"/>
            <a:ext cx="484144" cy="33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0" y="2765425"/>
            <a:ext cx="553235" cy="33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55546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1" y="631825"/>
            <a:ext cx="5486400" cy="738664"/>
          </a:xfrm>
        </p:spPr>
        <p:txBody>
          <a:bodyPr/>
          <a:lstStyle/>
          <a:p>
            <a:r>
              <a:rPr lang="ru-RU" sz="1600" dirty="0" smtClean="0">
                <a:solidFill>
                  <a:srgbClr val="C00000"/>
                </a:solidFill>
              </a:rPr>
              <a:t>Что общего в лексическом значении выделенных слов? В какой части этих слов заключено общее значение?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9700" y="1089025"/>
            <a:ext cx="5486400" cy="3785652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 то много лет назад</a:t>
            </a: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Посадили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странный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был он фруктовым,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Был он только словом.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слово, слово – корень,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Разрастаться стало вскоре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плоды нам принесло – </a:t>
            </a:r>
          </a:p>
          <a:p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Стало много новых слов.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Вот из сада вам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рассада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Вот ещё посадки рядом.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вот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садовод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ним 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садовник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идёт.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Очень интересно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Гулять в саду словесном.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(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Е.Измайлов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ru-RU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032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139700" y="711016"/>
            <a:ext cx="1371600" cy="2546851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b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овод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сад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овник</a:t>
            </a:r>
            <a:endParaRPr lang="ru-RU" sz="1600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5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Дуга 4"/>
          <p:cNvSpPr/>
          <p:nvPr/>
        </p:nvSpPr>
        <p:spPr>
          <a:xfrm>
            <a:off x="482894" y="718668"/>
            <a:ext cx="381000" cy="130157"/>
          </a:xfrm>
          <a:prstGeom prst="arc">
            <a:avLst>
              <a:gd name="adj1" fmla="val 10970830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21" y="2200168"/>
            <a:ext cx="4937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622425"/>
            <a:ext cx="4937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21" y="1165225"/>
            <a:ext cx="4937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21" y="2613025"/>
            <a:ext cx="493713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892300" y="1634093"/>
            <a:ext cx="106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Корень </a:t>
            </a:r>
            <a:endParaRPr lang="ru-RU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авая фигурная скобка 6"/>
          <p:cNvSpPr/>
          <p:nvPr/>
        </p:nvSpPr>
        <p:spPr>
          <a:xfrm>
            <a:off x="1358900" y="783746"/>
            <a:ext cx="457200" cy="2134079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115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КОРЕНЬ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07504" y="631825"/>
            <a:ext cx="3513596" cy="2215991"/>
          </a:xfrm>
        </p:spPr>
        <p:txBody>
          <a:bodyPr/>
          <a:lstStyle/>
          <a:p>
            <a:r>
              <a:rPr lang="ru-RU" sz="1600" i="0" dirty="0" smtClean="0"/>
              <a:t>     </a:t>
            </a:r>
            <a:r>
              <a:rPr lang="ru-RU" sz="1600" b="1" i="0" dirty="0" smtClean="0">
                <a:solidFill>
                  <a:srgbClr val="002060"/>
                </a:solidFill>
              </a:rPr>
              <a:t>Корень </a:t>
            </a:r>
            <a:r>
              <a:rPr lang="ru-RU" sz="1600" i="0" dirty="0"/>
              <a:t>– главная значимая часть слова, в которой заключено общее лексическое значение однокоренных слов. Слова с одним и тем же корнем называют однокоренными или родственными. Вокруг корня группируются в слове все остальные значимые части: приставка, суффикс, окончание.</a:t>
            </a:r>
            <a:endParaRPr lang="ru-RU" sz="16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1012825"/>
            <a:ext cx="1885950" cy="1439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4283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9543" y="555625"/>
            <a:ext cx="5582757" cy="25908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r>
              <a:rPr lang="ru-RU" sz="2400" dirty="0" smtClean="0"/>
              <a:t>Сегодня на уроке: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01700" y="708025"/>
            <a:ext cx="4648200" cy="2215991"/>
          </a:xfrm>
        </p:spPr>
        <p:txBody>
          <a:bodyPr/>
          <a:lstStyle/>
          <a:p>
            <a:r>
              <a:rPr lang="ru-RU" sz="1800" dirty="0" smtClean="0"/>
              <a:t>Повторим и закрепим </a:t>
            </a:r>
            <a:r>
              <a:rPr lang="ru-RU" sz="1800" i="0" dirty="0"/>
              <a:t>знания о составе слова</a:t>
            </a:r>
            <a:r>
              <a:rPr lang="ru-RU" sz="1800" dirty="0" smtClean="0"/>
              <a:t>.</a:t>
            </a:r>
            <a:r>
              <a:rPr lang="ru-RU" sz="1800" i="0" dirty="0" smtClean="0"/>
              <a:t> </a:t>
            </a:r>
          </a:p>
          <a:p>
            <a:endParaRPr lang="ru-RU" sz="1800" i="0" dirty="0" smtClean="0"/>
          </a:p>
          <a:p>
            <a:r>
              <a:rPr lang="ru-RU" sz="1800" i="0" dirty="0" smtClean="0"/>
              <a:t>Научимся находить </a:t>
            </a:r>
            <a:r>
              <a:rPr lang="ru-RU" sz="1800" i="0" dirty="0"/>
              <a:t>в словах </a:t>
            </a:r>
            <a:r>
              <a:rPr lang="ru-RU" sz="1800" i="0" dirty="0" smtClean="0"/>
              <a:t>основу и корень</a:t>
            </a:r>
            <a:r>
              <a:rPr lang="ru-RU" sz="1800" dirty="0"/>
              <a:t>.</a:t>
            </a:r>
            <a:endParaRPr lang="ru-RU" sz="1800" dirty="0" smtClean="0"/>
          </a:p>
          <a:p>
            <a:endParaRPr lang="ru-RU" sz="1800" dirty="0"/>
          </a:p>
          <a:p>
            <a:r>
              <a:rPr lang="ru-RU" sz="1800" dirty="0" smtClean="0"/>
              <a:t>Узнаем  </a:t>
            </a:r>
            <a:r>
              <a:rPr lang="ru-RU" sz="1800" dirty="0"/>
              <a:t>как образуются однокоренные </a:t>
            </a:r>
            <a:r>
              <a:rPr lang="ru-RU" sz="1800" dirty="0" smtClean="0"/>
              <a:t>слова.</a:t>
            </a:r>
            <a:endParaRPr lang="ru-RU" sz="1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9543" y="1470025"/>
            <a:ext cx="675312" cy="426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9543" y="784225"/>
            <a:ext cx="656262" cy="426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52" y="2293144"/>
            <a:ext cx="6699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57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46331"/>
          </a:xfrm>
        </p:spPr>
        <p:txBody>
          <a:bodyPr/>
          <a:lstStyle/>
          <a:p>
            <a:r>
              <a:rPr lang="ru-RU" sz="2200" dirty="0"/>
              <a:t>Чтобы найти в слове корень, </a:t>
            </a:r>
            <a:r>
              <a:rPr lang="ru-RU" sz="2200" dirty="0" smtClean="0"/>
              <a:t>нужно</a:t>
            </a:r>
            <a:r>
              <a:rPr lang="ru-RU" sz="2200" dirty="0"/>
              <a:t>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5410199" cy="2154436"/>
          </a:xfrm>
        </p:spPr>
        <p:txBody>
          <a:bodyPr/>
          <a:lstStyle/>
          <a:p>
            <a:r>
              <a:rPr lang="ru-RU" dirty="0"/>
              <a:t> </a:t>
            </a:r>
            <a:r>
              <a:rPr lang="ru-RU" sz="2000" b="1" i="0" dirty="0">
                <a:solidFill>
                  <a:schemeClr val="accent2">
                    <a:lumMod val="50000"/>
                  </a:schemeClr>
                </a:solidFill>
              </a:rPr>
              <a:t>1. Подобрать родственные слова.</a:t>
            </a:r>
          </a:p>
          <a:p>
            <a:r>
              <a:rPr lang="ru-RU" sz="2000" b="1" i="0" dirty="0">
                <a:solidFill>
                  <a:schemeClr val="accent2">
                    <a:lumMod val="50000"/>
                  </a:schemeClr>
                </a:solidFill>
              </a:rPr>
              <a:t> 2. Выделить одинаковую часть.</a:t>
            </a:r>
          </a:p>
          <a:p>
            <a:r>
              <a:rPr lang="ru-RU" sz="2000" b="1" i="0" dirty="0" smtClean="0"/>
              <a:t>    Найдём </a:t>
            </a:r>
            <a:r>
              <a:rPr lang="ru-RU" sz="2000" b="1" i="0" dirty="0"/>
              <a:t>корень в словах  подарок, выкрикнуть. </a:t>
            </a:r>
            <a:r>
              <a:rPr lang="ru-RU" sz="2000" b="1" i="0" dirty="0" smtClean="0"/>
              <a:t>Подарок</a:t>
            </a:r>
            <a:r>
              <a:rPr lang="ru-RU" sz="2000" b="1" i="0" dirty="0"/>
              <a:t> – вещь, которую дарят, приносят в дар. Общая часть –</a:t>
            </a:r>
            <a:r>
              <a:rPr lang="ru-RU" sz="2000" b="1" i="0" dirty="0" smtClean="0"/>
              <a:t>дар-  </a:t>
            </a:r>
            <a:r>
              <a:rPr lang="ru-RU" sz="2000" b="1" i="0" dirty="0"/>
              <a:t> Выкрикнуть – громко крикнуть, издать крик. Корень -крик-.</a:t>
            </a:r>
          </a:p>
        </p:txBody>
      </p:sp>
    </p:spTree>
    <p:extLst>
      <p:ext uri="{BB962C8B-B14F-4D97-AF65-F5344CB8AC3E}">
        <p14:creationId xmlns:p14="http://schemas.microsoft.com/office/powerpoint/2010/main" val="287829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24145"/>
            <a:ext cx="5486399" cy="2062103"/>
          </a:xfrm>
        </p:spPr>
        <p:txBody>
          <a:bodyPr/>
          <a:lstStyle/>
          <a:p>
            <a:r>
              <a:rPr lang="ru-RU" sz="2000" i="0" dirty="0" smtClean="0"/>
              <a:t>      </a:t>
            </a:r>
            <a:r>
              <a:rPr lang="ru-RU" sz="2400" i="0" dirty="0" smtClean="0">
                <a:solidFill>
                  <a:schemeClr val="accent2">
                    <a:lumMod val="50000"/>
                  </a:schemeClr>
                </a:solidFill>
              </a:rPr>
              <a:t>В </a:t>
            </a:r>
            <a:r>
              <a:rPr lang="ru-RU" sz="2400" i="0" dirty="0">
                <a:solidFill>
                  <a:schemeClr val="accent2">
                    <a:lumMod val="50000"/>
                  </a:schemeClr>
                </a:solidFill>
              </a:rPr>
              <a:t>слове не обязательно бывает один, возможны и два корня. Такие слова именуются «сложными». </a:t>
            </a:r>
            <a:endParaRPr lang="ru-RU" sz="2400" i="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ru-RU" sz="2400" i="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i="0" dirty="0" smtClean="0">
                <a:solidFill>
                  <a:schemeClr val="accent2">
                    <a:lumMod val="50000"/>
                  </a:schemeClr>
                </a:solidFill>
              </a:rPr>
              <a:t>    </a:t>
            </a:r>
            <a:r>
              <a:rPr lang="ru-RU" sz="2400" i="0" dirty="0" smtClean="0"/>
              <a:t>Например</a:t>
            </a:r>
            <a:r>
              <a:rPr lang="ru-RU" sz="2400" i="0" dirty="0"/>
              <a:t>, водопад, пароход, морозоустойчивый.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9493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5410199" cy="2462213"/>
          </a:xfrm>
        </p:spPr>
        <p:txBody>
          <a:bodyPr/>
          <a:lstStyle/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    Разберём 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слово </a:t>
            </a:r>
            <a:r>
              <a:rPr lang="ru-RU" sz="2000" i="0" dirty="0" smtClean="0">
                <a:solidFill>
                  <a:schemeClr val="accent2">
                    <a:lumMod val="50000"/>
                  </a:schemeClr>
                </a:solidFill>
              </a:rPr>
              <a:t>водопад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и </a:t>
            </a:r>
            <a:r>
              <a:rPr lang="ru-RU" sz="2000" i="0" dirty="0" smtClean="0">
                <a:solidFill>
                  <a:schemeClr val="accent2">
                    <a:lumMod val="50000"/>
                  </a:schemeClr>
                </a:solidFill>
              </a:rPr>
              <a:t>вездеход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 по морфемам. В слове водопад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2 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корня: вод- и </a:t>
            </a:r>
            <a:r>
              <a:rPr lang="ru-RU" sz="2000" i="0" dirty="0" err="1">
                <a:solidFill>
                  <a:schemeClr val="tx2">
                    <a:lumMod val="50000"/>
                  </a:schemeClr>
                </a:solidFill>
              </a:rPr>
              <a:t>пад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-. Гласный </a:t>
            </a:r>
            <a:r>
              <a:rPr lang="ru-RU" sz="2000" i="0" dirty="0" smtClean="0">
                <a:solidFill>
                  <a:srgbClr val="FF0000"/>
                </a:solidFill>
              </a:rPr>
              <a:t>о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является соединительной гласной.</a:t>
            </a:r>
          </a:p>
          <a:p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    В 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слове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вездеход 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2 корня: </a:t>
            </a:r>
            <a:r>
              <a:rPr lang="ru-RU" sz="2000" i="0" dirty="0" err="1" smtClean="0">
                <a:solidFill>
                  <a:schemeClr val="tx2">
                    <a:lumMod val="50000"/>
                  </a:schemeClr>
                </a:solidFill>
              </a:rPr>
              <a:t>везд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- 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и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ход-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. 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Гласная </a:t>
            </a:r>
            <a:r>
              <a:rPr lang="ru-RU" sz="2000" i="0" dirty="0" smtClean="0">
                <a:solidFill>
                  <a:srgbClr val="FF0000"/>
                </a:solidFill>
              </a:rPr>
              <a:t>е</a:t>
            </a:r>
            <a:r>
              <a:rPr lang="ru-RU" sz="2000" i="0" dirty="0" smtClean="0">
                <a:solidFill>
                  <a:schemeClr val="tx2">
                    <a:lumMod val="50000"/>
                  </a:schemeClr>
                </a:solidFill>
              </a:rPr>
              <a:t> является </a:t>
            </a:r>
            <a:r>
              <a:rPr lang="ru-RU" sz="2000" i="0" dirty="0">
                <a:solidFill>
                  <a:schemeClr val="tx2">
                    <a:lumMod val="50000"/>
                  </a:schemeClr>
                </a:solidFill>
              </a:rPr>
              <a:t>соединительной гласной.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0177853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9700" y="0"/>
            <a:ext cx="5486400" cy="3006638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/>
            <a:r>
              <a:rPr lang="ru-RU" altLang="ru-RU" sz="15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altLang="ru-RU" sz="1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Выпишите однокоренные слова, выделите корень. </a:t>
            </a:r>
          </a:p>
          <a:p>
            <a:pPr algn="ctr"/>
            <a:r>
              <a:rPr lang="ru-RU" altLang="ru-RU" sz="16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Чужак. </a:t>
            </a:r>
          </a:p>
          <a:p>
            <a:r>
              <a:rPr lang="ru-RU" altLang="ru-RU" sz="16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Собрались </a:t>
            </a:r>
            <a:r>
              <a:rPr lang="ru-RU" altLang="ru-RU" sz="16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Воды родственники. Подводник с Водицей беседуют. Водолаз с Водопадом на солнышке греются. Водитель на гармошке наигрывает. Водомерка с Водорослями разыгралась. Водичка по камушкам на одной ножке скачет. Даже Водяной пожаловал. И все старуху Воду ждут. Вышла мудрая Вода на крыльцо, глянула гостей, сразу чужака приметила. Велела ему прочь идти, в свою семью. </a:t>
            </a:r>
          </a:p>
        </p:txBody>
      </p:sp>
    </p:spTree>
    <p:extLst>
      <p:ext uri="{BB962C8B-B14F-4D97-AF65-F5344CB8AC3E}">
        <p14:creationId xmlns:p14="http://schemas.microsoft.com/office/powerpoint/2010/main" val="4150665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39700" y="403630"/>
            <a:ext cx="5105400" cy="2267974"/>
          </a:xfrm>
          <a:prstGeom prst="rect">
            <a:avLst/>
          </a:prstGeom>
        </p:spPr>
        <p:txBody>
          <a:bodyPr lIns="51481" tIns="25740" rIns="51481" bIns="25740"/>
          <a:lstStyle/>
          <a:p>
            <a:r>
              <a:rPr lang="ru-RU" altLang="ru-RU" sz="16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4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Вода                     </a:t>
            </a:r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Водорослями </a:t>
            </a:r>
            <a:endParaRPr lang="ru-RU" altLang="ru-RU" sz="2400" b="1" i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Подводник           </a:t>
            </a:r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Водичка </a:t>
            </a:r>
            <a:endParaRPr lang="ru-RU" altLang="ru-RU" sz="2400" b="1" i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Водицей               </a:t>
            </a:r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Водяной</a:t>
            </a:r>
            <a:endParaRPr lang="ru-RU" altLang="ru-RU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Водолаз               </a:t>
            </a:r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Водомерка</a:t>
            </a:r>
            <a:endParaRPr lang="ru-RU" altLang="ru-RU" sz="2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Водопадом          </a:t>
            </a:r>
            <a:r>
              <a:rPr lang="ru-RU" altLang="ru-RU" sz="2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Водитель</a:t>
            </a:r>
            <a:endParaRPr lang="ru-RU" altLang="ru-RU" sz="2400" b="1" i="1" dirty="0" smtClean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4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14" name="Дуга 13"/>
          <p:cNvSpPr/>
          <p:nvPr/>
        </p:nvSpPr>
        <p:spPr>
          <a:xfrm>
            <a:off x="2806700" y="376237"/>
            <a:ext cx="609600" cy="179388"/>
          </a:xfrm>
          <a:prstGeom prst="arc">
            <a:avLst>
              <a:gd name="adj1" fmla="val 10774817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Дуга 17"/>
          <p:cNvSpPr/>
          <p:nvPr/>
        </p:nvSpPr>
        <p:spPr>
          <a:xfrm>
            <a:off x="292100" y="403225"/>
            <a:ext cx="609600" cy="179388"/>
          </a:xfrm>
          <a:prstGeom prst="arc">
            <a:avLst>
              <a:gd name="adj1" fmla="val 10774817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уга 18"/>
          <p:cNvSpPr/>
          <p:nvPr/>
        </p:nvSpPr>
        <p:spPr>
          <a:xfrm>
            <a:off x="825500" y="757237"/>
            <a:ext cx="609600" cy="179388"/>
          </a:xfrm>
          <a:prstGeom prst="arc">
            <a:avLst>
              <a:gd name="adj1" fmla="val 10774817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уга 19"/>
          <p:cNvSpPr/>
          <p:nvPr/>
        </p:nvSpPr>
        <p:spPr>
          <a:xfrm>
            <a:off x="2806700" y="784225"/>
            <a:ext cx="609600" cy="179388"/>
          </a:xfrm>
          <a:prstGeom prst="arc">
            <a:avLst>
              <a:gd name="adj1" fmla="val 10774817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Дуга 20"/>
          <p:cNvSpPr/>
          <p:nvPr/>
        </p:nvSpPr>
        <p:spPr>
          <a:xfrm>
            <a:off x="215900" y="1138237"/>
            <a:ext cx="609600" cy="179388"/>
          </a:xfrm>
          <a:prstGeom prst="arc">
            <a:avLst>
              <a:gd name="adj1" fmla="val 10774817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>
            <a:off x="2806700" y="1138237"/>
            <a:ext cx="609600" cy="179388"/>
          </a:xfrm>
          <a:prstGeom prst="arc">
            <a:avLst>
              <a:gd name="adj1" fmla="val 10774817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Дуга 22"/>
          <p:cNvSpPr/>
          <p:nvPr/>
        </p:nvSpPr>
        <p:spPr>
          <a:xfrm>
            <a:off x="215900" y="1519237"/>
            <a:ext cx="609600" cy="179388"/>
          </a:xfrm>
          <a:prstGeom prst="arc">
            <a:avLst>
              <a:gd name="adj1" fmla="val 10774817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Дуга 23"/>
          <p:cNvSpPr/>
          <p:nvPr/>
        </p:nvSpPr>
        <p:spPr>
          <a:xfrm>
            <a:off x="2806700" y="1519237"/>
            <a:ext cx="609600" cy="179388"/>
          </a:xfrm>
          <a:prstGeom prst="arc">
            <a:avLst>
              <a:gd name="adj1" fmla="val 10774817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Дуга 24"/>
          <p:cNvSpPr/>
          <p:nvPr/>
        </p:nvSpPr>
        <p:spPr>
          <a:xfrm>
            <a:off x="215900" y="1900237"/>
            <a:ext cx="609600" cy="179388"/>
          </a:xfrm>
          <a:prstGeom prst="arc">
            <a:avLst>
              <a:gd name="adj1" fmla="val 10774817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Дуга 25"/>
          <p:cNvSpPr/>
          <p:nvPr/>
        </p:nvSpPr>
        <p:spPr>
          <a:xfrm>
            <a:off x="2806700" y="1851025"/>
            <a:ext cx="609600" cy="179388"/>
          </a:xfrm>
          <a:prstGeom prst="arc">
            <a:avLst>
              <a:gd name="adj1" fmla="val 10774817"/>
              <a:gd name="adj2" fmla="val 0"/>
            </a:avLst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264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4"/>
            <a:ext cx="5765800" cy="3244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721100" y="555625"/>
            <a:ext cx="12954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                              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ичка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dirty="0" smtClean="0">
                <a:solidFill>
                  <a:srgbClr val="C00000"/>
                </a:solidFill>
              </a:rPr>
              <a:t>        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53359" y="2613025"/>
            <a:ext cx="6343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</a:t>
            </a:r>
            <a:r>
              <a:rPr lang="ru-RU" sz="1400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11300" y="552648"/>
            <a:ext cx="11730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ник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73100" y="1634093"/>
            <a:ext cx="152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орослями</a:t>
            </a:r>
            <a:r>
              <a:rPr lang="ru-RU" dirty="0">
                <a:solidFill>
                  <a:srgbClr val="C00000"/>
                </a:solidFill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991938" y="1924248"/>
            <a:ext cx="96616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ицей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22737" y="1774825"/>
            <a:ext cx="12699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опадом</a:t>
            </a:r>
            <a:r>
              <a:rPr lang="ru-RU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825500" y="1165225"/>
            <a:ext cx="9975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олаз</a:t>
            </a:r>
            <a:r>
              <a:rPr lang="ru-RU" dirty="0">
                <a:solidFill>
                  <a:srgbClr val="C00000"/>
                </a:solidFill>
              </a:rPr>
              <a:t>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882766" y="1317625"/>
            <a:ext cx="105753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</a:t>
            </a:r>
            <a:r>
              <a:rPr lang="ru-RU" sz="14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итель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120900" y="1317625"/>
            <a:ext cx="1225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</a:t>
            </a:r>
            <a:r>
              <a:rPr lang="ru-RU" sz="1400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омерка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090836" y="860425"/>
            <a:ext cx="10206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</a:t>
            </a:r>
            <a:r>
              <a:rPr lang="ru-RU" sz="1400" b="1" dirty="0">
                <a:solidFill>
                  <a:srgbClr val="1F497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яной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806700" y="327025"/>
            <a:ext cx="96090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Вод</a:t>
            </a:r>
            <a:r>
              <a:rPr lang="ru-RU" sz="14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олей</a:t>
            </a:r>
            <a:endParaRPr lang="ru-RU" sz="14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35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75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75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75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75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75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75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75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75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5765800" cy="324485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1611621" y="191537"/>
            <a:ext cx="2859877" cy="369332"/>
          </a:xfrm>
        </p:spPr>
        <p:txBody>
          <a:bodyPr/>
          <a:lstStyle/>
          <a:p>
            <a:pPr algn="ctr" eaLnBrk="1" hangingPunct="1"/>
            <a:r>
              <a:rPr lang="ru-RU" altLang="ru-RU" sz="2400" dirty="0">
                <a:solidFill>
                  <a:schemeClr val="tx2">
                    <a:lumMod val="50000"/>
                  </a:schemeClr>
                </a:solidFill>
              </a:rPr>
              <a:t>-един-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85388" y="434511"/>
            <a:ext cx="5220251" cy="1949914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 eaLnBrk="1" hangingPunct="1">
              <a:lnSpc>
                <a:spcPct val="80000"/>
              </a:lnSpc>
            </a:pPr>
            <a:endParaRPr lang="ru-RU" altLang="ru-RU" sz="2300" b="1" dirty="0" smtClean="0"/>
          </a:p>
          <a:p>
            <a:pPr algn="ctr">
              <a:lnSpc>
                <a:spcPct val="80000"/>
              </a:lnSpc>
            </a:pP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Единство   Единица </a:t>
            </a:r>
            <a:endParaRPr lang="ru-RU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</a:pPr>
            <a:endParaRPr lang="ru-RU" alt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</a:pPr>
            <a:endParaRPr lang="ru-RU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Единение   Объединиться</a:t>
            </a:r>
          </a:p>
          <a:p>
            <a:pPr algn="ctr" eaLnBrk="1" hangingPunct="1">
              <a:lnSpc>
                <a:spcPct val="80000"/>
              </a:lnSpc>
            </a:pPr>
            <a:endParaRPr lang="ru-RU" alt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</a:pPr>
            <a:r>
              <a:rPr lang="ru-RU" alt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Соединение   Единственный</a:t>
            </a:r>
            <a:endParaRPr lang="ru-RU" alt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eaLnBrk="1" hangingPunct="1">
              <a:lnSpc>
                <a:spcPct val="80000"/>
              </a:lnSpc>
            </a:pPr>
            <a:endParaRPr lang="ru-RU" altLang="ru-RU" sz="2300" b="1" dirty="0"/>
          </a:p>
          <a:p>
            <a:pPr algn="ctr" eaLnBrk="1" hangingPunct="1">
              <a:lnSpc>
                <a:spcPct val="80000"/>
              </a:lnSpc>
            </a:pPr>
            <a:endParaRPr lang="ru-RU" altLang="ru-RU" sz="2300" b="1" dirty="0"/>
          </a:p>
          <a:p>
            <a:pPr algn="ctr" eaLnBrk="1" hangingPunct="1">
              <a:lnSpc>
                <a:spcPct val="80000"/>
              </a:lnSpc>
            </a:pPr>
            <a:endParaRPr lang="ru-RU" altLang="ru-RU" sz="2300" b="1" dirty="0"/>
          </a:p>
          <a:p>
            <a:pPr algn="ctr" eaLnBrk="1" hangingPunct="1">
              <a:lnSpc>
                <a:spcPct val="80000"/>
              </a:lnSpc>
            </a:pPr>
            <a:endParaRPr lang="ru-RU" altLang="ru-RU" sz="2300" b="1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ru-RU" altLang="ru-RU" sz="2300" b="1" dirty="0"/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ru-RU" altLang="ru-RU" sz="2300" b="1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altLang="ru-RU" sz="2300" dirty="0"/>
          </a:p>
        </p:txBody>
      </p:sp>
      <p:sp>
        <p:nvSpPr>
          <p:cNvPr id="9230" name="Arc 14"/>
          <p:cNvSpPr>
            <a:spLocks/>
          </p:cNvSpPr>
          <p:nvPr/>
        </p:nvSpPr>
        <p:spPr bwMode="auto">
          <a:xfrm rot="3452442" flipH="1">
            <a:off x="2795449" y="41710"/>
            <a:ext cx="482221" cy="653658"/>
          </a:xfrm>
          <a:custGeom>
            <a:avLst/>
            <a:gdLst>
              <a:gd name="T0" fmla="*/ 2147483647 w 21359"/>
              <a:gd name="T1" fmla="*/ 0 h 20482"/>
              <a:gd name="T2" fmla="*/ 2147483647 w 21359"/>
              <a:gd name="T3" fmla="*/ 2147483647 h 20482"/>
              <a:gd name="T4" fmla="*/ 0 w 21359"/>
              <a:gd name="T5" fmla="*/ 2147483647 h 20482"/>
              <a:gd name="T6" fmla="*/ 0 60000 65536"/>
              <a:gd name="T7" fmla="*/ 0 60000 65536"/>
              <a:gd name="T8" fmla="*/ 0 60000 65536"/>
              <a:gd name="T9" fmla="*/ 0 w 21359"/>
              <a:gd name="T10" fmla="*/ 0 h 20482"/>
              <a:gd name="T11" fmla="*/ 21359 w 21359"/>
              <a:gd name="T12" fmla="*/ 20482 h 204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59" h="20482" fill="none" extrusionOk="0">
                <a:moveTo>
                  <a:pt x="6859" y="0"/>
                </a:moveTo>
                <a:cubicBezTo>
                  <a:pt x="14551" y="2576"/>
                  <a:pt x="20151" y="9245"/>
                  <a:pt x="21359" y="17266"/>
                </a:cubicBezTo>
              </a:path>
              <a:path w="21359" h="20482" stroke="0" extrusionOk="0">
                <a:moveTo>
                  <a:pt x="6859" y="0"/>
                </a:moveTo>
                <a:cubicBezTo>
                  <a:pt x="14551" y="2576"/>
                  <a:pt x="20151" y="9245"/>
                  <a:pt x="21359" y="17266"/>
                </a:cubicBezTo>
                <a:lnTo>
                  <a:pt x="0" y="20482"/>
                </a:lnTo>
                <a:lnTo>
                  <a:pt x="6859" y="0"/>
                </a:lnTo>
                <a:close/>
              </a:path>
            </a:pathLst>
          </a:custGeom>
          <a:noFill/>
          <a:ln w="57150">
            <a:solidFill>
              <a:srgbClr val="CC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lIns="51481" tIns="25740" rIns="51481" bIns="25740" anchor="ctr"/>
          <a:lstStyle/>
          <a:p>
            <a:endParaRPr lang="ru-RU"/>
          </a:p>
        </p:txBody>
      </p:sp>
      <p:sp>
        <p:nvSpPr>
          <p:cNvPr id="2" name="Arc 14"/>
          <p:cNvSpPr>
            <a:spLocks/>
          </p:cNvSpPr>
          <p:nvPr/>
        </p:nvSpPr>
        <p:spPr bwMode="auto">
          <a:xfrm rot="3056147" flipH="1">
            <a:off x="1510377" y="429352"/>
            <a:ext cx="800933" cy="771662"/>
          </a:xfrm>
          <a:custGeom>
            <a:avLst/>
            <a:gdLst>
              <a:gd name="T0" fmla="*/ 2147483647 w 21359"/>
              <a:gd name="T1" fmla="*/ 0 h 20482"/>
              <a:gd name="T2" fmla="*/ 2147483647 w 21359"/>
              <a:gd name="T3" fmla="*/ 2147483647 h 20482"/>
              <a:gd name="T4" fmla="*/ 0 w 21359"/>
              <a:gd name="T5" fmla="*/ 2147483647 h 20482"/>
              <a:gd name="T6" fmla="*/ 0 60000 65536"/>
              <a:gd name="T7" fmla="*/ 0 60000 65536"/>
              <a:gd name="T8" fmla="*/ 0 60000 65536"/>
              <a:gd name="T9" fmla="*/ 0 w 21359"/>
              <a:gd name="T10" fmla="*/ 0 h 20482"/>
              <a:gd name="T11" fmla="*/ 21359 w 21359"/>
              <a:gd name="T12" fmla="*/ 20482 h 204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59" h="20482" fill="none" extrusionOk="0">
                <a:moveTo>
                  <a:pt x="6859" y="0"/>
                </a:moveTo>
                <a:cubicBezTo>
                  <a:pt x="14551" y="2576"/>
                  <a:pt x="20151" y="9245"/>
                  <a:pt x="21359" y="17266"/>
                </a:cubicBezTo>
              </a:path>
              <a:path w="21359" h="20482" stroke="0" extrusionOk="0">
                <a:moveTo>
                  <a:pt x="6859" y="0"/>
                </a:moveTo>
                <a:cubicBezTo>
                  <a:pt x="14551" y="2576"/>
                  <a:pt x="20151" y="9245"/>
                  <a:pt x="21359" y="17266"/>
                </a:cubicBezTo>
                <a:lnTo>
                  <a:pt x="0" y="20482"/>
                </a:lnTo>
                <a:lnTo>
                  <a:pt x="6859" y="0"/>
                </a:lnTo>
                <a:close/>
              </a:path>
            </a:pathLst>
          </a:custGeom>
          <a:noFill/>
          <a:ln w="57150">
            <a:solidFill>
              <a:srgbClr val="CC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lIns="51481" tIns="25740" rIns="51481" bIns="25740" anchor="ctr"/>
          <a:lstStyle/>
          <a:p>
            <a:endParaRPr lang="ru-RU"/>
          </a:p>
        </p:txBody>
      </p:sp>
      <p:sp>
        <p:nvSpPr>
          <p:cNvPr id="12" name="Arc 14"/>
          <p:cNvSpPr>
            <a:spLocks/>
          </p:cNvSpPr>
          <p:nvPr/>
        </p:nvSpPr>
        <p:spPr bwMode="auto">
          <a:xfrm rot="3056147" flipH="1">
            <a:off x="3225888" y="495280"/>
            <a:ext cx="800933" cy="771662"/>
          </a:xfrm>
          <a:custGeom>
            <a:avLst/>
            <a:gdLst>
              <a:gd name="T0" fmla="*/ 2147483647 w 21359"/>
              <a:gd name="T1" fmla="*/ 0 h 20482"/>
              <a:gd name="T2" fmla="*/ 2147483647 w 21359"/>
              <a:gd name="T3" fmla="*/ 2147483647 h 20482"/>
              <a:gd name="T4" fmla="*/ 0 w 21359"/>
              <a:gd name="T5" fmla="*/ 2147483647 h 20482"/>
              <a:gd name="T6" fmla="*/ 0 60000 65536"/>
              <a:gd name="T7" fmla="*/ 0 60000 65536"/>
              <a:gd name="T8" fmla="*/ 0 60000 65536"/>
              <a:gd name="T9" fmla="*/ 0 w 21359"/>
              <a:gd name="T10" fmla="*/ 0 h 20482"/>
              <a:gd name="T11" fmla="*/ 21359 w 21359"/>
              <a:gd name="T12" fmla="*/ 20482 h 20482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359" h="20482" fill="none" extrusionOk="0">
                <a:moveTo>
                  <a:pt x="6859" y="0"/>
                </a:moveTo>
                <a:cubicBezTo>
                  <a:pt x="14551" y="2576"/>
                  <a:pt x="20151" y="9245"/>
                  <a:pt x="21359" y="17266"/>
                </a:cubicBezTo>
              </a:path>
              <a:path w="21359" h="20482" stroke="0" extrusionOk="0">
                <a:moveTo>
                  <a:pt x="6859" y="0"/>
                </a:moveTo>
                <a:cubicBezTo>
                  <a:pt x="14551" y="2576"/>
                  <a:pt x="20151" y="9245"/>
                  <a:pt x="21359" y="17266"/>
                </a:cubicBezTo>
                <a:lnTo>
                  <a:pt x="0" y="20482"/>
                </a:lnTo>
                <a:lnTo>
                  <a:pt x="6859" y="0"/>
                </a:lnTo>
                <a:close/>
              </a:path>
            </a:pathLst>
          </a:custGeom>
          <a:noFill/>
          <a:ln w="57150">
            <a:solidFill>
              <a:srgbClr val="CC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10800000" vert="eaVert" wrap="none" lIns="51481" tIns="25740" rIns="51481" bIns="25740" anchor="ctr"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901" y="1393825"/>
            <a:ext cx="838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2003425"/>
            <a:ext cx="838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2003425"/>
            <a:ext cx="762001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100" y="1393825"/>
            <a:ext cx="838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781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8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86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86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86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/>
      <p:bldP spid="28675" grpId="0" build="p"/>
      <p:bldP spid="9230" grpId="0" animBg="1"/>
      <p:bldP spid="2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1" y="631825"/>
            <a:ext cx="5113796" cy="276999"/>
          </a:xfrm>
        </p:spPr>
        <p:txBody>
          <a:bodyPr/>
          <a:lstStyle/>
          <a:p>
            <a:pPr algn="ctr"/>
            <a:r>
              <a:rPr lang="ru-RU" sz="1800" b="1" dirty="0" smtClean="0">
                <a:solidFill>
                  <a:srgbClr val="FF0000"/>
                </a:solidFill>
              </a:rPr>
              <a:t>Спишите, выделяя корень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313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1089025"/>
            <a:ext cx="5257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Мечта, мечтать, мечтательный; хозяйство, хозяйничать, хозяйственный; забота, заботиться, беззаботный; чёрный, чернеть, чернота.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229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313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708025"/>
            <a:ext cx="548640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Мечта, мечтать, мечтательный; 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хозяйство, хозяйничать, хозяйственный; </a:t>
            </a:r>
          </a:p>
          <a:p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забота, заботиться, беззаботный; </a:t>
            </a:r>
          </a:p>
          <a:p>
            <a:endParaRPr lang="ru-RU" sz="2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чёрный, чернеть, чернота.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Дуга 5"/>
          <p:cNvSpPr/>
          <p:nvPr/>
        </p:nvSpPr>
        <p:spPr>
          <a:xfrm>
            <a:off x="520700" y="718668"/>
            <a:ext cx="647406" cy="130157"/>
          </a:xfrm>
          <a:prstGeom prst="arc">
            <a:avLst>
              <a:gd name="adj1" fmla="val 10970830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1363" y="2066925"/>
            <a:ext cx="744537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Дуга 7"/>
          <p:cNvSpPr/>
          <p:nvPr/>
        </p:nvSpPr>
        <p:spPr>
          <a:xfrm>
            <a:off x="1473494" y="708025"/>
            <a:ext cx="647406" cy="130157"/>
          </a:xfrm>
          <a:prstGeom prst="arc">
            <a:avLst>
              <a:gd name="adj1" fmla="val 10970830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9" name="Дуга 8"/>
          <p:cNvSpPr/>
          <p:nvPr/>
        </p:nvSpPr>
        <p:spPr>
          <a:xfrm>
            <a:off x="2692694" y="730268"/>
            <a:ext cx="588669" cy="140800"/>
          </a:xfrm>
          <a:prstGeom prst="arc">
            <a:avLst>
              <a:gd name="adj1" fmla="val 10970830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0" name="Дуга 9"/>
          <p:cNvSpPr/>
          <p:nvPr/>
        </p:nvSpPr>
        <p:spPr>
          <a:xfrm>
            <a:off x="3454694" y="1404468"/>
            <a:ext cx="723606" cy="217957"/>
          </a:xfrm>
          <a:prstGeom prst="arc">
            <a:avLst>
              <a:gd name="adj1" fmla="val 10970830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1" name="Дуга 10"/>
          <p:cNvSpPr/>
          <p:nvPr/>
        </p:nvSpPr>
        <p:spPr>
          <a:xfrm>
            <a:off x="215900" y="1393825"/>
            <a:ext cx="780903" cy="152400"/>
          </a:xfrm>
          <a:prstGeom prst="arc">
            <a:avLst>
              <a:gd name="adj1" fmla="val 10970830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2" name="Дуга 11"/>
          <p:cNvSpPr/>
          <p:nvPr/>
        </p:nvSpPr>
        <p:spPr>
          <a:xfrm>
            <a:off x="1682602" y="1416068"/>
            <a:ext cx="743097" cy="206357"/>
          </a:xfrm>
          <a:prstGeom prst="arc">
            <a:avLst>
              <a:gd name="adj1" fmla="val 10970830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3" name="Дуга 12"/>
          <p:cNvSpPr/>
          <p:nvPr/>
        </p:nvSpPr>
        <p:spPr>
          <a:xfrm>
            <a:off x="1321094" y="2101868"/>
            <a:ext cx="647406" cy="130157"/>
          </a:xfrm>
          <a:prstGeom prst="arc">
            <a:avLst>
              <a:gd name="adj1" fmla="val 10970830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4" name="Дуга 13"/>
          <p:cNvSpPr/>
          <p:nvPr/>
        </p:nvSpPr>
        <p:spPr>
          <a:xfrm>
            <a:off x="292100" y="2101868"/>
            <a:ext cx="647406" cy="130157"/>
          </a:xfrm>
          <a:prstGeom prst="arc">
            <a:avLst>
              <a:gd name="adj1" fmla="val 10970830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5" name="Дуга 14"/>
          <p:cNvSpPr/>
          <p:nvPr/>
        </p:nvSpPr>
        <p:spPr>
          <a:xfrm>
            <a:off x="215900" y="2787668"/>
            <a:ext cx="647406" cy="130157"/>
          </a:xfrm>
          <a:prstGeom prst="arc">
            <a:avLst>
              <a:gd name="adj1" fmla="val 10970830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6" name="Дуга 15"/>
          <p:cNvSpPr/>
          <p:nvPr/>
        </p:nvSpPr>
        <p:spPr>
          <a:xfrm>
            <a:off x="1358900" y="2787668"/>
            <a:ext cx="647406" cy="130157"/>
          </a:xfrm>
          <a:prstGeom prst="arc">
            <a:avLst>
              <a:gd name="adj1" fmla="val 10970830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  <p:sp>
        <p:nvSpPr>
          <p:cNvPr id="17" name="Дуга 16"/>
          <p:cNvSpPr/>
          <p:nvPr/>
        </p:nvSpPr>
        <p:spPr>
          <a:xfrm>
            <a:off x="2540294" y="2787668"/>
            <a:ext cx="647406" cy="130157"/>
          </a:xfrm>
          <a:prstGeom prst="arc">
            <a:avLst>
              <a:gd name="adj1" fmla="val 10970830"/>
              <a:gd name="adj2" fmla="val 0"/>
            </a:avLst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7179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55625"/>
            <a:ext cx="5562600" cy="1107996"/>
          </a:xfrm>
        </p:spPr>
        <p:txBody>
          <a:bodyPr/>
          <a:lstStyle/>
          <a:p>
            <a:r>
              <a:rPr lang="ru-RU" sz="1800" dirty="0" smtClean="0">
                <a:solidFill>
                  <a:srgbClr val="FF0000"/>
                </a:solidFill>
              </a:rPr>
              <a:t>     Спишите только однокоренные слова. Почему </a:t>
            </a:r>
          </a:p>
          <a:p>
            <a:r>
              <a:rPr lang="ru-RU" sz="1800" dirty="0" smtClean="0">
                <a:solidFill>
                  <a:srgbClr val="FF0000"/>
                </a:solidFill>
              </a:rPr>
              <a:t>вы не записали все предложенные примеры? Выделите корень, объясните его лексическое значение.</a:t>
            </a:r>
            <a:endParaRPr lang="ru-RU" sz="1800" dirty="0">
              <a:solidFill>
                <a:srgbClr val="FF0000"/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314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1622425"/>
            <a:ext cx="56261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Лес, лестница, лесничий; честный, чесночный, чеснок; седло, седловина, седина; смешной, смешать,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мешить; левый, лев, влево; водичка, водитель, водяной.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518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778500" cy="3235592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94812" y="14817"/>
            <a:ext cx="5189220" cy="540808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Продолжи правило</a:t>
            </a:r>
          </a:p>
        </p:txBody>
      </p:sp>
      <p:pic>
        <p:nvPicPr>
          <p:cNvPr id="2050" name="Picture 2" descr="C:\Users\Администратор\Desktop\Рисунок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98425"/>
            <a:ext cx="804914" cy="63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82098" y="706905"/>
            <a:ext cx="5842940" cy="711097"/>
          </a:xfrm>
          <a:prstGeom prst="rect">
            <a:avLst/>
          </a:prstGeom>
        </p:spPr>
        <p:txBody>
          <a:bodyPr vert="horz" lIns="51481" tIns="25740" rIns="51481" bIns="2574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1.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Слова с одним и тем же корнем называются...</a:t>
            </a:r>
          </a:p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82098" y="1297704"/>
            <a:ext cx="5652608" cy="705721"/>
          </a:xfrm>
          <a:prstGeom prst="rect">
            <a:avLst/>
          </a:prstGeom>
        </p:spPr>
        <p:txBody>
          <a:bodyPr vert="horz" lIns="51481" tIns="25740" rIns="51481" bIns="2574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2. Слова с различным лексическим значением, но с одинаковым корнем называются...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82098" y="2108328"/>
            <a:ext cx="5652608" cy="657097"/>
          </a:xfrm>
          <a:prstGeom prst="rect">
            <a:avLst/>
          </a:prstGeom>
        </p:spPr>
        <p:txBody>
          <a:bodyPr vert="horz" lIns="51481" tIns="25740" rIns="51481" bIns="2574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3. При изменении слова изменяется только его..., а лексическое значение остаётся тем же самым.</a:t>
            </a:r>
          </a:p>
        </p:txBody>
      </p:sp>
      <p:sp>
        <p:nvSpPr>
          <p:cNvPr id="9" name="Объект 2"/>
          <p:cNvSpPr txBox="1">
            <a:spLocks/>
          </p:cNvSpPr>
          <p:nvPr/>
        </p:nvSpPr>
        <p:spPr>
          <a:xfrm>
            <a:off x="101823" y="2513344"/>
            <a:ext cx="5652608" cy="657097"/>
          </a:xfrm>
          <a:prstGeom prst="rect">
            <a:avLst/>
          </a:prstGeom>
        </p:spPr>
        <p:txBody>
          <a:bodyPr vert="horz" lIns="51481" tIns="25740" rIns="51481" bIns="2574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ru-RU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68431" y="988643"/>
            <a:ext cx="1981469" cy="328982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однокоренными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64991" y="1826843"/>
            <a:ext cx="1444656" cy="328982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омонимами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547344" y="2741243"/>
            <a:ext cx="3078756" cy="328982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грамматическое значение</a:t>
            </a:r>
          </a:p>
        </p:txBody>
      </p:sp>
    </p:spTree>
    <p:extLst>
      <p:ext uri="{BB962C8B-B14F-4D97-AF65-F5344CB8AC3E}">
        <p14:creationId xmlns:p14="http://schemas.microsoft.com/office/powerpoint/2010/main" val="1166052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7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5" grpId="0"/>
      <p:bldP spid="11" grpId="0"/>
      <p:bldP spid="1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/>
              <a:t>УПРАЖНЕНИЕ </a:t>
            </a:r>
            <a:r>
              <a:rPr lang="ru-RU" sz="2400" dirty="0" smtClean="0"/>
              <a:t>314</a:t>
            </a:r>
            <a:endParaRPr lang="ru-RU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39700" y="708025"/>
            <a:ext cx="56261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Лес, лесничий;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чесночный, чеснок;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седло, седловина;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смешной, смешить;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левый, влево; </a:t>
            </a:r>
          </a:p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водичка, водяной.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500" y="746125"/>
            <a:ext cx="596900" cy="19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470025"/>
            <a:ext cx="7493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1058487"/>
            <a:ext cx="1060450" cy="259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6500" y="1470025"/>
            <a:ext cx="749300" cy="16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774825"/>
            <a:ext cx="825500" cy="258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774824"/>
            <a:ext cx="825500" cy="258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664" y="2149475"/>
            <a:ext cx="525462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300" y="741363"/>
            <a:ext cx="596900" cy="195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062037"/>
            <a:ext cx="1060450" cy="255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038" y="2155825"/>
            <a:ext cx="525462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2530475"/>
            <a:ext cx="525462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238" y="2530475"/>
            <a:ext cx="525462" cy="31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1583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59904" y="708026"/>
            <a:ext cx="5037596" cy="544682"/>
          </a:xfrm>
        </p:spPr>
        <p:txBody>
          <a:bodyPr/>
          <a:lstStyle/>
          <a:p>
            <a:r>
              <a:rPr lang="ru-RU" sz="2000" i="0" dirty="0"/>
              <a:t>Выберите строку, в которой все слова однокоренные.</a:t>
            </a:r>
          </a:p>
          <a:p>
            <a:r>
              <a:rPr lang="ru-RU" sz="2000" i="0" dirty="0"/>
              <a:t>1. снег, снежный, снежок, подснежник</a:t>
            </a:r>
          </a:p>
          <a:p>
            <a:r>
              <a:rPr lang="ru-RU" sz="2000" i="0" dirty="0"/>
              <a:t>2. снег, снега, снегом, снежок</a:t>
            </a:r>
          </a:p>
          <a:p>
            <a:r>
              <a:rPr lang="ru-RU" sz="2000" i="0" dirty="0"/>
              <a:t>3. снег, снежинка, снегом, снега</a:t>
            </a:r>
          </a:p>
          <a:p>
            <a:r>
              <a:rPr lang="ru-RU" sz="2000" i="0" dirty="0"/>
              <a:t>4.снег, снегу, снегом, снеге</a:t>
            </a:r>
          </a:p>
          <a:p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215900" y="1241425"/>
            <a:ext cx="457200" cy="4079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282700" y="1927225"/>
            <a:ext cx="68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120900" y="1927225"/>
            <a:ext cx="76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2654300" y="2232025"/>
            <a:ext cx="6858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3568700" y="2232025"/>
            <a:ext cx="60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1282700" y="2536825"/>
            <a:ext cx="60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2120900" y="2536825"/>
            <a:ext cx="609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2997200" y="2536825"/>
            <a:ext cx="5715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8630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22225"/>
            <a:ext cx="5765800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174625"/>
            <a:ext cx="4900930" cy="315471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39699" y="-76200"/>
            <a:ext cx="5562601" cy="3146425"/>
          </a:xfrm>
          <a:prstGeom prst="rect">
            <a:avLst/>
          </a:prstGeom>
        </p:spPr>
        <p:txBody>
          <a:bodyPr lIns="51481" tIns="25740" rIns="51481" bIns="25740">
            <a:noAutofit/>
          </a:bodyPr>
          <a:lstStyle/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1. Корень, приставка, суффикс,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окончание –   </a:t>
            </a: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это…?</a:t>
            </a:r>
            <a:r>
              <a:rPr lang="ru-RU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Значимая часть слова, которая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образует</a:t>
            </a: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формы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слов -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…?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8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Часть слова без окончания -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…?</a:t>
            </a:r>
            <a:r>
              <a:rPr lang="ru-RU" sz="1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Главная значимая часть слова, в которой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заключено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общее лексическое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значение</a:t>
            </a: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всех однокоренных слов -…?</a:t>
            </a:r>
            <a:r>
              <a:rPr lang="ru-RU" sz="1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. Значимая часть слова, которая находится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перед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корнем и служит для образования </a:t>
            </a:r>
            <a:endParaRPr lang="ru-RU" sz="1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dirty="0" smtClean="0">
                <a:latin typeface="Arial" panose="020B0604020202020204" pitchFamily="34" charset="0"/>
                <a:cs typeface="Arial" panose="020B0604020202020204" pitchFamily="34" charset="0"/>
              </a:rPr>
              <a:t>    слов </a:t>
            </a:r>
            <a: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  <a:t>- …?</a:t>
            </a:r>
            <a:br>
              <a:rPr lang="ru-RU" sz="18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27401" y="872093"/>
            <a:ext cx="13596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ru-RU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Окончание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70338" y="1176893"/>
            <a:ext cx="165576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Основа слова</a:t>
            </a:r>
            <a:endParaRPr lang="ru-RU" b="1" dirty="0">
              <a:solidFill>
                <a:prstClr val="black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328181" y="414893"/>
            <a:ext cx="12458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ru-RU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Морфемы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810491" y="2015093"/>
            <a:ext cx="952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4400"/>
            <a:r>
              <a:rPr lang="ru-RU" b="1" kern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Корень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739900" y="2853293"/>
            <a:ext cx="1330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Приставка</a:t>
            </a:r>
          </a:p>
        </p:txBody>
      </p:sp>
    </p:spTree>
    <p:extLst>
      <p:ext uri="{BB962C8B-B14F-4D97-AF65-F5344CB8AC3E}">
        <p14:creationId xmlns:p14="http://schemas.microsoft.com/office/powerpoint/2010/main" val="1746268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669058"/>
            <a:ext cx="5029200" cy="2232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07777"/>
          </a:xfrm>
        </p:spPr>
        <p:txBody>
          <a:bodyPr/>
          <a:lstStyle/>
          <a:p>
            <a:pPr algn="ctr"/>
            <a:r>
              <a:rPr lang="ru-RU" dirty="0" smtClean="0"/>
              <a:t>САМОСТОЯТЕЛЬНАЯ РАБОТА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113511" y="1191538"/>
            <a:ext cx="3598189" cy="738664"/>
          </a:xfrm>
        </p:spPr>
        <p:txBody>
          <a:bodyPr/>
          <a:lstStyle/>
          <a:p>
            <a:pPr algn="ctr"/>
            <a:r>
              <a:rPr lang="ru-RU" sz="1600" b="1" i="0" dirty="0" smtClean="0"/>
              <a:t> </a:t>
            </a:r>
            <a:r>
              <a:rPr lang="ru-RU" sz="1600" b="1" i="0" dirty="0" smtClean="0">
                <a:solidFill>
                  <a:schemeClr val="bg1"/>
                </a:solidFill>
              </a:rPr>
              <a:t>§ 47. ВЫУЧИТЬ ПРАВИЛО.</a:t>
            </a:r>
          </a:p>
          <a:p>
            <a:pPr algn="ctr"/>
            <a:r>
              <a:rPr lang="ru-RU" sz="1600" b="1" i="0" dirty="0" smtClean="0">
                <a:solidFill>
                  <a:schemeClr val="bg1"/>
                </a:solidFill>
              </a:rPr>
              <a:t>ВЫПОЛНИТЬ УПРАЖНЕНИЕ 315. СТРАНИЦА 143.</a:t>
            </a:r>
            <a:endParaRPr lang="ru-RU" sz="1600" b="1" i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2225"/>
            <a:ext cx="5734706" cy="3244850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2050" name="Picture 2" descr="C:\Users\Администратор\Desktop\Рисунок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63" y="0"/>
            <a:ext cx="742737" cy="587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82098" y="1546225"/>
            <a:ext cx="5544002" cy="711097"/>
          </a:xfrm>
          <a:prstGeom prst="rect">
            <a:avLst/>
          </a:prstGeom>
        </p:spPr>
        <p:txBody>
          <a:bodyPr vert="horz" lIns="51481" tIns="25740" rIns="51481" bIns="25740" rtlCol="0">
            <a:normAutofit fontScale="5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5. Нулевое окончание – это такое окончание, </a:t>
            </a:r>
          </a:p>
          <a:p>
            <a:pPr marL="0" indent="0">
              <a:buNone/>
            </a:pP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которое не ...</a:t>
            </a:r>
          </a:p>
          <a:p>
            <a:pPr marL="0" indent="0">
              <a:buNone/>
            </a:pPr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7" name="Объект 2"/>
          <p:cNvSpPr txBox="1">
            <a:spLocks/>
          </p:cNvSpPr>
          <p:nvPr/>
        </p:nvSpPr>
        <p:spPr>
          <a:xfrm>
            <a:off x="82098" y="2308225"/>
            <a:ext cx="5652608" cy="567378"/>
          </a:xfrm>
          <a:prstGeom prst="rect">
            <a:avLst/>
          </a:prstGeom>
        </p:spPr>
        <p:txBody>
          <a:bodyPr vert="horz" lIns="51481" tIns="25740" rIns="51481" bIns="2574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800" b="1" dirty="0">
                <a:latin typeface="Arial" panose="020B0604020202020204" pitchFamily="34" charset="0"/>
                <a:cs typeface="Arial" panose="020B0604020202020204" pitchFamily="34" charset="0"/>
              </a:rPr>
              <a:t> 6. Корень – это... значимая часть слова, в которой заключено ..</a:t>
            </a:r>
          </a:p>
        </p:txBody>
      </p:sp>
      <p:sp>
        <p:nvSpPr>
          <p:cNvPr id="8" name="Объект 2"/>
          <p:cNvSpPr txBox="1">
            <a:spLocks/>
          </p:cNvSpPr>
          <p:nvPr/>
        </p:nvSpPr>
        <p:spPr>
          <a:xfrm>
            <a:off x="158298" y="736728"/>
            <a:ext cx="5544002" cy="657097"/>
          </a:xfrm>
          <a:prstGeom prst="rect">
            <a:avLst/>
          </a:prstGeom>
        </p:spPr>
        <p:txBody>
          <a:bodyPr vert="horz" lIns="51481" tIns="25740" rIns="51481" bIns="2574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7200" b="1" dirty="0">
                <a:latin typeface="Arial" panose="020B0604020202020204" pitchFamily="34" charset="0"/>
                <a:cs typeface="Arial" panose="020B0604020202020204" pitchFamily="34" charset="0"/>
              </a:rPr>
              <a:t>. Окончание – это изменяемая значимая </a:t>
            </a:r>
            <a:endParaRPr lang="ru-RU" sz="7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7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часть </a:t>
            </a:r>
            <a:r>
              <a:rPr lang="ru-RU" sz="7200" b="1" dirty="0">
                <a:latin typeface="Arial" panose="020B0604020202020204" pitchFamily="34" charset="0"/>
                <a:cs typeface="Arial" panose="020B0604020202020204" pitchFamily="34" charset="0"/>
              </a:rPr>
              <a:t>слова, которая образует...</a:t>
            </a:r>
          </a:p>
          <a:p>
            <a:pPr marL="0" indent="0">
              <a:buNone/>
            </a:pPr>
            <a:r>
              <a:rPr lang="ru-RU" sz="7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156419" y="1851025"/>
            <a:ext cx="2449033" cy="328982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обозначено звуками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21584" y="2817443"/>
            <a:ext cx="3680716" cy="328982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главная, лексическое значение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73500" y="988643"/>
            <a:ext cx="1622973" cy="328982"/>
          </a:xfrm>
          <a:prstGeom prst="rect">
            <a:avLst/>
          </a:prstGeom>
          <a:noFill/>
        </p:spPr>
        <p:txBody>
          <a:bodyPr wrap="none" lIns="51481" tIns="25740" rIns="51481" bIns="25740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 слова</a:t>
            </a: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294812" y="14817"/>
            <a:ext cx="5189220" cy="540808"/>
          </a:xfrm>
          <a:prstGeom prst="rect">
            <a:avLst/>
          </a:prstGeom>
        </p:spPr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914400"/>
            <a:endParaRPr lang="ru-RU" sz="2400" kern="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54303" y="22225"/>
            <a:ext cx="4900930" cy="623248"/>
          </a:xfrm>
        </p:spPr>
        <p:txBody>
          <a:bodyPr/>
          <a:lstStyle/>
          <a:p>
            <a:pPr algn="ctr"/>
            <a: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Продолжи правило</a:t>
            </a:r>
            <a:br>
              <a:rPr lang="ru-RU" sz="2000" dirty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12709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5" grpId="0"/>
      <p:bldP spid="12" grpId="0"/>
      <p:bldP spid="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body" idx="1"/>
          </p:nvPr>
        </p:nvSpPr>
        <p:spPr>
          <a:xfrm>
            <a:off x="215900" y="631825"/>
            <a:ext cx="5333999" cy="8522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chemeClr val="accent1"/>
            </a:solidFill>
          </a:ln>
        </p:spPr>
        <p:txBody>
          <a:bodyPr lIns="51481" tIns="25740" rIns="51481" bIns="25740"/>
          <a:lstStyle/>
          <a:p>
            <a:r>
              <a:rPr lang="ru-RU" dirty="0" smtClean="0">
                <a:latin typeface="Georgia" panose="02040502050405020303" pitchFamily="18" charset="0"/>
              </a:rPr>
              <a:t>  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Значимая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часть слова, которая образует формы слова. </a:t>
            </a:r>
          </a:p>
          <a:p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Эта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морфема обозначается символом: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□</a:t>
            </a:r>
            <a:endParaRPr lang="ru-RU" sz="1600" b="1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15900" y="1622425"/>
            <a:ext cx="5334000" cy="13716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4925">
            <a:solidFill>
              <a:schemeClr val="accent1"/>
            </a:solidFill>
          </a:ln>
        </p:spPr>
        <p:txBody>
          <a:bodyPr vert="horz" lIns="51481" tIns="25740" rIns="51481" bIns="2574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Georgia" panose="02040502050405020303" pitchFamily="18" charset="0"/>
              </a:rPr>
              <a:t>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Окончание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средством связи слов в словосочетании и предложении. 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Окончание вычленяется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склоняемых и спрягаемых частей речи: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сущ., 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прилаг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ru-RU" sz="16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местоим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., </a:t>
            </a:r>
            <a:r>
              <a:rPr lang="ru-RU" sz="16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глагол.</a:t>
            </a: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ОКОНЧАНИЕ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7501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98425"/>
            <a:ext cx="4900930" cy="369332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НУЛЕВОЕ ОКОНЧАНИЕ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39700" y="692584"/>
            <a:ext cx="5486400" cy="9794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4925">
            <a:solidFill>
              <a:schemeClr val="accent1"/>
            </a:solidFill>
          </a:ln>
        </p:spPr>
        <p:txBody>
          <a:bodyPr lIns="51481" tIns="25740" rIns="51481" bIns="25740"/>
          <a:lstStyle/>
          <a:p>
            <a:r>
              <a:rPr lang="ru-RU" sz="2000" dirty="0" smtClean="0">
                <a:latin typeface="Georgia" panose="02040502050405020303" pitchFamily="18" charset="0"/>
              </a:rPr>
              <a:t>      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Окончание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которое не выражено звуками.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Кварта′л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, </a:t>
            </a:r>
            <a:r>
              <a:rPr lang="ru-RU" sz="2000" b="1" dirty="0" err="1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Кварта′л</a:t>
            </a:r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025900" y="1097126"/>
            <a:ext cx="189319" cy="1703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  <p:grpSp>
        <p:nvGrpSpPr>
          <p:cNvPr id="11" name="Группа 10"/>
          <p:cNvGrpSpPr/>
          <p:nvPr/>
        </p:nvGrpSpPr>
        <p:grpSpPr>
          <a:xfrm>
            <a:off x="215900" y="1851025"/>
            <a:ext cx="5410199" cy="1098337"/>
            <a:chOff x="1043608" y="3395655"/>
            <a:chExt cx="6984776" cy="2321339"/>
          </a:xfrm>
        </p:grpSpPr>
        <p:sp>
          <p:nvSpPr>
            <p:cNvPr id="6" name="Заголовок 1"/>
            <p:cNvSpPr txBox="1">
              <a:spLocks/>
            </p:cNvSpPr>
            <p:nvPr/>
          </p:nvSpPr>
          <p:spPr>
            <a:xfrm>
              <a:off x="1691680" y="3395655"/>
              <a:ext cx="6336704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ru-RU" sz="3200" b="1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Запомни!</a:t>
              </a:r>
              <a:endParaRPr lang="ru-RU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Заголовок 1"/>
            <p:cNvSpPr txBox="1">
              <a:spLocks/>
            </p:cNvSpPr>
            <p:nvPr/>
          </p:nvSpPr>
          <p:spPr>
            <a:xfrm>
              <a:off x="1043608" y="4573994"/>
              <a:ext cx="6984776" cy="11430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77500" lnSpcReduction="20000"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b="1" dirty="0">
                  <a:latin typeface="Arial" panose="020B0604020202020204" pitchFamily="34" charset="0"/>
                  <a:cs typeface="Arial" panose="020B0604020202020204" pitchFamily="34" charset="0"/>
                </a:rPr>
                <a:t>н</a:t>
              </a:r>
              <a:r>
                <a:rPr lang="ru-RU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ет мест    , много дел    </a:t>
              </a:r>
              <a:endParaRPr lang="ru-RU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3601414" y="4845096"/>
              <a:ext cx="398619" cy="480418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7438122" y="4845096"/>
              <a:ext cx="398619" cy="480418"/>
            </a:xfrm>
            <a:prstGeom prst="rect">
              <a:avLst/>
            </a:prstGeom>
            <a:noFill/>
            <a:ln w="1905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2541181" y="1097126"/>
            <a:ext cx="189319" cy="170352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81" tIns="25740" rIns="51481" bIns="25740"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7572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2"/>
          <p:cNvSpPr>
            <a:spLocks noGrp="1"/>
          </p:cNvSpPr>
          <p:nvPr>
            <p:ph idx="4294967295"/>
          </p:nvPr>
        </p:nvSpPr>
        <p:spPr>
          <a:xfrm>
            <a:off x="139700" y="631825"/>
            <a:ext cx="5486400" cy="22064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lIns="51481" tIns="25740" rIns="51481" bIns="25740"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Об изменяемых словах надо говорить «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имеет окончание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», о неизменяемых – «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оканчивается на..»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Чтобы выделить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окончание</a:t>
            </a: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, надо изменить слово (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просклонять или проспрягать)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Изменяющаяся часть </a:t>
            </a:r>
            <a:r>
              <a:rPr lang="ru-RU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– окончание </a:t>
            </a:r>
            <a:endParaRPr lang="ru-RU" sz="20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98425"/>
            <a:ext cx="4900930" cy="369332"/>
          </a:xfrm>
        </p:spPr>
        <p:txBody>
          <a:bodyPr/>
          <a:lstStyle/>
          <a:p>
            <a:pPr algn="ctr"/>
            <a:r>
              <a:rPr lang="ru-RU" sz="2400" dirty="0" smtClean="0"/>
              <a:t>СОВЕТЫ ПОМОЩНИКА!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33899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35" y="98425"/>
            <a:ext cx="4900930" cy="369332"/>
          </a:xfrm>
        </p:spPr>
        <p:txBody>
          <a:bodyPr/>
          <a:lstStyle/>
          <a:p>
            <a:pPr algn="ctr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ОСНОВА СЛОВА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215900" y="631826"/>
            <a:ext cx="5334000" cy="12192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chemeClr val="accent1"/>
            </a:solidFill>
          </a:ln>
        </p:spPr>
        <p:txBody>
          <a:bodyPr lIns="51481" tIns="25740" rIns="51481" bIns="25740"/>
          <a:lstStyle/>
          <a:p>
            <a:r>
              <a:rPr lang="ru-RU" dirty="0" smtClean="0">
                <a:latin typeface="Georgia" panose="02040502050405020303" pitchFamily="18" charset="0"/>
              </a:rPr>
              <a:t> </a:t>
            </a:r>
            <a:r>
              <a:rPr lang="ru-RU" sz="1700" b="1" dirty="0" smtClean="0"/>
              <a:t>Основа слова – это часть слова без окончания. </a:t>
            </a:r>
          </a:p>
          <a:p>
            <a:r>
              <a:rPr lang="ru-RU" sz="1700" b="1" dirty="0" smtClean="0"/>
              <a:t> В основе слова заключено его лексическое значение.</a:t>
            </a:r>
          </a:p>
          <a:p>
            <a:endParaRPr lang="ru-RU" sz="1700" b="1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215901" y="1927226"/>
            <a:ext cx="5333999" cy="1143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4925">
            <a:solidFill>
              <a:schemeClr val="accent1"/>
            </a:solidFill>
          </a:ln>
        </p:spPr>
        <p:txBody>
          <a:bodyPr vert="horz" lIns="51481" tIns="25740" rIns="51481" bIns="2574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1600" dirty="0">
                <a:latin typeface="Georgia" panose="02040502050405020303" pitchFamily="18" charset="0"/>
              </a:rPr>
              <a:t> </a:t>
            </a:r>
            <a:r>
              <a:rPr lang="ru-RU" sz="1600" dirty="0" smtClean="0">
                <a:latin typeface="Georgia" panose="02040502050405020303" pitchFamily="18" charset="0"/>
              </a:rPr>
              <a:t>    </a:t>
            </a:r>
            <a:r>
              <a:rPr lang="ru-RU" sz="1600" b="1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Нечленимая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морфемы основа: </a:t>
            </a:r>
            <a:r>
              <a:rPr lang="ru-RU" sz="16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метро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. </a:t>
            </a:r>
          </a:p>
          <a:p>
            <a:pPr marL="0" indent="0">
              <a:buNone/>
            </a:pPr>
            <a:r>
              <a:rPr lang="ru-RU" sz="1600" b="1" i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b="1" i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неизменяемых словах основа равна слову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Членимая </a:t>
            </a:r>
            <a:r>
              <a:rPr lang="ru-RU" sz="16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морфемы основа содержит другие морфемы.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197100" y="1622425"/>
            <a:ext cx="985876" cy="68141"/>
            <a:chOff x="1259632" y="6021288"/>
            <a:chExt cx="1080120" cy="144016"/>
          </a:xfrm>
        </p:grpSpPr>
        <p:cxnSp>
          <p:nvCxnSpPr>
            <p:cNvPr id="6" name="Прямая соединительная линия 5"/>
            <p:cNvCxnSpPr/>
            <p:nvPr/>
          </p:nvCxnSpPr>
          <p:spPr>
            <a:xfrm>
              <a:off x="1259632" y="6165304"/>
              <a:ext cx="1080120" cy="0"/>
            </a:xfrm>
            <a:prstGeom prst="line">
              <a:avLst/>
            </a:prstGeom>
            <a:ln w="317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единительная линия 7"/>
            <p:cNvCxnSpPr/>
            <p:nvPr/>
          </p:nvCxnSpPr>
          <p:spPr>
            <a:xfrm>
              <a:off x="2339752" y="6021288"/>
              <a:ext cx="0" cy="14401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550" y="2765425"/>
            <a:ext cx="112395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9"/>
          <p:cNvSpPr>
            <a:spLocks noChangeArrowheads="1"/>
          </p:cNvSpPr>
          <p:nvPr/>
        </p:nvSpPr>
        <p:spPr bwMode="auto">
          <a:xfrm>
            <a:off x="1258310" y="1329293"/>
            <a:ext cx="246279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dirty="0" err="1"/>
              <a:t>Песн</a:t>
            </a:r>
            <a:r>
              <a:rPr lang="ru-RU" altLang="ru-RU" dirty="0"/>
              <a:t> я , </a:t>
            </a:r>
            <a:r>
              <a:rPr lang="ru-RU" altLang="ru-RU" dirty="0" smtClean="0"/>
              <a:t>каменистый</a:t>
            </a:r>
            <a:endParaRPr lang="ru-RU" altLang="ru-RU" dirty="0"/>
          </a:p>
        </p:txBody>
      </p:sp>
      <p:sp>
        <p:nvSpPr>
          <p:cNvPr id="7" name="Дуга 6"/>
          <p:cNvSpPr/>
          <p:nvPr/>
        </p:nvSpPr>
        <p:spPr>
          <a:xfrm>
            <a:off x="1358900" y="1361559"/>
            <a:ext cx="533400" cy="337066"/>
          </a:xfrm>
          <a:prstGeom prst="arc">
            <a:avLst>
              <a:gd name="adj1" fmla="val 11328274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892300" y="1393825"/>
            <a:ext cx="228600" cy="3048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3187700" y="1393825"/>
            <a:ext cx="381000" cy="304800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Дуга 21"/>
          <p:cNvSpPr/>
          <p:nvPr/>
        </p:nvSpPr>
        <p:spPr>
          <a:xfrm>
            <a:off x="2273300" y="1393825"/>
            <a:ext cx="609600" cy="184666"/>
          </a:xfrm>
          <a:prstGeom prst="arc">
            <a:avLst>
              <a:gd name="adj1" fmla="val 11060083"/>
              <a:gd name="adj2" fmla="val 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2882900" y="1317625"/>
            <a:ext cx="154609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3037509" y="1317625"/>
            <a:ext cx="207341" cy="152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1246962" y="1622425"/>
            <a:ext cx="645338" cy="68141"/>
            <a:chOff x="1259632" y="6021288"/>
            <a:chExt cx="1080120" cy="144016"/>
          </a:xfrm>
        </p:grpSpPr>
        <p:cxnSp>
          <p:nvCxnSpPr>
            <p:cNvPr id="21" name="Прямая соединительная линия 20"/>
            <p:cNvCxnSpPr/>
            <p:nvPr/>
          </p:nvCxnSpPr>
          <p:spPr>
            <a:xfrm>
              <a:off x="1259632" y="6165304"/>
              <a:ext cx="1080120" cy="0"/>
            </a:xfrm>
            <a:prstGeom prst="line">
              <a:avLst/>
            </a:prstGeom>
            <a:ln w="31750" cmpd="sng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Прямая соединительная линия 23"/>
            <p:cNvCxnSpPr/>
            <p:nvPr/>
          </p:nvCxnSpPr>
          <p:spPr>
            <a:xfrm>
              <a:off x="2339752" y="6021288"/>
              <a:ext cx="0" cy="144016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5" y="936626"/>
            <a:ext cx="1006475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061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5900" y="708025"/>
            <a:ext cx="5333999" cy="2400657"/>
          </a:xfrm>
        </p:spPr>
        <p:txBody>
          <a:bodyPr/>
          <a:lstStyle/>
          <a:p>
            <a:r>
              <a:rPr lang="ru-RU" sz="2200" i="0" dirty="0" smtClean="0"/>
              <a:t>     Вокруг </a:t>
            </a:r>
            <a:r>
              <a:rPr lang="ru-RU" sz="2200" i="0" dirty="0"/>
              <a:t>корня группируются в слове все остальные значимые части: приставка, суффикс, окончание</a:t>
            </a:r>
            <a:r>
              <a:rPr lang="ru-RU" sz="2200" i="0" dirty="0" smtClean="0"/>
              <a:t>.</a:t>
            </a:r>
          </a:p>
          <a:p>
            <a:r>
              <a:rPr lang="ru-RU" sz="2200" i="0" dirty="0" smtClean="0"/>
              <a:t>(дом, </a:t>
            </a:r>
            <a:r>
              <a:rPr lang="ru-RU" sz="2200" dirty="0" smtClean="0"/>
              <a:t>домашний</a:t>
            </a:r>
            <a:r>
              <a:rPr lang="ru-RU" sz="2200" dirty="0"/>
              <a:t>, бездомный</a:t>
            </a:r>
            <a:r>
              <a:rPr lang="ru-RU" sz="2200" i="0" dirty="0" smtClean="0"/>
              <a:t>)</a:t>
            </a:r>
          </a:p>
          <a:p>
            <a:r>
              <a:rPr lang="ru-RU" sz="2200" i="0" dirty="0"/>
              <a:t> </a:t>
            </a:r>
            <a:r>
              <a:rPr lang="ru-RU" sz="2200" i="0" dirty="0" smtClean="0"/>
              <a:t>    Некоторые </a:t>
            </a:r>
            <a:r>
              <a:rPr lang="ru-RU" sz="2200" i="0" dirty="0"/>
              <a:t>слова состоят только из </a:t>
            </a:r>
            <a:r>
              <a:rPr lang="ru-RU" sz="2200" b="1" i="0" dirty="0"/>
              <a:t>корня и </a:t>
            </a:r>
            <a:r>
              <a:rPr lang="ru-RU" sz="2200" b="1" i="0" dirty="0" smtClean="0"/>
              <a:t>окончания</a:t>
            </a:r>
            <a:r>
              <a:rPr lang="ru-RU" sz="2200" i="0" dirty="0" smtClean="0"/>
              <a:t>. </a:t>
            </a:r>
          </a:p>
          <a:p>
            <a:r>
              <a:rPr lang="ru-RU" sz="2200" i="0" dirty="0" smtClean="0"/>
              <a:t>(</a:t>
            </a:r>
            <a:r>
              <a:rPr lang="ru-RU" sz="2200" dirty="0" smtClean="0"/>
              <a:t>река</a:t>
            </a:r>
            <a:r>
              <a:rPr lang="ru-RU" sz="2200" dirty="0"/>
              <a:t>, солнце, небо, трава</a:t>
            </a:r>
            <a:r>
              <a:rPr lang="ru-RU" sz="2200" dirty="0" smtClean="0"/>
              <a:t>.)</a:t>
            </a:r>
            <a:r>
              <a:rPr lang="ru-RU" sz="2200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59620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2924</TotalTime>
  <Words>1129</Words>
  <Application>Microsoft Office PowerPoint</Application>
  <PresentationFormat>Произвольный</PresentationFormat>
  <Paragraphs>237</Paragraphs>
  <Slides>33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Office Theme</vt:lpstr>
      <vt:lpstr>Презентация PowerPoint</vt:lpstr>
      <vt:lpstr>Сегодня на уроке:</vt:lpstr>
      <vt:lpstr>Продолжи правило</vt:lpstr>
      <vt:lpstr>Продолжи правило </vt:lpstr>
      <vt:lpstr>ОКОНЧАНИЕ</vt:lpstr>
      <vt:lpstr>НУЛЕВОЕ ОКОНЧАНИЕ</vt:lpstr>
      <vt:lpstr>СОВЕТЫ ПОМОЩНИКА!</vt:lpstr>
      <vt:lpstr>ОСНОВА СЛОВА</vt:lpstr>
      <vt:lpstr>Презентация PowerPoint</vt:lpstr>
      <vt:lpstr>УПРАЖНЕНИЕ 310</vt:lpstr>
      <vt:lpstr>УПРАЖНЕНИЕ 310</vt:lpstr>
      <vt:lpstr>УПРАЖНЕНИЕ 311</vt:lpstr>
      <vt:lpstr>УПРАЖНЕНИЕ 311</vt:lpstr>
      <vt:lpstr>фыркает¹</vt:lpstr>
      <vt:lpstr>УПРАЖНЕНИЕ 311</vt:lpstr>
      <vt:lpstr>УПРАЖНЕНИЕ 311</vt:lpstr>
      <vt:lpstr>Презентация PowerPoint</vt:lpstr>
      <vt:lpstr>Презентация PowerPoint</vt:lpstr>
      <vt:lpstr>КОРЕНЬ </vt:lpstr>
      <vt:lpstr>Чтобы найти в слове корень, нужно: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-един-</vt:lpstr>
      <vt:lpstr>УПРАЖНЕНИЕ 313</vt:lpstr>
      <vt:lpstr>УПРАЖНЕНИЕ 313</vt:lpstr>
      <vt:lpstr>УПРАЖНЕНИЕ 314</vt:lpstr>
      <vt:lpstr>УПРАЖНЕНИЕ 314</vt:lpstr>
      <vt:lpstr>Презентация PowerPoint</vt:lpstr>
      <vt:lpstr> </vt:lpstr>
      <vt:lpstr>САМОСТОЯТЕЛЬНАЯ РАБОТА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RePack by Diakov</cp:lastModifiedBy>
  <cp:revision>300</cp:revision>
  <dcterms:created xsi:type="dcterms:W3CDTF">2020-04-13T08:05:16Z</dcterms:created>
  <dcterms:modified xsi:type="dcterms:W3CDTF">2020-12-07T11:08:06Z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