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9" r:id="rId2"/>
    <p:sldId id="257" r:id="rId3"/>
    <p:sldId id="380" r:id="rId4"/>
    <p:sldId id="387" r:id="rId5"/>
    <p:sldId id="392" r:id="rId6"/>
    <p:sldId id="391" r:id="rId7"/>
    <p:sldId id="385" r:id="rId8"/>
    <p:sldId id="390" r:id="rId9"/>
    <p:sldId id="386" r:id="rId10"/>
    <p:sldId id="383" r:id="rId11"/>
    <p:sldId id="381" r:id="rId12"/>
    <p:sldId id="388" r:id="rId13"/>
    <p:sldId id="382" r:id="rId14"/>
    <p:sldId id="389" r:id="rId15"/>
    <p:sldId id="393" r:id="rId16"/>
    <p:sldId id="384" r:id="rId17"/>
    <p:sldId id="394" r:id="rId18"/>
    <p:sldId id="379" r:id="rId19"/>
    <p:sldId id="395" r:id="rId20"/>
    <p:sldId id="400" r:id="rId21"/>
    <p:sldId id="401" r:id="rId22"/>
    <p:sldId id="397" r:id="rId23"/>
    <p:sldId id="398" r:id="rId24"/>
    <p:sldId id="399" r:id="rId25"/>
    <p:sldId id="402" r:id="rId26"/>
    <p:sldId id="404" r:id="rId27"/>
    <p:sldId id="405" r:id="rId28"/>
    <p:sldId id="294" r:id="rId29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63A"/>
    <a:srgbClr val="FFFF66"/>
    <a:srgbClr val="FFFF00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71" autoAdjust="0"/>
  </p:normalViewPr>
  <p:slideViewPr>
    <p:cSldViewPr>
      <p:cViewPr>
        <p:scale>
          <a:sx n="95" d="100"/>
          <a:sy n="95" d="100"/>
        </p:scale>
        <p:origin x="-1620" y="-54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FD10179-DD01-48CE-A47F-4F04B1CF23F5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41B35-DBE1-43DA-90B0-1675D5C56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0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01700" y="1420686"/>
            <a:ext cx="3301148" cy="506499"/>
          </a:xfrm>
          <a:prstGeom prst="rect">
            <a:avLst/>
          </a:prstGeom>
        </p:spPr>
        <p:txBody>
          <a:bodyPr vert="horz" wrap="square" lIns="0" tIns="13921" rIns="0" bIns="0" rtlCol="0">
            <a:spAutoFit/>
          </a:bodyPr>
          <a:lstStyle/>
          <a:p>
            <a:pPr marL="12655" marR="5065">
              <a:spcBef>
                <a:spcPts val="340"/>
              </a:spcBef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687" y="1251218"/>
            <a:ext cx="344044" cy="15142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54524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87915" y="541952"/>
            <a:ext cx="457199" cy="212189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2961727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>
                <a:solidFill>
                  <a:sysClr val="window" lastClr="FFFFFF"/>
                </a:solidFill>
              </a:rPr>
              <a:t>Русский</a:t>
            </a:r>
            <a:r>
              <a:rPr lang="ru-RU" kern="0" spc="-55">
                <a:solidFill>
                  <a:sysClr val="window" lastClr="FFFFFF"/>
                </a:solidFill>
              </a:rPr>
              <a:t> </a:t>
            </a:r>
            <a:r>
              <a:rPr lang="ru-RU" kern="0" spc="10">
                <a:solidFill>
                  <a:sysClr val="window" lastClr="FFFFFF"/>
                </a:solidFill>
              </a:rPr>
              <a:t>язык</a:t>
            </a:r>
            <a:endParaRPr lang="ru-RU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1700" y="1165225"/>
            <a:ext cx="28829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Однокоренные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и формы одного и того же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Окончание. Нулевое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ds05.infourok.ru/uploads/ex/0f0a/000c5791-9ee989f5/hello_html_m48584b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42" y="1423706"/>
            <a:ext cx="1585758" cy="118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2900" y="631824"/>
            <a:ext cx="2743200" cy="2438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u="sng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u="sng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u="sng" dirty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u="sng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u="sng" dirty="0" smtClean="0">
                <a:solidFill>
                  <a:srgbClr val="181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1600" b="1" u="sng" dirty="0">
                <a:solidFill>
                  <a:srgbClr val="181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и того же </a:t>
            </a:r>
            <a:r>
              <a:rPr lang="ru-RU" sz="1600" b="1" u="sng" dirty="0" smtClean="0">
                <a:solidFill>
                  <a:srgbClr val="181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</a:t>
            </a:r>
          </a:p>
          <a:p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горный </a:t>
            </a:r>
            <a:r>
              <a:rPr lang="ru-RU" altLang="ru-RU" sz="1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(хребет), горное (ущелье), горная (вершина), горные (породы)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400" dirty="0">
                <a:solidFill>
                  <a:srgbClr val="181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одинаковое лексическое значение, а отличаются </a:t>
            </a:r>
            <a:r>
              <a:rPr lang="ru-RU" altLang="ru-RU" sz="1400" dirty="0" smtClean="0">
                <a:solidFill>
                  <a:srgbClr val="181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грамматическими значениями)</a:t>
            </a:r>
          </a:p>
          <a:p>
            <a:endParaRPr lang="ru-RU" altLang="ru-RU" sz="1400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u="sng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627545"/>
            <a:ext cx="2667000" cy="2442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u="sng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u="sng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u="sng" dirty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u="sng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u="sng" dirty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u="sng" dirty="0" smtClean="0">
                <a:solidFill>
                  <a:srgbClr val="181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Однокоренные слова</a:t>
            </a:r>
          </a:p>
          <a:p>
            <a:pPr algn="ctr"/>
            <a:endParaRPr lang="ru-RU" sz="1600" b="1" u="sng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1.гора</a:t>
            </a:r>
            <a:r>
              <a:rPr lang="ru-RU" altLang="ru-RU" sz="1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горный, пригорок, горка, </a:t>
            </a:r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гористый</a:t>
            </a:r>
            <a:r>
              <a:rPr lang="ru-RU" alt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горелый,</a:t>
            </a:r>
            <a:r>
              <a:rPr lang="ru-RU" altLang="ru-RU" sz="1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подгореть</a:t>
            </a:r>
            <a:r>
              <a:rPr lang="ru-RU" altLang="ru-RU" sz="1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обгореть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600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400" dirty="0" smtClean="0">
                <a:solidFill>
                  <a:srgbClr val="181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(имеют </a:t>
            </a:r>
            <a:r>
              <a:rPr lang="ru-RU" altLang="ru-RU" sz="1400" dirty="0">
                <a:solidFill>
                  <a:srgbClr val="181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лексические </a:t>
            </a:r>
            <a:r>
              <a:rPr lang="ru-RU" altLang="ru-RU" sz="1400" dirty="0" smtClean="0">
                <a:solidFill>
                  <a:srgbClr val="181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значения)</a:t>
            </a:r>
          </a:p>
          <a:p>
            <a:pPr algn="ctr"/>
            <a:endParaRPr lang="ru-RU" altLang="ru-RU" sz="1600" dirty="0" smtClean="0">
              <a:solidFill>
                <a:srgbClr val="181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631825"/>
            <a:ext cx="3276599" cy="2462213"/>
          </a:xfrm>
        </p:spPr>
        <p:txBody>
          <a:bodyPr/>
          <a:lstStyle/>
          <a:p>
            <a:r>
              <a:rPr lang="ru-RU" sz="1600" i="0" dirty="0" smtClean="0"/>
              <a:t>     Однокоренные </a:t>
            </a:r>
            <a:r>
              <a:rPr lang="ru-RU" sz="1600" i="0" dirty="0"/>
              <a:t>(родственные) слова — это слова с одним корнем. Корень — основная часть слова, в которой заключается главный смысл всех родственных слов. </a:t>
            </a:r>
            <a:endParaRPr lang="ru-RU" sz="1600" i="0" dirty="0" smtClean="0"/>
          </a:p>
          <a:p>
            <a:r>
              <a:rPr lang="ru-RU" sz="1600" i="0" dirty="0" smtClean="0"/>
              <a:t>     Как </a:t>
            </a:r>
            <a:r>
              <a:rPr lang="ru-RU" sz="1600" i="0" dirty="0"/>
              <a:t>и человек, слова образуют целые семьи. Такие слова называются однокоренными (родственными).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84225"/>
            <a:ext cx="2190750" cy="167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3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russkiiyazyk.ru/wp-content/uploads/2014/10/Odnokorennyie-slov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russkiiyazyk.ru/wp-content/uploads/2014/10/Odnokorennyie-slov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4703"/>
            <a:ext cx="5765799" cy="329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111" y="708025"/>
            <a:ext cx="4893589" cy="2154436"/>
          </a:xfrm>
        </p:spPr>
        <p:txBody>
          <a:bodyPr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Ива –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ивушка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Корова – коровушка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Сова –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совушка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Трава – травушка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Голова – головушка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Скворец - ?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Дед - ?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900" y="2212915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скворечник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http://i.mycdn.me/i?r=AzEPZsRbOZEKgBhR0XGMT1RkrJ0tGFV-KrHQU7vVS8IN0a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29248"/>
            <a:ext cx="2567466" cy="24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ОДНОКОРЕННЫЕ СЛОВА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5500" y="2536825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дедушка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thumbs.gfycat.com/BitterSecondaryHorse-smal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23202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avatars.mds.yandex.net/get-zen_doc/100325/pub_5ab38bb3d7bf215a59845e06_5ab3900f482677c5e2a5326c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4099" y="677563"/>
            <a:ext cx="609601" cy="4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5500" y="1851025"/>
            <a:ext cx="380999" cy="11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2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631825"/>
            <a:ext cx="4893589" cy="55399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Разделите слова на морфемы. Спишите, графически обозначьте морфемы.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299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8300" y="1393825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Колесо, говорим, природный, едут¹, посмотрят, пришкольный², телефонистка.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299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8300" y="1393825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Колесо, говорим, природный, едут¹, посмотрят, пришкольный², телефонистка.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038225"/>
            <a:ext cx="52578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6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300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10199" cy="984885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Спишите, вставляя пропущенные буквы. В формах одного и того же слова выделите корень и окончание, в однокоренных словах – корень, приставки и суффиксы.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385907"/>
            <a:ext cx="5562600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 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…гам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Снежные м…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…гири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говикам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прсв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…стели.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заснеженной р…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снежном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переулк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Звонко носятся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Режут лёд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…гурки.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(С.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Погореловский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300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479425"/>
            <a:ext cx="5562600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Снег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Пропл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сали по сн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Снежные м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тели.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гири сн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говикам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прсв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стели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заснеженной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снежном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переулк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Звонко носятся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Режут лёд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(С.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Погореловский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303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561340"/>
            <a:ext cx="5486399" cy="984885"/>
          </a:xfrm>
        </p:spPr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</a:rPr>
              <a:t>      Прочитайте пары слов, объясните, почему они не являются однокоренными. Пользуясь материалом для справок, запишите слова, подбирая к каждому однокоренное слово.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" y="1452166"/>
            <a:ext cx="5486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– водить, гора – гореть, дело – делить,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 – носить, роса – рослый.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 для справок: горка, пригорок, горный; водил,</a:t>
            </a: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заводил; делал, деловой; водичка, водный; выносил, носилки; рос, вырос; носовой, носик; росинка,</a:t>
            </a: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росистый; сгорел, подгорел; поделился, разделил.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303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561340"/>
            <a:ext cx="5486399" cy="246221"/>
          </a:xfrm>
        </p:spPr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</a:rPr>
              <a:t>     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0" y="479425"/>
            <a:ext cx="3810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водичка,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водный; 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водить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7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водил,заводил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горка, пригорок, горный;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гореть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сгорел, подгорел;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делал, деловой;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делить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поделился,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разделил; 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носовой, носик;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носить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выносил, носилки;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росинка, росистый; </a:t>
            </a:r>
          </a:p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рослый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рос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вырос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25762" y="152975"/>
            <a:ext cx="129539" cy="246806"/>
          </a:xfrm>
          <a:prstGeom prst="rect">
            <a:avLst/>
          </a:prstGeom>
        </p:spPr>
        <p:txBody>
          <a:bodyPr vert="horz" wrap="square" lIns="0" tIns="15819" rIns="0" bIns="0" rtlCol="0">
            <a:spAutoFit/>
          </a:bodyPr>
          <a:lstStyle/>
          <a:p>
            <a:pPr marL="12655">
              <a:spcBef>
                <a:spcPts val="125"/>
              </a:spcBef>
            </a:pPr>
            <a:r>
              <a:rPr sz="150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681809"/>
            <a:ext cx="4267200" cy="1243885"/>
          </a:xfrm>
          <a:prstGeom prst="rect">
            <a:avLst/>
          </a:prstGeom>
        </p:spPr>
        <p:txBody>
          <a:bodyPr vert="horz" wrap="square" lIns="0" tIns="12655" rIns="0" bIns="0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Познакомиться с понятиями «корень слова</a:t>
            </a:r>
            <a:r>
              <a:rPr lang="kk-KZ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kk-KZ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однокоренные слова».  </a:t>
            </a:r>
            <a:endParaRPr lang="kk-KZ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kk-KZ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Научиться </a:t>
            </a:r>
            <a:r>
              <a:rPr lang="kk-KZ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определять в словах корень, подбирать к ним однокоренные слова.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3424942" cy="324388"/>
          </a:xfrm>
          <a:prstGeom prst="rect">
            <a:avLst/>
          </a:prstGeom>
        </p:spPr>
        <p:txBody>
          <a:bodyPr vert="horz" wrap="square" lIns="0" tIns="16451" rIns="0" bIns="0" rtlCol="0">
            <a:spAutoFit/>
          </a:bodyPr>
          <a:lstStyle/>
          <a:p>
            <a:pPr marL="12655">
              <a:spcBef>
                <a:spcPts val="130"/>
              </a:spcBef>
            </a:pPr>
            <a:r>
              <a:rPr lang="ru-RU" dirty="0" smtClean="0"/>
              <a:t>СЕГОДНЯ НА УРОКЕ </a:t>
            </a:r>
            <a:r>
              <a:rPr lang="ru-RU" spc="5" dirty="0"/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41450" y="3595713"/>
            <a:ext cx="2882900" cy="369027"/>
          </a:xfrm>
          <a:prstGeom prst="rect">
            <a:avLst/>
          </a:prstGeom>
        </p:spPr>
        <p:txBody>
          <a:bodyPr lIns="91131" tIns="45569" rIns="91131" bIns="45569">
            <a:spAutoFit/>
          </a:bodyPr>
          <a:lstStyle/>
          <a:p>
            <a:endParaRPr lang="ru-RU" altLang="ru-RU" i="1" dirty="0">
              <a:latin typeface="Times New Roman" pitchFamily="18" charset="0"/>
            </a:endParaRPr>
          </a:p>
        </p:txBody>
      </p:sp>
      <p:pic>
        <p:nvPicPr>
          <p:cNvPr id="8" name="Picture 3" descr="C:\Users\Администратор\AppData\Local\Microsoft\Windows\Temporary Internet Files\Content.IE5\PG2X6SPA\MC900438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5915" y="708026"/>
            <a:ext cx="733115" cy="437327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AppData\Local\Microsoft\Windows\Temporary Internet Files\Content.IE5\PG2X6SPA\MC900438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5915" y="1393825"/>
            <a:ext cx="733115" cy="437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304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520382"/>
            <a:ext cx="5486399" cy="492443"/>
          </a:xfrm>
        </p:spPr>
        <p:txBody>
          <a:bodyPr/>
          <a:lstStyle/>
          <a:p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    Спишите текст. К выделенным словам подберите однокоренные.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0" y="479425"/>
            <a:ext cx="381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898168"/>
            <a:ext cx="57023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Во многих </a:t>
            </a:r>
            <a:r>
              <a:rPr lang="ru-RU" sz="145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городах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есть картинные галереи. Уникальные собрания произведений искусства хранятся в музеях крупнейших городов мира. Ташкентцы тоже могут гордиться прекрасными полотнами художников. Замечательные картины выставляются в экспозициях наших музеев. Живопись может показать </a:t>
            </a:r>
            <a:r>
              <a:rPr lang="ru-RU" sz="145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самых ярких красках.  Воссоздать </a:t>
            </a:r>
            <a:r>
              <a:rPr lang="ru-RU" sz="145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цвете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форме события давно минувших дней, изобразить мимолётную </a:t>
            </a:r>
            <a:r>
              <a:rPr lang="ru-RU" sz="145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красоту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букета полевых цветов, оставить потомкам портрет </a:t>
            </a:r>
            <a:r>
              <a:rPr lang="ru-RU" sz="145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великого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 своего¹ времени. Картины – это отпечаток эпохи⁴.</a:t>
            </a:r>
            <a:endParaRPr lang="ru-RU" sz="14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304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6900" y="479425"/>
            <a:ext cx="381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555625"/>
            <a:ext cx="57023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городить,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городничий, городок, </a:t>
            </a:r>
          </a:p>
          <a:p>
            <a:pPr fontAlgn="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городской;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–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жизненный, выживание,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безжизненно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цвете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цветение,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цветовой, разноцвет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краса, красивый, красотка, краски,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красить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великан, величие, величайший,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великолепие</a:t>
            </a:r>
          </a:p>
          <a:p>
            <a:r>
              <a:rPr lang="ru-RU" b="1" u="sng" dirty="0" smtClean="0"/>
              <a:t>Картины</a:t>
            </a:r>
            <a:r>
              <a:rPr lang="ru-RU" b="1" dirty="0" smtClean="0"/>
              <a:t> </a:t>
            </a:r>
            <a:r>
              <a:rPr lang="ru-RU" b="1" dirty="0"/>
              <a:t>– это  </a:t>
            </a:r>
            <a:r>
              <a:rPr lang="ru-RU" b="1" u="dbl" dirty="0"/>
              <a:t>отпечаток</a:t>
            </a:r>
            <a:r>
              <a:rPr lang="ru-RU" b="1" dirty="0"/>
              <a:t>  </a:t>
            </a:r>
            <a:r>
              <a:rPr lang="ru-RU" b="1" u="wavy" dirty="0"/>
              <a:t>эпохи⁴</a:t>
            </a:r>
            <a:r>
              <a:rPr lang="ru-RU" b="1" dirty="0" smtClean="0"/>
              <a:t>.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40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своего¹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111" y="555625"/>
            <a:ext cx="4893589" cy="2677656"/>
          </a:xfrm>
        </p:spPr>
        <p:txBody>
          <a:bodyPr/>
          <a:lstStyle/>
          <a:p>
            <a:r>
              <a:rPr lang="ru-RU" sz="1600" b="1" i="0" dirty="0" smtClean="0"/>
              <a:t>своего¹  [</a:t>
            </a:r>
            <a:r>
              <a:rPr lang="ru-RU" sz="1600" b="1" i="0" dirty="0" err="1"/>
              <a:t>свай’иво</a:t>
            </a:r>
            <a:r>
              <a:rPr lang="ru-RU" sz="1600" b="1" i="0" dirty="0" smtClean="0"/>
              <a:t>] </a:t>
            </a:r>
            <a:r>
              <a:rPr lang="ru-RU" sz="1600" i="0" dirty="0" smtClean="0"/>
              <a:t>-  3слога, 1 перенос.</a:t>
            </a:r>
            <a:endParaRPr lang="ru-RU" sz="1600" i="0" dirty="0"/>
          </a:p>
          <a:p>
            <a:r>
              <a:rPr lang="ru-RU" sz="1600" i="0" dirty="0" smtClean="0"/>
              <a:t>с</a:t>
            </a:r>
            <a:r>
              <a:rPr lang="ru-RU" sz="1600" i="0" dirty="0"/>
              <a:t> </a:t>
            </a:r>
            <a:r>
              <a:rPr lang="ru-RU" sz="1600" i="0" dirty="0" smtClean="0"/>
              <a:t>[</a:t>
            </a:r>
            <a:r>
              <a:rPr lang="ru-RU" sz="1600" i="0" dirty="0"/>
              <a:t>с] </a:t>
            </a:r>
            <a:r>
              <a:rPr lang="ru-RU" sz="1600" i="0" dirty="0" smtClean="0"/>
              <a:t> — </a:t>
            </a:r>
            <a:r>
              <a:rPr lang="ru-RU" sz="1600" i="0" dirty="0"/>
              <a:t>согласный, </a:t>
            </a:r>
            <a:r>
              <a:rPr lang="ru-RU" sz="1600" i="0" dirty="0" smtClean="0"/>
              <a:t>твёрдый, глухой, парный.</a:t>
            </a:r>
          </a:p>
          <a:p>
            <a:r>
              <a:rPr lang="ru-RU" sz="1600" i="0" dirty="0" smtClean="0"/>
              <a:t>в</a:t>
            </a:r>
            <a:r>
              <a:rPr lang="ru-RU" sz="1600" i="0" dirty="0"/>
              <a:t> </a:t>
            </a:r>
            <a:r>
              <a:rPr lang="ru-RU" sz="1600" i="0" dirty="0" smtClean="0"/>
              <a:t>[</a:t>
            </a:r>
            <a:r>
              <a:rPr lang="ru-RU" sz="1600" i="0" dirty="0"/>
              <a:t>в] </a:t>
            </a:r>
            <a:r>
              <a:rPr lang="ru-RU" sz="1600" i="0" dirty="0" smtClean="0"/>
              <a:t> — </a:t>
            </a:r>
            <a:r>
              <a:rPr lang="ru-RU" sz="1600" i="0" dirty="0"/>
              <a:t>согласный, </a:t>
            </a:r>
            <a:r>
              <a:rPr lang="ru-RU" sz="1600" i="0" dirty="0" smtClean="0"/>
              <a:t>твёрдый, звонкий, парный.</a:t>
            </a:r>
          </a:p>
          <a:p>
            <a:r>
              <a:rPr lang="ru-RU" sz="1600" i="0" dirty="0" smtClean="0"/>
              <a:t>о [а</a:t>
            </a:r>
            <a:r>
              <a:rPr lang="ru-RU" sz="1600" i="0" dirty="0"/>
              <a:t>] </a:t>
            </a:r>
            <a:r>
              <a:rPr lang="ru-RU" sz="1600" i="0" dirty="0" smtClean="0"/>
              <a:t> —</a:t>
            </a:r>
            <a:r>
              <a:rPr lang="ru-RU" sz="1600" i="0" dirty="0"/>
              <a:t> гласный, безударный</a:t>
            </a:r>
            <a:br>
              <a:rPr lang="ru-RU" sz="1600" i="0" dirty="0"/>
            </a:br>
            <a:r>
              <a:rPr lang="ru-RU" sz="1600" i="0" dirty="0" smtClean="0"/>
              <a:t>е [й</a:t>
            </a:r>
            <a:r>
              <a:rPr lang="ru-RU" sz="1600" i="0" dirty="0"/>
              <a:t>’] — согласный, </a:t>
            </a:r>
            <a:r>
              <a:rPr lang="ru-RU" sz="1600" i="0" dirty="0" smtClean="0"/>
              <a:t>мягкий, звонкий, непарный.</a:t>
            </a:r>
          </a:p>
          <a:p>
            <a:r>
              <a:rPr lang="ru-RU" sz="1600" i="0" dirty="0" smtClean="0"/>
              <a:t>   [и]</a:t>
            </a:r>
            <a:r>
              <a:rPr lang="ru-RU" sz="1600" i="0" dirty="0"/>
              <a:t>  — </a:t>
            </a:r>
            <a:r>
              <a:rPr lang="ru-RU" sz="1600" i="0" dirty="0" smtClean="0"/>
              <a:t> гласный</a:t>
            </a:r>
            <a:r>
              <a:rPr lang="ru-RU" sz="1600" i="0" dirty="0"/>
              <a:t>, безударный</a:t>
            </a:r>
            <a:br>
              <a:rPr lang="ru-RU" sz="1600" i="0" dirty="0"/>
            </a:br>
            <a:r>
              <a:rPr lang="ru-RU" sz="1600" i="0" dirty="0"/>
              <a:t>г </a:t>
            </a:r>
            <a:r>
              <a:rPr lang="ru-RU" sz="1600" i="0" dirty="0" smtClean="0"/>
              <a:t> [</a:t>
            </a:r>
            <a:r>
              <a:rPr lang="ru-RU" sz="1600" i="0" dirty="0"/>
              <a:t>в] — согласный, </a:t>
            </a:r>
            <a:r>
              <a:rPr lang="ru-RU" sz="1600" i="0" dirty="0" smtClean="0"/>
              <a:t>твёрдый, звонкий парный</a:t>
            </a:r>
            <a:r>
              <a:rPr lang="ru-RU" sz="1600" i="0" dirty="0"/>
              <a:t>.</a:t>
            </a:r>
            <a:br>
              <a:rPr lang="ru-RU" sz="1600" i="0" dirty="0"/>
            </a:br>
            <a:r>
              <a:rPr lang="ru-RU" sz="1600" i="0" dirty="0" smtClean="0"/>
              <a:t>о [о</a:t>
            </a:r>
            <a:r>
              <a:rPr lang="ru-RU" sz="1600" i="0" dirty="0"/>
              <a:t>] — гласный, </a:t>
            </a:r>
            <a:r>
              <a:rPr lang="ru-RU" sz="1600" i="0" dirty="0" smtClean="0"/>
              <a:t>ударный</a:t>
            </a:r>
            <a:r>
              <a:rPr lang="ru-RU" sz="1600" i="0" dirty="0"/>
              <a:t/>
            </a:r>
            <a:br>
              <a:rPr lang="ru-RU" sz="1600" i="0" dirty="0"/>
            </a:br>
            <a:r>
              <a:rPr lang="ru-RU" sz="1600" i="0" dirty="0" smtClean="0"/>
              <a:t>______________</a:t>
            </a:r>
            <a:endParaRPr lang="ru-RU" sz="1600" i="0" dirty="0"/>
          </a:p>
          <a:p>
            <a:r>
              <a:rPr lang="ru-RU" sz="1600" i="0" dirty="0" smtClean="0"/>
              <a:t>6 букв, </a:t>
            </a:r>
            <a:r>
              <a:rPr lang="ru-RU" sz="1600" i="0" dirty="0"/>
              <a:t>7 звуков.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9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ОКОНЧАНИЕ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2179161"/>
            <a:ext cx="5486399" cy="73866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     Окончание – значимая изменяемая часть слова, которая образует формы слова и выражает его грамматическое значение.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63182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Определите часть речи по данному окончанию.</a:t>
            </a:r>
          </a:p>
          <a:p>
            <a:r>
              <a:rPr lang="ru-RU" dirty="0" err="1" smtClean="0"/>
              <a:t>Д.п</a:t>
            </a:r>
            <a:r>
              <a:rPr lang="ru-RU" dirty="0" smtClean="0"/>
              <a:t>. -  -у      </a:t>
            </a:r>
            <a:r>
              <a:rPr lang="ru-RU" dirty="0" err="1" smtClean="0"/>
              <a:t>Д.п</a:t>
            </a:r>
            <a:r>
              <a:rPr lang="ru-RU" dirty="0" smtClean="0"/>
              <a:t> -  -ому    2-е л. ед. ч. -  -ешь</a:t>
            </a:r>
          </a:p>
          <a:p>
            <a:r>
              <a:rPr lang="ru-RU" dirty="0" err="1" smtClean="0"/>
              <a:t>П.п</a:t>
            </a:r>
            <a:r>
              <a:rPr lang="ru-RU" dirty="0" smtClean="0"/>
              <a:t>. -  -е       </a:t>
            </a:r>
            <a:r>
              <a:rPr lang="ru-RU" dirty="0" err="1" smtClean="0"/>
              <a:t>П.п</a:t>
            </a:r>
            <a:r>
              <a:rPr lang="ru-RU" dirty="0" smtClean="0"/>
              <a:t>.-  -ом     3-е л. мн. ч -  -</a:t>
            </a:r>
            <a:r>
              <a:rPr lang="ru-RU" dirty="0"/>
              <a:t>ю</a:t>
            </a:r>
            <a:r>
              <a:rPr lang="ru-RU" dirty="0" smtClean="0"/>
              <a:t>т</a:t>
            </a:r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36625"/>
            <a:ext cx="51784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5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ОКОНЧАНИЕ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589784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ru-RU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узнать, есть ли у слова окончание или нет?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Изменяем слово, </a:t>
            </a:r>
            <a:r>
              <a:rPr lang="ru-RU" altLang="ru-RU" sz="16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задавая падежные вопросы для существительных и прилагательных, а у глаголов меняем лицо и число</a:t>
            </a:r>
            <a:r>
              <a:rPr lang="ru-RU" alt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6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39700" y="1657465"/>
            <a:ext cx="5486400" cy="141276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Окончание может быть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нулевым,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есть таким, которое не выражено звуками.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(портрет      , сад      ).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изменяемых словах следует говорить «имеет окончание …, о неизменяемых – «оканчивается на …».( быстро)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197100" y="2232025"/>
            <a:ext cx="228600" cy="228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282700" y="2232025"/>
            <a:ext cx="228600" cy="228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486399" cy="492443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500" i="0" dirty="0" smtClean="0">
                <a:solidFill>
                  <a:schemeClr val="accent2">
                    <a:lumMod val="50000"/>
                  </a:schemeClr>
                </a:solidFill>
              </a:rPr>
              <a:t>Выпишите формы слова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кот, </a:t>
            </a:r>
            <a:r>
              <a:rPr lang="ru-RU" sz="1500" i="0" dirty="0" smtClean="0">
                <a:solidFill>
                  <a:schemeClr val="accent2">
                    <a:lumMod val="50000"/>
                  </a:schemeClr>
                </a:solidFill>
              </a:rPr>
              <a:t>выделите окончание, укажите падеж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306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908110"/>
            <a:ext cx="5486400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Раз, два, три, четыре, пять-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Будем слово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склонять.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 норы добычи ждёт,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Притаившись серый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Мышь осталась без хвоста,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Вырываясь от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теперь и за версту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приблизиться к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Крыса старая – и та,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Видя грозного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Удерёт в нору под дом,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Чтоб не встретиться с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Там дрожит и в темноте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Вспоминает о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(А. Грачёв.)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" y="908110"/>
            <a:ext cx="5486400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Раз, два, три, четыре, пять-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Будем слово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склонять.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 норы добычи ждёт,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Притаившись серый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Мышь осталась без хвоста,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Вырываясь от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теперь и за версту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приблизиться к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Крыса старая – и та,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Видя грозного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Удерёт в нору под дом,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Чтоб не встретиться с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Там дрожит и в темноте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Вспоминает о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(А. Грачёв.)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28" y="1774825"/>
            <a:ext cx="112707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306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2700" y="855722"/>
            <a:ext cx="4267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Кто? -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Кого?-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Кому? –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   Кого? –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Кем? -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О ком? –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51" y="784225"/>
            <a:ext cx="1039149" cy="6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28694"/>
            <a:ext cx="1143000" cy="4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17625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61" y="1393825"/>
            <a:ext cx="1035939" cy="5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6" y="1927225"/>
            <a:ext cx="1029554" cy="49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1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738664"/>
          </a:xfrm>
        </p:spPr>
        <p:txBody>
          <a:bodyPr/>
          <a:lstStyle/>
          <a:p>
            <a:pPr algn="ctr"/>
            <a:r>
              <a:rPr lang="ru-RU" altLang="ru-RU" sz="2400" dirty="0" smtClean="0"/>
              <a:t>ИТОГ УРОКА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899" y="584236"/>
            <a:ext cx="5410201" cy="280692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rgbClr val="C00000"/>
                </a:solidFill>
              </a:rPr>
              <a:t>Наименьшая значимая часть слова называется </a:t>
            </a:r>
            <a:r>
              <a:rPr lang="ru-RU" sz="1600" b="1" dirty="0" smtClean="0">
                <a:solidFill>
                  <a:srgbClr val="C00000"/>
                </a:solidFill>
              </a:rPr>
              <a:t>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                   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морфемой.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rgbClr val="C00000"/>
                </a:solidFill>
              </a:rPr>
              <a:t>Приставка, корень, суффикс, окончание –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             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это морфемы.</a:t>
            </a:r>
            <a:endParaRPr lang="ru-RU" altLang="ru-RU" sz="16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rgbClr val="C00000"/>
                </a:solidFill>
              </a:rPr>
              <a:t>При образовании слов при помощи приставок и суффиксов </a:t>
            </a:r>
            <a:r>
              <a:rPr lang="ru-RU" sz="1600" b="1" dirty="0" smtClean="0">
                <a:solidFill>
                  <a:srgbClr val="C00000"/>
                </a:solidFill>
              </a:rPr>
              <a:t>образуются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однокоренные слова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Окончание </a:t>
            </a:r>
            <a:r>
              <a:rPr lang="ru-RU" sz="1600" b="1" dirty="0">
                <a:solidFill>
                  <a:srgbClr val="C00000"/>
                </a:solidFill>
              </a:rPr>
              <a:t>–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значимая изменяемая часть слова, которая образует формы слова и выражает его грамматическое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значение.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нулевым.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Нулевое окончание</a:t>
            </a:r>
            <a:r>
              <a:rPr lang="ru-RU" altLang="ru-RU" sz="16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обозначается</a:t>
            </a:r>
            <a:r>
              <a:rPr lang="ru-RU" altLang="ru-RU" sz="16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пустой </a:t>
            </a:r>
            <a:r>
              <a:rPr lang="ru-RU" altLang="ru-RU" sz="16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клеткой</a:t>
            </a:r>
            <a:r>
              <a:rPr lang="ru-RU" altLang="ru-RU" sz="16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600" b="1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6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31825"/>
            <a:ext cx="53340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2511" y="1191538"/>
            <a:ext cx="4055389" cy="1107996"/>
          </a:xfrm>
        </p:spPr>
        <p:txBody>
          <a:bodyPr/>
          <a:lstStyle/>
          <a:p>
            <a:pPr algn="ctr"/>
            <a:r>
              <a:rPr lang="ru-RU" sz="1600" b="1" i="0" dirty="0" smtClean="0"/>
              <a:t> </a:t>
            </a:r>
            <a:r>
              <a:rPr lang="ru-RU" sz="1800" b="1" i="0" dirty="0" smtClean="0">
                <a:solidFill>
                  <a:schemeClr val="bg1"/>
                </a:solidFill>
              </a:rPr>
              <a:t>§ 46  ВЫУЧИТЬ ПРАВИЛА.</a:t>
            </a:r>
          </a:p>
          <a:p>
            <a:pPr algn="ctr"/>
            <a:r>
              <a:rPr lang="ru-RU" sz="1800" b="1" i="0" dirty="0" smtClean="0">
                <a:solidFill>
                  <a:schemeClr val="bg1"/>
                </a:solidFill>
              </a:rPr>
              <a:t>ВЫПОЛНИТЬ </a:t>
            </a:r>
          </a:p>
          <a:p>
            <a:pPr algn="ctr"/>
            <a:r>
              <a:rPr lang="ru-RU" sz="1800" b="1" i="0" dirty="0" smtClean="0">
                <a:solidFill>
                  <a:schemeClr val="bg1"/>
                </a:solidFill>
              </a:rPr>
              <a:t>УПРАЖНЕНИЯ 307, 308 </a:t>
            </a:r>
          </a:p>
          <a:p>
            <a:pPr algn="ctr"/>
            <a:r>
              <a:rPr lang="ru-RU" sz="1800" b="1" i="0" dirty="0" smtClean="0">
                <a:solidFill>
                  <a:schemeClr val="bg1"/>
                </a:solidFill>
              </a:rPr>
              <a:t>СТРАНИЦА 141</a:t>
            </a:r>
            <a:endParaRPr lang="ru-RU" sz="18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156527"/>
            <a:ext cx="5486399" cy="3447098"/>
          </a:xfrm>
        </p:spPr>
        <p:txBody>
          <a:bodyPr/>
          <a:lstStyle/>
          <a:p>
            <a:r>
              <a:rPr lang="ru-RU" dirty="0"/>
              <a:t>Феде очень понравилось стихотворение, которое он прочитал в книге друга. Вот он и просит товарища: </a:t>
            </a:r>
          </a:p>
          <a:p>
            <a:r>
              <a:rPr lang="ru-RU" dirty="0"/>
              <a:t>— Дай мне книгу домой, я спишу стихотворение. </a:t>
            </a:r>
          </a:p>
          <a:p>
            <a:r>
              <a:rPr lang="ru-RU" dirty="0"/>
              <a:t>Петя говорит: </a:t>
            </a:r>
          </a:p>
          <a:p>
            <a:r>
              <a:rPr lang="ru-RU" dirty="0"/>
              <a:t>— Хорошо, только ты спеши! </a:t>
            </a:r>
          </a:p>
          <a:p>
            <a:r>
              <a:rPr lang="ru-RU" dirty="0"/>
              <a:t>А Федя и говорит с удивлением: </a:t>
            </a:r>
          </a:p>
          <a:p>
            <a:r>
              <a:rPr lang="ru-RU" dirty="0"/>
              <a:t>— Хорошо, хорошо, спишу. </a:t>
            </a:r>
          </a:p>
          <a:p>
            <a:r>
              <a:rPr lang="ru-RU" dirty="0"/>
              <a:t>А тот опять: </a:t>
            </a:r>
          </a:p>
          <a:p>
            <a:r>
              <a:rPr lang="ru-RU" dirty="0"/>
              <a:t>— Да нет, ты спеши! </a:t>
            </a:r>
          </a:p>
          <a:p>
            <a:r>
              <a:rPr lang="ru-RU" dirty="0"/>
              <a:t>А Федя ему: </a:t>
            </a:r>
          </a:p>
          <a:p>
            <a:r>
              <a:rPr lang="ru-RU" dirty="0"/>
              <a:t>— Вот чудак! Ведь я же для того и беру, чтобы списать, чего ж ты меня об этом просишь?</a:t>
            </a:r>
          </a:p>
          <a:p>
            <a:r>
              <a:rPr lang="ru-RU" dirty="0"/>
              <a:t>— Ребята, как вы думаете, почему Федя не понял товарища? </a:t>
            </a:r>
          </a:p>
          <a:p>
            <a:r>
              <a:rPr lang="ru-RU" dirty="0"/>
              <a:t>— Чем отличаются слова «спишу» и «спешу»?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3276600" cy="2462213"/>
          </a:xfrm>
        </p:spPr>
        <p:txBody>
          <a:bodyPr/>
          <a:lstStyle/>
          <a:p>
            <a:r>
              <a:rPr lang="ru-RU" sz="1600" i="0" dirty="0" smtClean="0"/>
              <a:t>     Наш язык </a:t>
            </a:r>
            <a:r>
              <a:rPr lang="ru-RU" sz="1600" i="0" dirty="0"/>
              <a:t>б</a:t>
            </a:r>
            <a:r>
              <a:rPr lang="ru-RU" sz="1600" i="0" dirty="0" smtClean="0"/>
              <a:t>огат и звуками, </a:t>
            </a:r>
          </a:p>
          <a:p>
            <a:r>
              <a:rPr lang="ru-RU" sz="1600" i="0" dirty="0" smtClean="0"/>
              <a:t>и словами, и грамматическими формами: располагает </a:t>
            </a:r>
          </a:p>
          <a:p>
            <a:r>
              <a:rPr lang="ru-RU" sz="1600" i="0" dirty="0" smtClean="0"/>
              <a:t>он и богатыми возможностями</a:t>
            </a:r>
          </a:p>
          <a:p>
            <a:r>
              <a:rPr lang="ru-RU" sz="1600" i="0" dirty="0" smtClean="0"/>
              <a:t>образования новых слов. Язык постоянно пополняется.</a:t>
            </a:r>
          </a:p>
          <a:p>
            <a:r>
              <a:rPr lang="ru-RU" sz="1600" i="0" dirty="0" smtClean="0"/>
              <a:t>Для того, чтобы понять законы образования слов, необходимо различать способы образования </a:t>
            </a:r>
          </a:p>
          <a:p>
            <a:r>
              <a:rPr lang="ru-RU" sz="1600" i="0" dirty="0" smtClean="0"/>
              <a:t>и изменения слова.</a:t>
            </a:r>
            <a:endParaRPr lang="ru-RU" sz="16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2500" y="631825"/>
            <a:ext cx="20574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003425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784225"/>
            <a:ext cx="13001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490663"/>
            <a:ext cx="19081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ЧТО ТАКОЕ МОРФЕМА?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1107996"/>
          </a:xfrm>
        </p:spPr>
        <p:txBody>
          <a:bodyPr/>
          <a:lstStyle/>
          <a:p>
            <a:r>
              <a:rPr lang="ru-RU" sz="1600" b="1" dirty="0" smtClean="0"/>
              <a:t>     </a:t>
            </a:r>
            <a:r>
              <a:rPr lang="ru-RU" sz="1800" b="1" dirty="0" smtClean="0"/>
              <a:t>Наименьшая значимая часть слова называется </a:t>
            </a:r>
            <a:r>
              <a:rPr lang="ru-RU" sz="1800" b="1" dirty="0" smtClean="0">
                <a:solidFill>
                  <a:srgbClr val="C00000"/>
                </a:solidFill>
              </a:rPr>
              <a:t>морфемой</a:t>
            </a:r>
            <a:r>
              <a:rPr lang="ru-RU" sz="1800" b="1" dirty="0" smtClean="0"/>
              <a:t>.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Приставка, корень, суффикс, окончание </a:t>
            </a:r>
            <a:r>
              <a:rPr lang="ru-RU" sz="1800" b="1" dirty="0" smtClean="0"/>
              <a:t>– это </a:t>
            </a:r>
            <a:r>
              <a:rPr lang="ru-RU" sz="1800" b="1" dirty="0" smtClean="0">
                <a:solidFill>
                  <a:srgbClr val="C00000"/>
                </a:solidFill>
              </a:rPr>
              <a:t>морфемы</a:t>
            </a:r>
            <a:r>
              <a:rPr lang="ru-RU" sz="1800" b="1" dirty="0" smtClean="0"/>
              <a:t>, то есть части слова.</a:t>
            </a:r>
            <a:endParaRPr lang="ru-RU" sz="18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863726"/>
            <a:ext cx="938212" cy="7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060575"/>
            <a:ext cx="12715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051050"/>
            <a:ext cx="1143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897063"/>
            <a:ext cx="914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0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СРАВНИТЕ ДВЕ ГРУППЫ СЛОВ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984885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sz="1600" i="0" dirty="0" smtClean="0"/>
              <a:t>) лес, леса, лесу, лесом, о лесе.</a:t>
            </a:r>
          </a:p>
          <a:p>
            <a:endParaRPr lang="ru-RU" sz="1600" i="0" dirty="0" smtClean="0"/>
          </a:p>
          <a:p>
            <a:endParaRPr lang="ru-RU" sz="1600" i="0" dirty="0" smtClean="0"/>
          </a:p>
          <a:p>
            <a:r>
              <a:rPr lang="ru-RU" sz="1600" i="0" dirty="0" smtClean="0"/>
              <a:t>Б) лесной, лесник, перелесок, лесопилка</a:t>
            </a:r>
            <a:r>
              <a:rPr lang="ru-RU" i="0" dirty="0" smtClean="0"/>
              <a:t>.</a:t>
            </a:r>
            <a:endParaRPr lang="ru-RU" i="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36625"/>
            <a:ext cx="5009340" cy="5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2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22425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8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fe3aeb36d84fa117062cffcbb39bf04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6"/>
            <a:ext cx="5765800" cy="32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5765800" cy="3244849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98425"/>
            <a:ext cx="5562599" cy="3354765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При изменении грамматического значения слова (рода, числа, падежа, времени и т.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.) получаются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формы одного и того же слова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000" dirty="0" smtClean="0"/>
              <a:t>   </a:t>
            </a:r>
          </a:p>
          <a:p>
            <a:pPr algn="ctr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Сад , в саду, садом</a:t>
            </a:r>
          </a:p>
          <a:p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При образовании слов при помощи приставок и суффиксов меняется лексическое значение. То есть образуются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однокоренные слова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</a:p>
          <a:p>
            <a:pPr algn="ctr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Школа – школьный, шёл – ушёл</a:t>
            </a:r>
            <a:r>
              <a:rPr lang="ru-RU" sz="2000" dirty="0" smtClean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735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"/>
          <p:cNvSpPr txBox="1">
            <a:spLocks noChangeArrowheads="1"/>
          </p:cNvSpPr>
          <p:nvPr/>
        </p:nvSpPr>
        <p:spPr bwMode="auto">
          <a:xfrm>
            <a:off x="0" y="635444"/>
            <a:ext cx="5448481" cy="35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6600FF"/>
                </a:solidFill>
                <a:latin typeface="Arial" charset="0"/>
              </a:rPr>
              <a:t>Выпишите слова, распределив их .</a:t>
            </a:r>
            <a:endParaRPr lang="ru-RU" altLang="ru-RU" sz="2000" b="1" dirty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4099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215900" y="1165225"/>
            <a:ext cx="5486399" cy="184665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altLang="ru-RU" sz="2200" b="1" i="0" dirty="0" smtClean="0">
                <a:solidFill>
                  <a:schemeClr val="tx2">
                    <a:lumMod val="50000"/>
                  </a:schemeClr>
                </a:solidFill>
              </a:rPr>
              <a:t>Гора, горный </a:t>
            </a:r>
            <a:r>
              <a:rPr lang="ru-RU" altLang="ru-RU" sz="2200" b="1" i="0" dirty="0">
                <a:solidFill>
                  <a:schemeClr val="tx2">
                    <a:lumMod val="50000"/>
                  </a:schemeClr>
                </a:solidFill>
              </a:rPr>
              <a:t>(хребет</a:t>
            </a:r>
            <a:r>
              <a:rPr lang="ru-RU" altLang="ru-RU" sz="2200" b="1" i="0" dirty="0" smtClean="0">
                <a:solidFill>
                  <a:schemeClr val="tx2">
                    <a:lumMod val="50000"/>
                  </a:schemeClr>
                </a:solidFill>
              </a:rPr>
              <a:t>), гористый, горка, пригорок, горелый, горное </a:t>
            </a:r>
            <a:r>
              <a:rPr lang="ru-RU" altLang="ru-RU" sz="2200" b="1" i="0" dirty="0">
                <a:solidFill>
                  <a:schemeClr val="tx2">
                    <a:lumMod val="50000"/>
                  </a:schemeClr>
                </a:solidFill>
              </a:rPr>
              <a:t>(ущелье</a:t>
            </a:r>
            <a:r>
              <a:rPr lang="ru-RU" altLang="ru-RU" sz="2200" b="1" i="0" dirty="0" smtClean="0">
                <a:solidFill>
                  <a:schemeClr val="tx2">
                    <a:lumMod val="50000"/>
                  </a:schemeClr>
                </a:solidFill>
              </a:rPr>
              <a:t>), подгореть, горные </a:t>
            </a:r>
            <a:r>
              <a:rPr lang="ru-RU" altLang="ru-RU" sz="2200" b="1" i="0" dirty="0">
                <a:solidFill>
                  <a:schemeClr val="tx2">
                    <a:lumMod val="50000"/>
                  </a:schemeClr>
                </a:solidFill>
              </a:rPr>
              <a:t>(породы</a:t>
            </a:r>
            <a:r>
              <a:rPr lang="ru-RU" altLang="ru-RU" sz="2200" b="1" i="0" dirty="0" smtClean="0">
                <a:solidFill>
                  <a:schemeClr val="tx2">
                    <a:lumMod val="50000"/>
                  </a:schemeClr>
                </a:solidFill>
              </a:rPr>
              <a:t>),  горная </a:t>
            </a:r>
            <a:r>
              <a:rPr lang="ru-RU" altLang="ru-RU" sz="2200" b="1" i="0" dirty="0">
                <a:solidFill>
                  <a:schemeClr val="tx2">
                    <a:lumMod val="50000"/>
                  </a:schemeClr>
                </a:solidFill>
              </a:rPr>
              <a:t>(вершина</a:t>
            </a:r>
            <a:r>
              <a:rPr lang="ru-RU" altLang="ru-RU" sz="2200" b="1" i="0" dirty="0" smtClean="0">
                <a:solidFill>
                  <a:schemeClr val="tx2">
                    <a:lumMod val="50000"/>
                  </a:schemeClr>
                </a:solidFill>
              </a:rPr>
              <a:t>), обгореть.</a:t>
            </a:r>
            <a:endParaRPr lang="ru-RU" altLang="ru-RU" sz="2200" b="1" i="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200" b="1" i="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i="0" dirty="0"/>
          </a:p>
          <a:p>
            <a:pPr eaLnBrk="1" hangingPunct="1">
              <a:lnSpc>
                <a:spcPct val="80000"/>
              </a:lnSpc>
            </a:pPr>
            <a:endParaRPr lang="ru-RU" altLang="ru-RU" sz="2000" b="1" i="0" dirty="0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703708" y="123184"/>
            <a:ext cx="104032" cy="3289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51481" tIns="25740" rIns="51481" bIns="25740">
            <a:spAutoFit/>
          </a:bodyPr>
          <a:lstStyle/>
          <a:p>
            <a:pPr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944951" y="1213815"/>
            <a:ext cx="3875899" cy="81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  <a:defRPr/>
            </a:pPr>
            <a:endParaRPr lang="ru-RU" sz="1100" i="1" dirty="0"/>
          </a:p>
        </p:txBody>
      </p:sp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1041047" y="1285922"/>
            <a:ext cx="3875899" cy="81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  <a:defRPr/>
            </a:pPr>
            <a:endParaRPr lang="ru-RU" sz="1100" i="1" dirty="0"/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03188"/>
            <a:ext cx="5326062" cy="35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СЕБЯ 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1333</Words>
  <Application>Microsoft Office PowerPoint</Application>
  <PresentationFormat>Произвольный</PresentationFormat>
  <Paragraphs>257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Презентация PowerPoint</vt:lpstr>
      <vt:lpstr>СЕГОДНЯ НА УРОКЕ :</vt:lpstr>
      <vt:lpstr>Презентация PowerPoint</vt:lpstr>
      <vt:lpstr>Презентация PowerPoint</vt:lpstr>
      <vt:lpstr>ЧТО ТАКОЕ МОРФЕМА?</vt:lpstr>
      <vt:lpstr>СРАВНИТЕ ДВЕ ГРУППЫ СЛОВ</vt:lpstr>
      <vt:lpstr>Презентация PowerPoint</vt:lpstr>
      <vt:lpstr>Презентация PowerPoint</vt:lpstr>
      <vt:lpstr>ПРОВЕРЬТЕ СЕБЯ </vt:lpstr>
      <vt:lpstr>Презентация PowerPoint</vt:lpstr>
      <vt:lpstr>Презентация PowerPoint</vt:lpstr>
      <vt:lpstr>Презентация PowerPoint</vt:lpstr>
      <vt:lpstr>ОДНОКОРЕННЫЕ СЛОВА </vt:lpstr>
      <vt:lpstr>УПРАЖНЕНИЕ 299</vt:lpstr>
      <vt:lpstr>УПРАЖНЕНИЕ 299</vt:lpstr>
      <vt:lpstr>УПРАЖНЕНИЕ 300</vt:lpstr>
      <vt:lpstr>УПРАЖНЕНИЕ 300</vt:lpstr>
      <vt:lpstr>УПРАЖНЕНИЕ 303</vt:lpstr>
      <vt:lpstr>УПРАЖНЕНИЕ 303</vt:lpstr>
      <vt:lpstr>УПРАЖНЕНИЕ 304</vt:lpstr>
      <vt:lpstr>УПРАЖНЕНИЕ 304</vt:lpstr>
      <vt:lpstr>своего¹  </vt:lpstr>
      <vt:lpstr>ОКОНЧАНИЕ </vt:lpstr>
      <vt:lpstr>ОКОНЧАНИЕ </vt:lpstr>
      <vt:lpstr>УПРАЖНЕНИЕ 306</vt:lpstr>
      <vt:lpstr>УПРАЖНЕНИЕ 306</vt:lpstr>
      <vt:lpstr>ИТОГ УРОКА </vt:lpstr>
      <vt:lpstr>САМОСТОЯТЕЛЬНАЯ РАБОТА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272</cp:revision>
  <dcterms:created xsi:type="dcterms:W3CDTF">2020-04-13T08:05:16Z</dcterms:created>
  <dcterms:modified xsi:type="dcterms:W3CDTF">2020-12-01T19:55:48Z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