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0"/>
  </p:notesMasterIdLst>
  <p:sldIdLst>
    <p:sldId id="259" r:id="rId2"/>
    <p:sldId id="257" r:id="rId3"/>
    <p:sldId id="380" r:id="rId4"/>
    <p:sldId id="387" r:id="rId5"/>
    <p:sldId id="392" r:id="rId6"/>
    <p:sldId id="391" r:id="rId7"/>
    <p:sldId id="385" r:id="rId8"/>
    <p:sldId id="390" r:id="rId9"/>
    <p:sldId id="386" r:id="rId10"/>
    <p:sldId id="383" r:id="rId11"/>
    <p:sldId id="381" r:id="rId12"/>
    <p:sldId id="388" r:id="rId13"/>
    <p:sldId id="382" r:id="rId14"/>
    <p:sldId id="389" r:id="rId15"/>
    <p:sldId id="393" r:id="rId16"/>
    <p:sldId id="384" r:id="rId17"/>
    <p:sldId id="394" r:id="rId18"/>
    <p:sldId id="379" r:id="rId19"/>
    <p:sldId id="395" r:id="rId20"/>
    <p:sldId id="400" r:id="rId21"/>
    <p:sldId id="401" r:id="rId22"/>
    <p:sldId id="397" r:id="rId23"/>
    <p:sldId id="398" r:id="rId24"/>
    <p:sldId id="399" r:id="rId25"/>
    <p:sldId id="402" r:id="rId26"/>
    <p:sldId id="404" r:id="rId27"/>
    <p:sldId id="405" r:id="rId28"/>
    <p:sldId id="294" r:id="rId29"/>
  </p:sldIdLst>
  <p:sldSz cx="5765800" cy="3244850"/>
  <p:notesSz cx="5765800" cy="3244850"/>
  <p:defaultTextStyle>
    <a:defPPr>
      <a:defRPr lang="ru-RU"/>
    </a:defPPr>
    <a:lvl1pPr marL="0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5658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1324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6985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2647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78311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3974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89635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45295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163A"/>
    <a:srgbClr val="FFFF66"/>
    <a:srgbClr val="FFFF00"/>
    <a:srgbClr val="663300"/>
    <a:srgbClr val="F7A3F1"/>
    <a:srgbClr val="EB21D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9" autoAdjust="0"/>
    <p:restoredTop sz="94671" autoAdjust="0"/>
  </p:normalViewPr>
  <p:slideViewPr>
    <p:cSldViewPr>
      <p:cViewPr>
        <p:scale>
          <a:sx n="95" d="100"/>
          <a:sy n="95" d="100"/>
        </p:scale>
        <p:origin x="-1620" y="-54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1404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F1FB7-21AC-47CC-B595-2F69D866CB56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AD94F-03BF-4B07-8397-30E69AD47C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098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658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1324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6985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2647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78311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3974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89635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5295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01813" y="242888"/>
            <a:ext cx="2162175" cy="12176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418281" indent="-160877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643509" indent="-128702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900913" indent="-128702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1158316" indent="-128702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1415720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1673123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1930527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2187931" indent="-12870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8FD10179-DD01-48CE-A47F-4F04B1CF23F5}" type="slidenum">
              <a:rPr lang="ru-RU" altLang="ru-RU" smtClean="0"/>
              <a:pPr eaLnBrk="1" hangingPunct="1"/>
              <a:t>9</a:t>
            </a:fld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1"/>
            <a:ext cx="4893589" cy="215444"/>
          </a:xfrm>
        </p:spPr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38" indent="-71838">
              <a:buFont typeface="Arial" panose="020B0604020202020204" pitchFamily="34" charset="0"/>
              <a:buChar char="•"/>
              <a:defRPr sz="700"/>
            </a:lvl2pPr>
            <a:lvl3pPr marL="143674" indent="-71838">
              <a:defRPr sz="700"/>
            </a:lvl3pPr>
            <a:lvl4pPr marL="251423" indent="-107756">
              <a:defRPr sz="700"/>
            </a:lvl4pPr>
            <a:lvl5pPr marL="359177" indent="-107756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38" indent="-71838">
              <a:buFont typeface="Arial" panose="020B0604020202020204" pitchFamily="34" charset="0"/>
              <a:buChar char="•"/>
              <a:defRPr sz="700"/>
            </a:lvl2pPr>
            <a:lvl3pPr marL="143674" indent="-71838">
              <a:defRPr sz="700"/>
            </a:lvl3pPr>
            <a:lvl4pPr marL="251423" indent="-107756">
              <a:defRPr sz="700"/>
            </a:lvl4pPr>
            <a:lvl5pPr marL="359177" indent="-107756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38" indent="-71838">
              <a:buFont typeface="Arial" panose="020B0604020202020204" pitchFamily="34" charset="0"/>
              <a:buChar char="•"/>
              <a:defRPr sz="700"/>
            </a:lvl2pPr>
            <a:lvl3pPr marL="143674" indent="-71838">
              <a:defRPr sz="700"/>
            </a:lvl3pPr>
            <a:lvl4pPr marL="251423" indent="-107756">
              <a:defRPr sz="700"/>
            </a:lvl4pPr>
            <a:lvl5pPr marL="359177" indent="-107756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8" y="441677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0982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8290" y="757132"/>
            <a:ext cx="2546562" cy="1092607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30948" y="757132"/>
            <a:ext cx="2546562" cy="1092607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E41B35-DBE1-43DA-90B0-1675D5C560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500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0"/>
            <a:ext cx="489358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25"/>
            <a:ext cx="184505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25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25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5658">
        <a:defRPr>
          <a:latin typeface="+mn-lt"/>
          <a:ea typeface="+mn-ea"/>
          <a:cs typeface="+mn-cs"/>
        </a:defRPr>
      </a:lvl2pPr>
      <a:lvl3pPr marL="911324">
        <a:defRPr>
          <a:latin typeface="+mn-lt"/>
          <a:ea typeface="+mn-ea"/>
          <a:cs typeface="+mn-cs"/>
        </a:defRPr>
      </a:lvl3pPr>
      <a:lvl4pPr marL="1366985">
        <a:defRPr>
          <a:latin typeface="+mn-lt"/>
          <a:ea typeface="+mn-ea"/>
          <a:cs typeface="+mn-cs"/>
        </a:defRPr>
      </a:lvl4pPr>
      <a:lvl5pPr marL="1822647">
        <a:defRPr>
          <a:latin typeface="+mn-lt"/>
          <a:ea typeface="+mn-ea"/>
          <a:cs typeface="+mn-cs"/>
        </a:defRPr>
      </a:lvl5pPr>
      <a:lvl6pPr marL="2278311">
        <a:defRPr>
          <a:latin typeface="+mn-lt"/>
          <a:ea typeface="+mn-ea"/>
          <a:cs typeface="+mn-cs"/>
        </a:defRPr>
      </a:lvl6pPr>
      <a:lvl7pPr marL="2733974">
        <a:defRPr>
          <a:latin typeface="+mn-lt"/>
          <a:ea typeface="+mn-ea"/>
          <a:cs typeface="+mn-cs"/>
        </a:defRPr>
      </a:lvl7pPr>
      <a:lvl8pPr marL="3189635">
        <a:defRPr>
          <a:latin typeface="+mn-lt"/>
          <a:ea typeface="+mn-ea"/>
          <a:cs typeface="+mn-cs"/>
        </a:defRPr>
      </a:lvl8pPr>
      <a:lvl9pPr marL="36452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5658">
        <a:defRPr>
          <a:latin typeface="+mn-lt"/>
          <a:ea typeface="+mn-ea"/>
          <a:cs typeface="+mn-cs"/>
        </a:defRPr>
      </a:lvl2pPr>
      <a:lvl3pPr marL="911324">
        <a:defRPr>
          <a:latin typeface="+mn-lt"/>
          <a:ea typeface="+mn-ea"/>
          <a:cs typeface="+mn-cs"/>
        </a:defRPr>
      </a:lvl3pPr>
      <a:lvl4pPr marL="1366985">
        <a:defRPr>
          <a:latin typeface="+mn-lt"/>
          <a:ea typeface="+mn-ea"/>
          <a:cs typeface="+mn-cs"/>
        </a:defRPr>
      </a:lvl4pPr>
      <a:lvl5pPr marL="1822647">
        <a:defRPr>
          <a:latin typeface="+mn-lt"/>
          <a:ea typeface="+mn-ea"/>
          <a:cs typeface="+mn-cs"/>
        </a:defRPr>
      </a:lvl5pPr>
      <a:lvl6pPr marL="2278311">
        <a:defRPr>
          <a:latin typeface="+mn-lt"/>
          <a:ea typeface="+mn-ea"/>
          <a:cs typeface="+mn-cs"/>
        </a:defRPr>
      </a:lvl6pPr>
      <a:lvl7pPr marL="2733974">
        <a:defRPr>
          <a:latin typeface="+mn-lt"/>
          <a:ea typeface="+mn-ea"/>
          <a:cs typeface="+mn-cs"/>
        </a:defRPr>
      </a:lvl7pPr>
      <a:lvl8pPr marL="3189635">
        <a:defRPr>
          <a:latin typeface="+mn-lt"/>
          <a:ea typeface="+mn-ea"/>
          <a:cs typeface="+mn-cs"/>
        </a:defRPr>
      </a:lvl8pPr>
      <a:lvl9pPr marL="364529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emf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7" Type="http://schemas.openxmlformats.org/officeDocument/2006/relationships/image" Target="../media/image27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emf"/><Relationship Id="rId5" Type="http://schemas.openxmlformats.org/officeDocument/2006/relationships/image" Target="../media/image25.png"/><Relationship Id="rId4" Type="http://schemas.openxmlformats.org/officeDocument/2006/relationships/image" Target="../media/image24.e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9" y="1552"/>
            <a:ext cx="5757972" cy="10210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01700" y="1420686"/>
            <a:ext cx="3301148" cy="506499"/>
          </a:xfrm>
          <a:prstGeom prst="rect">
            <a:avLst/>
          </a:prstGeom>
        </p:spPr>
        <p:txBody>
          <a:bodyPr vert="horz" wrap="square" lIns="0" tIns="13921" rIns="0" bIns="0" rtlCol="0">
            <a:spAutoFit/>
          </a:bodyPr>
          <a:lstStyle/>
          <a:p>
            <a:pPr marL="12655" marR="5065">
              <a:spcBef>
                <a:spcPts val="340"/>
              </a:spcBef>
            </a:pP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687" y="1251218"/>
            <a:ext cx="344044" cy="15142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1329" y="228120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1329" y="228120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23461" y="249029"/>
            <a:ext cx="173292" cy="354524"/>
          </a:xfrm>
          <a:prstGeom prst="rect">
            <a:avLst/>
          </a:prstGeom>
        </p:spPr>
        <p:txBody>
          <a:bodyPr vert="horz" wrap="square" lIns="0" tIns="15815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00" b="1" spc="1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787915" y="541952"/>
            <a:ext cx="457199" cy="212189"/>
          </a:xfrm>
          <a:prstGeom prst="rect">
            <a:avLst/>
          </a:prstGeom>
        </p:spPr>
        <p:txBody>
          <a:bodyPr vert="horz" wrap="square" lIns="0" tIns="1201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300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=""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968885" y="223265"/>
            <a:ext cx="2961727" cy="537939"/>
          </a:xfrm>
          <a:prstGeom prst="rect">
            <a:avLst/>
          </a:prstGeom>
        </p:spPr>
        <p:txBody>
          <a:bodyPr vert="horz" wrap="square" lIns="0" tIns="1457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70" defTabSz="912420">
              <a:spcBef>
                <a:spcPts val="114"/>
              </a:spcBef>
              <a:defRPr/>
            </a:pPr>
            <a:r>
              <a:rPr lang="ru-RU" kern="0" spc="-5">
                <a:solidFill>
                  <a:sysClr val="window" lastClr="FFFFFF"/>
                </a:solidFill>
              </a:rPr>
              <a:t>Русский</a:t>
            </a:r>
            <a:r>
              <a:rPr lang="ru-RU" kern="0" spc="-55">
                <a:solidFill>
                  <a:sysClr val="window" lastClr="FFFFFF"/>
                </a:solidFill>
              </a:rPr>
              <a:t> </a:t>
            </a:r>
            <a:r>
              <a:rPr lang="ru-RU" kern="0" spc="10">
                <a:solidFill>
                  <a:sysClr val="window" lastClr="FFFFFF"/>
                </a:solidFill>
              </a:rPr>
              <a:t>язык</a:t>
            </a:r>
            <a:endParaRPr lang="ru-RU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=""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=""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=""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=""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734852" y="318430"/>
            <a:ext cx="65628" cy="656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=""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417159" y="653520"/>
            <a:ext cx="48313" cy="48331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=""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446227" y="384363"/>
            <a:ext cx="288608" cy="288714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=""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712649" y="360783"/>
            <a:ext cx="45770" cy="45787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=""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=""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410174" y="368352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=""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410174" y="360612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=""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410174" y="414796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=""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410174" y="407056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=""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410188" y="461239"/>
            <a:ext cx="15511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=""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410188" y="453497"/>
            <a:ext cx="155111" cy="15898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01700" y="1165225"/>
            <a:ext cx="28829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Однокоренные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 и формы одного и того же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слова.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Окончание. Нулевое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окончание.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https://ds05.infourok.ru/uploads/ex/0f0a/000c5791-9ee989f5/hello_html_m48584b8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942" y="1423706"/>
            <a:ext cx="1585758" cy="1189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336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82900" y="631824"/>
            <a:ext cx="2743200" cy="24383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u="sng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b="1" u="sng" dirty="0" smtClean="0">
              <a:solidFill>
                <a:srgbClr val="18163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b="1" u="sng" dirty="0" smtClean="0">
              <a:solidFill>
                <a:srgbClr val="18163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b="1" u="sng" dirty="0">
              <a:solidFill>
                <a:srgbClr val="18163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b="1" u="sng" dirty="0" smtClean="0">
              <a:solidFill>
                <a:srgbClr val="18163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u="sng" dirty="0" smtClean="0">
                <a:solidFill>
                  <a:srgbClr val="1816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Формы </a:t>
            </a:r>
            <a:r>
              <a:rPr lang="ru-RU" sz="1600" b="1" u="sng" dirty="0">
                <a:solidFill>
                  <a:srgbClr val="1816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одного и того же </a:t>
            </a:r>
            <a:r>
              <a:rPr lang="ru-RU" sz="1600" b="1" u="sng" dirty="0" smtClean="0">
                <a:solidFill>
                  <a:srgbClr val="1816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</a:t>
            </a:r>
          </a:p>
          <a:p>
            <a:r>
              <a:rPr lang="ru-RU" altLang="ru-RU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горный </a:t>
            </a:r>
            <a:r>
              <a:rPr lang="ru-RU" altLang="ru-RU" sz="16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(хребет), горное (ущелье), горная (вершина), горные (породы)</a:t>
            </a:r>
            <a:r>
              <a:rPr lang="ru-RU" altLang="ru-RU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1600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altLang="ru-RU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altLang="ru-RU" sz="1400" dirty="0">
                <a:solidFill>
                  <a:srgbClr val="1816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имеют одинаковое лексическое значение, а отличаются </a:t>
            </a:r>
            <a:r>
              <a:rPr lang="ru-RU" altLang="ru-RU" sz="1400" dirty="0" smtClean="0">
                <a:solidFill>
                  <a:srgbClr val="1816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грамматическими значениями)</a:t>
            </a:r>
          </a:p>
          <a:p>
            <a:endParaRPr lang="ru-RU" altLang="ru-RU" sz="1400" dirty="0" smtClean="0">
              <a:solidFill>
                <a:srgbClr val="18163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u="sng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u="sng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u="sng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u="sng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9700" y="627545"/>
            <a:ext cx="2667000" cy="244267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u="sng" dirty="0" smtClean="0">
              <a:solidFill>
                <a:srgbClr val="18163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b="1" u="sng" dirty="0" smtClean="0">
              <a:solidFill>
                <a:srgbClr val="18163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b="1" u="sng" dirty="0">
              <a:solidFill>
                <a:srgbClr val="18163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b="1" u="sng" dirty="0" smtClean="0">
              <a:solidFill>
                <a:srgbClr val="18163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b="1" u="sng" dirty="0">
              <a:solidFill>
                <a:srgbClr val="18163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u="sng" dirty="0" smtClean="0">
                <a:solidFill>
                  <a:srgbClr val="1816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Однокоренные слова</a:t>
            </a:r>
          </a:p>
          <a:p>
            <a:pPr algn="ctr"/>
            <a:endParaRPr lang="ru-RU" sz="1600" b="1" u="sng" dirty="0" smtClean="0">
              <a:solidFill>
                <a:srgbClr val="18163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1.гора</a:t>
            </a:r>
            <a:r>
              <a:rPr lang="ru-RU" altLang="ru-RU" sz="16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горный, пригорок, горка, </a:t>
            </a:r>
            <a:r>
              <a:rPr lang="ru-RU" altLang="ru-RU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гористый</a:t>
            </a:r>
            <a:r>
              <a:rPr lang="ru-RU" altLang="ru-RU" sz="16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altLang="ru-RU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ru-RU" altLang="ru-RU" sz="16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altLang="ru-RU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горелый,</a:t>
            </a:r>
            <a:r>
              <a:rPr lang="ru-RU" altLang="ru-RU" sz="16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подгореть</a:t>
            </a:r>
            <a:r>
              <a:rPr lang="ru-RU" altLang="ru-RU" sz="1600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altLang="ru-RU" sz="16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обгореть</a:t>
            </a:r>
            <a:r>
              <a:rPr lang="ru-RU" altLang="ru-RU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altLang="ru-RU" sz="1600" dirty="0" smtClean="0">
              <a:solidFill>
                <a:srgbClr val="18163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altLang="ru-RU" sz="1400" dirty="0" smtClean="0">
                <a:solidFill>
                  <a:srgbClr val="1816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(имеют </a:t>
            </a:r>
            <a:r>
              <a:rPr lang="ru-RU" altLang="ru-RU" sz="1400" dirty="0">
                <a:solidFill>
                  <a:srgbClr val="1816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разные лексические </a:t>
            </a:r>
            <a:r>
              <a:rPr lang="ru-RU" altLang="ru-RU" sz="1400" dirty="0" smtClean="0">
                <a:solidFill>
                  <a:srgbClr val="18163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значения)</a:t>
            </a:r>
          </a:p>
          <a:p>
            <a:pPr algn="ctr"/>
            <a:endParaRPr lang="ru-RU" altLang="ru-RU" sz="1600" dirty="0" smtClean="0">
              <a:solidFill>
                <a:srgbClr val="18163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030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1" y="631825"/>
            <a:ext cx="3276599" cy="2462213"/>
          </a:xfrm>
        </p:spPr>
        <p:txBody>
          <a:bodyPr/>
          <a:lstStyle/>
          <a:p>
            <a:r>
              <a:rPr lang="ru-RU" sz="1600" i="0" dirty="0" smtClean="0"/>
              <a:t>     Однокоренные </a:t>
            </a:r>
            <a:r>
              <a:rPr lang="ru-RU" sz="1600" i="0" dirty="0"/>
              <a:t>(родственные) слова — это слова с одним корнем. Корень — основная часть слова, в которой заключается главный смысл всех родственных слов. </a:t>
            </a:r>
            <a:endParaRPr lang="ru-RU" sz="1600" i="0" dirty="0" smtClean="0"/>
          </a:p>
          <a:p>
            <a:r>
              <a:rPr lang="ru-RU" sz="1600" i="0" dirty="0" smtClean="0"/>
              <a:t>     Как </a:t>
            </a:r>
            <a:r>
              <a:rPr lang="ru-RU" sz="1600" i="0" dirty="0"/>
              <a:t>и человек, слова образуют целые семьи. Такие слова называются однокоренными (родственными).</a:t>
            </a:r>
            <a:endParaRPr lang="ru-RU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784225"/>
            <a:ext cx="2190750" cy="1672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030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AutoShape 2" descr="https://russkiiyazyk.ru/wp-content/uploads/2014/10/Odnokorennyie-slova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0" name="Picture 4" descr="https://russkiiyazyk.ru/wp-content/uploads/2014/10/Odnokorennyie-slova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14703"/>
            <a:ext cx="5765799" cy="3298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349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9111" y="708025"/>
            <a:ext cx="4893589" cy="2154436"/>
          </a:xfrm>
        </p:spPr>
        <p:txBody>
          <a:bodyPr/>
          <a:lstStyle/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Ива –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</a:rPr>
              <a:t>ивушка</a:t>
            </a:r>
            <a:endParaRPr lang="ru-RU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Корова – коровушка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Сова –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</a:rPr>
              <a:t>совушка</a:t>
            </a:r>
            <a:endParaRPr lang="ru-RU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Трава – травушка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Голова – головушка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Скворец - ?</a:t>
            </a: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Дед - ?</a:t>
            </a:r>
            <a:endParaRPr lang="ru-RU" sz="20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58900" y="2212915"/>
            <a:ext cx="18288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vi-VN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скворечник</a:t>
            </a:r>
            <a:endParaRPr lang="ru-RU" sz="2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5" name="Picture 11" descr="http://i.mycdn.me/i?r=AzEPZsRbOZEKgBhR0XGMT1RkrJ0tGFV-KrHQU7vVS8IN0aaKTM5SRkZCeTgDn6uOyi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629248"/>
            <a:ext cx="2567466" cy="2440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ОДНОКОРЕННЫЕ СЛОВА 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825500" y="2536825"/>
            <a:ext cx="13716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дедушка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https://thumbs.gfycat.com/BitterSecondaryHorse-small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2232025"/>
            <a:ext cx="990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https://avatars.mds.yandex.net/get-zen_doc/100325/pub_5ab38bb3d7bf215a59845e06_5ab3900f482677c5e2a5326c/scale_12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864099" y="677563"/>
            <a:ext cx="609601" cy="487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35500" y="1851025"/>
            <a:ext cx="380999" cy="1169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4281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107" y="631825"/>
            <a:ext cx="4893589" cy="553998"/>
          </a:xfrm>
        </p:spPr>
        <p:txBody>
          <a:bodyPr/>
          <a:lstStyle/>
          <a:p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</a:rPr>
              <a:t>Разделите слова на морфемы. Спишите, графически обозначьте морфемы.</a:t>
            </a:r>
            <a:endParaRPr lang="ru-RU" sz="1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299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368300" y="1393825"/>
            <a:ext cx="518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Колесо, говорим, природный, едут¹, посмотрят, пришкольный², телефонистка.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16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299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368300" y="1393825"/>
            <a:ext cx="518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Колесо, говорим, природный, едут¹, посмотрят, пришкольный², телефонистка.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1038225"/>
            <a:ext cx="5257800" cy="134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9651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300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5"/>
            <a:ext cx="5410199" cy="984885"/>
          </a:xfrm>
        </p:spPr>
        <p:txBody>
          <a:bodyPr/>
          <a:lstStyle/>
          <a:p>
            <a:r>
              <a:rPr lang="ru-RU" dirty="0" smtClean="0"/>
              <a:t>    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Спишите, вставляя пропущенные буквы. В формах одного и того же слова выделите корень и окончание, в однокоренных словах – корень, приставки и суффиксы.</a:t>
            </a:r>
            <a:endParaRPr lang="ru-RU" sz="1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9700" y="1385907"/>
            <a:ext cx="5562600" cy="3970318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r"/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                          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Снег </a:t>
            </a:r>
          </a:p>
          <a:p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Пропл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сали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…гам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Снежные м…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тели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…гири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говикам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Песни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прсв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…стели.</a:t>
            </a:r>
          </a:p>
          <a:p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заснеженной р…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снежном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переулк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Звонко носятся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жки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Режут лёд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…гурки.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(С.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Погореловский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  <a:p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674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300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39700" y="479425"/>
            <a:ext cx="5562600" cy="3970318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r"/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Снег 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Пропл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сали по сн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гам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Снежные м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тели.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гири сн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говикам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Песни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прсв</a:t>
            </a:r>
            <a:r>
              <a:rPr lang="ru-RU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стели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заснеженной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снежном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переулк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Звонко носятся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жки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Режут лёд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гурки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(С.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Погореловский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  <a:p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0422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303</a:t>
            </a:r>
            <a:endParaRPr lang="ru-RU" sz="2400" dirty="0"/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39700" y="561340"/>
            <a:ext cx="5486399" cy="984885"/>
          </a:xfrm>
        </p:spPr>
        <p:txBody>
          <a:bodyPr/>
          <a:lstStyle/>
          <a:p>
            <a:r>
              <a:rPr lang="ru-RU" sz="1600" dirty="0" smtClean="0">
                <a:solidFill>
                  <a:srgbClr val="C00000"/>
                </a:solidFill>
              </a:rPr>
              <a:t>      Прочитайте пары слов, объясните, почему они не являются однокоренными. Пользуясь материалом для справок, запишите слова, подбирая к каждому однокоренное слово.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9700" y="1452166"/>
            <a:ext cx="54864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Вода – водить, гора – гореть, дело – делить, 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нос – носить, роса – рослый.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Слова для справок: горка, пригорок, горный; водил,</a:t>
            </a:r>
          </a:p>
          <a:p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заводил; делал, деловой; водичка, водный; выносил, носилки; рос, вырос; носовой, носик; росинка,</a:t>
            </a:r>
          </a:p>
          <a:p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росистый; сгорел, подгорел; поделился, разделил.</a:t>
            </a:r>
            <a:endParaRPr lang="ru-RU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30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303</a:t>
            </a:r>
            <a:endParaRPr lang="ru-RU" sz="2400" dirty="0"/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39700" y="561340"/>
            <a:ext cx="5486399" cy="246221"/>
          </a:xfrm>
        </p:spPr>
        <p:txBody>
          <a:bodyPr/>
          <a:lstStyle/>
          <a:p>
            <a:r>
              <a:rPr lang="ru-RU" sz="1600" dirty="0" smtClean="0">
                <a:solidFill>
                  <a:srgbClr val="C00000"/>
                </a:solidFill>
              </a:rPr>
              <a:t>      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6900" y="479425"/>
            <a:ext cx="3810000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Вода 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водичка, 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водный; </a:t>
            </a:r>
          </a:p>
          <a:p>
            <a:r>
              <a:rPr lang="ru-RU" sz="17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водить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7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водил,заводил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r>
              <a:rPr lang="ru-RU" sz="17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гора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горка, пригорок, горный; </a:t>
            </a:r>
            <a:endParaRPr lang="ru-RU" sz="17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7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гореть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сгорел, подгорел; </a:t>
            </a:r>
            <a:endParaRPr lang="ru-RU" sz="17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7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дело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делал, деловой; </a:t>
            </a:r>
            <a:endParaRPr lang="ru-RU" sz="17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7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делить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поделился, 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разделил; </a:t>
            </a:r>
          </a:p>
          <a:p>
            <a:r>
              <a:rPr lang="ru-RU" sz="17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нос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носовой, носик; </a:t>
            </a:r>
            <a:endParaRPr lang="ru-RU" sz="17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7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носить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выносил, носилки; 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7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роса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росинка, росистый; </a:t>
            </a:r>
          </a:p>
          <a:p>
            <a:r>
              <a:rPr lang="ru-RU" sz="17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рослый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рос</a:t>
            </a:r>
            <a:r>
              <a:rPr lang="ru-RU" sz="17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вырос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</a:p>
          <a:p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17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36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325762" y="152975"/>
            <a:ext cx="129539" cy="246806"/>
          </a:xfrm>
          <a:prstGeom prst="rect">
            <a:avLst/>
          </a:prstGeom>
        </p:spPr>
        <p:txBody>
          <a:bodyPr vert="horz" wrap="square" lIns="0" tIns="15819" rIns="0" bIns="0" rtlCol="0">
            <a:spAutoFit/>
          </a:bodyPr>
          <a:lstStyle/>
          <a:p>
            <a:pPr marL="12655">
              <a:spcBef>
                <a:spcPts val="125"/>
              </a:spcBef>
            </a:pPr>
            <a:r>
              <a:rPr sz="1500" spc="10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15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01700" y="681809"/>
            <a:ext cx="4267200" cy="1243885"/>
          </a:xfrm>
          <a:prstGeom prst="rect">
            <a:avLst/>
          </a:prstGeom>
        </p:spPr>
        <p:txBody>
          <a:bodyPr vert="horz" wrap="square" lIns="0" tIns="12655" rIns="0" bIns="0" rtlCol="0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kk-KZ" sz="16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Познакомиться с понятиями «корень слова</a:t>
            </a:r>
            <a:r>
              <a:rPr lang="kk-KZ" sz="1600" b="1" i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kk-KZ" sz="16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однокоренные слова».  </a:t>
            </a:r>
            <a:endParaRPr lang="kk-KZ" sz="1600" b="1" i="1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endParaRPr lang="kk-KZ" sz="1600" b="1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kk-KZ" sz="1600" b="1" i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Научиться </a:t>
            </a:r>
            <a:r>
              <a:rPr lang="kk-KZ" sz="1600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определять в словах корень, подбирать к ним однокоренные слова.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3424942" cy="324388"/>
          </a:xfrm>
          <a:prstGeom prst="rect">
            <a:avLst/>
          </a:prstGeom>
        </p:spPr>
        <p:txBody>
          <a:bodyPr vert="horz" wrap="square" lIns="0" tIns="16451" rIns="0" bIns="0" rtlCol="0">
            <a:spAutoFit/>
          </a:bodyPr>
          <a:lstStyle/>
          <a:p>
            <a:pPr marL="12655">
              <a:spcBef>
                <a:spcPts val="130"/>
              </a:spcBef>
            </a:pPr>
            <a:r>
              <a:rPr lang="ru-RU" dirty="0" smtClean="0"/>
              <a:t>СЕГОДНЯ НА УРОКЕ </a:t>
            </a:r>
            <a:r>
              <a:rPr lang="ru-RU" spc="5" dirty="0"/>
              <a:t>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441450" y="3595713"/>
            <a:ext cx="2882900" cy="369027"/>
          </a:xfrm>
          <a:prstGeom prst="rect">
            <a:avLst/>
          </a:prstGeom>
        </p:spPr>
        <p:txBody>
          <a:bodyPr lIns="91131" tIns="45569" rIns="91131" bIns="45569">
            <a:spAutoFit/>
          </a:bodyPr>
          <a:lstStyle/>
          <a:p>
            <a:endParaRPr lang="ru-RU" altLang="ru-RU" i="1" dirty="0">
              <a:latin typeface="Times New Roman" pitchFamily="18" charset="0"/>
            </a:endParaRPr>
          </a:p>
        </p:txBody>
      </p:sp>
      <p:pic>
        <p:nvPicPr>
          <p:cNvPr id="8" name="Picture 3" descr="C:\Users\Администратор\AppData\Local\Microsoft\Windows\Temporary Internet Files\Content.IE5\PG2X6SPA\MC900438000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215915" y="708026"/>
            <a:ext cx="733115" cy="437327"/>
          </a:xfrm>
          <a:prstGeom prst="rect">
            <a:avLst/>
          </a:prstGeom>
          <a:noFill/>
        </p:spPr>
      </p:pic>
      <p:pic>
        <p:nvPicPr>
          <p:cNvPr id="9" name="Picture 3" descr="C:\Users\Администратор\AppData\Local\Microsoft\Windows\Temporary Internet Files\Content.IE5\PG2X6SPA\MC900438000[1]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215915" y="1393825"/>
            <a:ext cx="733115" cy="4373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304</a:t>
            </a:r>
            <a:endParaRPr lang="ru-RU" sz="2400" dirty="0"/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39700" y="520382"/>
            <a:ext cx="5486399" cy="492443"/>
          </a:xfrm>
        </p:spPr>
        <p:txBody>
          <a:bodyPr/>
          <a:lstStyle/>
          <a:p>
            <a:r>
              <a:rPr lang="ru-RU" sz="1600" dirty="0">
                <a:solidFill>
                  <a:srgbClr val="C00000"/>
                </a:solidFill>
              </a:rPr>
              <a:t> </a:t>
            </a:r>
            <a:r>
              <a:rPr lang="ru-RU" sz="1600" dirty="0" smtClean="0">
                <a:solidFill>
                  <a:srgbClr val="C00000"/>
                </a:solidFill>
              </a:rPr>
              <a:t>    Спишите текст. К выделенным словам подберите однокоренные.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6900" y="479425"/>
            <a:ext cx="38100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17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500" y="898168"/>
            <a:ext cx="57023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Во многих </a:t>
            </a:r>
            <a:r>
              <a:rPr lang="ru-RU" sz="1450" b="1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городах</a:t>
            </a:r>
            <a:r>
              <a:rPr lang="ru-RU" sz="14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есть картинные галереи. Уникальные собрания произведений искусства хранятся в музеях крупнейших городов мира. Ташкентцы тоже могут гордиться прекрасными полотнами художников. Замечательные картины выставляются в экспозициях наших музеев. Живопись может показать </a:t>
            </a:r>
            <a:r>
              <a:rPr lang="ru-RU" sz="1450" b="1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жизнь</a:t>
            </a:r>
            <a:r>
              <a:rPr lang="ru-RU" sz="14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самых ярких красках.  Воссоздать </a:t>
            </a:r>
            <a:r>
              <a:rPr lang="ru-RU" sz="1450" b="1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цвете </a:t>
            </a:r>
            <a:r>
              <a:rPr lang="ru-RU" sz="14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форме события давно минувших дней, изобразить мимолётную </a:t>
            </a:r>
            <a:r>
              <a:rPr lang="ru-RU" sz="1450" b="1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красоту</a:t>
            </a:r>
            <a:r>
              <a:rPr lang="ru-RU" sz="14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букета полевых цветов, оставить потомкам портрет </a:t>
            </a:r>
            <a:r>
              <a:rPr lang="ru-RU" sz="1450" b="1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великого</a:t>
            </a:r>
            <a:r>
              <a:rPr lang="ru-RU" sz="145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человека своего¹ времени. Картины – это отпечаток эпохи⁴.</a:t>
            </a:r>
            <a:endParaRPr lang="ru-RU" sz="145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73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304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596900" y="479425"/>
            <a:ext cx="381000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17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500" y="555625"/>
            <a:ext cx="570230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городах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городить,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городничий, городок, </a:t>
            </a:r>
          </a:p>
          <a:p>
            <a:pPr fontAlgn="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городской;</a:t>
            </a:r>
          </a:p>
          <a:p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жизнь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– 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жизненный, выживание,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безжизненно</a:t>
            </a:r>
          </a:p>
          <a:p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цвете –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цветение,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цветовой, разноцвет</a:t>
            </a:r>
            <a:endParaRPr lang="ru-RU" b="1" i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красоту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краса, красивый, красотка, краски, </a:t>
            </a: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красить</a:t>
            </a:r>
          </a:p>
          <a:p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великого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великан, величие, величайший, </a:t>
            </a:r>
            <a:endParaRPr lang="ru-RU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великолепие</a:t>
            </a:r>
          </a:p>
          <a:p>
            <a:r>
              <a:rPr lang="ru-RU" b="1" u="sng" dirty="0" smtClean="0"/>
              <a:t>Картины</a:t>
            </a:r>
            <a:r>
              <a:rPr lang="ru-RU" b="1" dirty="0" smtClean="0"/>
              <a:t> </a:t>
            </a:r>
            <a:r>
              <a:rPr lang="ru-RU" b="1" dirty="0"/>
              <a:t>– это  </a:t>
            </a:r>
            <a:r>
              <a:rPr lang="ru-RU" b="1" u="dbl" dirty="0"/>
              <a:t>отпечаток</a:t>
            </a:r>
            <a:r>
              <a:rPr lang="ru-RU" b="1" dirty="0"/>
              <a:t>  </a:t>
            </a:r>
            <a:r>
              <a:rPr lang="ru-RU" b="1" u="wavy" dirty="0"/>
              <a:t>эпохи⁴</a:t>
            </a:r>
            <a:r>
              <a:rPr lang="ru-RU" b="1" dirty="0" smtClean="0"/>
              <a:t>.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66405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77108"/>
          </a:xfrm>
        </p:spPr>
        <p:txBody>
          <a:bodyPr/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своего¹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9111" y="555625"/>
            <a:ext cx="4893589" cy="2677656"/>
          </a:xfrm>
        </p:spPr>
        <p:txBody>
          <a:bodyPr/>
          <a:lstStyle/>
          <a:p>
            <a:r>
              <a:rPr lang="ru-RU" sz="1600" b="1" i="0" dirty="0" smtClean="0"/>
              <a:t>своего¹  [</a:t>
            </a:r>
            <a:r>
              <a:rPr lang="ru-RU" sz="1600" b="1" i="0" dirty="0" err="1"/>
              <a:t>свай’иво</a:t>
            </a:r>
            <a:r>
              <a:rPr lang="ru-RU" sz="1600" b="1" i="0" dirty="0" smtClean="0"/>
              <a:t>] </a:t>
            </a:r>
            <a:r>
              <a:rPr lang="ru-RU" sz="1600" i="0" dirty="0" smtClean="0"/>
              <a:t>-  3слога, 1 перенос.</a:t>
            </a:r>
            <a:endParaRPr lang="ru-RU" sz="1600" i="0" dirty="0"/>
          </a:p>
          <a:p>
            <a:r>
              <a:rPr lang="ru-RU" sz="1600" i="0" dirty="0" smtClean="0"/>
              <a:t>с</a:t>
            </a:r>
            <a:r>
              <a:rPr lang="ru-RU" sz="1600" i="0" dirty="0"/>
              <a:t> </a:t>
            </a:r>
            <a:r>
              <a:rPr lang="ru-RU" sz="1600" i="0" dirty="0" smtClean="0"/>
              <a:t>[</a:t>
            </a:r>
            <a:r>
              <a:rPr lang="ru-RU" sz="1600" i="0" dirty="0"/>
              <a:t>с] </a:t>
            </a:r>
            <a:r>
              <a:rPr lang="ru-RU" sz="1600" i="0" dirty="0" smtClean="0"/>
              <a:t> — </a:t>
            </a:r>
            <a:r>
              <a:rPr lang="ru-RU" sz="1600" i="0" dirty="0"/>
              <a:t>согласный, </a:t>
            </a:r>
            <a:r>
              <a:rPr lang="ru-RU" sz="1600" i="0" dirty="0" smtClean="0"/>
              <a:t>твёрдый, глухой, парный.</a:t>
            </a:r>
          </a:p>
          <a:p>
            <a:r>
              <a:rPr lang="ru-RU" sz="1600" i="0" dirty="0" smtClean="0"/>
              <a:t>в</a:t>
            </a:r>
            <a:r>
              <a:rPr lang="ru-RU" sz="1600" i="0" dirty="0"/>
              <a:t> </a:t>
            </a:r>
            <a:r>
              <a:rPr lang="ru-RU" sz="1600" i="0" dirty="0" smtClean="0"/>
              <a:t>[</a:t>
            </a:r>
            <a:r>
              <a:rPr lang="ru-RU" sz="1600" i="0" dirty="0"/>
              <a:t>в] </a:t>
            </a:r>
            <a:r>
              <a:rPr lang="ru-RU" sz="1600" i="0" dirty="0" smtClean="0"/>
              <a:t> — </a:t>
            </a:r>
            <a:r>
              <a:rPr lang="ru-RU" sz="1600" i="0" dirty="0"/>
              <a:t>согласный, </a:t>
            </a:r>
            <a:r>
              <a:rPr lang="ru-RU" sz="1600" i="0" dirty="0" smtClean="0"/>
              <a:t>твёрдый, звонкий, парный.</a:t>
            </a:r>
          </a:p>
          <a:p>
            <a:r>
              <a:rPr lang="ru-RU" sz="1600" i="0" dirty="0" smtClean="0"/>
              <a:t>о [а</a:t>
            </a:r>
            <a:r>
              <a:rPr lang="ru-RU" sz="1600" i="0" dirty="0"/>
              <a:t>] </a:t>
            </a:r>
            <a:r>
              <a:rPr lang="ru-RU" sz="1600" i="0" dirty="0" smtClean="0"/>
              <a:t> —</a:t>
            </a:r>
            <a:r>
              <a:rPr lang="ru-RU" sz="1600" i="0" dirty="0"/>
              <a:t> гласный, безударный</a:t>
            </a:r>
            <a:br>
              <a:rPr lang="ru-RU" sz="1600" i="0" dirty="0"/>
            </a:br>
            <a:r>
              <a:rPr lang="ru-RU" sz="1600" i="0" dirty="0" smtClean="0"/>
              <a:t>е [й</a:t>
            </a:r>
            <a:r>
              <a:rPr lang="ru-RU" sz="1600" i="0" dirty="0"/>
              <a:t>’] — согласный, </a:t>
            </a:r>
            <a:r>
              <a:rPr lang="ru-RU" sz="1600" i="0" dirty="0" smtClean="0"/>
              <a:t>мягкий, звонкий, непарный.</a:t>
            </a:r>
          </a:p>
          <a:p>
            <a:r>
              <a:rPr lang="ru-RU" sz="1600" i="0" dirty="0" smtClean="0"/>
              <a:t>   [и]</a:t>
            </a:r>
            <a:r>
              <a:rPr lang="ru-RU" sz="1600" i="0" dirty="0"/>
              <a:t>  — </a:t>
            </a:r>
            <a:r>
              <a:rPr lang="ru-RU" sz="1600" i="0" dirty="0" smtClean="0"/>
              <a:t> гласный</a:t>
            </a:r>
            <a:r>
              <a:rPr lang="ru-RU" sz="1600" i="0" dirty="0"/>
              <a:t>, безударный</a:t>
            </a:r>
            <a:br>
              <a:rPr lang="ru-RU" sz="1600" i="0" dirty="0"/>
            </a:br>
            <a:r>
              <a:rPr lang="ru-RU" sz="1600" i="0" dirty="0"/>
              <a:t>г </a:t>
            </a:r>
            <a:r>
              <a:rPr lang="ru-RU" sz="1600" i="0" dirty="0" smtClean="0"/>
              <a:t> [</a:t>
            </a:r>
            <a:r>
              <a:rPr lang="ru-RU" sz="1600" i="0" dirty="0"/>
              <a:t>в] — согласный, </a:t>
            </a:r>
            <a:r>
              <a:rPr lang="ru-RU" sz="1600" i="0" dirty="0" smtClean="0"/>
              <a:t>твёрдый, звонкий парный</a:t>
            </a:r>
            <a:r>
              <a:rPr lang="ru-RU" sz="1600" i="0" dirty="0"/>
              <a:t>.</a:t>
            </a:r>
            <a:br>
              <a:rPr lang="ru-RU" sz="1600" i="0" dirty="0"/>
            </a:br>
            <a:r>
              <a:rPr lang="ru-RU" sz="1600" i="0" dirty="0" smtClean="0"/>
              <a:t>о [о</a:t>
            </a:r>
            <a:r>
              <a:rPr lang="ru-RU" sz="1600" i="0" dirty="0"/>
              <a:t>] — гласный, </a:t>
            </a:r>
            <a:r>
              <a:rPr lang="ru-RU" sz="1600" i="0" dirty="0" smtClean="0"/>
              <a:t>ударный</a:t>
            </a:r>
            <a:r>
              <a:rPr lang="ru-RU" sz="1600" i="0" dirty="0"/>
              <a:t/>
            </a:r>
            <a:br>
              <a:rPr lang="ru-RU" sz="1600" i="0" dirty="0"/>
            </a:br>
            <a:r>
              <a:rPr lang="ru-RU" sz="1600" i="0" dirty="0" smtClean="0"/>
              <a:t>______________</a:t>
            </a:r>
            <a:endParaRPr lang="ru-RU" sz="1600" i="0" dirty="0"/>
          </a:p>
          <a:p>
            <a:r>
              <a:rPr lang="ru-RU" sz="1600" i="0" dirty="0" smtClean="0"/>
              <a:t>6 букв, </a:t>
            </a:r>
            <a:r>
              <a:rPr lang="ru-RU" sz="1600" i="0" dirty="0"/>
              <a:t>7 звуков.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3914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ОКОНЧАНИЕ 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2179161"/>
            <a:ext cx="5486399" cy="738664"/>
          </a:xfrm>
        </p:spPr>
        <p:txBody>
          <a:bodyPr/>
          <a:lstStyle/>
          <a:p>
            <a:r>
              <a:rPr lang="ru-RU" sz="1600" b="1" dirty="0" smtClean="0">
                <a:solidFill>
                  <a:srgbClr val="C00000"/>
                </a:solidFill>
              </a:rPr>
              <a:t>     Окончание – значимая изменяемая часть слова, которая образует формы слова и выражает его грамматическое значение.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5900" y="631825"/>
            <a:ext cx="541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Определите часть речи по данному окончанию.</a:t>
            </a:r>
          </a:p>
          <a:p>
            <a:r>
              <a:rPr lang="ru-RU" dirty="0" err="1" smtClean="0"/>
              <a:t>Д.п</a:t>
            </a:r>
            <a:r>
              <a:rPr lang="ru-RU" dirty="0" smtClean="0"/>
              <a:t>. -  -у      </a:t>
            </a:r>
            <a:r>
              <a:rPr lang="ru-RU" dirty="0" err="1" smtClean="0"/>
              <a:t>Д.п</a:t>
            </a:r>
            <a:r>
              <a:rPr lang="ru-RU" dirty="0" smtClean="0"/>
              <a:t> -  -ому    2-е л. ед. ч. -  -ешь</a:t>
            </a:r>
          </a:p>
          <a:p>
            <a:r>
              <a:rPr lang="ru-RU" dirty="0" err="1" smtClean="0"/>
              <a:t>П.п</a:t>
            </a:r>
            <a:r>
              <a:rPr lang="ru-RU" dirty="0" smtClean="0"/>
              <a:t>. -  -е       </a:t>
            </a:r>
            <a:r>
              <a:rPr lang="ru-RU" dirty="0" err="1" smtClean="0"/>
              <a:t>П.п</a:t>
            </a:r>
            <a:r>
              <a:rPr lang="ru-RU" dirty="0" smtClean="0"/>
              <a:t>.-  -ом     3-е л. мн. ч -  -</a:t>
            </a:r>
            <a:r>
              <a:rPr lang="ru-RU" dirty="0"/>
              <a:t>ю</a:t>
            </a:r>
            <a:r>
              <a:rPr lang="ru-RU" dirty="0" smtClean="0"/>
              <a:t>т</a:t>
            </a:r>
            <a:endParaRPr lang="ru-RU" dirty="0"/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936625"/>
            <a:ext cx="5178425" cy="763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2558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ОКОНЧАНИЕ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5900" y="589784"/>
            <a:ext cx="5410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ru-RU" altLang="ru-RU" sz="1600" b="1" dirty="0" smtClean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altLang="ru-RU" sz="1600" b="1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можно узнать, есть ли у слова окончание или нет?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16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i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altLang="ru-RU" sz="1600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Изменяем слово, </a:t>
            </a:r>
            <a:r>
              <a:rPr lang="ru-RU" altLang="ru-RU" sz="1600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задавая падежные вопросы для существительных и прилагательных, а у глаголов меняем лицо и число</a:t>
            </a:r>
            <a:r>
              <a:rPr lang="ru-RU" altLang="ru-RU" sz="1600" b="1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altLang="ru-RU" sz="1600" b="1" i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139700" y="1657465"/>
            <a:ext cx="5486400" cy="1412760"/>
          </a:xfrm>
          <a:prstGeom prst="flowChart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Окончание может быть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нулевым,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 есть таким, которое не выражено звуками.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(портрет      , сад      ).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 изменяемых словах следует говорить «имеет окончание …, о неизменяемых – «оканчивается на …».( быстро)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2197100" y="2232025"/>
            <a:ext cx="228600" cy="228600"/>
          </a:xfrm>
          <a:prstGeom prst="flowChart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процесс 8"/>
          <p:cNvSpPr/>
          <p:nvPr/>
        </p:nvSpPr>
        <p:spPr>
          <a:xfrm>
            <a:off x="1282700" y="2232025"/>
            <a:ext cx="228600" cy="228600"/>
          </a:xfrm>
          <a:prstGeom prst="flowChart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9031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479425"/>
            <a:ext cx="5486399" cy="492443"/>
          </a:xfrm>
        </p:spPr>
        <p:txBody>
          <a:bodyPr/>
          <a:lstStyle/>
          <a:p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     </a:t>
            </a:r>
            <a:r>
              <a:rPr lang="ru-RU" sz="1500" i="0" dirty="0" smtClean="0">
                <a:solidFill>
                  <a:schemeClr val="accent2">
                    <a:lumMod val="50000"/>
                  </a:schemeClr>
                </a:solidFill>
              </a:rPr>
              <a:t>Выпишите формы слова </a:t>
            </a:r>
            <a:r>
              <a:rPr lang="ru-RU" sz="1500" dirty="0" smtClean="0">
                <a:solidFill>
                  <a:schemeClr val="accent2">
                    <a:lumMod val="50000"/>
                  </a:schemeClr>
                </a:solidFill>
              </a:rPr>
              <a:t>кот, </a:t>
            </a:r>
            <a:r>
              <a:rPr lang="ru-RU" sz="1500" i="0" dirty="0" smtClean="0">
                <a:solidFill>
                  <a:schemeClr val="accent2">
                    <a:lumMod val="50000"/>
                  </a:schemeClr>
                </a:solidFill>
              </a:rPr>
              <a:t>выделите окончание, укажите падеж</a:t>
            </a:r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ru-RU" sz="1600" i="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306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39700" y="908110"/>
            <a:ext cx="5486400" cy="4524315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Раз, два, три, четыре, пять-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Будем слово 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кот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склонять.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У норы добычи ждёт,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Притаившись серый 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кот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Мышь осталась без хвоста,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Вырываясь от 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кота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 теперь и за версту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Не приблизиться к 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коту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Крыса старая – и та,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Видя грозного 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кота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Удерёт в нору под дом,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Чтоб не встретиться с 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котом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Там дрожит и в темноте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Вспоминает о 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коте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(А. Грачёв.)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9700" y="908110"/>
            <a:ext cx="5486400" cy="4524315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Раз, два, три, четыре, пять-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Будем слово </a:t>
            </a:r>
            <a:r>
              <a:rPr lang="ru-RU" sz="16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склонять.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У норы добычи ждёт,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Притаившись серый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Мышь осталась без хвоста,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Вырываясь от </a:t>
            </a:r>
            <a:r>
              <a:rPr lang="ru-RU" sz="16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кота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И теперь и за версту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Не приблизиться к </a:t>
            </a:r>
            <a:r>
              <a:rPr lang="ru-RU" sz="16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коту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Крыса старая – и та,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Видя грозного </a:t>
            </a:r>
            <a:r>
              <a:rPr lang="ru-RU" sz="16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кота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Удерёт в нору под дом,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Чтоб не встретиться с 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</a:t>
            </a:r>
            <a:r>
              <a:rPr lang="ru-RU" sz="16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котом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Там дрожит и в темноте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Вспоминает о </a:t>
            </a:r>
            <a:r>
              <a:rPr lang="ru-RU" sz="16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коте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(А. Грачёв.)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942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41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8828" y="1774825"/>
            <a:ext cx="1127072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306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282700" y="855722"/>
            <a:ext cx="4267200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Кто? - </a:t>
            </a:r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И.п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Кого?- </a:t>
            </a:r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Р.п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Кому? – </a:t>
            </a:r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Д.п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.                    Кого? – </a:t>
            </a:r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В.п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Кем? - </a:t>
            </a:r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Т.п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О ком? – </a:t>
            </a:r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П.п</a:t>
            </a:r>
            <a:endParaRPr 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4351" y="784225"/>
            <a:ext cx="1039149" cy="640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928694"/>
            <a:ext cx="1143000" cy="465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1317625"/>
            <a:ext cx="1143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561" y="1393825"/>
            <a:ext cx="1035939" cy="502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40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46" y="1927225"/>
            <a:ext cx="1029554" cy="496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1123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738664"/>
          </a:xfrm>
        </p:spPr>
        <p:txBody>
          <a:bodyPr/>
          <a:lstStyle/>
          <a:p>
            <a:pPr algn="ctr"/>
            <a:r>
              <a:rPr lang="ru-RU" altLang="ru-RU" sz="2400" dirty="0" smtClean="0"/>
              <a:t>ИТОГ УРОКА</a:t>
            </a:r>
            <a:r>
              <a:rPr lang="ru-RU" altLang="ru-RU" sz="2400" dirty="0"/>
              <a:t/>
            </a:r>
            <a:br>
              <a:rPr lang="ru-RU" altLang="ru-RU" sz="2400" dirty="0"/>
            </a:b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899" y="584236"/>
            <a:ext cx="5410201" cy="2806922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1600" b="1" dirty="0">
                <a:solidFill>
                  <a:srgbClr val="C00000"/>
                </a:solidFill>
              </a:rPr>
              <a:t>Наименьшая значимая часть слова называется </a:t>
            </a:r>
            <a:r>
              <a:rPr lang="ru-RU" sz="1600" b="1" dirty="0" smtClean="0">
                <a:solidFill>
                  <a:srgbClr val="C00000"/>
                </a:solidFill>
              </a:rPr>
              <a:t>             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600" b="1" dirty="0">
                <a:solidFill>
                  <a:srgbClr val="C00000"/>
                </a:solidFill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</a:rPr>
              <a:t>                                                                        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морфемой.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1600" b="1" dirty="0">
                <a:solidFill>
                  <a:srgbClr val="C00000"/>
                </a:solidFill>
              </a:rPr>
              <a:t>Приставка, корень, суффикс, окончание – </a:t>
            </a:r>
            <a:endParaRPr lang="ru-RU" sz="1600" b="1" dirty="0" smtClean="0">
              <a:solidFill>
                <a:srgbClr val="C00000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1600" b="1" dirty="0">
                <a:solidFill>
                  <a:srgbClr val="C00000"/>
                </a:solidFill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</a:rPr>
              <a:t>                                                                  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это морфемы.</a:t>
            </a:r>
            <a:endParaRPr lang="ru-RU" altLang="ru-RU" sz="1600" b="1" i="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1600" b="1" dirty="0">
                <a:solidFill>
                  <a:srgbClr val="C00000"/>
                </a:solidFill>
              </a:rPr>
              <a:t>При образовании слов при помощи приставок и суффиксов </a:t>
            </a:r>
            <a:r>
              <a:rPr lang="ru-RU" sz="1600" b="1" dirty="0" smtClean="0">
                <a:solidFill>
                  <a:srgbClr val="C00000"/>
                </a:solidFill>
              </a:rPr>
              <a:t>образуются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</a:rPr>
              <a:t>однокоренные слова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. 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ru-RU" altLang="ru-RU" sz="1600" b="1" i="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ru-RU" sz="1600" b="1" dirty="0" smtClean="0">
                <a:solidFill>
                  <a:srgbClr val="C00000"/>
                </a:solidFill>
              </a:rPr>
              <a:t>Окончание </a:t>
            </a:r>
            <a:r>
              <a:rPr lang="ru-RU" sz="1600" b="1" dirty="0">
                <a:solidFill>
                  <a:srgbClr val="C00000"/>
                </a:solidFill>
              </a:rPr>
              <a:t>–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</a:rPr>
              <a:t>значимая изменяемая часть слова, которая образует формы слова и выражает его грамматическое 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значение.</a:t>
            </a:r>
          </a:p>
          <a:p>
            <a:pPr>
              <a:lnSpc>
                <a:spcPct val="80000"/>
              </a:lnSpc>
            </a:pPr>
            <a:endParaRPr lang="ru-RU" sz="16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Окончание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может быть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нулевым.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1600" b="1" i="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Нулевое окончание</a:t>
            </a:r>
            <a:r>
              <a:rPr lang="ru-RU" altLang="ru-RU" sz="1600" b="1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обозначается</a:t>
            </a:r>
            <a:r>
              <a:rPr lang="ru-RU" altLang="ru-RU" sz="1600" b="1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пустой </a:t>
            </a:r>
            <a:r>
              <a:rPr lang="ru-RU" altLang="ru-RU" sz="1600" b="1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клеткой</a:t>
            </a:r>
            <a:r>
              <a:rPr lang="ru-RU" altLang="ru-RU" sz="1600" b="1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1600" b="1" i="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b="1" i="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17653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1" y="631825"/>
            <a:ext cx="5334000" cy="2438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/>
          <a:lstStyle/>
          <a:p>
            <a:pPr algn="ctr"/>
            <a:r>
              <a:rPr lang="ru-RU" dirty="0" smtClean="0"/>
              <a:t>САМОСТОЯТЕЛЬНАЯ РАБОТА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2511" y="1191538"/>
            <a:ext cx="4055389" cy="1107996"/>
          </a:xfrm>
        </p:spPr>
        <p:txBody>
          <a:bodyPr/>
          <a:lstStyle/>
          <a:p>
            <a:pPr algn="ctr"/>
            <a:r>
              <a:rPr lang="ru-RU" sz="1600" b="1" i="0" dirty="0" smtClean="0"/>
              <a:t> </a:t>
            </a:r>
            <a:r>
              <a:rPr lang="ru-RU" sz="1800" b="1" i="0" dirty="0" smtClean="0">
                <a:solidFill>
                  <a:schemeClr val="bg1"/>
                </a:solidFill>
              </a:rPr>
              <a:t>§ 46  ВЫУЧИТЬ ПРАВИЛА.</a:t>
            </a:r>
          </a:p>
          <a:p>
            <a:pPr algn="ctr"/>
            <a:r>
              <a:rPr lang="ru-RU" sz="1800" b="1" i="0" dirty="0" smtClean="0">
                <a:solidFill>
                  <a:schemeClr val="bg1"/>
                </a:solidFill>
              </a:rPr>
              <a:t>ВЫПОЛНИТЬ </a:t>
            </a:r>
          </a:p>
          <a:p>
            <a:pPr algn="ctr"/>
            <a:r>
              <a:rPr lang="ru-RU" sz="1800" b="1" i="0" dirty="0" smtClean="0">
                <a:solidFill>
                  <a:schemeClr val="bg1"/>
                </a:solidFill>
              </a:rPr>
              <a:t>УПРАЖНЕНИЯ 307, 308 </a:t>
            </a:r>
          </a:p>
          <a:p>
            <a:pPr algn="ctr"/>
            <a:r>
              <a:rPr lang="ru-RU" sz="1800" b="1" i="0" dirty="0" smtClean="0">
                <a:solidFill>
                  <a:schemeClr val="bg1"/>
                </a:solidFill>
              </a:rPr>
              <a:t>СТРАНИЦА 141</a:t>
            </a:r>
            <a:endParaRPr lang="ru-RU" sz="1800" b="1" i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06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1" y="156527"/>
            <a:ext cx="5486399" cy="3447098"/>
          </a:xfrm>
        </p:spPr>
        <p:txBody>
          <a:bodyPr/>
          <a:lstStyle/>
          <a:p>
            <a:r>
              <a:rPr lang="ru-RU" dirty="0"/>
              <a:t>Феде очень понравилось стихотворение, которое он прочитал в книге друга. Вот он и просит товарища: </a:t>
            </a:r>
          </a:p>
          <a:p>
            <a:r>
              <a:rPr lang="ru-RU" dirty="0"/>
              <a:t>— Дай мне книгу домой, я спишу стихотворение. </a:t>
            </a:r>
          </a:p>
          <a:p>
            <a:r>
              <a:rPr lang="ru-RU" dirty="0"/>
              <a:t>Петя говорит: </a:t>
            </a:r>
          </a:p>
          <a:p>
            <a:r>
              <a:rPr lang="ru-RU" dirty="0"/>
              <a:t>— Хорошо, только ты спеши! </a:t>
            </a:r>
          </a:p>
          <a:p>
            <a:r>
              <a:rPr lang="ru-RU" dirty="0"/>
              <a:t>А Федя и говорит с удивлением: </a:t>
            </a:r>
          </a:p>
          <a:p>
            <a:r>
              <a:rPr lang="ru-RU" dirty="0"/>
              <a:t>— Хорошо, хорошо, спишу. </a:t>
            </a:r>
          </a:p>
          <a:p>
            <a:r>
              <a:rPr lang="ru-RU" dirty="0"/>
              <a:t>А тот опять: </a:t>
            </a:r>
          </a:p>
          <a:p>
            <a:r>
              <a:rPr lang="ru-RU" dirty="0"/>
              <a:t>— Да нет, ты спеши! </a:t>
            </a:r>
          </a:p>
          <a:p>
            <a:r>
              <a:rPr lang="ru-RU" dirty="0"/>
              <a:t>А Федя ему: </a:t>
            </a:r>
          </a:p>
          <a:p>
            <a:r>
              <a:rPr lang="ru-RU" dirty="0"/>
              <a:t>— Вот чудак! Ведь я же для того и беру, чтобы списать, чего ж ты меня об этом просишь?</a:t>
            </a:r>
          </a:p>
          <a:p>
            <a:r>
              <a:rPr lang="ru-RU" dirty="0"/>
              <a:t>— Ребята, как вы думаете, почему Федя не понял товарища? </a:t>
            </a:r>
          </a:p>
          <a:p>
            <a:r>
              <a:rPr lang="ru-RU" dirty="0"/>
              <a:t>— Чем отличаются слова «спишу» и «спешу»?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3843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5"/>
            <a:ext cx="3276600" cy="2462213"/>
          </a:xfrm>
        </p:spPr>
        <p:txBody>
          <a:bodyPr/>
          <a:lstStyle/>
          <a:p>
            <a:r>
              <a:rPr lang="ru-RU" sz="1600" i="0" dirty="0" smtClean="0"/>
              <a:t>     Наш язык </a:t>
            </a:r>
            <a:r>
              <a:rPr lang="ru-RU" sz="1600" i="0" dirty="0"/>
              <a:t>б</a:t>
            </a:r>
            <a:r>
              <a:rPr lang="ru-RU" sz="1600" i="0" dirty="0" smtClean="0"/>
              <a:t>огат и звуками, </a:t>
            </a:r>
          </a:p>
          <a:p>
            <a:r>
              <a:rPr lang="ru-RU" sz="1600" i="0" dirty="0" smtClean="0"/>
              <a:t>и словами, и грамматическими формами: располагает </a:t>
            </a:r>
          </a:p>
          <a:p>
            <a:r>
              <a:rPr lang="ru-RU" sz="1600" i="0" dirty="0" smtClean="0"/>
              <a:t>он и богатыми возможностями</a:t>
            </a:r>
          </a:p>
          <a:p>
            <a:r>
              <a:rPr lang="ru-RU" sz="1600" i="0" dirty="0" smtClean="0"/>
              <a:t>образования новых слов. Язык постоянно пополняется.</a:t>
            </a:r>
          </a:p>
          <a:p>
            <a:r>
              <a:rPr lang="ru-RU" sz="1600" i="0" dirty="0" smtClean="0"/>
              <a:t>Для того, чтобы понять законы образования слов, необходимо различать способы образования </a:t>
            </a:r>
          </a:p>
          <a:p>
            <a:r>
              <a:rPr lang="ru-RU" sz="1600" i="0" dirty="0" smtClean="0"/>
              <a:t>и изменения слова.</a:t>
            </a:r>
            <a:endParaRPr lang="ru-RU" sz="1600" i="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492500" y="631825"/>
            <a:ext cx="2057400" cy="2362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2003425"/>
            <a:ext cx="1905000" cy="990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918" y="784225"/>
            <a:ext cx="1300163" cy="70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4">
            <a:lum bright="-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5525" y="1490663"/>
            <a:ext cx="1908175" cy="512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885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ЧТО ТАКОЕ МОРФЕМА?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486399" cy="1107996"/>
          </a:xfrm>
        </p:spPr>
        <p:txBody>
          <a:bodyPr/>
          <a:lstStyle/>
          <a:p>
            <a:r>
              <a:rPr lang="ru-RU" sz="1600" b="1" dirty="0" smtClean="0"/>
              <a:t>     </a:t>
            </a:r>
            <a:r>
              <a:rPr lang="ru-RU" sz="1800" b="1" dirty="0" smtClean="0"/>
              <a:t>Наименьшая значимая часть слова называется </a:t>
            </a:r>
            <a:r>
              <a:rPr lang="ru-RU" sz="1800" b="1" dirty="0" smtClean="0">
                <a:solidFill>
                  <a:srgbClr val="C00000"/>
                </a:solidFill>
              </a:rPr>
              <a:t>морфемой</a:t>
            </a:r>
            <a:r>
              <a:rPr lang="ru-RU" sz="1800" b="1" dirty="0" smtClean="0"/>
              <a:t>. </a:t>
            </a: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</a:rPr>
              <a:t>Приставка, корень, суффикс, окончание </a:t>
            </a:r>
            <a:r>
              <a:rPr lang="ru-RU" sz="1800" b="1" dirty="0" smtClean="0"/>
              <a:t>– это </a:t>
            </a:r>
            <a:r>
              <a:rPr lang="ru-RU" sz="1800" b="1" dirty="0" smtClean="0">
                <a:solidFill>
                  <a:srgbClr val="C00000"/>
                </a:solidFill>
              </a:rPr>
              <a:t>морфемы</a:t>
            </a:r>
            <a:r>
              <a:rPr lang="ru-RU" sz="1800" b="1" dirty="0" smtClean="0"/>
              <a:t>, то есть части слова.</a:t>
            </a:r>
            <a:endParaRPr lang="ru-RU" sz="1800" b="1" dirty="0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8" y="1863726"/>
            <a:ext cx="938212" cy="749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713" y="2060575"/>
            <a:ext cx="127158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700" y="2051050"/>
            <a:ext cx="1143000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100" y="1897063"/>
            <a:ext cx="914400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308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СРАВНИТЕ ДВЕ ГРУППЫ СЛОВ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107" y="982041"/>
            <a:ext cx="4893589" cy="984885"/>
          </a:xfrm>
        </p:spPr>
        <p:txBody>
          <a:bodyPr/>
          <a:lstStyle/>
          <a:p>
            <a:r>
              <a:rPr lang="ru-RU" dirty="0" smtClean="0"/>
              <a:t>А</a:t>
            </a:r>
            <a:r>
              <a:rPr lang="ru-RU" sz="1600" i="0" dirty="0" smtClean="0"/>
              <a:t>) лес, леса, лесу, лесом, о лесе.</a:t>
            </a:r>
          </a:p>
          <a:p>
            <a:endParaRPr lang="ru-RU" sz="1600" i="0" dirty="0" smtClean="0"/>
          </a:p>
          <a:p>
            <a:endParaRPr lang="ru-RU" sz="1600" i="0" dirty="0" smtClean="0"/>
          </a:p>
          <a:p>
            <a:r>
              <a:rPr lang="ru-RU" sz="1600" i="0" dirty="0" smtClean="0"/>
              <a:t>Б) лесной, лесник, перелесок, лесопилка</a:t>
            </a:r>
            <a:r>
              <a:rPr lang="ru-RU" i="0" dirty="0" smtClean="0"/>
              <a:t>.</a:t>
            </a:r>
            <a:endParaRPr lang="ru-RU" i="0" dirty="0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936625"/>
            <a:ext cx="5009340" cy="50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82" name="Picture 6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1622425"/>
            <a:ext cx="525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7874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im0-tub-ru.yandex.net/i?id=fe3aeb36d84fa117062cffcbb39bf044-l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286"/>
            <a:ext cx="5765800" cy="3232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1972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процесс 3"/>
          <p:cNvSpPr/>
          <p:nvPr/>
        </p:nvSpPr>
        <p:spPr>
          <a:xfrm>
            <a:off x="0" y="0"/>
            <a:ext cx="5765800" cy="3244849"/>
          </a:xfrm>
          <a:prstGeom prst="flowChart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98425"/>
            <a:ext cx="5562599" cy="3354765"/>
          </a:xfrm>
        </p:spPr>
        <p:txBody>
          <a:bodyPr/>
          <a:lstStyle/>
          <a:p>
            <a:r>
              <a:rPr lang="ru-RU" dirty="0" smtClean="0"/>
              <a:t>    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При изменении грамматического значения слова (рода, числа, падежа, времени и т.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д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.) получаются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формы одного и того же слова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r>
              <a:rPr lang="ru-RU" sz="2000" dirty="0" smtClean="0"/>
              <a:t>   </a:t>
            </a:r>
          </a:p>
          <a:p>
            <a:pPr algn="ctr"/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Сад , в саду, садом</a:t>
            </a:r>
          </a:p>
          <a:p>
            <a:r>
              <a:rPr lang="ru-RU" sz="2000" dirty="0" smtClean="0"/>
              <a:t>     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При образовании слов при помощи приставок и суффиксов меняется лексическое значение. То есть образуются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однокоренные слова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.  </a:t>
            </a:r>
          </a:p>
          <a:p>
            <a:pPr algn="ctr"/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Школа – школьный, шёл – ушёл</a:t>
            </a:r>
            <a:r>
              <a:rPr lang="ru-RU" sz="2000" dirty="0" smtClean="0"/>
              <a:t>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77356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16"/>
          <p:cNvSpPr txBox="1">
            <a:spLocks noChangeArrowheads="1"/>
          </p:cNvSpPr>
          <p:nvPr/>
        </p:nvSpPr>
        <p:spPr bwMode="auto">
          <a:xfrm>
            <a:off x="0" y="635444"/>
            <a:ext cx="5448481" cy="359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81" tIns="25740" rIns="51481" bIns="25740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2000" b="1" dirty="0" smtClean="0">
                <a:solidFill>
                  <a:srgbClr val="6600FF"/>
                </a:solidFill>
                <a:latin typeface="Arial" charset="0"/>
              </a:rPr>
              <a:t>Выпишите слова, распределив их .</a:t>
            </a:r>
            <a:endParaRPr lang="ru-RU" altLang="ru-RU" sz="2000" b="1" dirty="0">
              <a:solidFill>
                <a:srgbClr val="6600FF"/>
              </a:solidFill>
              <a:latin typeface="Arial" charset="0"/>
            </a:endParaRPr>
          </a:p>
        </p:txBody>
      </p:sp>
      <p:sp>
        <p:nvSpPr>
          <p:cNvPr id="4099" name="Rectangle 25"/>
          <p:cNvSpPr>
            <a:spLocks noGrp="1" noChangeArrowheads="1"/>
          </p:cNvSpPr>
          <p:nvPr>
            <p:ph type="body" idx="1"/>
          </p:nvPr>
        </p:nvSpPr>
        <p:spPr>
          <a:xfrm>
            <a:off x="215900" y="1165225"/>
            <a:ext cx="5486399" cy="1846659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000" b="1" i="0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r>
              <a:rPr lang="ru-RU" altLang="ru-RU" sz="2200" b="1" i="0" dirty="0" smtClean="0">
                <a:solidFill>
                  <a:schemeClr val="tx2">
                    <a:lumMod val="50000"/>
                  </a:schemeClr>
                </a:solidFill>
              </a:rPr>
              <a:t>Гора, горный </a:t>
            </a:r>
            <a:r>
              <a:rPr lang="ru-RU" altLang="ru-RU" sz="2200" b="1" i="0" dirty="0">
                <a:solidFill>
                  <a:schemeClr val="tx2">
                    <a:lumMod val="50000"/>
                  </a:schemeClr>
                </a:solidFill>
              </a:rPr>
              <a:t>(хребет</a:t>
            </a:r>
            <a:r>
              <a:rPr lang="ru-RU" altLang="ru-RU" sz="2200" b="1" i="0" dirty="0" smtClean="0">
                <a:solidFill>
                  <a:schemeClr val="tx2">
                    <a:lumMod val="50000"/>
                  </a:schemeClr>
                </a:solidFill>
              </a:rPr>
              <a:t>), гористый, горка, пригорок, горелый, горное </a:t>
            </a:r>
            <a:r>
              <a:rPr lang="ru-RU" altLang="ru-RU" sz="2200" b="1" i="0" dirty="0">
                <a:solidFill>
                  <a:schemeClr val="tx2">
                    <a:lumMod val="50000"/>
                  </a:schemeClr>
                </a:solidFill>
              </a:rPr>
              <a:t>(ущелье</a:t>
            </a:r>
            <a:r>
              <a:rPr lang="ru-RU" altLang="ru-RU" sz="2200" b="1" i="0" dirty="0" smtClean="0">
                <a:solidFill>
                  <a:schemeClr val="tx2">
                    <a:lumMod val="50000"/>
                  </a:schemeClr>
                </a:solidFill>
              </a:rPr>
              <a:t>), подгореть, горные </a:t>
            </a:r>
            <a:r>
              <a:rPr lang="ru-RU" altLang="ru-RU" sz="2200" b="1" i="0" dirty="0">
                <a:solidFill>
                  <a:schemeClr val="tx2">
                    <a:lumMod val="50000"/>
                  </a:schemeClr>
                </a:solidFill>
              </a:rPr>
              <a:t>(породы</a:t>
            </a:r>
            <a:r>
              <a:rPr lang="ru-RU" altLang="ru-RU" sz="2200" b="1" i="0" dirty="0" smtClean="0">
                <a:solidFill>
                  <a:schemeClr val="tx2">
                    <a:lumMod val="50000"/>
                  </a:schemeClr>
                </a:solidFill>
              </a:rPr>
              <a:t>),  горная </a:t>
            </a:r>
            <a:r>
              <a:rPr lang="ru-RU" altLang="ru-RU" sz="2200" b="1" i="0" dirty="0">
                <a:solidFill>
                  <a:schemeClr val="tx2">
                    <a:lumMod val="50000"/>
                  </a:schemeClr>
                </a:solidFill>
              </a:rPr>
              <a:t>(вершина</a:t>
            </a:r>
            <a:r>
              <a:rPr lang="ru-RU" altLang="ru-RU" sz="2200" b="1" i="0" dirty="0" smtClean="0">
                <a:solidFill>
                  <a:schemeClr val="tx2">
                    <a:lumMod val="50000"/>
                  </a:schemeClr>
                </a:solidFill>
              </a:rPr>
              <a:t>), обгореть.</a:t>
            </a:r>
            <a:endParaRPr lang="ru-RU" altLang="ru-RU" sz="2200" b="1" i="0" dirty="0">
              <a:solidFill>
                <a:schemeClr val="tx2">
                  <a:lumMod val="50000"/>
                </a:schemeClr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altLang="ru-RU" sz="2200" b="1" i="0" dirty="0">
              <a:solidFill>
                <a:schemeClr val="tx2">
                  <a:lumMod val="50000"/>
                </a:schemeClr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altLang="ru-RU" sz="2000" b="1" i="0" dirty="0"/>
          </a:p>
          <a:p>
            <a:pPr eaLnBrk="1" hangingPunct="1">
              <a:lnSpc>
                <a:spcPct val="80000"/>
              </a:lnSpc>
            </a:pPr>
            <a:endParaRPr lang="ru-RU" altLang="ru-RU" sz="2000" b="1" i="0" dirty="0"/>
          </a:p>
        </p:txBody>
      </p:sp>
      <p:sp>
        <p:nvSpPr>
          <p:cNvPr id="4130" name="Rectangle 34"/>
          <p:cNvSpPr>
            <a:spLocks noChangeArrowheads="1"/>
          </p:cNvSpPr>
          <p:nvPr/>
        </p:nvSpPr>
        <p:spPr bwMode="auto">
          <a:xfrm>
            <a:off x="703708" y="123184"/>
            <a:ext cx="104032" cy="32898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51481" tIns="25740" rIns="51481" bIns="25740">
            <a:spAutoFit/>
          </a:bodyPr>
          <a:lstStyle/>
          <a:p>
            <a:pPr>
              <a:defRPr/>
            </a:pPr>
            <a:endParaRPr lang="ru-RU" b="1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/>
        </p:nvSpPr>
        <p:spPr bwMode="auto">
          <a:xfrm>
            <a:off x="944951" y="1213815"/>
            <a:ext cx="3875899" cy="817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81" tIns="25740" rIns="51481" bIns="25740"/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FontTx/>
              <a:buNone/>
              <a:defRPr sz="32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l">
              <a:lnSpc>
                <a:spcPct val="80000"/>
              </a:lnSpc>
              <a:defRPr/>
            </a:pPr>
            <a:endParaRPr lang="ru-RU" sz="1100" i="1" dirty="0"/>
          </a:p>
        </p:txBody>
      </p:sp>
      <p:sp>
        <p:nvSpPr>
          <p:cNvPr id="9" name="Rectangle 3"/>
          <p:cNvSpPr>
            <a:spLocks noGrp="1" noChangeArrowheads="1"/>
          </p:cNvSpPr>
          <p:nvPr/>
        </p:nvSpPr>
        <p:spPr bwMode="auto">
          <a:xfrm>
            <a:off x="1041047" y="1285922"/>
            <a:ext cx="3875899" cy="817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81" tIns="25740" rIns="51481" bIns="25740"/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FontTx/>
              <a:buNone/>
              <a:defRPr sz="3200" b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l">
              <a:lnSpc>
                <a:spcPct val="80000"/>
              </a:lnSpc>
              <a:defRPr/>
            </a:pPr>
            <a:endParaRPr lang="ru-RU" sz="1100" i="1" dirty="0"/>
          </a:p>
        </p:txBody>
      </p:sp>
      <p:sp>
        <p:nvSpPr>
          <p:cNvPr id="10" name="Rectangle 36"/>
          <p:cNvSpPr>
            <a:spLocks noGrp="1" noChangeArrowheads="1"/>
          </p:cNvSpPr>
          <p:nvPr>
            <p:ph type="title"/>
          </p:nvPr>
        </p:nvSpPr>
        <p:spPr bwMode="auto">
          <a:xfrm>
            <a:off x="300038" y="103188"/>
            <a:ext cx="5326062" cy="359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81" tIns="25740" rIns="51481" bIns="2574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/>
            <a:r>
              <a:rPr lang="ru-RU" alt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ПРОВЕРЬТЕ СЕБЯ </a:t>
            </a:r>
            <a:endParaRPr lang="ru-RU" alt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056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3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2663</TotalTime>
  <Words>1333</Words>
  <Application>Microsoft Office PowerPoint</Application>
  <PresentationFormat>Произвольный</PresentationFormat>
  <Paragraphs>257</Paragraphs>
  <Slides>28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Office Theme</vt:lpstr>
      <vt:lpstr>Презентация PowerPoint</vt:lpstr>
      <vt:lpstr>СЕГОДНЯ НА УРОКЕ :</vt:lpstr>
      <vt:lpstr>Презентация PowerPoint</vt:lpstr>
      <vt:lpstr>Презентация PowerPoint</vt:lpstr>
      <vt:lpstr>ЧТО ТАКОЕ МОРФЕМА?</vt:lpstr>
      <vt:lpstr>СРАВНИТЕ ДВЕ ГРУППЫ СЛОВ</vt:lpstr>
      <vt:lpstr>Презентация PowerPoint</vt:lpstr>
      <vt:lpstr>Презентация PowerPoint</vt:lpstr>
      <vt:lpstr>ПРОВЕРЬТЕ СЕБЯ </vt:lpstr>
      <vt:lpstr>Презентация PowerPoint</vt:lpstr>
      <vt:lpstr>Презентация PowerPoint</vt:lpstr>
      <vt:lpstr>Презентация PowerPoint</vt:lpstr>
      <vt:lpstr>ОДНОКОРЕННЫЕ СЛОВА </vt:lpstr>
      <vt:lpstr>УПРАЖНЕНИЕ 299</vt:lpstr>
      <vt:lpstr>УПРАЖНЕНИЕ 299</vt:lpstr>
      <vt:lpstr>УПРАЖНЕНИЕ 300</vt:lpstr>
      <vt:lpstr>УПРАЖНЕНИЕ 300</vt:lpstr>
      <vt:lpstr>УПРАЖНЕНИЕ 303</vt:lpstr>
      <vt:lpstr>УПРАЖНЕНИЕ 303</vt:lpstr>
      <vt:lpstr>УПРАЖНЕНИЕ 304</vt:lpstr>
      <vt:lpstr>УПРАЖНЕНИЕ 304</vt:lpstr>
      <vt:lpstr>своего¹  </vt:lpstr>
      <vt:lpstr>ОКОНЧАНИЕ </vt:lpstr>
      <vt:lpstr>ОКОНЧАНИЕ </vt:lpstr>
      <vt:lpstr>УПРАЖНЕНИЕ 306</vt:lpstr>
      <vt:lpstr>УПРАЖНЕНИЕ 306</vt:lpstr>
      <vt:lpstr>ИТОГ УРОКА </vt:lpstr>
      <vt:lpstr>САМОСТОЯТЕЛЬНАЯ РАБОТА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</dc:title>
  <cp:lastModifiedBy>RePack by Diakov</cp:lastModifiedBy>
  <cp:revision>272</cp:revision>
  <dcterms:created xsi:type="dcterms:W3CDTF">2020-04-13T08:05:16Z</dcterms:created>
  <dcterms:modified xsi:type="dcterms:W3CDTF">2020-12-01T19:55:48Z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