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</p:sldMasterIdLst>
  <p:notesMasterIdLst>
    <p:notesMasterId r:id="rId34"/>
  </p:notesMasterIdLst>
  <p:sldIdLst>
    <p:sldId id="259" r:id="rId3"/>
    <p:sldId id="257" r:id="rId4"/>
    <p:sldId id="333" r:id="rId5"/>
    <p:sldId id="334" r:id="rId6"/>
    <p:sldId id="335" r:id="rId7"/>
    <p:sldId id="359" r:id="rId8"/>
    <p:sldId id="368" r:id="rId9"/>
    <p:sldId id="373" r:id="rId10"/>
    <p:sldId id="365" r:id="rId11"/>
    <p:sldId id="360" r:id="rId12"/>
    <p:sldId id="336" r:id="rId13"/>
    <p:sldId id="362" r:id="rId14"/>
    <p:sldId id="363" r:id="rId15"/>
    <p:sldId id="337" r:id="rId16"/>
    <p:sldId id="338" r:id="rId17"/>
    <p:sldId id="366" r:id="rId18"/>
    <p:sldId id="361" r:id="rId19"/>
    <p:sldId id="332" r:id="rId20"/>
    <p:sldId id="369" r:id="rId21"/>
    <p:sldId id="370" r:id="rId22"/>
    <p:sldId id="340" r:id="rId23"/>
    <p:sldId id="375" r:id="rId24"/>
    <p:sldId id="374" r:id="rId25"/>
    <p:sldId id="380" r:id="rId26"/>
    <p:sldId id="376" r:id="rId27"/>
    <p:sldId id="377" r:id="rId28"/>
    <p:sldId id="378" r:id="rId29"/>
    <p:sldId id="341" r:id="rId30"/>
    <p:sldId id="358" r:id="rId31"/>
    <p:sldId id="379" r:id="rId32"/>
    <p:sldId id="294" r:id="rId33"/>
  </p:sldIdLst>
  <p:sldSz cx="5765800" cy="3244850"/>
  <p:notesSz cx="5765800" cy="3244850"/>
  <p:defaultTextStyle>
    <a:defPPr>
      <a:defRPr lang="ru-RU"/>
    </a:defPPr>
    <a:lvl1pPr marL="0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7A3F1"/>
    <a:srgbClr val="EB21DD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58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32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98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647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311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974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63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295" algn="l" defTabSz="911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AD94F-03BF-4B07-8397-30E69AD47C9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1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 b="1">
                <a:solidFill>
                  <a:schemeClr val="bg1"/>
                </a:solidFill>
                <a:latin typeface="Times New Roman" pitchFamily="18" charset="0"/>
              </a:defRPr>
            </a:lvl1pPr>
            <a:lvl2pPr marL="418281" indent="-160877" eaLnBrk="0" hangingPunct="0">
              <a:defRPr sz="2000" b="1">
                <a:solidFill>
                  <a:schemeClr val="bg1"/>
                </a:solidFill>
                <a:latin typeface="Times New Roman" pitchFamily="18" charset="0"/>
              </a:defRPr>
            </a:lvl2pPr>
            <a:lvl3pPr marL="643509" indent="-128702" eaLnBrk="0" hangingPunct="0">
              <a:defRPr sz="2000" b="1">
                <a:solidFill>
                  <a:schemeClr val="bg1"/>
                </a:solidFill>
                <a:latin typeface="Times New Roman" pitchFamily="18" charset="0"/>
              </a:defRPr>
            </a:lvl3pPr>
            <a:lvl4pPr marL="900913" indent="-128702" eaLnBrk="0" hangingPunct="0">
              <a:defRPr sz="2000" b="1">
                <a:solidFill>
                  <a:schemeClr val="bg1"/>
                </a:solidFill>
                <a:latin typeface="Times New Roman" pitchFamily="18" charset="0"/>
              </a:defRPr>
            </a:lvl4pPr>
            <a:lvl5pPr marL="1158316" indent="-128702" eaLnBrk="0" hangingPunct="0">
              <a:defRPr sz="2000" b="1">
                <a:solidFill>
                  <a:schemeClr val="bg1"/>
                </a:solidFill>
                <a:latin typeface="Times New Roman" pitchFamily="18" charset="0"/>
              </a:defRPr>
            </a:lvl5pPr>
            <a:lvl6pPr marL="1415720" indent="-128702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bg1"/>
                </a:solidFill>
                <a:latin typeface="Times New Roman" pitchFamily="18" charset="0"/>
              </a:defRPr>
            </a:lvl6pPr>
            <a:lvl7pPr marL="1673123" indent="-128702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bg1"/>
                </a:solidFill>
                <a:latin typeface="Times New Roman" pitchFamily="18" charset="0"/>
              </a:defRPr>
            </a:lvl7pPr>
            <a:lvl8pPr marL="1930527" indent="-128702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bg1"/>
                </a:solidFill>
                <a:latin typeface="Times New Roman" pitchFamily="18" charset="0"/>
              </a:defRPr>
            </a:lvl8pPr>
            <a:lvl9pPr marL="2187931" indent="-128702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fld id="{F6A1CF73-8590-408B-AA4C-7EF0FC3875A4}" type="slidenum">
              <a:rPr lang="ru-RU" altLang="ru-RU" sz="700" b="0">
                <a:solidFill>
                  <a:prstClr val="black"/>
                </a:solidFill>
              </a:rPr>
              <a:pPr/>
              <a:t>7</a:t>
            </a:fld>
            <a:endParaRPr lang="ru-RU" altLang="ru-RU" sz="700" b="0">
              <a:solidFill>
                <a:prstClr val="black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/>
              <a:t>о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CB448D-E369-454C-AC72-586C77BDA90B}" type="slidenum">
              <a:rPr lang="ru-RU" altLang="ru-RU" b="0">
                <a:solidFill>
                  <a:prstClr val="black"/>
                </a:solidFill>
              </a:rPr>
              <a:pPr eaLnBrk="1" hangingPunct="1"/>
              <a:t>9</a:t>
            </a:fld>
            <a:endParaRPr lang="ru-RU" altLang="ru-RU" b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CB448D-E369-454C-AC72-586C77BDA90B}" type="slidenum">
              <a:rPr lang="ru-RU" altLang="ru-RU" b="0"/>
              <a:pPr eaLnBrk="1" hangingPunct="1"/>
              <a:t>12</a:t>
            </a:fld>
            <a:endParaRPr lang="ru-RU" altLang="ru-RU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418281" indent="-160877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643509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900913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158316" indent="-128702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1415720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673123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930527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2187931" indent="-12870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ACB448D-E369-454C-AC72-586C77BDA90B}" type="slidenum">
              <a:rPr lang="ru-RU" altLang="ru-RU" b="0"/>
              <a:pPr eaLnBrk="1" hangingPunct="1"/>
              <a:t>13</a:t>
            </a:fld>
            <a:endParaRPr lang="ru-RU" altLang="ru-RU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01813" y="242888"/>
            <a:ext cx="2162175" cy="121761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77788" y="937401"/>
            <a:ext cx="1873885" cy="19469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47770" y="937401"/>
            <a:ext cx="1873885" cy="1946910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5EE4-99B5-41A7-80DF-7ADDE076DD9A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C0397-BCEC-4327-8876-8AEF2FC4F4C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36844"/>
      </p:ext>
    </p:extLst>
  </p:cSld>
  <p:clrMapOvr>
    <a:masterClrMapping/>
  </p:clrMapOvr>
  <p:transition spd="med" advClick="0" advTm="3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29945"/>
            <a:ext cx="5189220" cy="5408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90" y="726336"/>
            <a:ext cx="2547563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290" y="1029038"/>
            <a:ext cx="2547563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2928946" y="726336"/>
            <a:ext cx="2548564" cy="302702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57404" indent="0">
              <a:buNone/>
              <a:defRPr sz="1100" b="1"/>
            </a:lvl2pPr>
            <a:lvl3pPr marL="514807" indent="0">
              <a:buNone/>
              <a:defRPr sz="1000" b="1"/>
            </a:lvl3pPr>
            <a:lvl4pPr marL="772211" indent="0">
              <a:buNone/>
              <a:defRPr sz="900" b="1"/>
            </a:lvl4pPr>
            <a:lvl5pPr marL="1029614" indent="0">
              <a:buNone/>
              <a:defRPr sz="900" b="1"/>
            </a:lvl5pPr>
            <a:lvl6pPr marL="1287018" indent="0">
              <a:buNone/>
              <a:defRPr sz="900" b="1"/>
            </a:lvl6pPr>
            <a:lvl7pPr marL="1544422" indent="0">
              <a:buNone/>
              <a:defRPr sz="900" b="1"/>
            </a:lvl7pPr>
            <a:lvl8pPr marL="1801825" indent="0">
              <a:buNone/>
              <a:defRPr sz="900" b="1"/>
            </a:lvl8pPr>
            <a:lvl9pPr marL="2059229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928946" y="1029038"/>
            <a:ext cx="2548564" cy="186954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C3B4-535E-4025-BDD9-4353C716DFD0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55E6-BBB9-4023-993D-3A1F45A339A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41309"/>
      </p:ext>
    </p:extLst>
  </p:cSld>
  <p:clrMapOvr>
    <a:masterClrMapping/>
  </p:clrMapOvr>
  <p:transition spd="med" advClick="0" advTm="3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AA0C-5900-4E6E-95DA-483B7315E66E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D6C35-25E6-4B34-A66A-50E220E5E5E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886534"/>
      </p:ext>
    </p:extLst>
  </p:cSld>
  <p:clrMapOvr>
    <a:masterClrMapping/>
  </p:clrMapOvr>
  <p:transition spd="med" advClick="0" advTm="3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A703D-2344-4235-84E5-262F0E4D652A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529D8-FCA6-4A51-A29E-D5211640C1F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54888"/>
      </p:ext>
    </p:extLst>
  </p:cSld>
  <p:clrMapOvr>
    <a:masterClrMapping/>
  </p:clrMapOvr>
  <p:transition spd="med" advClick="0" advTm="3000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1" y="129193"/>
            <a:ext cx="1896908" cy="549822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4268" y="129193"/>
            <a:ext cx="3223242" cy="276939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291" y="679015"/>
            <a:ext cx="1896908" cy="2219568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E2761-9AB8-4FB8-B351-517628FED0D6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C592-E4B4-4912-A64A-2769330CEA6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633571"/>
      </p:ext>
    </p:extLst>
  </p:cSld>
  <p:clrMapOvr>
    <a:masterClrMapping/>
  </p:clrMapOvr>
  <p:transition spd="med" advClick="0" advTm="3000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0137" y="2271395"/>
            <a:ext cx="3459480" cy="268151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0137" y="289933"/>
            <a:ext cx="3459480" cy="1946910"/>
          </a:xfrm>
        </p:spPr>
        <p:txBody>
          <a:bodyPr/>
          <a:lstStyle>
            <a:lvl1pPr marL="0" indent="0">
              <a:buNone/>
              <a:defRPr sz="1800"/>
            </a:lvl1pPr>
            <a:lvl2pPr marL="257404" indent="0">
              <a:buNone/>
              <a:defRPr sz="1600"/>
            </a:lvl2pPr>
            <a:lvl3pPr marL="514807" indent="0">
              <a:buNone/>
              <a:defRPr sz="1400"/>
            </a:lvl3pPr>
            <a:lvl4pPr marL="772211" indent="0">
              <a:buNone/>
              <a:defRPr sz="1100"/>
            </a:lvl4pPr>
            <a:lvl5pPr marL="1029614" indent="0">
              <a:buNone/>
              <a:defRPr sz="1100"/>
            </a:lvl5pPr>
            <a:lvl6pPr marL="1287018" indent="0">
              <a:buNone/>
              <a:defRPr sz="1100"/>
            </a:lvl6pPr>
            <a:lvl7pPr marL="1544422" indent="0">
              <a:buNone/>
              <a:defRPr sz="1100"/>
            </a:lvl7pPr>
            <a:lvl8pPr marL="1801825" indent="0">
              <a:buNone/>
              <a:defRPr sz="1100"/>
            </a:lvl8pPr>
            <a:lvl9pPr marL="2059229" indent="0">
              <a:buNone/>
              <a:defRPr sz="1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30137" y="2539546"/>
            <a:ext cx="3459480" cy="380819"/>
          </a:xfrm>
        </p:spPr>
        <p:txBody>
          <a:bodyPr/>
          <a:lstStyle>
            <a:lvl1pPr marL="0" indent="0">
              <a:buNone/>
              <a:defRPr sz="800"/>
            </a:lvl1pPr>
            <a:lvl2pPr marL="257404" indent="0">
              <a:buNone/>
              <a:defRPr sz="700"/>
            </a:lvl2pPr>
            <a:lvl3pPr marL="514807" indent="0">
              <a:buNone/>
              <a:defRPr sz="600"/>
            </a:lvl3pPr>
            <a:lvl4pPr marL="772211" indent="0">
              <a:buNone/>
              <a:defRPr sz="500"/>
            </a:lvl4pPr>
            <a:lvl5pPr marL="1029614" indent="0">
              <a:buNone/>
              <a:defRPr sz="500"/>
            </a:lvl5pPr>
            <a:lvl6pPr marL="1287018" indent="0">
              <a:buNone/>
              <a:defRPr sz="500"/>
            </a:lvl6pPr>
            <a:lvl7pPr marL="1544422" indent="0">
              <a:buNone/>
              <a:defRPr sz="500"/>
            </a:lvl7pPr>
            <a:lvl8pPr marL="1801825" indent="0">
              <a:buNone/>
              <a:defRPr sz="500"/>
            </a:lvl8pPr>
            <a:lvl9pPr marL="2059229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A7AAA-629A-4137-9B15-2E219AFA3754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50476-C385-48E5-8BBA-28A6AEE8395A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86624"/>
      </p:ext>
    </p:extLst>
  </p:cSld>
  <p:clrMapOvr>
    <a:masterClrMapping/>
  </p:clrMapOvr>
  <p:transition spd="med" advClick="0" advTm="3000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A7D99-B4F8-4A33-9B2C-3F07E6D7E4BE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5086-6411-4E01-8AF9-25DDA9E96FE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405229"/>
      </p:ext>
    </p:extLst>
  </p:cSld>
  <p:clrMapOvr>
    <a:masterClrMapping/>
  </p:clrMapOvr>
  <p:transition spd="med" advClick="0" advTm="3000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660688" y="288431"/>
            <a:ext cx="960967" cy="2595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77789" y="288431"/>
            <a:ext cx="2786803" cy="2595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72950-F847-4457-BC30-390E637C8CC2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58C6E-33C1-477D-9222-B1E1F042322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06208"/>
      </p:ext>
    </p:extLst>
  </p:cSld>
  <p:clrMapOvr>
    <a:masterClrMapping/>
  </p:clrMapOvr>
  <p:transition spd="med" advClick="0" advTm="3000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788" y="288431"/>
            <a:ext cx="3843867" cy="5408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77788" y="937401"/>
            <a:ext cx="1873885" cy="19469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3747770" y="937401"/>
            <a:ext cx="1873885" cy="194691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36EC7-404E-465E-B980-0C97AE3B9DBD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06193-C4BB-4688-9C15-13505968449C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84856"/>
      </p:ext>
    </p:extLst>
  </p:cSld>
  <p:clrMapOvr>
    <a:masterClrMapping/>
  </p:clrMapOvr>
  <p:transition spd="med" advClick="0" advTm="3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38" indent="-71838">
              <a:buFont typeface="Arial" panose="020B0604020202020204" pitchFamily="34" charset="0"/>
              <a:buChar char="•"/>
              <a:defRPr sz="700"/>
            </a:lvl2pPr>
            <a:lvl3pPr marL="143674" indent="-71838">
              <a:defRPr sz="700"/>
            </a:lvl3pPr>
            <a:lvl4pPr marL="251423" indent="-107756">
              <a:defRPr sz="700"/>
            </a:lvl4pPr>
            <a:lvl5pPr marL="359177" indent="-107756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7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808208"/>
            <a:ext cx="5767802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81" tIns="25740" rIns="51481" bIns="2574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Arc 3"/>
          <p:cNvSpPr>
            <a:spLocks/>
          </p:cNvSpPr>
          <p:nvPr/>
        </p:nvSpPr>
        <p:spPr bwMode="auto">
          <a:xfrm>
            <a:off x="0" y="398846"/>
            <a:ext cx="1826838" cy="2846004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81" tIns="25740" rIns="51481" bIns="2574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1729740" y="202052"/>
            <a:ext cx="4035059" cy="721078"/>
          </a:xfrm>
        </p:spPr>
        <p:txBody>
          <a:bodyPr anchor="b"/>
          <a:lstStyle>
            <a:lvl1pPr>
              <a:lnSpc>
                <a:spcPct val="80000"/>
              </a:lnSpc>
              <a:defRPr sz="37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42658" y="865294"/>
            <a:ext cx="2882900" cy="829239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70C2D-CBF2-43CA-BE13-03167152F58F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82C166-C8B7-4103-A26F-9A232583D4B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97434"/>
      </p:ext>
    </p:extLst>
  </p:cSld>
  <p:clrMapOvr>
    <a:masterClrMapping/>
  </p:clrMapOvr>
  <p:transition spd="med" advClick="0" advTm="3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01B4A-B9AC-41B3-BF52-C161975C4A6D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091C-7AB5-47E8-B75A-FBD427133EF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88320"/>
      </p:ext>
    </p:extLst>
  </p:cSld>
  <p:clrMapOvr>
    <a:masterClrMapping/>
  </p:clrMapOvr>
  <p:transition spd="med" advClick="0" advTm="3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458" y="2085117"/>
            <a:ext cx="4900930" cy="644463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5458" y="1375306"/>
            <a:ext cx="4900930" cy="709811"/>
          </a:xfrm>
        </p:spPr>
        <p:txBody>
          <a:bodyPr anchor="b"/>
          <a:lstStyle>
            <a:lvl1pPr marL="0" indent="0">
              <a:buNone/>
              <a:defRPr sz="1100"/>
            </a:lvl1pPr>
            <a:lvl2pPr marL="257404" indent="0">
              <a:buNone/>
              <a:defRPr sz="1000"/>
            </a:lvl2pPr>
            <a:lvl3pPr marL="514807" indent="0">
              <a:buNone/>
              <a:defRPr sz="900"/>
            </a:lvl3pPr>
            <a:lvl4pPr marL="772211" indent="0">
              <a:buNone/>
              <a:defRPr sz="800"/>
            </a:lvl4pPr>
            <a:lvl5pPr marL="1029614" indent="0">
              <a:buNone/>
              <a:defRPr sz="800"/>
            </a:lvl5pPr>
            <a:lvl6pPr marL="1287018" indent="0">
              <a:buNone/>
              <a:defRPr sz="800"/>
            </a:lvl6pPr>
            <a:lvl7pPr marL="1544422" indent="0">
              <a:buNone/>
              <a:defRPr sz="800"/>
            </a:lvl7pPr>
            <a:lvl8pPr marL="1801825" indent="0">
              <a:buNone/>
              <a:defRPr sz="800"/>
            </a:lvl8pPr>
            <a:lvl9pPr marL="205922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AF49A-5A58-4B48-8A3A-BE509EA50AE1}" type="datetime1">
              <a:rPr lang="ru-RU">
                <a:solidFill>
                  <a:srgbClr val="FFFFFF"/>
                </a:solidFill>
              </a:rPr>
              <a:pPr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C8BA-C89A-4269-8F5F-99A5B48983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072646"/>
      </p:ext>
    </p:extLst>
  </p:cSld>
  <p:clrMapOvr>
    <a:masterClrMapping/>
  </p:clrMapOvr>
  <p:transition spd="med" advClick="0" advTm="3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5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5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658">
        <a:defRPr>
          <a:latin typeface="+mn-lt"/>
          <a:ea typeface="+mn-ea"/>
          <a:cs typeface="+mn-cs"/>
        </a:defRPr>
      </a:lvl2pPr>
      <a:lvl3pPr marL="911324">
        <a:defRPr>
          <a:latin typeface="+mn-lt"/>
          <a:ea typeface="+mn-ea"/>
          <a:cs typeface="+mn-cs"/>
        </a:defRPr>
      </a:lvl3pPr>
      <a:lvl4pPr marL="1366985">
        <a:defRPr>
          <a:latin typeface="+mn-lt"/>
          <a:ea typeface="+mn-ea"/>
          <a:cs typeface="+mn-cs"/>
        </a:defRPr>
      </a:lvl4pPr>
      <a:lvl5pPr marL="1822647">
        <a:defRPr>
          <a:latin typeface="+mn-lt"/>
          <a:ea typeface="+mn-ea"/>
          <a:cs typeface="+mn-cs"/>
        </a:defRPr>
      </a:lvl5pPr>
      <a:lvl6pPr marL="2278311">
        <a:defRPr>
          <a:latin typeface="+mn-lt"/>
          <a:ea typeface="+mn-ea"/>
          <a:cs typeface="+mn-cs"/>
        </a:defRPr>
      </a:lvl6pPr>
      <a:lvl7pPr marL="2733974">
        <a:defRPr>
          <a:latin typeface="+mn-lt"/>
          <a:ea typeface="+mn-ea"/>
          <a:cs typeface="+mn-cs"/>
        </a:defRPr>
      </a:lvl7pPr>
      <a:lvl8pPr marL="3189635">
        <a:defRPr>
          <a:latin typeface="+mn-lt"/>
          <a:ea typeface="+mn-ea"/>
          <a:cs typeface="+mn-cs"/>
        </a:defRPr>
      </a:lvl8pPr>
      <a:lvl9pPr marL="3645295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rc 2"/>
          <p:cNvSpPr>
            <a:spLocks/>
          </p:cNvSpPr>
          <p:nvPr/>
        </p:nvSpPr>
        <p:spPr bwMode="auto">
          <a:xfrm>
            <a:off x="0" y="398846"/>
            <a:ext cx="1826838" cy="2846004"/>
          </a:xfrm>
          <a:custGeom>
            <a:avLst/>
            <a:gdLst>
              <a:gd name="T0" fmla="*/ 0 w 21600"/>
              <a:gd name="T1" fmla="*/ 0 h 21600"/>
              <a:gd name="T2" fmla="*/ 2897188 w 21600"/>
              <a:gd name="T3" fmla="*/ 6015037 h 21600"/>
              <a:gd name="T4" fmla="*/ 0 w 21600"/>
              <a:gd name="T5" fmla="*/ 601503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1481" tIns="25740" rIns="51481" bIns="25740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sz="20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77788" y="288431"/>
            <a:ext cx="3843867" cy="54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1838" tIns="25919" rIns="51838" bIns="259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7788" y="937401"/>
            <a:ext cx="3843867" cy="194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1838" tIns="25919" rIns="51838" bIns="259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2194" y="2956419"/>
            <a:ext cx="1201208" cy="2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1838" tIns="25919" rIns="51838" bIns="25919" numCol="1" anchor="ctr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8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BE4D678-4260-43E7-A58B-E68A6AC5C0C2}" type="datetime1">
              <a:rPr lang="ru-RU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01.12.2020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8272" y="2956419"/>
            <a:ext cx="1825837" cy="2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1838" tIns="25919" rIns="51838" bIns="25919" numCol="1" anchor="ctr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8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20447" y="2956419"/>
            <a:ext cx="1201208" cy="21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51838" tIns="25919" rIns="51838" bIns="25919" numCol="1" anchor="ctr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8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B0B37A56-C79C-483E-9347-C48A189E7B2D}" type="slidenum">
              <a:rPr lang="ru-RU">
                <a:solidFill>
                  <a:srgbClr val="FFFFFF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7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ransition spd="med" advClick="0" advTm="3000">
    <p:zoom/>
  </p:transition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 Narrow" pitchFamily="34" charset="0"/>
        </a:defRPr>
      </a:lvl5pPr>
      <a:lvl6pPr marL="257404" algn="l" rtl="0" fontAlgn="base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 Narrow" pitchFamily="34" charset="0"/>
        </a:defRPr>
      </a:lvl6pPr>
      <a:lvl7pPr marL="514807" algn="l" rtl="0" fontAlgn="base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 Narrow" pitchFamily="34" charset="0"/>
        </a:defRPr>
      </a:lvl7pPr>
      <a:lvl8pPr marL="772211" algn="l" rtl="0" fontAlgn="base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 Narrow" pitchFamily="34" charset="0"/>
        </a:defRPr>
      </a:lvl8pPr>
      <a:lvl9pPr marL="1029614" algn="l" rtl="0" fontAlgn="base">
        <a:lnSpc>
          <a:spcPct val="70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 Narrow" pitchFamily="34" charset="0"/>
        </a:defRPr>
      </a:lvl9pPr>
    </p:titleStyle>
    <p:bodyStyle>
      <a:lvl1pPr marL="193053" indent="-19305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18281" indent="-16087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u"/>
        <a:defRPr sz="1500">
          <a:solidFill>
            <a:schemeClr val="tx1"/>
          </a:solidFill>
          <a:latin typeface="+mn-lt"/>
        </a:defRPr>
      </a:lvl2pPr>
      <a:lvl3pPr marL="643509" indent="-1287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«"/>
        <a:defRPr sz="1400">
          <a:solidFill>
            <a:schemeClr val="tx1"/>
          </a:solidFill>
          <a:latin typeface="+mn-lt"/>
        </a:defRPr>
      </a:lvl3pPr>
      <a:lvl4pPr marL="900913" indent="-12870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1100">
          <a:solidFill>
            <a:schemeClr val="tx1"/>
          </a:solidFill>
          <a:latin typeface="+mn-lt"/>
        </a:defRPr>
      </a:lvl4pPr>
      <a:lvl5pPr marL="1158316" indent="-12870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100">
          <a:solidFill>
            <a:schemeClr val="tx1"/>
          </a:solidFill>
          <a:latin typeface="+mn-lt"/>
        </a:defRPr>
      </a:lvl5pPr>
      <a:lvl6pPr marL="1415720" indent="-128702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100">
          <a:solidFill>
            <a:schemeClr val="tx1"/>
          </a:solidFill>
          <a:latin typeface="+mn-lt"/>
        </a:defRPr>
      </a:lvl6pPr>
      <a:lvl7pPr marL="1673123" indent="-128702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100">
          <a:solidFill>
            <a:schemeClr val="tx1"/>
          </a:solidFill>
          <a:latin typeface="+mn-lt"/>
        </a:defRPr>
      </a:lvl7pPr>
      <a:lvl8pPr marL="1930527" indent="-128702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100">
          <a:solidFill>
            <a:schemeClr val="tx1"/>
          </a:solidFill>
          <a:latin typeface="+mn-lt"/>
        </a:defRPr>
      </a:lvl8pPr>
      <a:lvl9pPr marL="2187931" indent="-128702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1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9" y="1552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01700" y="1420686"/>
            <a:ext cx="3301148" cy="506499"/>
          </a:xfrm>
          <a:prstGeom prst="rect">
            <a:avLst/>
          </a:prstGeom>
        </p:spPr>
        <p:txBody>
          <a:bodyPr vert="horz" wrap="square" lIns="0" tIns="13921" rIns="0" bIns="0" rtlCol="0">
            <a:spAutoFit/>
          </a:bodyPr>
          <a:lstStyle/>
          <a:p>
            <a:pPr marL="12655" marR="5065">
              <a:spcBef>
                <a:spcPts val="340"/>
              </a:spcBef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Фразеологизмы 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68605" y="1470025"/>
            <a:ext cx="344044" cy="99527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1329" y="228120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301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708611" y="541952"/>
            <a:ext cx="596382" cy="227578"/>
          </a:xfrm>
          <a:prstGeom prst="rect">
            <a:avLst/>
          </a:prstGeom>
        </p:spPr>
        <p:txBody>
          <a:bodyPr vert="horz" wrap="square" lIns="0" tIns="12017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5" y="223265"/>
            <a:ext cx="3584083" cy="537939"/>
          </a:xfrm>
          <a:prstGeom prst="rect">
            <a:avLst/>
          </a:prstGeom>
        </p:spPr>
        <p:txBody>
          <a:bodyPr vert="horz" wrap="square" lIns="0" tIns="1457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70" defTabSz="912420">
              <a:spcBef>
                <a:spcPts val="114"/>
              </a:spcBef>
              <a:defRPr/>
            </a:pPr>
            <a:r>
              <a:rPr lang="ru-RU" kern="0" spc="-5" dirty="0" smtClean="0">
                <a:solidFill>
                  <a:sysClr val="window" lastClr="FFFFFF"/>
                </a:solidFill>
              </a:rPr>
              <a:t>  Русский</a:t>
            </a:r>
            <a:r>
              <a:rPr lang="ru-RU" kern="0" spc="-55" dirty="0" smtClean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712649" y="360783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410188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410188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420"/>
            <a:endParaRPr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85" y="1260219"/>
            <a:ext cx="1042752" cy="89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329" y="2118442"/>
            <a:ext cx="1042987" cy="87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31447"/>
            <a:ext cx="5189220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ФРАЗЕОЛОГИЗМЫ – СИНОНИМЫ</a:t>
            </a:r>
            <a:endParaRPr lang="ru-RU" sz="23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9700" y="555625"/>
            <a:ext cx="5562600" cy="2141451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Как и слово, фразеологизм может иметь синонимы и антонимы.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Фразеологизмы – синонимы: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сапога пара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одного поля ягоды (один другого не лучше)</a:t>
            </a:r>
          </a:p>
          <a:p>
            <a:pPr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с большой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буквы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Прекрасной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души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 - Добрая душа (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хороший человек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395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ФРАЗЕОЛОГИЗМЫ –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АНТОНИМЫ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31825"/>
            <a:ext cx="5410199" cy="2769989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Про умного-глупого:</a:t>
            </a:r>
            <a:endParaRPr lang="ru-RU" sz="1800" i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i="0" dirty="0" smtClean="0">
                <a:solidFill>
                  <a:schemeClr val="accent2">
                    <a:lumMod val="50000"/>
                  </a:schemeClr>
                </a:solidFill>
              </a:rPr>
              <a:t>Ума </a:t>
            </a:r>
            <a:r>
              <a:rPr lang="ru-RU" sz="1800" b="1" i="0" dirty="0">
                <a:solidFill>
                  <a:schemeClr val="accent2">
                    <a:lumMod val="50000"/>
                  </a:schemeClr>
                </a:solidFill>
              </a:rPr>
              <a:t>палата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- без царя в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голове </a:t>
            </a:r>
          </a:p>
          <a:p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Про болтать-молчать:</a:t>
            </a:r>
            <a:endParaRPr lang="ru-RU" sz="1800" b="1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i="0" dirty="0" smtClean="0">
                <a:solidFill>
                  <a:schemeClr val="accent2">
                    <a:lumMod val="50000"/>
                  </a:schemeClr>
                </a:solidFill>
              </a:rPr>
              <a:t>Язык без костей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</a:p>
          <a:p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будто язык проглотил</a:t>
            </a:r>
            <a:b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0" dirty="0">
                <a:solidFill>
                  <a:schemeClr val="accent2">
                    <a:lumMod val="50000"/>
                  </a:schemeClr>
                </a:solidFill>
              </a:rPr>
              <a:t>Чесать языком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– </a:t>
            </a:r>
            <a:endParaRPr lang="ru-RU" sz="1800" b="1" i="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молчать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как рыба.</a:t>
            </a:r>
          </a:p>
          <a:p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1026" name="Picture 2" descr="http://zaghigaem-vmeste.ru/wp-content/uploads/2011/12/bez-tsarya-v-golove-290x2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638310"/>
            <a:ext cx="732871" cy="10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tvet.imgsmail.ru/download/198633084_cd8c331d1a4f3fe876c3f9482948055e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638310"/>
            <a:ext cx="838200" cy="10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1915779"/>
            <a:ext cx="1048859" cy="1101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59" y="1994368"/>
            <a:ext cx="1160941" cy="10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29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98425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ОБЪЯСНЕНИЕ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900" y="708025"/>
            <a:ext cx="2667000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Клевать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носом</a:t>
            </a: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ногу</a:t>
            </a: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вставлять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палки в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колёса</a:t>
            </a: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заячья душа</a:t>
            </a: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играть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первую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скрипку</a:t>
            </a:r>
          </a:p>
          <a:p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заблудиться </a:t>
            </a:r>
            <a:r>
              <a:rPr lang="ru-RU" alt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трёх </a:t>
            </a:r>
            <a:r>
              <a:rPr lang="ru-RU" alt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соснах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18080" y="708025"/>
            <a:ext cx="2514600" cy="2362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Трусливый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 дремать</a:t>
            </a:r>
          </a:p>
          <a:p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ешать</a:t>
            </a:r>
            <a:endParaRPr lang="ru-RU" altLang="ru-RU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главным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действовать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согласованно</a:t>
            </a:r>
          </a:p>
          <a:p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суметь разобраться в чём-то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простом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" y="98425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ОБЪЯСНЕНИЕ 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636290"/>
            <a:ext cx="5486400" cy="2510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ru-RU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клевать носом -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дремать</a:t>
            </a:r>
            <a:endParaRPr lang="ru-RU" altLang="ru-RU" sz="19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идти в ногу -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действовать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согласованно</a:t>
            </a:r>
          </a:p>
          <a:p>
            <a:r>
              <a:rPr lang="ru-RU" altLang="ru-RU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вставлять палки в колёса -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мешать</a:t>
            </a:r>
          </a:p>
          <a:p>
            <a:r>
              <a:rPr lang="ru-RU" altLang="ru-RU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заячья душа-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трусливый человек </a:t>
            </a:r>
            <a:endParaRPr lang="ru-RU" altLang="ru-RU" sz="19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играть первую скрипку -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 </a:t>
            </a:r>
            <a:endParaRPr lang="ru-RU" altLang="ru-RU" sz="1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главным </a:t>
            </a:r>
            <a:endParaRPr lang="ru-RU" altLang="ru-RU" sz="19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9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заблудиться в трёх соснах -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суметь </a:t>
            </a:r>
            <a:endParaRPr lang="ru-RU" altLang="ru-RU" sz="19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разобраться </a:t>
            </a:r>
            <a:r>
              <a:rPr lang="ru-RU" alt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чём-то простом</a:t>
            </a:r>
          </a:p>
          <a:p>
            <a:endParaRPr lang="ru-RU" alt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3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500" y="102424"/>
            <a:ext cx="5638800" cy="338554"/>
          </a:xfrm>
        </p:spPr>
        <p:txBody>
          <a:bodyPr/>
          <a:lstStyle/>
          <a:p>
            <a:pPr algn="ctr"/>
            <a:r>
              <a:rPr lang="ru-RU" sz="2200" dirty="0" smtClean="0"/>
              <a:t>КАК РОЖДАЮТСЯ ФРАЗЕОЛОГИЗМЫ?</a:t>
            </a:r>
            <a:endParaRPr lang="ru-RU" sz="2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400" cy="2492990"/>
          </a:xfrm>
        </p:spPr>
        <p:txBody>
          <a:bodyPr/>
          <a:lstStyle/>
          <a:p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  Чтобы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ответить на этот вопрос, надо быть очень образованным человеком.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Библейские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фразеологизмы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</a:rPr>
              <a:t>неподсредственно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 связаны с историей религии,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например: манна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небесная.</a:t>
            </a:r>
          </a:p>
          <a:p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 Мифологические </a:t>
            </a: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</a:rPr>
              <a:t>фразеологизмы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связаны с мифологическими героями Древней Греции и Древнего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Рима, например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: огонь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П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</a:rPr>
              <a:t>рометея, со щитом или на щите.</a:t>
            </a: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7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207" y="631825"/>
            <a:ext cx="5405893" cy="2462213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Разговорные фразеологизмы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родились в среде простого народа, например пускать пыль в глаза, наводить тень на плетень.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Профессиональные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фразеологтизмы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родились в среде ремесленников, мастеровых, например: овчинка выделки не стоит, ждать у моря погоды.</a:t>
            </a:r>
          </a:p>
          <a:p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Фразеологизмы из художественных произведений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–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это фразеологизмы, пришедшие к нам из устного народного творчества и литературных произведений: собака на сене, блоху подковать. </a:t>
            </a:r>
            <a:endParaRPr lang="ru-RU" sz="1600" i="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61041" y="102424"/>
            <a:ext cx="5465059" cy="307777"/>
          </a:xfrm>
        </p:spPr>
        <p:txBody>
          <a:bodyPr/>
          <a:lstStyle/>
          <a:p>
            <a:pPr algn="ctr"/>
            <a:r>
              <a:rPr lang="ru-RU" sz="2200" dirty="0" smtClean="0"/>
              <a:t>КАК РОЖДАЮТСЯ ФРАЗЕОЛОГИЗМЫ?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839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812" y="123325"/>
            <a:ext cx="5189220" cy="34070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ПРОИСХОЖДЕНИЕ ФРАЗЕОЛОГИЗМОВ.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9700" y="566240"/>
            <a:ext cx="5467503" cy="2678609"/>
          </a:xfrm>
          <a:prstGeom prst="rect">
            <a:avLst/>
          </a:prstGeom>
        </p:spPr>
        <p:txBody>
          <a:bodyPr lIns="51481" tIns="25740" rIns="51481" bIns="25740">
            <a:normAutofit fontScale="70000" lnSpcReduction="20000"/>
          </a:bodyPr>
          <a:lstStyle/>
          <a:p>
            <a:r>
              <a:rPr lang="ru-RU" sz="21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Собственно русские: 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Бить челом. Тянуть канитель. Бить в набат.</a:t>
            </a:r>
          </a:p>
          <a:p>
            <a:r>
              <a:rPr lang="ru-RU" sz="21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Заимствованные из других языков.</a:t>
            </a:r>
            <a:r>
              <a:rPr lang="ru-RU" b="1" dirty="0"/>
              <a:t>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Синий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чулок.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Утечка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мозгов.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 своей тарелке 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100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пословиц: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Гоняться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двумя зайцами. Садиться не в свои сани.</a:t>
            </a:r>
          </a:p>
          <a:p>
            <a:r>
              <a:rPr lang="ru-RU" sz="21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художественных произведений:</a:t>
            </a: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судьи кто? (Грибоедов А.) Мёртвые души. (Гоголь Н.) Живой труп. (Толстой Л.) Человек в футляре. (Чехов А.)</a:t>
            </a:r>
          </a:p>
          <a:p>
            <a:r>
              <a:rPr lang="ru-RU" sz="21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церковнославянского языка:</a:t>
            </a:r>
            <a:r>
              <a:rPr lang="ru-RU" dirty="0"/>
              <a:t>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Притча </a:t>
            </a: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языцех.</a:t>
            </a:r>
            <a:endParaRPr lang="ru-RU" sz="2100" b="1" i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Ложь во спасение. Святая святых. Нести свой крест.</a:t>
            </a:r>
          </a:p>
          <a:p>
            <a:r>
              <a:rPr lang="ru-RU" sz="21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мифов разных народов:  </a:t>
            </a:r>
            <a:r>
              <a:rPr lang="ru-RU" sz="21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Яблоко раздора. Дамоклов меч.</a:t>
            </a:r>
          </a:p>
          <a:p>
            <a:endParaRPr lang="ru-RU" sz="21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70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58159" y="98425"/>
            <a:ext cx="5137168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/>
              <a:t>ПОЧЕМУ МЫ ТАК ГОВОРИМ?</a:t>
            </a:r>
            <a:endParaRPr lang="ru-RU" sz="2400" dirty="0"/>
          </a:p>
        </p:txBody>
      </p:sp>
      <p:pic>
        <p:nvPicPr>
          <p:cNvPr id="8195" name="Picture 6" descr="баклуш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73500" y="1928883"/>
            <a:ext cx="1679690" cy="110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431434" y="566347"/>
            <a:ext cx="1815827" cy="328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7" name="Text Box 9"/>
          <p:cNvSpPr txBox="1">
            <a:spLocks noChangeArrowheads="1"/>
          </p:cNvSpPr>
          <p:nvPr/>
        </p:nvSpPr>
        <p:spPr bwMode="auto">
          <a:xfrm>
            <a:off x="133822" y="544615"/>
            <a:ext cx="5644678" cy="290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50" b="1" dirty="0" smtClean="0">
                <a:solidFill>
                  <a:schemeClr val="accent2">
                    <a:lumMod val="50000"/>
                  </a:schemeClr>
                </a:solidFill>
              </a:rPr>
              <a:t>   Бить </a:t>
            </a:r>
            <a:r>
              <a:rPr lang="ru-RU" altLang="ru-RU" sz="1550" b="1" dirty="0" smtClean="0">
                <a:solidFill>
                  <a:schemeClr val="accent2">
                    <a:lumMod val="50000"/>
                  </a:schemeClr>
                </a:solidFill>
              </a:rPr>
              <a:t>баклуши </a:t>
            </a:r>
            <a:r>
              <a:rPr lang="ru-RU" altLang="ru-RU" sz="1550" dirty="0" smtClean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altLang="ru-RU" sz="1550" dirty="0" smtClean="0"/>
              <a:t>Раньше </a:t>
            </a:r>
            <a:r>
              <a:rPr lang="ru-RU" altLang="ru-RU" sz="1550" dirty="0"/>
              <a:t>ложки, вилки </a:t>
            </a:r>
            <a:r>
              <a:rPr lang="ru-RU" altLang="ru-RU" sz="1550" dirty="0" smtClean="0"/>
              <a:t>делали </a:t>
            </a:r>
            <a:r>
              <a:rPr lang="ru-RU" altLang="ru-RU" sz="1550" dirty="0"/>
              <a:t>из дерева. Чтобы изготовить ложку, нужно было сначала от большого дерева </a:t>
            </a:r>
            <a:r>
              <a:rPr lang="ru-RU" altLang="ru-RU" sz="1550" dirty="0" smtClean="0"/>
              <a:t>отколоть </a:t>
            </a:r>
            <a:r>
              <a:rPr lang="ru-RU" altLang="ru-RU" sz="1550" dirty="0"/>
              <a:t>небольшой кусочек.</a:t>
            </a:r>
          </a:p>
          <a:p>
            <a:pPr eaLnBrk="1" hangingPunct="1"/>
            <a:r>
              <a:rPr lang="ru-RU" altLang="ru-RU" sz="1550" dirty="0" smtClean="0"/>
              <a:t>   Этот </a:t>
            </a:r>
            <a:r>
              <a:rPr lang="ru-RU" altLang="ru-RU" sz="1550" dirty="0"/>
              <a:t>кусочек назывался </a:t>
            </a:r>
            <a:r>
              <a:rPr lang="ru-RU" altLang="ru-RU" sz="1550" dirty="0" err="1"/>
              <a:t>баклушей</a:t>
            </a:r>
            <a:r>
              <a:rPr lang="ru-RU" altLang="ru-RU" sz="1550" dirty="0"/>
              <a:t>. Откалывать такие кусочки – дело совсем простое и </a:t>
            </a:r>
            <a:r>
              <a:rPr lang="ru-RU" altLang="ru-RU" sz="1550" dirty="0" smtClean="0"/>
              <a:t>легкое. Поэтому </a:t>
            </a:r>
            <a:r>
              <a:rPr lang="ru-RU" altLang="ru-RU" sz="1550" dirty="0"/>
              <a:t>заготавливать баклуши поручалось </a:t>
            </a:r>
            <a:endParaRPr lang="ru-RU" altLang="ru-RU" sz="1550" dirty="0" smtClean="0"/>
          </a:p>
          <a:p>
            <a:pPr eaLnBrk="1" hangingPunct="1"/>
            <a:r>
              <a:rPr lang="ru-RU" altLang="ru-RU" sz="1550" dirty="0" smtClean="0"/>
              <a:t>подмастерьям</a:t>
            </a:r>
            <a:r>
              <a:rPr lang="ru-RU" altLang="ru-RU" sz="1550" dirty="0"/>
              <a:t>. </a:t>
            </a:r>
            <a:r>
              <a:rPr lang="ru-RU" altLang="ru-RU" sz="1550" dirty="0" smtClean="0"/>
              <a:t>Процесс </a:t>
            </a:r>
            <a:r>
              <a:rPr lang="ru-RU" altLang="ru-RU" sz="1550" dirty="0"/>
              <a:t>заготовки </a:t>
            </a:r>
            <a:endParaRPr lang="ru-RU" altLang="ru-RU" sz="1550" dirty="0" smtClean="0"/>
          </a:p>
          <a:p>
            <a:pPr eaLnBrk="1" hangingPunct="1"/>
            <a:r>
              <a:rPr lang="ru-RU" altLang="ru-RU" sz="1550" dirty="0" smtClean="0"/>
              <a:t>назывался </a:t>
            </a:r>
            <a:r>
              <a:rPr lang="ru-RU" altLang="ru-RU" sz="1550" dirty="0"/>
              <a:t>«бить </a:t>
            </a:r>
            <a:r>
              <a:rPr lang="ru-RU" altLang="ru-RU" sz="1550" dirty="0" smtClean="0"/>
              <a:t>баклуши</a:t>
            </a:r>
            <a:r>
              <a:rPr lang="ru-RU" altLang="ru-RU" sz="1550" dirty="0"/>
              <a:t>». </a:t>
            </a:r>
            <a:endParaRPr lang="ru-RU" altLang="ru-RU" sz="1550" dirty="0" smtClean="0"/>
          </a:p>
          <a:p>
            <a:pPr eaLnBrk="1" hangingPunct="1"/>
            <a:r>
              <a:rPr lang="ru-RU" altLang="ru-RU" sz="1550" dirty="0" smtClean="0"/>
              <a:t>Опытные мастера подсмеивались  </a:t>
            </a:r>
            <a:r>
              <a:rPr lang="ru-RU" altLang="ru-RU" sz="1550" dirty="0"/>
              <a:t>над </a:t>
            </a:r>
            <a:endParaRPr lang="ru-RU" altLang="ru-RU" sz="1550" dirty="0" smtClean="0"/>
          </a:p>
          <a:p>
            <a:pPr eaLnBrk="1" hangingPunct="1"/>
            <a:r>
              <a:rPr lang="ru-RU" altLang="ru-RU" sz="1550" dirty="0" err="1" smtClean="0"/>
              <a:t>баклушечниками</a:t>
            </a:r>
            <a:r>
              <a:rPr lang="ru-RU" altLang="ru-RU" sz="1550" dirty="0"/>
              <a:t>: </a:t>
            </a:r>
            <a:r>
              <a:rPr lang="ru-RU" altLang="ru-RU" sz="1550" dirty="0" smtClean="0"/>
              <a:t>мол</a:t>
            </a:r>
            <a:r>
              <a:rPr lang="ru-RU" altLang="ru-RU" sz="1550" dirty="0"/>
              <a:t>, занимаются </a:t>
            </a:r>
            <a:endParaRPr lang="ru-RU" altLang="ru-RU" sz="1550" dirty="0" smtClean="0"/>
          </a:p>
          <a:p>
            <a:pPr eaLnBrk="1" hangingPunct="1"/>
            <a:r>
              <a:rPr lang="ru-RU" altLang="ru-RU" sz="1550" dirty="0" smtClean="0"/>
              <a:t>ерундой </a:t>
            </a:r>
            <a:r>
              <a:rPr lang="ru-RU" altLang="ru-RU" sz="1550" dirty="0"/>
              <a:t>– баклуши </a:t>
            </a:r>
            <a:r>
              <a:rPr lang="ru-RU" altLang="ru-RU" sz="1550" dirty="0" smtClean="0"/>
              <a:t>бьют</a:t>
            </a:r>
            <a:r>
              <a:rPr lang="ru-RU" altLang="ru-RU" sz="1550" dirty="0"/>
              <a:t>.</a:t>
            </a:r>
          </a:p>
          <a:p>
            <a:pPr eaLnBrk="1" hangingPunct="1"/>
            <a:endParaRPr lang="ru-RU" altLang="ru-RU" sz="1500" dirty="0"/>
          </a:p>
        </p:txBody>
      </p:sp>
    </p:spTree>
    <p:extLst>
      <p:ext uri="{BB962C8B-B14F-4D97-AF65-F5344CB8AC3E}">
        <p14:creationId xmlns:p14="http://schemas.microsoft.com/office/powerpoint/2010/main" val="34060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79425"/>
            <a:ext cx="5562599" cy="553998"/>
          </a:xfrm>
        </p:spPr>
        <p:txBody>
          <a:bodyPr/>
          <a:lstStyle/>
          <a:p>
            <a:pPr algn="l"/>
            <a:r>
              <a:rPr lang="ru-RU" sz="2000" i="0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Выпишите из предложения фразеологизмы. Устно объясните их </a:t>
            </a:r>
            <a:r>
              <a:rPr lang="ru-RU" sz="1600" i="0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1600" i="0" dirty="0" smtClean="0">
                <a:solidFill>
                  <a:schemeClr val="accent2">
                    <a:lumMod val="50000"/>
                  </a:schemeClr>
                </a:solidFill>
              </a:rPr>
              <a:t>начение.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287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936625"/>
            <a:ext cx="568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Нужно внимательно слушать объяснение учителя, а не считать ворон. Рыба не клевала, и мы стали сматывать удочки. Расшибусь в лепёшку, но работу сделаю в срок. Как собака на сене сидела девочка, держа в руках футбольный мяч, гоночный автомобильчик и хоккейную клюшку. Таблицу умножения я выучил так, что от зубов отскакивает. Сёстры жили душа в душу, а вот братья – как кошка с собакой. Бабушка как в воду глядела: гости приехали этим же вечером.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2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287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631825"/>
            <a:ext cx="568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Нужно внимательно слушать объяснение учителя, а не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считать ворон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Рыба не клевала, и мы стали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сматывать удочки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Расшибусь в лепёшку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но работу сделаю в срок.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собака на сене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сидела девочка, держа в руках футбольный мяч, гоночный автомобильчик и хоккейную клюшку. Таблицу умножения я выучил так, что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зубов отскакивает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Сёстры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 душа в душу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а вот братья –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кошка с собакой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Бабушка 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воду глядела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гости приехали этим же вечером.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1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25762" y="152975"/>
            <a:ext cx="129539" cy="246806"/>
          </a:xfrm>
          <a:prstGeom prst="rect">
            <a:avLst/>
          </a:prstGeom>
        </p:spPr>
        <p:txBody>
          <a:bodyPr vert="horz" wrap="square" lIns="0" tIns="15819" rIns="0" bIns="0" rtlCol="0">
            <a:spAutoFit/>
          </a:bodyPr>
          <a:lstStyle/>
          <a:p>
            <a:pPr marL="12655">
              <a:spcBef>
                <a:spcPts val="125"/>
              </a:spcBef>
            </a:pPr>
            <a:r>
              <a:rPr sz="1500" spc="10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7900" y="681809"/>
            <a:ext cx="4800600" cy="2228770"/>
          </a:xfrm>
          <a:prstGeom prst="rect">
            <a:avLst/>
          </a:prstGeom>
        </p:spPr>
        <p:txBody>
          <a:bodyPr vert="horz" wrap="square" lIns="0" tIns="12655" rIns="0" bIns="0" rtlCol="0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Повторите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изученные фразеологизмы.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Усвоите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смысловое значение фразеологизмов.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Обогатите  свой фразеологический запас.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3424942" cy="324388"/>
          </a:xfrm>
          <a:prstGeom prst="rect">
            <a:avLst/>
          </a:prstGeom>
        </p:spPr>
        <p:txBody>
          <a:bodyPr vert="horz" wrap="square" lIns="0" tIns="16451" rIns="0" bIns="0" rtlCol="0">
            <a:spAutoFit/>
          </a:bodyPr>
          <a:lstStyle/>
          <a:p>
            <a:pPr marL="12655">
              <a:spcBef>
                <a:spcPts val="130"/>
              </a:spcBef>
            </a:pPr>
            <a:r>
              <a:rPr lang="ru-RU" dirty="0" smtClean="0"/>
              <a:t>СЕГОДНЯ НА </a:t>
            </a:r>
            <a:r>
              <a:rPr lang="ru-RU" dirty="0" smtClean="0"/>
              <a:t>УРОКЕ</a:t>
            </a:r>
            <a:r>
              <a:rPr lang="ru-RU" spc="5" dirty="0" smtClean="0"/>
              <a:t>:</a:t>
            </a:r>
            <a:endParaRPr lang="ru-RU" spc="5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41450" y="3595713"/>
            <a:ext cx="2882900" cy="369027"/>
          </a:xfrm>
          <a:prstGeom prst="rect">
            <a:avLst/>
          </a:prstGeom>
        </p:spPr>
        <p:txBody>
          <a:bodyPr lIns="91131" tIns="45569" rIns="91131" bIns="45569">
            <a:spAutoFit/>
          </a:bodyPr>
          <a:lstStyle/>
          <a:p>
            <a:endParaRPr lang="ru-RU" altLang="ru-RU" i="1" dirty="0">
              <a:latin typeface="Times New Roman" pitchFamily="18" charset="0"/>
            </a:endParaRPr>
          </a:p>
        </p:txBody>
      </p:sp>
      <p:pic>
        <p:nvPicPr>
          <p:cNvPr id="8" name="Picture 3" descr="C:\Users\Администратор\AppData\Local\Microsoft\Windows\Temporary Internet Files\Content.IE5\PG2X6SPA\MC900438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5915" y="708026"/>
            <a:ext cx="733115" cy="437327"/>
          </a:xfrm>
          <a:prstGeom prst="rect">
            <a:avLst/>
          </a:prstGeom>
          <a:noFill/>
        </p:spPr>
      </p:pic>
      <p:pic>
        <p:nvPicPr>
          <p:cNvPr id="9" name="Picture 3" descr="C:\Users\Администратор\AppData\Local\Microsoft\Windows\Temporary Internet Files\Content.IE5\PG2X6SPA\MC900438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215915" y="1393825"/>
            <a:ext cx="733115" cy="4373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287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200" y="479425"/>
            <a:ext cx="568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считать ворон –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бездельничать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сматывать удочки –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поспешно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покидать какое-либо место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расшибусь в лепёшку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 крайнем усердии, готовности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услужить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кому-н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собака на сене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то-либо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сам не пользуется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чем-                       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либо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другим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не даёт 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пользоваться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зубов отскакивает -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хорошо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жили душа в душу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жить вместе в согласии,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дружно.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кошка с собакой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остоянно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ссорясь,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враждуя</a:t>
            </a:r>
            <a:endParaRPr lang="ru-RU" sz="16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 воду глядела -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«будто предвидел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предугадал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9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5486399" cy="553998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</a:rPr>
              <a:t>Подберите к данным фразеологизмам синонимические наречия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103229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Жили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душа в душу, работать не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подкладая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рук,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бежать сломя голову поговорить с глазу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глаз, делать шиворот -  навыворот, жили бок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бок,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одного поля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ягода,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дважды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– четыре.</a:t>
            </a:r>
          </a:p>
          <a:p>
            <a:pPr algn="just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для справок: 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легко, одинаковые, дружно, быстро, наоборот, наедине, усердно, рядом. </a:t>
            </a:r>
            <a:endParaRPr lang="ru-RU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6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288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594856"/>
            <a:ext cx="5410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Жили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душа в душу -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работать не покладая рук 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усердно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бежать сломя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голову –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быстро</a:t>
            </a:r>
            <a:r>
              <a:rPr lang="ru-RU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поговорить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глазу на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глаз 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наедине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делать шиворот -  навыворот 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наоборот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жили бок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бок -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 поля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ягода -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одинаковые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дважды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четыре -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30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14191"/>
            <a:ext cx="5486399" cy="2431435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     </a:t>
            </a:r>
            <a:r>
              <a:rPr lang="ru-RU" sz="1550" dirty="0" smtClean="0">
                <a:solidFill>
                  <a:srgbClr val="C00000"/>
                </a:solidFill>
              </a:rPr>
              <a:t>Какими словами и выражениями из данных ниже можно объяснить выделенные фразеологизмы: </a:t>
            </a:r>
          </a:p>
          <a:p>
            <a:pPr algn="l"/>
            <a:r>
              <a:rPr lang="ru-RU" sz="1550" dirty="0" smtClean="0">
                <a:solidFill>
                  <a:srgbClr val="C00000"/>
                </a:solidFill>
              </a:rPr>
              <a:t>1) ничего не видно; 2) обязательно; 3) вполне подходящий, достойный; 4) растеряться; 5) способность говорить; 6) целиком, полностью; 7) сколько захочется?  </a:t>
            </a:r>
          </a:p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     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Снег вдруг повалил густыми хлопьями, так что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ни зги не было видно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 Она была не злая колдунья и колдовала только изредка для своего удовольствия , а теперь колдовала потому, что ей захотелось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во что бы то ни стало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оставить у себя у Герду.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293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4500" y="110322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1450" y="2327096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roximaNova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69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25634"/>
            <a:ext cx="5486399" cy="2462213"/>
          </a:xfrm>
        </p:spPr>
        <p:txBody>
          <a:bodyPr/>
          <a:lstStyle/>
          <a:p>
            <a:pPr algn="l"/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Невестой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его была ворона: ведь каждый ищет себе жену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под стать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, вот и ворон выбрал ворону. На улице все женихи говорили прекрасно, но стоило им перешагнуть дворцовый порог, как их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брала оторопь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… А как выйдут за ворота, опять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обретают дар речи.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На другой день её одели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с ног до головы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в шёлк и бархат и позволили ей гостить во дворце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сколько душе угодно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algn="l"/>
            <a:r>
              <a:rPr lang="ru-RU" sz="16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( </a:t>
            </a:r>
            <a:r>
              <a:rPr lang="ru-RU" sz="1600" i="0" dirty="0" err="1" smtClean="0">
                <a:solidFill>
                  <a:schemeClr val="tx2">
                    <a:lumMod val="50000"/>
                  </a:schemeClr>
                </a:solidFill>
              </a:rPr>
              <a:t>Г.Х.Андерсен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) </a:t>
            </a:r>
          </a:p>
          <a:p>
            <a:pPr algn="l"/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293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4500" y="1103229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1450" y="2327096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roximaNova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4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719455"/>
            <a:ext cx="5486399" cy="2431435"/>
          </a:xfrm>
        </p:spPr>
        <p:txBody>
          <a:bodyPr/>
          <a:lstStyle/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1) ничего не видно - 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ни зги не было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видно</a:t>
            </a:r>
            <a:r>
              <a:rPr lang="ru-RU" sz="18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800" i="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2) обязательно -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во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что бы то ни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стало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3) вполне подходящий, достойный - 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под стать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8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4) растеряться -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брала оторопь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5) способность говорить -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обретают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дар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речи</a:t>
            </a:r>
            <a:r>
              <a:rPr lang="ru-RU" sz="1800" b="1" dirty="0" smtClean="0">
                <a:solidFill>
                  <a:srgbClr val="C00000"/>
                </a:solidFill>
              </a:rPr>
              <a:t> </a:t>
            </a:r>
          </a:p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6) целиком, полностью - </a:t>
            </a:r>
            <a:r>
              <a:rPr 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ног до головы</a:t>
            </a:r>
            <a:endParaRPr lang="ru-RU" sz="1800" b="1" dirty="0">
              <a:solidFill>
                <a:srgbClr val="C00000"/>
              </a:solidFill>
            </a:endParaRPr>
          </a:p>
          <a:p>
            <a:pPr algn="l"/>
            <a:r>
              <a:rPr lang="ru-RU" sz="1800" b="1" dirty="0" smtClean="0">
                <a:solidFill>
                  <a:srgbClr val="C00000"/>
                </a:solidFill>
              </a:rPr>
              <a:t>7) сколько захочется -  </a:t>
            </a:r>
            <a:r>
              <a:rPr lang="ru-RU" sz="1800" b="1" i="0" dirty="0">
                <a:solidFill>
                  <a:schemeClr val="tx2">
                    <a:lumMod val="50000"/>
                  </a:schemeClr>
                </a:solidFill>
              </a:rPr>
              <a:t>сколько душе угодно</a:t>
            </a:r>
            <a:r>
              <a:rPr lang="ru-RU" sz="1800" i="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algn="l"/>
            <a:endParaRPr lang="ru-RU" sz="1600" b="1" dirty="0" smtClean="0">
              <a:solidFill>
                <a:srgbClr val="C00000"/>
              </a:solidFill>
            </a:endParaRPr>
          </a:p>
          <a:p>
            <a:pPr algn="l"/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1600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600" b="1" i="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293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1450" y="2327096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roximaNova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8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96582"/>
            <a:ext cx="5486399" cy="492443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Найдите в составе пословиц фразеологизмы. Выпишите их. Устно объясните значение.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294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1450" y="2327096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roximaNova"/>
              </a:rPr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5900" y="1012825"/>
            <a:ext cx="53340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Кто кашу заварил, тот пусть её и расхлёбывает. Не сиди сложа руки – не будет и скуки. Пуганая ворона куста боится ⁴. Стреляного воробья на мякине не проведёшь. Не рой яму¹ другому – сам в неё попадёшь. Сколько волка ни корми, он всё в лес смотрит. (Пословицы)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294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41450" y="2327096"/>
            <a:ext cx="28829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ProximaNova"/>
              </a:rPr>
              <a:t> 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15900" y="631825"/>
            <a:ext cx="533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кашу заварил,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 сложа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руки,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пуганая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</a:t>
            </a:r>
            <a:r>
              <a:rPr lang="ru-RU" sz="19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9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стреляного воробья, не рой яму другому, сколько волка ни корми</a:t>
            </a:r>
            <a:r>
              <a:rPr lang="ru-RU" sz="19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2100" y="1698625"/>
            <a:ext cx="518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Пуганая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 ͟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ку͟ст͟а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боится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⁴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0" name="Прямая соединительная линия 9"/>
          <p:cNvCxnSpPr>
            <a:stCxn id="7" idx="2"/>
          </p:cNvCxnSpPr>
          <p:nvPr/>
        </p:nvCxnSpPr>
        <p:spPr>
          <a:xfrm>
            <a:off x="2882900" y="2067957"/>
            <a:ext cx="7620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68300" y="2003425"/>
            <a:ext cx="1752600" cy="0"/>
          </a:xfrm>
          <a:prstGeom prst="line">
            <a:avLst/>
          </a:prstGeom>
          <a:ln w="190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3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50458"/>
            <a:ext cx="4893589" cy="1723549"/>
          </a:xfrm>
        </p:spPr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`</a:t>
            </a:r>
            <a:r>
              <a:rPr lang="ru-RU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му¹ </a:t>
            </a:r>
            <a:r>
              <a:rPr lang="ru-RU" i="0" dirty="0" smtClean="0"/>
              <a:t> </a:t>
            </a:r>
            <a:r>
              <a:rPr lang="ru-RU" i="0" dirty="0"/>
              <a:t>[</a:t>
            </a:r>
            <a:r>
              <a:rPr lang="ru-RU" i="0" dirty="0" err="1" smtClean="0"/>
              <a:t>й’аму</a:t>
            </a:r>
            <a:r>
              <a:rPr lang="ru-RU" i="0" dirty="0" smtClean="0"/>
              <a:t>] – 2 слога, 0 пер.</a:t>
            </a:r>
            <a:endParaRPr lang="ru-RU" i="0" dirty="0"/>
          </a:p>
          <a:p>
            <a:r>
              <a:rPr lang="ru-RU" i="0" dirty="0"/>
              <a:t>я — [й’] — согласный, </a:t>
            </a:r>
            <a:r>
              <a:rPr lang="ru-RU" i="0" dirty="0" smtClean="0"/>
              <a:t> мягкий, звонкий, </a:t>
            </a:r>
            <a:r>
              <a:rPr lang="ru-RU" i="0" dirty="0" smtClean="0"/>
              <a:t>непарный </a:t>
            </a:r>
            <a:r>
              <a:rPr lang="ru-RU" i="0" dirty="0"/>
              <a:t/>
            </a:r>
            <a:br>
              <a:rPr lang="ru-RU" i="0" dirty="0"/>
            </a:br>
            <a:r>
              <a:rPr lang="ru-RU" i="0" dirty="0"/>
              <a:t>[а] — гласный, ударный</a:t>
            </a:r>
            <a:br>
              <a:rPr lang="ru-RU" i="0" dirty="0"/>
            </a:br>
            <a:r>
              <a:rPr lang="ru-RU" i="0" dirty="0"/>
              <a:t>м — [м] — согласный, </a:t>
            </a:r>
            <a:r>
              <a:rPr lang="ru-RU" i="0" dirty="0" smtClean="0"/>
              <a:t>твёрдый, звонкий, </a:t>
            </a:r>
            <a:r>
              <a:rPr lang="ru-RU" i="0" dirty="0" smtClean="0"/>
              <a:t>непарный</a:t>
            </a:r>
            <a:r>
              <a:rPr lang="ru-RU" i="0" dirty="0"/>
              <a:t/>
            </a:r>
            <a:br>
              <a:rPr lang="ru-RU" i="0" dirty="0"/>
            </a:br>
            <a:r>
              <a:rPr lang="ru-RU" i="0" dirty="0"/>
              <a:t>у</a:t>
            </a:r>
            <a:r>
              <a:rPr lang="ru-RU" i="0" dirty="0" smtClean="0"/>
              <a:t>— [у] </a:t>
            </a:r>
            <a:r>
              <a:rPr lang="ru-RU" i="0" dirty="0"/>
              <a:t>— гласный, безударный</a:t>
            </a:r>
            <a:br>
              <a:rPr lang="ru-RU" i="0" dirty="0"/>
            </a:br>
            <a:r>
              <a:rPr lang="ru-RU" i="0" dirty="0" smtClean="0"/>
              <a:t>_______________</a:t>
            </a:r>
            <a:endParaRPr lang="ru-RU" i="0" dirty="0"/>
          </a:p>
          <a:p>
            <a:r>
              <a:rPr lang="ru-RU" i="0" dirty="0" smtClean="0"/>
              <a:t> </a:t>
            </a:r>
            <a:r>
              <a:rPr lang="ru-RU" i="0" dirty="0"/>
              <a:t>3 буквы </a:t>
            </a:r>
            <a:r>
              <a:rPr lang="ru-RU" i="0" dirty="0" smtClean="0"/>
              <a:t>, </a:t>
            </a:r>
            <a:r>
              <a:rPr lang="ru-RU" i="0" dirty="0"/>
              <a:t>4 звука.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738" y="102424"/>
            <a:ext cx="52491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ЯМУ¹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243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555625"/>
            <a:ext cx="5486399" cy="83099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    </a:t>
            </a:r>
            <a:r>
              <a:rPr lang="ru-RU" sz="1800" b="1" dirty="0" smtClean="0">
                <a:solidFill>
                  <a:srgbClr val="C00000"/>
                </a:solidFill>
              </a:rPr>
              <a:t>Спишите фразеологизмы, вставляя нужные по смыслу слова   (из мира животных) 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295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1165225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Писать как … лапой, смотреть как …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новые ворота, брать …  за рога, дразнить … , считать … , дуется как … 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крупу, набить как … в бочке, пустить … в огород, купить … в мешке, делить шкуру неубитого … 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94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1511" y="830897"/>
            <a:ext cx="3521989" cy="1477328"/>
          </a:xfrm>
        </p:spPr>
        <p:txBody>
          <a:bodyPr/>
          <a:lstStyle/>
          <a:p>
            <a:r>
              <a:rPr lang="ru-RU" sz="1600" i="0" dirty="0" smtClean="0"/>
              <a:t>Глеб </a:t>
            </a:r>
            <a:r>
              <a:rPr lang="ru-RU" sz="1600" i="0" dirty="0"/>
              <a:t>у доски </a:t>
            </a:r>
            <a:r>
              <a:rPr lang="ru-RU" sz="1600" i="0" dirty="0" smtClean="0">
                <a:solidFill>
                  <a:srgbClr val="FF0000"/>
                </a:solidFill>
              </a:rPr>
              <a:t>повесил нос</a:t>
            </a:r>
            <a:r>
              <a:rPr lang="ru-RU" sz="1600" i="0" dirty="0" smtClean="0"/>
              <a:t>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dirty="0" smtClean="0">
                <a:solidFill>
                  <a:srgbClr val="FF0000"/>
                </a:solidFill>
              </a:rPr>
              <a:t>краснеет до корней волос</a:t>
            </a:r>
            <a:r>
              <a:rPr lang="ru-RU" sz="1600" i="0" dirty="0" smtClean="0"/>
              <a:t>..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dirty="0"/>
              <a:t>Он в этот час, как говорится,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dirty="0" smtClean="0"/>
              <a:t>Готов </a:t>
            </a:r>
            <a:r>
              <a:rPr lang="ru-RU" sz="1600" i="0" dirty="0" smtClean="0">
                <a:solidFill>
                  <a:srgbClr val="FF0000"/>
                </a:solidFill>
              </a:rPr>
              <a:t>сквозь землю провалиться</a:t>
            </a:r>
            <a:r>
              <a:rPr lang="ru-RU" sz="1600" i="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dirty="0"/>
              <a:t>О чём же думал он вчера</a:t>
            </a:r>
            <a:r>
              <a:rPr lang="ru-RU" sz="1600" i="0" dirty="0" smtClean="0"/>
              <a:t>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i="0" dirty="0"/>
              <a:t>Когда </a:t>
            </a:r>
            <a:r>
              <a:rPr lang="ru-RU" sz="1600" i="0" dirty="0" smtClean="0">
                <a:solidFill>
                  <a:srgbClr val="FF0000"/>
                </a:solidFill>
              </a:rPr>
              <a:t>баклуши бил с утра?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729456"/>
            <a:ext cx="1600200" cy="1731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 descr="http://i.mycdn.me/i?r=AzEPZsRbOZEKgBhR0XGMT1RkJQC6WViF2iu7Wir5qFXey6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708025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0-tub-ru.yandex.net/i?id=1112409c47c5ab9154fe9d30bbee7434-srl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708025"/>
            <a:ext cx="16002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УПРАЖНЕНИЕ </a:t>
            </a:r>
            <a:r>
              <a:rPr lang="ru-RU" dirty="0" smtClean="0"/>
              <a:t>295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5900" y="708025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Писать как </a:t>
            </a:r>
            <a:r>
              <a:rPr lang="ru-RU" sz="2000" dirty="0">
                <a:solidFill>
                  <a:srgbClr val="C00000"/>
                </a:solidFill>
                <a:latin typeface="ProximaNova"/>
              </a:rPr>
              <a:t>курица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лапой, смотреть как </a:t>
            </a:r>
            <a:r>
              <a:rPr lang="ru-RU" sz="2000" dirty="0">
                <a:solidFill>
                  <a:srgbClr val="C00000"/>
                </a:solidFill>
                <a:latin typeface="ProximaNova"/>
              </a:rPr>
              <a:t>баран</a:t>
            </a:r>
            <a:r>
              <a:rPr lang="ru-RU" sz="2000" dirty="0">
                <a:solidFill>
                  <a:srgbClr val="000000"/>
                </a:solidFill>
                <a:latin typeface="ProximaNova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новые ворота, брать </a:t>
            </a:r>
            <a:r>
              <a:rPr lang="ru-RU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за рога, дразнить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гусей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считать </a:t>
            </a:r>
            <a:r>
              <a:rPr lang="ru-RU" sz="2000" dirty="0" smtClean="0">
                <a:solidFill>
                  <a:srgbClr val="C00000"/>
                </a:solidFill>
                <a:latin typeface="ProximaNova"/>
              </a:rPr>
              <a:t>ворон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дуется как </a:t>
            </a:r>
            <a:r>
              <a:rPr lang="ru-RU" sz="2000" dirty="0">
                <a:solidFill>
                  <a:srgbClr val="C00000"/>
                </a:solidFill>
                <a:latin typeface="ProximaNova"/>
              </a:rPr>
              <a:t>мышь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крупу, набить как </a:t>
            </a:r>
            <a:r>
              <a:rPr lang="ru-RU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сельдей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бочке, пустить </a:t>
            </a:r>
            <a:r>
              <a:rPr lang="ru-RU" sz="2000" dirty="0">
                <a:solidFill>
                  <a:srgbClr val="C00000"/>
                </a:solidFill>
                <a:latin typeface="ProximaNova"/>
              </a:rPr>
              <a:t>козла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огород, купить </a:t>
            </a:r>
            <a:r>
              <a:rPr lang="ru-RU" sz="2000" dirty="0">
                <a:solidFill>
                  <a:srgbClr val="C00000"/>
                </a:solidFill>
                <a:latin typeface="ProximaNova"/>
              </a:rPr>
              <a:t>кота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в мешке, делить шкуру неубитого </a:t>
            </a:r>
            <a:r>
              <a:rPr lang="ru-RU" sz="2000" dirty="0">
                <a:solidFill>
                  <a:srgbClr val="C00000"/>
                </a:solidFill>
                <a:latin typeface="ProximaNova"/>
              </a:rPr>
              <a:t>медведя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3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65" y="708025"/>
            <a:ext cx="4722735" cy="225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 smtClean="0"/>
              <a:t>САМОСТОЯТЕЛЬНАЯ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3511" y="1191538"/>
            <a:ext cx="3598189" cy="738664"/>
          </a:xfrm>
        </p:spPr>
        <p:txBody>
          <a:bodyPr/>
          <a:lstStyle/>
          <a:p>
            <a:pPr algn="ctr"/>
            <a:r>
              <a:rPr lang="ru-RU" sz="1600" b="1" i="0" dirty="0" smtClean="0"/>
              <a:t> </a:t>
            </a:r>
            <a:r>
              <a:rPr lang="ru-RU" sz="1600" b="1" i="0" dirty="0" smtClean="0">
                <a:solidFill>
                  <a:schemeClr val="bg1"/>
                </a:solidFill>
              </a:rPr>
              <a:t>§ 45  ВЫУЧИТЬ ПРАВИЛО.</a:t>
            </a: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ВЫПОЛНИТЬ УПРАЖНЕНИЕ 297 СТРАНИЦА </a:t>
            </a:r>
            <a:r>
              <a:rPr lang="ru-RU" sz="1600" b="1" i="0" dirty="0" smtClean="0">
                <a:solidFill>
                  <a:schemeClr val="bg1"/>
                </a:solidFill>
              </a:rPr>
              <a:t>136. 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631825"/>
            <a:ext cx="4893589" cy="307777"/>
          </a:xfrm>
        </p:spPr>
        <p:txBody>
          <a:bodyPr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Что означают данные выражения?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936625"/>
            <a:ext cx="3352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ru-RU" sz="2000" kern="0" dirty="0">
                <a:solidFill>
                  <a:srgbClr val="FF0000"/>
                </a:solidFill>
                <a:latin typeface="Arial"/>
                <a:cs typeface="Arial"/>
              </a:rPr>
              <a:t>повесил </a:t>
            </a: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</a:rPr>
              <a:t>нос - </a:t>
            </a:r>
            <a:r>
              <a:rPr lang="ru-RU" sz="2000" i="1" kern="0" dirty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2000" i="1" kern="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ru-RU" sz="2000" kern="0" dirty="0">
                <a:solidFill>
                  <a:srgbClr val="FF0000"/>
                </a:solidFill>
                <a:latin typeface="Arial"/>
                <a:cs typeface="Arial"/>
              </a:rPr>
              <a:t>краснеет до корней </a:t>
            </a:r>
            <a:endParaRPr lang="ru-RU" sz="2000" kern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lvl="0" defTabSz="914400"/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</a:rPr>
              <a:t>волос -  </a:t>
            </a:r>
            <a:r>
              <a:rPr lang="ru-RU" sz="2000" i="1" kern="0" dirty="0">
                <a:solidFill>
                  <a:srgbClr val="231F20"/>
                </a:solidFill>
                <a:latin typeface="Arial"/>
                <a:cs typeface="Arial"/>
              </a:rPr>
              <a:t/>
            </a:r>
            <a:br>
              <a:rPr lang="ru-RU" sz="2000" i="1" kern="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</a:rPr>
              <a:t>сквозь </a:t>
            </a:r>
            <a:r>
              <a:rPr lang="ru-RU" sz="2000" kern="0" dirty="0">
                <a:solidFill>
                  <a:srgbClr val="FF0000"/>
                </a:solidFill>
                <a:latin typeface="Arial"/>
                <a:cs typeface="Arial"/>
              </a:rPr>
              <a:t>землю </a:t>
            </a: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</a:rPr>
              <a:t>провалиться –</a:t>
            </a:r>
            <a:r>
              <a:rPr lang="ru-RU" sz="2000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lvl="0" defTabSz="914400"/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</a:rPr>
              <a:t>баклуши </a:t>
            </a:r>
            <a:r>
              <a:rPr lang="ru-RU" sz="2000" kern="0" dirty="0">
                <a:solidFill>
                  <a:srgbClr val="FF0000"/>
                </a:solidFill>
                <a:latin typeface="Arial"/>
                <a:cs typeface="Arial"/>
              </a:rPr>
              <a:t>бил с </a:t>
            </a:r>
            <a:r>
              <a:rPr lang="ru-RU" sz="2000" kern="0" dirty="0" smtClean="0">
                <a:solidFill>
                  <a:srgbClr val="FF0000"/>
                </a:solidFill>
                <a:latin typeface="Arial"/>
                <a:cs typeface="Arial"/>
              </a:rPr>
              <a:t>утра - </a:t>
            </a:r>
            <a:endParaRPr lang="ru-RU" sz="2000" i="1" kern="0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4700" y="2166005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стыдно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3700" y="1546225"/>
            <a:ext cx="3556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разрумянился,  покраснел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7602" y="924957"/>
            <a:ext cx="133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загрустил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2900" y="2472293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бездельничал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6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2667000" cy="2215991"/>
          </a:xfrm>
        </p:spPr>
        <p:txBody>
          <a:bodyPr/>
          <a:lstStyle/>
          <a:p>
            <a:r>
              <a:rPr lang="ru-RU" sz="1800" i="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   Русский </a:t>
            </a:r>
            <a:r>
              <a:rPr lang="ru-RU" sz="1800" i="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язык очень богат </a:t>
            </a:r>
            <a:r>
              <a:rPr lang="ru-RU" sz="1800" i="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фразеологизмами. Они очень </a:t>
            </a:r>
            <a:r>
              <a:rPr lang="ru-RU" sz="1800" i="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часто встречаются в нашей речи, делая её гибкой, </a:t>
            </a:r>
            <a:r>
              <a:rPr lang="ru-RU" sz="1800" i="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яркой. </a:t>
            </a:r>
            <a:r>
              <a:rPr lang="ru-RU" sz="1800" i="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Они кратки, выразительны, легко </a:t>
            </a:r>
            <a:r>
              <a:rPr lang="ru-RU" sz="1800" i="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запоминаются.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7" descr="https://i.pinimg.com/736x/5a/7d/00/5a7d008b70698f928e52b986ec98b171--languages-rus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4" y="631825"/>
            <a:ext cx="272176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8290" y="131447"/>
            <a:ext cx="5189220" cy="369332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dirty="0" smtClean="0"/>
              <a:t>ЧТО ТАКОЕ ФРАЗЕОЛОГИЗМЫ?</a:t>
            </a:r>
            <a:endParaRPr lang="ru-RU" sz="23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4204" y="625657"/>
            <a:ext cx="5421895" cy="2520768"/>
          </a:xfrm>
          <a:prstGeom prst="rect">
            <a:avLst/>
          </a:prstGeom>
        </p:spPr>
        <p:txBody>
          <a:bodyPr lIns="51481" tIns="25740" rIns="51481" bIns="25740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Фразеологизмы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устойчивые сочетания слов, близкие по лексическому значению одному слову. Поэтому фразеологизмы часто можно заменить одним словом, менее выразительным.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краю света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далеко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Намылить шею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проучить, наказать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Пешком ходит под стол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маленький</a:t>
            </a:r>
          </a:p>
        </p:txBody>
      </p:sp>
    </p:spTree>
    <p:extLst>
      <p:ext uri="{BB962C8B-B14F-4D97-AF65-F5344CB8AC3E}">
        <p14:creationId xmlns:p14="http://schemas.microsoft.com/office/powerpoint/2010/main" val="32881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000" dirty="0">
                <a:latin typeface="Monotype Corsiva" pitchFamily="66" charset="0"/>
              </a:rPr>
              <a:t>   </a:t>
            </a:r>
            <a:r>
              <a:rPr lang="ru-RU" sz="23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произошло путем сложения двух греческих слов</a:t>
            </a: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phrasis</a:t>
            </a:r>
            <a:r>
              <a:rPr lang="ru-RU" sz="23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3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фрасис</a:t>
            </a:r>
            <a:r>
              <a:rPr lang="ru-RU" sz="23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ru-RU" sz="23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logos</a:t>
            </a:r>
            <a:r>
              <a:rPr lang="ru-RU" sz="23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(логос)</a:t>
            </a:r>
            <a:r>
              <a:rPr lang="ru-RU" sz="2300" b="1" i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выражение, оборот речи, слово, понятие, учение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37" name="AutoShape 1029"/>
          <p:cNvSpPr>
            <a:spLocks noChangeArrowheads="1"/>
          </p:cNvSpPr>
          <p:nvPr/>
        </p:nvSpPr>
        <p:spPr bwMode="auto">
          <a:xfrm>
            <a:off x="1393402" y="937402"/>
            <a:ext cx="432435" cy="288431"/>
          </a:xfrm>
          <a:prstGeom prst="right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1469" tIns="25734" rIns="51469" bIns="25734" anchor="ctr"/>
          <a:lstStyle>
            <a:lvl1pPr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514807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69639" name="AutoShape 1031"/>
          <p:cNvSpPr>
            <a:spLocks noChangeArrowheads="1"/>
          </p:cNvSpPr>
          <p:nvPr/>
        </p:nvSpPr>
        <p:spPr bwMode="auto">
          <a:xfrm>
            <a:off x="192195" y="180269"/>
            <a:ext cx="5381413" cy="648970"/>
          </a:xfrm>
          <a:prstGeom prst="plaque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51469" tIns="25734" rIns="51469" bIns="25734" anchor="ctr"/>
          <a:lstStyle/>
          <a:p>
            <a:pPr algn="ctr" defTabSz="51480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</a:t>
            </a:r>
            <a:r>
              <a:rPr lang="ru-RU" sz="3700" b="1" dirty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ФРАЗЕОЛОГИЯ</a:t>
            </a:r>
          </a:p>
        </p:txBody>
      </p:sp>
    </p:spTree>
    <p:extLst>
      <p:ext uri="{BB962C8B-B14F-4D97-AF65-F5344CB8AC3E}">
        <p14:creationId xmlns:p14="http://schemas.microsoft.com/office/powerpoint/2010/main" val="37553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39700" y="555625"/>
            <a:ext cx="5481956" cy="2514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51481" tIns="25740" rIns="51481" bIns="25740">
            <a:spAutoFit/>
          </a:bodyPr>
          <a:lstStyle>
            <a:lvl1pPr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altLang="ru-RU" sz="1600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</a:rPr>
              <a:t>Роль в языке</a:t>
            </a:r>
            <a:r>
              <a:rPr lang="ru-RU" altLang="ru-RU" sz="1600" dirty="0">
                <a:solidFill>
                  <a:schemeClr val="tx2"/>
                </a:solidFill>
              </a:rPr>
              <a:t>:</a:t>
            </a:r>
            <a:r>
              <a:rPr lang="ru-RU" altLang="ru-RU" sz="1600" dirty="0"/>
              <a:t>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как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и слова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,  называют </a:t>
            </a:r>
          </a:p>
          <a:p>
            <a:pPr algn="l" eaLnBrk="1" hangingPunct="1">
              <a:buFontTx/>
              <a:buNone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предметы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, признаки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, действия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</a:rPr>
              <a:t>       Строение: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состоят из двух и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более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самостоятельных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слов, по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значению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отличие от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словосочетания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, равны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одному 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слову</a:t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</a:rPr>
              <a:t>       Синтаксическая роль: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предложении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выступают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в роли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одного члена </a:t>
            </a:r>
            <a:endParaRPr lang="ru-RU" altLang="ru-RU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 eaLnBrk="1" hangingPunct="1">
              <a:buFontTx/>
              <a:buNone/>
            </a:pP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предложения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altLang="ru-RU" sz="1600" dirty="0">
                <a:solidFill>
                  <a:schemeClr val="accent2">
                    <a:lumMod val="50000"/>
                  </a:schemeClr>
                </a:solidFill>
              </a:rPr>
              <a:t>       Для чего используются: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для </a:t>
            </a:r>
            <a:r>
              <a:rPr lang="ru-RU" altLang="ru-RU" sz="1600" dirty="0" smtClean="0">
                <a:solidFill>
                  <a:schemeClr val="tx2">
                    <a:lumMod val="50000"/>
                  </a:schemeClr>
                </a:solidFill>
              </a:rPr>
              <a:t>выразительности </a:t>
            </a:r>
            <a:r>
              <a:rPr lang="ru-RU" altLang="ru-RU" sz="1600" dirty="0">
                <a:solidFill>
                  <a:schemeClr val="tx2">
                    <a:lumMod val="50000"/>
                  </a:schemeClr>
                </a:solidFill>
              </a:rPr>
              <a:t>речи</a:t>
            </a:r>
          </a:p>
        </p:txBody>
      </p:sp>
      <p:pic>
        <p:nvPicPr>
          <p:cNvPr id="68614" name="Picture 6" descr="an0079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0" y="1156491"/>
            <a:ext cx="1367155" cy="1069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8" name="AutoShape 10"/>
          <p:cNvSpPr>
            <a:spLocks noChangeArrowheads="1"/>
          </p:cNvSpPr>
          <p:nvPr/>
        </p:nvSpPr>
        <p:spPr bwMode="auto">
          <a:xfrm>
            <a:off x="139700" y="1065248"/>
            <a:ext cx="192193" cy="252377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39700" y="2055848"/>
            <a:ext cx="192193" cy="252377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39700" y="2741648"/>
            <a:ext cx="192193" cy="252377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ФРАЗЕОЛОГИЗМЫ</a:t>
            </a:r>
            <a:endParaRPr lang="ru-RU" sz="2400" dirty="0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139700" y="608048"/>
            <a:ext cx="192193" cy="252377"/>
          </a:xfrm>
          <a:prstGeom prst="star4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51481" tIns="25740" rIns="51481" bIns="25740" anchor="ctr"/>
          <a:lstStyle>
            <a:lvl1pPr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b="1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3600" b="1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62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149"/>
            <a:ext cx="56261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3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ФРАЗЕОЛОГИЗМЫ И СЛОВОЧЕТАНИЯ</a:t>
            </a:r>
            <a:endParaRPr lang="ru-RU" sz="2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050" y="674974"/>
            <a:ext cx="2667000" cy="23952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24"/>
              </a:lnSpc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24"/>
              </a:lnSpc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24"/>
              </a:lnSpc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24"/>
              </a:lnSpc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24"/>
              </a:lnSpc>
            </a:pPr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</a:t>
            </a: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фразеологизмов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составе нельзя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заменять одно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другим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Слова теряют свою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смысловую самостоятельность.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Используются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готовыми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запоминаются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24"/>
              </a:lnSpc>
            </a:pPr>
            <a:endParaRPr lang="ru-RU" sz="1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1224"/>
              </a:lnSpc>
            </a:pPr>
            <a:endParaRPr lang="ru-RU" sz="1600" b="1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9100" y="674974"/>
            <a:ext cx="2673580" cy="23952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словосочетаний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Любое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слов можно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заменить</a:t>
            </a: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 сохраняют свою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смысловую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самостоятельность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Создаются в процессе речи, не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требуют 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запоминания.</a:t>
            </a:r>
          </a:p>
          <a:p>
            <a:endParaRPr 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eriod"/>
            </a:pPr>
            <a:r>
              <a:rPr lang="ru-RU" sz="1600" i="1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16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581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щий доклад">
  <a:themeElements>
    <a:clrScheme name="Общий доклад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Общий доклад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бщий доклад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щий доклад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щий доклад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1991</TotalTime>
  <Words>1446</Words>
  <Application>Microsoft Office PowerPoint</Application>
  <PresentationFormat>Произвольный</PresentationFormat>
  <Paragraphs>186</Paragraphs>
  <Slides>31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41" baseType="lpstr">
      <vt:lpstr>Arial</vt:lpstr>
      <vt:lpstr>Arial Narrow</vt:lpstr>
      <vt:lpstr>Calibri</vt:lpstr>
      <vt:lpstr>Monotype Corsiva</vt:lpstr>
      <vt:lpstr>Open Sans</vt:lpstr>
      <vt:lpstr>ProximaNova</vt:lpstr>
      <vt:lpstr>Times New Roman</vt:lpstr>
      <vt:lpstr>Wingdings</vt:lpstr>
      <vt:lpstr>Office Theme</vt:lpstr>
      <vt:lpstr>Общий доклад</vt:lpstr>
      <vt:lpstr>Презентация PowerPoint</vt:lpstr>
      <vt:lpstr>СЕГОДНЯ НА УРОКЕ:</vt:lpstr>
      <vt:lpstr>Презентация PowerPoint</vt:lpstr>
      <vt:lpstr>Презентация PowerPoint</vt:lpstr>
      <vt:lpstr>Презентация PowerPoint</vt:lpstr>
      <vt:lpstr>ЧТО ТАКОЕ ФРАЗЕОЛОГИЗМЫ?</vt:lpstr>
      <vt:lpstr>Презентация PowerPoint</vt:lpstr>
      <vt:lpstr>ФРАЗЕОЛОГИЗМЫ</vt:lpstr>
      <vt:lpstr>Презентация PowerPoint</vt:lpstr>
      <vt:lpstr>ФРАЗЕОЛОГИЗМЫ – СИНОНИМЫ</vt:lpstr>
      <vt:lpstr>ФРАЗЕОЛОГИЗМЫ – АНТОНИМЫ</vt:lpstr>
      <vt:lpstr>Презентация PowerPoint</vt:lpstr>
      <vt:lpstr>Презентация PowerPoint</vt:lpstr>
      <vt:lpstr>КАК РОЖДАЮТСЯ ФРАЗЕОЛОГИЗМЫ?</vt:lpstr>
      <vt:lpstr>КАК РОЖДАЮТСЯ ФРАЗЕОЛОГИЗМЫ?</vt:lpstr>
      <vt:lpstr>ПРОИСХОЖДЕНИЕ ФРАЗЕОЛОГИЗМОВ.</vt:lpstr>
      <vt:lpstr>ПОЧЕМУ МЫ ТАК ГОВОРИМ?</vt:lpstr>
      <vt:lpstr>УПРАЖНЕНИЕ 287</vt:lpstr>
      <vt:lpstr>УПРАЖНЕНИЕ 287</vt:lpstr>
      <vt:lpstr>УПРАЖНЕНИЕ 287</vt:lpstr>
      <vt:lpstr>УПРАЖНЕНИЕ 288</vt:lpstr>
      <vt:lpstr>УПРАЖНЕНИЕ 288</vt:lpstr>
      <vt:lpstr>УПРАЖНЕНИЕ 293</vt:lpstr>
      <vt:lpstr>УПРАЖНЕНИЕ 293</vt:lpstr>
      <vt:lpstr>УПРАЖНЕНИЕ 293</vt:lpstr>
      <vt:lpstr>УПРАЖНЕНИЕ 294</vt:lpstr>
      <vt:lpstr>УПРАЖНЕНИЕ 294</vt:lpstr>
      <vt:lpstr>ЯМУ¹ </vt:lpstr>
      <vt:lpstr>УПРАЖНЕНИЕ 295</vt:lpstr>
      <vt:lpstr>УПРАЖНЕНИЕ 295</vt:lpstr>
      <vt:lpstr>САМОСТОЯТЕЛЬНАЯ РАБОТА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Lenova 330 pro A6</cp:lastModifiedBy>
  <cp:revision>213</cp:revision>
  <dcterms:created xsi:type="dcterms:W3CDTF">2020-04-13T08:05:16Z</dcterms:created>
  <dcterms:modified xsi:type="dcterms:W3CDTF">2020-12-01T10:06:13Z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