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9" r:id="rId2"/>
    <p:sldId id="25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10" r:id="rId13"/>
    <p:sldId id="312" r:id="rId14"/>
    <p:sldId id="313" r:id="rId15"/>
    <p:sldId id="314" r:id="rId16"/>
    <p:sldId id="315" r:id="rId17"/>
    <p:sldId id="316" r:id="rId18"/>
    <p:sldId id="321" r:id="rId19"/>
    <p:sldId id="308" r:id="rId20"/>
    <p:sldId id="309" r:id="rId21"/>
    <p:sldId id="311" r:id="rId22"/>
    <p:sldId id="317" r:id="rId23"/>
    <p:sldId id="318" r:id="rId24"/>
    <p:sldId id="296" r:id="rId25"/>
    <p:sldId id="319" r:id="rId26"/>
    <p:sldId id="306" r:id="rId27"/>
    <p:sldId id="307" r:id="rId28"/>
    <p:sldId id="294" r:id="rId2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8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D94F-03BF-4B07-8397-30E69AD47C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4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6669" y="1267655"/>
            <a:ext cx="2410104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929027" y="1267655"/>
            <a:ext cx="2410104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fld id="{ECEBD8A0-A186-4199-A0CE-A783712B01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63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42D4E81-9F3B-4390-B367-1D372D72DAF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DF5A01E-944E-4423-B6A5-2860462F1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6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fld id="{913C3DAC-137C-4017-9EFD-EA7B6C7EC8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33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37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29552" y="1622425"/>
            <a:ext cx="2539148" cy="506545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Синонимы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94317" y="1530842"/>
            <a:ext cx="327609" cy="10667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05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05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1"/>
            <a:ext cx="173292" cy="385358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1329" y="587380"/>
            <a:ext cx="603663" cy="227622"/>
          </a:xfrm>
          <a:prstGeom prst="rect">
            <a:avLst/>
          </a:prstGeom>
        </p:spPr>
        <p:txBody>
          <a:bodyPr vert="horz" wrap="square" lIns="0" tIns="12061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4" y="223259"/>
            <a:ext cx="3530892" cy="547539"/>
          </a:xfrm>
          <a:prstGeom prst="rect">
            <a:avLst/>
          </a:prstGeom>
        </p:spPr>
        <p:txBody>
          <a:bodyPr vert="horz" wrap="square" lIns="0" tIns="1462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5" defTabSz="915497">
              <a:spcBef>
                <a:spcPts val="114"/>
              </a:spcBef>
              <a:defRPr/>
            </a:pPr>
            <a:r>
              <a:rPr lang="ru-RU" kern="0" spc="-5" dirty="0" smtClean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6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 descr="http://knafaim.ebraika.ru/wp-content/uploads/2017/03/znaj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412898"/>
            <a:ext cx="1736293" cy="130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СИНОНИМЫ</a:t>
            </a:r>
            <a:endParaRPr lang="ru-RU" dirty="0"/>
          </a:p>
        </p:txBody>
      </p:sp>
      <p:sp>
        <p:nvSpPr>
          <p:cNvPr id="16386" name="Объект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/>
            <a:endParaRPr lang="ru-RU" altLang="ru-RU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altLang="ru-RU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altLang="ru-RU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altLang="ru-RU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altLang="ru-RU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631824"/>
            <a:ext cx="5554151" cy="2514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                   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Слова-синонимы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отличаются 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друг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 оттенками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лексического 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значения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доктор, лекарь,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медик;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беседовать, разговаривать, болтать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грустный, печальный,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невесёлый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84224"/>
            <a:ext cx="6858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СИНОНИМИЧЕСКИЕ РЯДЫ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111" y="631825"/>
            <a:ext cx="5426989" cy="2369880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1800" b="1" i="0" dirty="0" smtClean="0">
                <a:solidFill>
                  <a:schemeClr val="accent2">
                    <a:lumMod val="50000"/>
                  </a:schemeClr>
                </a:solidFill>
              </a:rPr>
              <a:t> Синонимы </a:t>
            </a:r>
            <a:r>
              <a:rPr lang="ru-RU" sz="1800" b="1" i="0" dirty="0">
                <a:solidFill>
                  <a:schemeClr val="accent2">
                    <a:lumMod val="50000"/>
                  </a:schemeClr>
                </a:solidFill>
              </a:rPr>
              <a:t>образуют синонимические ряды.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   Некоторые </a:t>
            </a:r>
            <a:r>
              <a:rPr lang="ru-RU" sz="1800" b="1" dirty="0">
                <a:solidFill>
                  <a:srgbClr val="C00000"/>
                </a:solidFill>
              </a:rPr>
              <a:t>ряды включают два-три синонима</a:t>
            </a:r>
            <a:r>
              <a:rPr lang="ru-RU" sz="1800" dirty="0">
                <a:solidFill>
                  <a:srgbClr val="C00000"/>
                </a:solidFill>
              </a:rPr>
              <a:t>:</a:t>
            </a:r>
          </a:p>
          <a:p>
            <a:pPr>
              <a:defRPr/>
            </a:pP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:         </a:t>
            </a:r>
            <a:r>
              <a:rPr lang="ru-RU" sz="1600" b="1" dirty="0" smtClean="0">
                <a:solidFill>
                  <a:schemeClr val="tx1"/>
                </a:solidFill>
              </a:rPr>
              <a:t>яма</a:t>
            </a:r>
            <a:r>
              <a:rPr lang="ru-RU" sz="1600" b="1" dirty="0">
                <a:solidFill>
                  <a:schemeClr val="tx1"/>
                </a:solidFill>
              </a:rPr>
              <a:t>, выбоина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      карикатура, </a:t>
            </a:r>
            <a:r>
              <a:rPr lang="ru-RU" sz="1600" b="1" dirty="0" smtClean="0">
                <a:solidFill>
                  <a:schemeClr val="tx1"/>
                </a:solidFill>
              </a:rPr>
              <a:t>шарж, гротеск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   Есть </a:t>
            </a:r>
            <a:r>
              <a:rPr lang="ru-RU" sz="1800" b="1" dirty="0">
                <a:solidFill>
                  <a:srgbClr val="C00000"/>
                </a:solidFill>
              </a:rPr>
              <a:t>синонимические ряды из множества слов: </a:t>
            </a:r>
          </a:p>
          <a:p>
            <a:pPr>
              <a:defRPr/>
            </a:pP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Например: </a:t>
            </a:r>
            <a:r>
              <a:rPr lang="ru-RU" sz="1600" b="1" dirty="0" smtClean="0">
                <a:solidFill>
                  <a:schemeClr val="tx1"/>
                </a:solidFill>
              </a:rPr>
              <a:t>прекрасный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 миленький, хорошенький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миловидный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 пригожий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 интересный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901700" y="509357"/>
            <a:ext cx="4864100" cy="79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Выпишите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одной и той же части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речи, которые  обозначают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и то же,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могут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отличаться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оттенками лексического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9700" y="1488896"/>
            <a:ext cx="277495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Вьюга снежная, пурга,</a:t>
            </a:r>
          </a:p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Напряди нам пряжи,</a:t>
            </a:r>
          </a:p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Взбей пушистые снега,</a:t>
            </a:r>
          </a:p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пух лебяжий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ЗАДАНИЕ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4650" y="1488896"/>
            <a:ext cx="263524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Вы, проворные ткачи </a:t>
            </a:r>
            <a:r>
              <a:rPr lang="ru-RU" altLang="ru-RU" dirty="0" smtClean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Вихри и метели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радужной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парчи</a:t>
            </a: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косматых елей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img0.liveinternet.ru/images/attach/d/1/135/301/135301956_znay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46147" y="587046"/>
            <a:ext cx="5479953" cy="88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Вьюга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снежная буря,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сопровождаемая ветром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заставляющим снег носиться,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кружиться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воздухе.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13114" y="1397444"/>
            <a:ext cx="5512985" cy="60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Пурга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сильная снежная буря на открытых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пространствах.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13114" y="1930844"/>
            <a:ext cx="5512985" cy="60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Метель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снежная буря,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сопровождаемая сильным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ветром в одном направлении.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13114" y="2543421"/>
            <a:ext cx="5512986" cy="2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Вихрь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порывистое  круговое 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ветра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13114" y="2848221"/>
            <a:ext cx="5512986" cy="2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Буря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ненастье с сильным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разрушительным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РАБОТА СО СЛОВАРЁМ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41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8" grpId="0"/>
      <p:bldP spid="6169" grpId="0"/>
      <p:bldP spid="6170" grpId="0"/>
      <p:bldP spid="6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56204" y="947448"/>
            <a:ext cx="898096" cy="1436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51481" tIns="25740" rIns="51481" bIns="25740">
            <a:spAutoFit/>
          </a:bodyPr>
          <a:lstStyle/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Вьюга</a:t>
            </a: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Пурга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Метель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Вихрь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Буря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2915426" y="947448"/>
            <a:ext cx="272274" cy="1360777"/>
          </a:xfrm>
          <a:prstGeom prst="rightBrace">
            <a:avLst>
              <a:gd name="adj1" fmla="val 50031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51481" tIns="25740" rIns="51481" bIns="25740" anchor="ctr"/>
          <a:lstStyle/>
          <a:p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364147" y="1393825"/>
            <a:ext cx="1929788" cy="405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sz="2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СИНОНИМЫ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947448"/>
            <a:ext cx="768350" cy="143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2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3500" y="98425"/>
            <a:ext cx="5702300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К СУЩЕСТВИТЕЛЬНОМУ СИНОНИМ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Picture 6" descr="wpapers_ru_Овча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>
            <a:fillRect/>
          </a:stretch>
        </p:blipFill>
        <p:spPr bwMode="auto">
          <a:xfrm>
            <a:off x="1282700" y="708025"/>
            <a:ext cx="3310922" cy="18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76090" y="2765425"/>
            <a:ext cx="1076863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СОБАКА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456141" y="2765425"/>
            <a:ext cx="591280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ПЁС</a:t>
            </a:r>
          </a:p>
        </p:txBody>
      </p:sp>
    </p:spTree>
    <p:extLst>
      <p:ext uri="{BB962C8B-B14F-4D97-AF65-F5344CB8AC3E}">
        <p14:creationId xmlns:p14="http://schemas.microsoft.com/office/powerpoint/2010/main" val="3182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1" grpId="0"/>
      <p:bldP spid="368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из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 r="4140" b="2306"/>
          <a:stretch>
            <a:fillRect/>
          </a:stretch>
        </p:blipFill>
        <p:spPr bwMode="auto">
          <a:xfrm>
            <a:off x="1105406" y="713640"/>
            <a:ext cx="3530094" cy="18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45227" y="2765425"/>
            <a:ext cx="739591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431794" y="2765425"/>
            <a:ext cx="640974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500" y="98425"/>
            <a:ext cx="5702300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К СУЩЕСТВИТЕЛЬНОМУ СИНОНИМ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СТУ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746616"/>
            <a:ext cx="3615351" cy="17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56016" y="2765425"/>
            <a:ext cx="917011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СТУЖА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279937" y="2765425"/>
            <a:ext cx="943686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500" y="98425"/>
            <a:ext cx="5702300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К СУЩЕСТВИТЕЛЬНОМУ СИНОНИМ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GKFV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4"/>
          <a:stretch>
            <a:fillRect/>
          </a:stretch>
        </p:blipFill>
        <p:spPr bwMode="auto">
          <a:xfrm>
            <a:off x="1037290" y="710562"/>
            <a:ext cx="3674410" cy="19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52931" y="2765425"/>
            <a:ext cx="958369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ПЛАМЯ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290333" y="2765425"/>
            <a:ext cx="924898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ОГОНЬ</a:t>
            </a:r>
          </a:p>
        </p:txBody>
      </p:sp>
      <p:sp>
        <p:nvSpPr>
          <p:cNvPr id="8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200" y="102424"/>
            <a:ext cx="5702300" cy="3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К СУЩЕСТВИТЕЛЬНОМУ СИНОНИМ</a:t>
            </a:r>
            <a:endParaRPr lang="ru-RU" alt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/>
            <a:r>
              <a:rPr lang="ru-RU" sz="2400" dirty="0" smtClean="0"/>
              <a:t>ОПРЕДЕЛИ СИНОНИМЫ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5473" y="736593"/>
            <a:ext cx="3795827" cy="22486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Алфавит</a:t>
            </a:r>
            <a:r>
              <a:rPr lang="ru-RU" sz="2800" dirty="0" smtClean="0">
                <a:solidFill>
                  <a:srgbClr val="002060"/>
                </a:solidFill>
              </a:rPr>
              <a:t>             аккуратный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Огонь </a:t>
            </a:r>
            <a:r>
              <a:rPr lang="ru-RU" sz="2800" dirty="0" smtClean="0">
                <a:solidFill>
                  <a:srgbClr val="002060"/>
                </a:solidFill>
              </a:rPr>
              <a:t>                  алый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Шалун                  </a:t>
            </a:r>
            <a:r>
              <a:rPr lang="ru-RU" sz="2800" dirty="0">
                <a:solidFill>
                  <a:srgbClr val="002060"/>
                </a:solidFill>
              </a:rPr>
              <a:t>скакать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Чистый</a:t>
            </a:r>
            <a:r>
              <a:rPr lang="ru-RU" sz="2800" dirty="0" smtClean="0">
                <a:solidFill>
                  <a:srgbClr val="002060"/>
                </a:solidFill>
              </a:rPr>
              <a:t>               </a:t>
            </a:r>
            <a:r>
              <a:rPr lang="ru-RU" sz="2800" dirty="0">
                <a:solidFill>
                  <a:srgbClr val="002060"/>
                </a:solidFill>
              </a:rPr>
              <a:t>азбука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Конница               </a:t>
            </a:r>
            <a:r>
              <a:rPr lang="ru-RU" sz="2800" dirty="0">
                <a:solidFill>
                  <a:srgbClr val="002060"/>
                </a:solidFill>
              </a:rPr>
              <a:t>пламя                                                  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Прыгать</a:t>
            </a:r>
            <a:r>
              <a:rPr lang="ru-RU" sz="2800" dirty="0" smtClean="0">
                <a:solidFill>
                  <a:srgbClr val="002060"/>
                </a:solidFill>
              </a:rPr>
              <a:t>             </a:t>
            </a:r>
            <a:r>
              <a:rPr lang="ru-RU" sz="2800" dirty="0">
                <a:solidFill>
                  <a:srgbClr val="002060"/>
                </a:solidFill>
              </a:rPr>
              <a:t>озорник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Бросать</a:t>
            </a:r>
            <a:r>
              <a:rPr lang="ru-RU" sz="2800" dirty="0" smtClean="0">
                <a:solidFill>
                  <a:srgbClr val="002060"/>
                </a:solidFill>
              </a:rPr>
              <a:t>              </a:t>
            </a:r>
            <a:r>
              <a:rPr lang="ru-RU" sz="2800" dirty="0">
                <a:solidFill>
                  <a:srgbClr val="002060"/>
                </a:solidFill>
              </a:rPr>
              <a:t>кавалерия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Красный               </a:t>
            </a:r>
            <a:r>
              <a:rPr lang="ru-RU" sz="2800" dirty="0">
                <a:solidFill>
                  <a:srgbClr val="002060"/>
                </a:solidFill>
              </a:rPr>
              <a:t>кидать</a:t>
            </a:r>
          </a:p>
          <a:p>
            <a:endParaRPr lang="ru-RU" dirty="0"/>
          </a:p>
        </p:txBody>
      </p:sp>
      <p:pic>
        <p:nvPicPr>
          <p:cNvPr id="5" name="Picture 10" descr="http://i.mycdn.me/i?r=AzEPZsRbOZEKgBhR0XGMT1RkSsiRpoO0GLDYucan2gp-oa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4" y="802956"/>
            <a:ext cx="1092626" cy="8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479425"/>
            <a:ext cx="5410200" cy="2561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b="1" u="sng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Мы </a:t>
            </a:r>
            <a:r>
              <a:rPr lang="ru-RU" b="1" u="sng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узнаем</a:t>
            </a:r>
            <a:r>
              <a:rPr lang="ru-RU" b="1" u="sng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что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такое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синонимы, о свойствах 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синонимов, что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такое  синонимический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ряд, 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для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чего синонимы нужны в речи.  </a:t>
            </a:r>
          </a:p>
          <a:p>
            <a:pPr>
              <a:lnSpc>
                <a:spcPct val="115000"/>
              </a:lnSpc>
            </a:pPr>
            <a:r>
              <a:rPr lang="ru-R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</a:t>
            </a:r>
            <a:r>
              <a:rPr lang="ru-RU" b="1" u="sng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Мы </a:t>
            </a:r>
            <a:r>
              <a:rPr lang="ru-RU" b="1" u="sng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научимся: 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находить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синонимы в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тексте, составлять  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синонимические пары, правильно 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употреблять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синонимы в своей речи.</a:t>
            </a:r>
            <a:endParaRPr lang="ru-RU" sz="1100" dirty="0"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42494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dirty="0" smtClean="0"/>
              <a:t>СЕГОДНЯ НА </a:t>
            </a:r>
            <a:r>
              <a:rPr lang="ru-RU" dirty="0" smtClean="0"/>
              <a:t>УРОКЕ</a:t>
            </a:r>
            <a:r>
              <a:rPr lang="ru-RU" spc="5" dirty="0" smtClean="0"/>
              <a:t>:</a:t>
            </a:r>
            <a:endParaRPr lang="ru-RU" spc="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1450" y="3595707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i="1" dirty="0">
              <a:latin typeface="Times New Roman" pitchFamily="18" charset="0"/>
            </a:endParaRPr>
          </a:p>
        </p:txBody>
      </p:sp>
      <p:pic>
        <p:nvPicPr>
          <p:cNvPr id="3074" name="Picture 2" descr="https://www.miloliza.com/images/skazki/Znay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287" y="631825"/>
            <a:ext cx="515833" cy="5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iloliza.com/images/skazki/Znay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467" y="1877559"/>
            <a:ext cx="515833" cy="5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/>
            <a:r>
              <a:rPr lang="ru-RU" sz="2400" dirty="0" smtClean="0"/>
              <a:t>ОПРЕДЕЛИ СИНОНИМЫ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5473" y="736593"/>
            <a:ext cx="3795827" cy="22486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Алфавит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азбука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Огонь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пламя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Шалун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озорник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Чистый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аккуратный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Конница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кавалерия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Прыгать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скакать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Бросать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кидать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Красный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алый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79513"/>
            <a:ext cx="12922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707886"/>
          </a:xfrm>
        </p:spPr>
        <p:txBody>
          <a:bodyPr/>
          <a:lstStyle/>
          <a:p>
            <a:r>
              <a:rPr lang="ru-RU" sz="1600" dirty="0" smtClean="0"/>
              <a:t>     Подберите  к данным словам возможно большее количество синонимов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48439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277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241425"/>
            <a:ext cx="534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Большой … , разговорчивый … , радость …, перерыв … , укрощать … , беспокоиться … 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215582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Составьте с одной из групп синонимов предложения и проследите, как в каждом из них меняется оттенок общего лексического значения.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48439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277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08025"/>
            <a:ext cx="5342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Большой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высокий, огромный, крупный.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Разговорчивый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болтливый,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говорливый.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Радость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восторг, веселье.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Перерыв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пауза, антракт.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Укрощать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усмирить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обуздать,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утихомирить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приструнить.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Беспокоиться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волноваться, быть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озабоченным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600" cy="2339102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dirty="0" smtClean="0"/>
              <a:t>С каждым из синонимов составьте словосочетания, 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раскрывающие различия в оттенках лексического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значения.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Образец :  Груда камней, куча мусора, кипа брошюр,  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ворох листьев. </a:t>
            </a:r>
          </a:p>
          <a:p>
            <a:r>
              <a:rPr lang="ru-RU" sz="1600" b="1" i="0" dirty="0" smtClean="0"/>
              <a:t>   </a:t>
            </a:r>
            <a:r>
              <a:rPr lang="ru-RU" sz="1800" b="1" i="0" dirty="0" smtClean="0"/>
              <a:t>Красивый, пригожий, очаровательный, прекрасный; неуклюжий, неповоротливый, нескладный, неловкий²; наклониться, нагнуться, склониться. </a:t>
            </a:r>
            <a:endParaRPr lang="ru-RU" sz="1800" b="1" i="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278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zabavnik.club/wp-content/uploads/znayka_i_neznayka_3_011021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7" y="555625"/>
            <a:ext cx="819963" cy="13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0" y="708025"/>
            <a:ext cx="4572000" cy="2215991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Красивый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цветок, пригожий человек, очаровательная собачка, прекрасный поступок.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Неуклюжая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походка, неповоротливый медведь, нескладный мальчишка,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неловкая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ситуация.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Наклониться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к земле, нагнуться за вещью, склониться над малышом.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278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9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20382"/>
            <a:ext cx="5486399" cy="492443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Спишите текст, подбирая нужное слово. Объясните  свой выбор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279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914301"/>
            <a:ext cx="5702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любил фиалки немецкий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(писатель, стихотворец, поэт)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Гёте⁴. Каждый год весной он выходил 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(поход, путешествие, странствие)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города Веймара с семенами этих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(цветов, растений)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всюду сеял¹ их. С того времени и до сих пор вся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(территория, местность, окрестность)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возле города ранней весной покрывается коврами фиалок. Их называют там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«цветами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 Гёте».                                                         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Н.Приходько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279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54100" y="555625"/>
            <a:ext cx="4711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любил фиалки немецкий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Гёте⁴. Каждый год весной он выходил 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города Веймара с семенами этих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всюду сеял их. С того времени и до сих пор вся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местность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возле города ранней весной покрывается коврами фиалок. Их называют там «цветами поэта Гёте».                                                          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Н.Приходько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900" y="262469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 любил  фиалки  немецкий  поэт   Гёте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⁴</a:t>
            </a:r>
            <a:endParaRPr lang="ru-RU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898775"/>
            <a:ext cx="6858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917825"/>
            <a:ext cx="685800" cy="1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884489"/>
            <a:ext cx="990600" cy="1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917825"/>
            <a:ext cx="838200" cy="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54100" y="2922586"/>
            <a:ext cx="914400" cy="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009266"/>
            <a:ext cx="914400" cy="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898774"/>
            <a:ext cx="60960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s://avatars.mds.yandex.net/get-zen_doc/1112006/pub_5b7ed479b6bb3300aade05f8_5b803a716a028a00aa571edc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6" y="708025"/>
            <a:ext cx="817304" cy="8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631825"/>
            <a:ext cx="5410200" cy="20547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84111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indent="-457200" algn="l" rtl="0" eaLnBrk="0" hangingPunct="0"/>
            <a:r>
              <a:rPr lang="ru-RU" altLang="ru-RU" sz="1400" dirty="0" smtClean="0">
                <a:solidFill>
                  <a:srgbClr val="3E3F3A"/>
                </a:solidFill>
                <a:latin typeface="Roboto"/>
              </a:rPr>
              <a:t>   </a:t>
            </a:r>
            <a:r>
              <a:rPr lang="ru-RU" altLang="ru-RU" sz="1600" b="1" dirty="0" smtClean="0">
                <a:solidFill>
                  <a:srgbClr val="3E3F3A"/>
                </a:solidFill>
              </a:rPr>
              <a:t>се́ял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¹</a:t>
            </a:r>
            <a:r>
              <a:rPr lang="ru-RU" altLang="ru-RU" sz="1600" b="1" dirty="0" smtClean="0">
                <a:solidFill>
                  <a:srgbClr val="3E3F3A"/>
                </a:solidFill>
              </a:rPr>
              <a:t> </a:t>
            </a:r>
            <a:r>
              <a:rPr lang="ru-RU" altLang="ru-RU" sz="1600" b="1" dirty="0">
                <a:solidFill>
                  <a:srgbClr val="3E3F3A"/>
                </a:solidFill>
              </a:rPr>
              <a:t>[с’`</a:t>
            </a:r>
            <a:r>
              <a:rPr lang="ru-RU" altLang="ru-RU" sz="1600" b="1" dirty="0" err="1">
                <a:solidFill>
                  <a:srgbClr val="3E3F3A"/>
                </a:solidFill>
              </a:rPr>
              <a:t>эй’ил</a:t>
            </a:r>
            <a:r>
              <a:rPr lang="ru-RU" altLang="ru-RU" sz="1600" b="1" dirty="0">
                <a:solidFill>
                  <a:srgbClr val="3E3F3A"/>
                </a:solidFill>
              </a:rPr>
              <a:t>] </a:t>
            </a:r>
            <a:r>
              <a:rPr lang="ru-RU" altLang="ru-RU" sz="1600" dirty="0">
                <a:solidFill>
                  <a:srgbClr val="3E3F3A"/>
                </a:solidFill>
              </a:rPr>
              <a:t>— 2 слога,1 перенос.</a:t>
            </a:r>
          </a:p>
          <a:p>
            <a:pPr algn="l" rtl="0" eaLnBrk="0" hangingPunct="0"/>
            <a:r>
              <a:rPr lang="ru-RU" altLang="ru-RU" sz="1600" b="1" i="0" dirty="0" smtClean="0">
                <a:solidFill>
                  <a:srgbClr val="3E3F3A"/>
                </a:solidFill>
              </a:rPr>
              <a:t>с </a:t>
            </a:r>
            <a:r>
              <a:rPr lang="ru-RU" sz="1600" b="1" i="0" dirty="0" smtClean="0"/>
              <a:t>[с’]  </a:t>
            </a:r>
            <a:r>
              <a:rPr lang="ru-RU" sz="1600" i="0" dirty="0" smtClean="0"/>
              <a:t>- </a:t>
            </a:r>
            <a:r>
              <a:rPr lang="ru-RU" sz="1600" i="0" dirty="0"/>
              <a:t>согласный, </a:t>
            </a:r>
            <a:r>
              <a:rPr lang="ru-RU" sz="1600" i="0" dirty="0" smtClean="0"/>
              <a:t>мягкий, глухой, парный.</a:t>
            </a:r>
            <a:endParaRPr lang="ru-RU" sz="1600" i="0" dirty="0"/>
          </a:p>
          <a:p>
            <a:pPr algn="l" rtl="0" eaLnBrk="0" hangingPunct="0"/>
            <a:r>
              <a:rPr lang="ru-RU" altLang="ru-RU" sz="1600" b="1" i="0" dirty="0" smtClean="0">
                <a:solidFill>
                  <a:srgbClr val="3E3F3A"/>
                </a:solidFill>
              </a:rPr>
              <a:t>е </a:t>
            </a:r>
            <a:r>
              <a:rPr lang="ru-RU" sz="1600" b="1" i="0" dirty="0" smtClean="0"/>
              <a:t>[э]   </a:t>
            </a:r>
            <a:r>
              <a:rPr lang="ru-RU" sz="1600" i="0" dirty="0" smtClean="0"/>
              <a:t>- гласный</a:t>
            </a:r>
            <a:r>
              <a:rPr lang="ru-RU" sz="1600" i="0" dirty="0"/>
              <a:t>, ударный</a:t>
            </a:r>
          </a:p>
          <a:p>
            <a:pPr algn="l" rtl="0" eaLnBrk="0" hangingPunct="0"/>
            <a:r>
              <a:rPr lang="ru-RU" altLang="ru-RU" sz="1600" b="1" i="0" dirty="0" smtClean="0">
                <a:solidFill>
                  <a:srgbClr val="3E3F3A"/>
                </a:solidFill>
              </a:rPr>
              <a:t>я </a:t>
            </a:r>
            <a:r>
              <a:rPr lang="ru-RU" sz="1600" b="1" i="0" dirty="0" smtClean="0"/>
              <a:t>[й’] </a:t>
            </a:r>
            <a:r>
              <a:rPr lang="ru-RU" sz="1600" i="0" dirty="0" smtClean="0"/>
              <a:t> - </a:t>
            </a:r>
            <a:r>
              <a:rPr lang="ru-RU" sz="1600" i="0" dirty="0"/>
              <a:t>согласный, </a:t>
            </a:r>
            <a:r>
              <a:rPr lang="ru-RU" sz="1600" i="0" dirty="0" smtClean="0"/>
              <a:t>мягкий, звонкий непарный.</a:t>
            </a:r>
          </a:p>
          <a:p>
            <a:pPr algn="l" rtl="0" eaLnBrk="0" hangingPunct="0"/>
            <a:r>
              <a:rPr lang="ru-RU" sz="1600" i="0" dirty="0"/>
              <a:t> </a:t>
            </a:r>
            <a:r>
              <a:rPr lang="ru-RU" sz="1600" i="0" dirty="0" smtClean="0"/>
              <a:t>  </a:t>
            </a:r>
            <a:r>
              <a:rPr lang="ru-RU" sz="1600" b="1" i="0" dirty="0" smtClean="0"/>
              <a:t>[и]  </a:t>
            </a:r>
            <a:r>
              <a:rPr lang="ru-RU" sz="1600" i="0" dirty="0" smtClean="0"/>
              <a:t>-</a:t>
            </a:r>
            <a:r>
              <a:rPr lang="ru-RU" sz="1600" b="1" i="0" dirty="0" smtClean="0"/>
              <a:t> </a:t>
            </a:r>
            <a:r>
              <a:rPr lang="ru-RU" sz="1600" i="0" dirty="0" smtClean="0"/>
              <a:t>гласный</a:t>
            </a:r>
            <a:r>
              <a:rPr lang="ru-RU" sz="1600" i="0" dirty="0"/>
              <a:t>, безударный</a:t>
            </a:r>
          </a:p>
          <a:p>
            <a:pPr algn="l" rtl="0" eaLnBrk="0" hangingPunct="0"/>
            <a:r>
              <a:rPr lang="ru-RU" altLang="ru-RU" sz="1600" b="1" i="0" dirty="0" smtClean="0">
                <a:solidFill>
                  <a:srgbClr val="3E3F3A"/>
                </a:solidFill>
              </a:rPr>
              <a:t>л </a:t>
            </a:r>
            <a:r>
              <a:rPr lang="ru-RU" sz="1600" b="1" i="0" dirty="0" smtClean="0"/>
              <a:t>[л]   </a:t>
            </a:r>
            <a:r>
              <a:rPr lang="ru-RU" sz="1600" i="0" dirty="0" smtClean="0"/>
              <a:t>- согласный</a:t>
            </a:r>
            <a:r>
              <a:rPr lang="ru-RU" sz="1600" i="0" dirty="0"/>
              <a:t>, </a:t>
            </a:r>
            <a:r>
              <a:rPr lang="ru-RU" sz="1600" i="0" dirty="0" smtClean="0"/>
              <a:t>твёрдый. звонкий непарный. </a:t>
            </a:r>
          </a:p>
          <a:p>
            <a:pPr algn="l" rtl="0" eaLnBrk="0" hangingPunct="0"/>
            <a:r>
              <a:rPr lang="ru-RU" altLang="ru-RU" sz="1600" i="0" dirty="0" smtClean="0">
                <a:solidFill>
                  <a:srgbClr val="3E3F3A"/>
                </a:solidFill>
              </a:rPr>
              <a:t>______</a:t>
            </a:r>
            <a:r>
              <a:rPr lang="ru-RU" altLang="ru-RU" sz="1600" i="0" dirty="0">
                <a:solidFill>
                  <a:srgbClr val="3E3F3A"/>
                </a:solidFill>
              </a:rPr>
              <a:t/>
            </a:r>
            <a:br>
              <a:rPr lang="ru-RU" altLang="ru-RU" sz="1600" i="0" dirty="0">
                <a:solidFill>
                  <a:srgbClr val="3E3F3A"/>
                </a:solidFill>
              </a:rPr>
            </a:br>
            <a:r>
              <a:rPr lang="ru-RU" altLang="ru-RU" sz="1600" b="1" i="0" dirty="0">
                <a:solidFill>
                  <a:srgbClr val="3E3F3A"/>
                </a:solidFill>
              </a:rPr>
              <a:t>4 б.,5 </a:t>
            </a:r>
            <a:r>
              <a:rPr lang="ru-RU" altLang="ru-RU" sz="1600" b="1" i="0" dirty="0" err="1">
                <a:solidFill>
                  <a:srgbClr val="3E3F3A"/>
                </a:solidFill>
              </a:rPr>
              <a:t>зв</a:t>
            </a:r>
            <a:r>
              <a:rPr lang="ru-RU" altLang="ru-RU" sz="1600" b="1" i="0" dirty="0" smtClean="0">
                <a:solidFill>
                  <a:srgbClr val="3E3F3A"/>
                </a:solidFill>
              </a:rPr>
              <a:t>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2" descr="http://www.ljplus.ru/img4/x/s/xsef/znay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12" y="677354"/>
            <a:ext cx="91462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6" y="812432"/>
            <a:ext cx="2809875" cy="18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2511" y="1191538"/>
            <a:ext cx="2378989" cy="430887"/>
          </a:xfrm>
        </p:spPr>
        <p:txBody>
          <a:bodyPr/>
          <a:lstStyle/>
          <a:p>
            <a:r>
              <a:rPr lang="ru-RU" b="1" i="0" dirty="0" smtClean="0"/>
              <a:t> </a:t>
            </a:r>
            <a:r>
              <a:rPr lang="ru-RU" b="1" i="0" dirty="0" smtClean="0">
                <a:solidFill>
                  <a:schemeClr val="bg1"/>
                </a:solidFill>
              </a:rPr>
              <a:t>§ </a:t>
            </a:r>
            <a:r>
              <a:rPr lang="ru-RU" b="1" i="0" dirty="0" smtClean="0">
                <a:solidFill>
                  <a:schemeClr val="bg1"/>
                </a:solidFill>
              </a:rPr>
              <a:t>43. СТРАНИЦА 131</a:t>
            </a:r>
            <a:endParaRPr lang="ru-RU" b="1" i="0" dirty="0" smtClean="0">
              <a:solidFill>
                <a:schemeClr val="bg1"/>
              </a:solidFill>
            </a:endParaRPr>
          </a:p>
          <a:p>
            <a:r>
              <a:rPr lang="ru-RU" b="1" i="0" dirty="0" smtClean="0">
                <a:solidFill>
                  <a:schemeClr val="bg1"/>
                </a:solidFill>
              </a:rPr>
              <a:t> </a:t>
            </a:r>
            <a:r>
              <a:rPr lang="ru-RU" b="1" i="0" dirty="0" smtClean="0">
                <a:solidFill>
                  <a:schemeClr val="bg1"/>
                </a:solidFill>
              </a:rPr>
              <a:t>УПРАЖНЕНИЕ </a:t>
            </a:r>
            <a:r>
              <a:rPr lang="ru-RU" b="1" i="0" dirty="0" smtClean="0">
                <a:solidFill>
                  <a:schemeClr val="bg1"/>
                </a:solidFill>
              </a:rPr>
              <a:t>280</a:t>
            </a:r>
            <a:endParaRPr lang="ru-RU" b="1" i="0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fhd.multiurok.ru/7/0/1/70184ce015df92724a75b31f0da34c71fcb107f5/phpARZP7H_SHBP_0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9" y="1037689"/>
            <a:ext cx="1752600" cy="11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Повторение пройденного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«Узнай меня»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8290" y="634846"/>
            <a:ext cx="5189220" cy="2263737"/>
          </a:xfrm>
          <a:prstGeom prst="rect">
            <a:avLst/>
          </a:prstGeom>
        </p:spPr>
        <p:txBody>
          <a:bodyPr lIns="51481" tIns="25740" rIns="51481" bIns="25740"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19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9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лексическому значению  определите </a:t>
            </a:r>
          </a:p>
          <a:p>
            <a:pPr>
              <a:buNone/>
            </a:pPr>
            <a:r>
              <a:rPr lang="ru-RU" sz="19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и запишите </a:t>
            </a:r>
            <a:r>
              <a:rPr lang="ru-RU" sz="19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9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тетрадь.</a:t>
            </a:r>
          </a:p>
          <a:p>
            <a:pPr>
              <a:buNone/>
            </a:pPr>
            <a:r>
              <a:rPr lang="ru-RU" sz="19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1) Все слова русского языка - …</a:t>
            </a:r>
          </a:p>
          <a:p>
            <a:pPr>
              <a:buNone/>
            </a:pP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2) Слова, имеющие несколько лексических  </a:t>
            </a:r>
          </a:p>
          <a:p>
            <a:pPr>
              <a:buNone/>
            </a:pPr>
            <a:r>
              <a:rPr lang="ru-RU" sz="19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значений - …</a:t>
            </a:r>
          </a:p>
          <a:p>
            <a:pPr>
              <a:buNone/>
            </a:pP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) Слова</a:t>
            </a: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, имеющие одно лексическое значение - …</a:t>
            </a:r>
          </a:p>
          <a:p>
            <a:pPr>
              <a:buNone/>
            </a:pP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4) Помимо прямого значения  слова могут иметь </a:t>
            </a:r>
          </a:p>
          <a:p>
            <a:pPr>
              <a:buNone/>
            </a:pPr>
            <a:r>
              <a:rPr lang="ru-RU" sz="19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другое, необычное - …</a:t>
            </a:r>
          </a:p>
          <a:p>
            <a:pPr>
              <a:buNone/>
            </a:pPr>
            <a:r>
              <a:rPr lang="ru-RU" sz="19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5) Словарь, поясняющий  значение слов - …</a:t>
            </a:r>
          </a:p>
          <a:p>
            <a:endParaRPr lang="ru-RU" sz="1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ns.school548.ru/upload/medialibrary/f63/%D0%97%D0%BD%D0%B0%D0%B9%D0%BA%D0%B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63003"/>
            <a:ext cx="833755" cy="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Повторение пройденного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«Узнай меня»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4846"/>
            <a:ext cx="5477510" cy="2610004"/>
          </a:xfrm>
          <a:prstGeom prst="rect">
            <a:avLst/>
          </a:prstGeom>
        </p:spPr>
        <p:txBody>
          <a:bodyPr lIns="51481" tIns="25740" rIns="51481" bIns="25740"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3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3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лексическому значению  определите </a:t>
            </a:r>
          </a:p>
          <a:p>
            <a:pPr>
              <a:buNone/>
            </a:pPr>
            <a:r>
              <a:rPr lang="ru-RU" sz="23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и запишите  их в тетрадь.</a:t>
            </a:r>
          </a:p>
          <a:p>
            <a:pPr>
              <a:buNone/>
            </a:pP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1) Все слова русского языка - </a:t>
            </a:r>
            <a:r>
              <a:rPr lang="ru-RU" sz="23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лексика </a:t>
            </a:r>
            <a:endParaRPr lang="ru-RU" sz="23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2) Слова, имеющие несколько лексических  </a:t>
            </a:r>
          </a:p>
          <a:p>
            <a:pPr>
              <a:buNone/>
            </a:pPr>
            <a:r>
              <a:rPr lang="ru-RU" sz="23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значений - </a:t>
            </a:r>
            <a:r>
              <a:rPr lang="ru-RU" sz="23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многозначные</a:t>
            </a:r>
            <a:endParaRPr lang="ru-RU" sz="23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3) Слова, имеющие одно лексическое значение –  </a:t>
            </a:r>
          </a:p>
          <a:p>
            <a:pPr>
              <a:buNone/>
            </a:pPr>
            <a:r>
              <a:rPr lang="ru-RU" sz="23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однозначные</a:t>
            </a:r>
          </a:p>
          <a:p>
            <a:pPr>
              <a:buNone/>
            </a:pPr>
            <a:r>
              <a:rPr lang="ru-RU" sz="23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) Помимо прямого значения </a:t>
            </a: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иметь </a:t>
            </a:r>
          </a:p>
          <a:p>
            <a:pPr>
              <a:buNone/>
            </a:pPr>
            <a:r>
              <a:rPr lang="ru-RU" sz="23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другое, необычное -  </a:t>
            </a:r>
            <a:r>
              <a:rPr lang="ru-RU" sz="23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переносное</a:t>
            </a:r>
            <a:endParaRPr lang="ru-RU" sz="23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5) Словарь, поясняющий </a:t>
            </a: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sz="23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 - </a:t>
            </a:r>
            <a:r>
              <a:rPr lang="ru-RU" sz="23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толковый</a:t>
            </a:r>
          </a:p>
          <a:p>
            <a:pPr>
              <a:buNone/>
            </a:pPr>
            <a:endParaRPr lang="ru-RU" sz="23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31825"/>
            <a:ext cx="774700" cy="66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63954"/>
            <a:ext cx="5765799" cy="315471"/>
          </a:xfrm>
        </p:spPr>
        <p:txBody>
          <a:bodyPr rtlCol="0">
            <a:normAutofit fontScale="90000"/>
          </a:bodyPr>
          <a:lstStyle/>
          <a:p>
            <a:pPr marL="343205" indent="-343205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700" dirty="0" smtClean="0">
                <a:ea typeface="+mn-ea"/>
                <a:cs typeface="+mn-cs"/>
              </a:rPr>
              <a:t>ВЫБЕРИ МНОГОЗНАЧНЫЕ СЛОВА</a:t>
            </a:r>
            <a:r>
              <a:rPr lang="ru-RU" sz="2300" dirty="0">
                <a:ea typeface="+mn-ea"/>
                <a:cs typeface="+mn-cs"/>
              </a:rPr>
              <a:t/>
            </a:r>
            <a:br>
              <a:rPr lang="ru-RU" sz="2300" dirty="0"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06500" y="683210"/>
            <a:ext cx="2895600" cy="3072815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2200" b="1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</a:t>
            </a: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b="1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зелёный</a:t>
            </a: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b="1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иней</a:t>
            </a: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</a:t>
            </a:r>
            <a:endParaRPr lang="ru-RU" sz="2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2200" b="1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пуговица</a:t>
            </a: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96675" y="670597"/>
            <a:ext cx="2410425" cy="2323428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2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кипеть</a:t>
            </a: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b="1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снежинка</a:t>
            </a: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золотой</a:t>
            </a: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</a:t>
            </a:r>
          </a:p>
          <a:p>
            <a:pPr>
              <a:spcBef>
                <a:spcPct val="0"/>
              </a:spcBef>
              <a:defRPr/>
            </a:pPr>
            <a:r>
              <a:rPr lang="ru-RU" sz="2200" b="1" i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b="1" i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молния</a:t>
            </a:r>
            <a:endParaRPr lang="ru-RU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63954"/>
            <a:ext cx="5765799" cy="315471"/>
          </a:xfrm>
        </p:spPr>
        <p:txBody>
          <a:bodyPr rtlCol="0">
            <a:normAutofit fontScale="90000"/>
          </a:bodyPr>
          <a:lstStyle/>
          <a:p>
            <a:pPr marL="343205" indent="-343205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300" dirty="0">
                <a:ea typeface="+mn-ea"/>
                <a:cs typeface="+mn-cs"/>
              </a:rPr>
              <a:t/>
            </a:r>
            <a:br>
              <a:rPr lang="ru-RU" sz="2300" dirty="0"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92100" y="631824"/>
            <a:ext cx="2514600" cy="2438401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Многозначные слова        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зелёный</a:t>
            </a:r>
            <a:endParaRPr lang="ru-RU" sz="24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идти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кипеть</a:t>
            </a:r>
            <a:endParaRPr lang="ru-RU" sz="24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золотой</a:t>
            </a:r>
            <a:endParaRPr lang="ru-RU" sz="24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молния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882900" y="631825"/>
            <a:ext cx="23622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Однозначные слова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снежинка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инженер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иней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пуговица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ветер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defRPr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defRPr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defRPr/>
            </a:pPr>
            <a:endParaRPr lang="ru-RU" sz="2400" b="1" dirty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defRPr/>
            </a:pPr>
            <a:endParaRPr lang="ru-RU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static10.tgstat.ru/channels/_0/b4/b4125657d7886da6ed0f0cbd431a0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1700" y="20796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14" y="159989"/>
            <a:ext cx="5589186" cy="292388"/>
          </a:xfrm>
        </p:spPr>
        <p:txBody>
          <a:bodyPr/>
          <a:lstStyle/>
          <a:p>
            <a:pPr algn="ctr" eaLnBrk="1" hangingPunct="1"/>
            <a:r>
              <a:rPr lang="ru-RU" altLang="ru-RU" sz="1900" dirty="0" smtClean="0"/>
              <a:t>ПЕРЕНОСНОЕ И ПРЯМОЕ ЗНАЧЕНИЕ СЛОВА</a:t>
            </a:r>
            <a:endParaRPr lang="ru-RU" altLang="ru-RU" sz="1900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15901" y="635163"/>
            <a:ext cx="5334000" cy="2282662"/>
          </a:xfrm>
          <a:prstGeom prst="rect">
            <a:avLst/>
          </a:prstGeom>
        </p:spPr>
        <p:txBody>
          <a:bodyPr lIns="51481" tIns="25740" rIns="51481" bIns="25740" rtlCol="0">
            <a:normAutofit fontScale="25000" lnSpcReduction="20000"/>
          </a:bodyPr>
          <a:lstStyle/>
          <a:p>
            <a:pPr marL="154442" indent="-154442">
              <a:defRPr/>
            </a:pPr>
            <a:endParaRPr lang="ru-RU" b="1" dirty="0" smtClean="0"/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яблоко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спелое,    глазное)</a:t>
            </a:r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корабля,   человека)</a:t>
            </a:r>
          </a:p>
          <a:p>
            <a:pPr marL="154442" indent="-154442">
              <a:defRPr/>
            </a:pPr>
            <a:r>
              <a:rPr lang="ru-RU" sz="7600" b="1" i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шоколадный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загар,   торт)</a:t>
            </a:r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завыл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(ветер,  пёс)</a:t>
            </a:r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строить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дом,   планы)</a:t>
            </a:r>
            <a:endParaRPr lang="ru-RU" sz="7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человек,  время)</a:t>
            </a:r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острый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нож,    взгляд)</a:t>
            </a:r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мягкий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характер,  диван)</a:t>
            </a:r>
          </a:p>
          <a:p>
            <a:pPr marL="154442" indent="-154442">
              <a:defRPr/>
            </a:pPr>
            <a:r>
              <a:rPr lang="ru-RU" sz="7600" b="1" i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горячее                 </a:t>
            </a:r>
            <a:r>
              <a:rPr lang="ru-RU" sz="7600" b="1" i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7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7600" b="1" i="0" dirty="0">
                <a:latin typeface="Arial" panose="020B0604020202020204" pitchFamily="34" charset="0"/>
                <a:cs typeface="Arial" panose="020B0604020202020204" pitchFamily="34" charset="0"/>
              </a:rPr>
              <a:t>молоко,  время) </a:t>
            </a:r>
            <a:endParaRPr lang="ru-RU" sz="7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defRPr/>
            </a:pPr>
            <a:endParaRPr lang="ru-RU" sz="6300" dirty="0"/>
          </a:p>
        </p:txBody>
      </p:sp>
    </p:spTree>
    <p:extLst>
      <p:ext uri="{BB962C8B-B14F-4D97-AF65-F5344CB8AC3E}">
        <p14:creationId xmlns:p14="http://schemas.microsoft.com/office/powerpoint/2010/main" val="24259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3500" y="126226"/>
            <a:ext cx="5702300" cy="276999"/>
          </a:xfrm>
        </p:spPr>
        <p:txBody>
          <a:bodyPr/>
          <a:lstStyle/>
          <a:p>
            <a:pPr algn="ctr" eaLnBrk="1" hangingPunct="1"/>
            <a:r>
              <a:rPr lang="ru-RU" altLang="ru-RU" sz="1800" dirty="0" smtClean="0"/>
              <a:t>ПРЯМОЕ И ПЕРЕНОСНОЕ ЗНАЧЕНИЕ СЛОВА</a:t>
            </a:r>
            <a:endParaRPr lang="ru-RU" altLang="ru-RU" sz="1800" dirty="0"/>
          </a:p>
        </p:txBody>
      </p:sp>
      <p:sp>
        <p:nvSpPr>
          <p:cNvPr id="15363" name="Объект 2"/>
          <p:cNvSpPr>
            <a:spLocks noGrp="1"/>
          </p:cNvSpPr>
          <p:nvPr>
            <p:ph sz="quarter" idx="13"/>
          </p:nvPr>
        </p:nvSpPr>
        <p:spPr>
          <a:xfrm>
            <a:off x="340342" y="941157"/>
            <a:ext cx="2410425" cy="107722"/>
          </a:xfrm>
        </p:spPr>
        <p:txBody>
          <a:bodyPr/>
          <a:lstStyle/>
          <a:p>
            <a:pPr eaLnBrk="1" hangingPunct="1"/>
            <a:endParaRPr lang="ru-RU" altLang="ru-RU" sz="700"/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555625"/>
            <a:ext cx="2666999" cy="25215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hangingPunct="1">
              <a:defRPr/>
            </a:pPr>
            <a:r>
              <a:rPr lang="ru-RU" sz="1500" b="1" dirty="0" smtClean="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ПРЯМОЕ  ЗНАЧЕНИЕ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яблоко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шоколадный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завыл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пёс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</a:t>
            </a:r>
          </a:p>
          <a:p>
            <a:pPr eaLnBrk="1" hangingPunct="1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9101" y="555625"/>
            <a:ext cx="2666999" cy="25215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ПЕРЕНОСНОЕ  ЗНАЧЕНИЕ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яблоко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глазное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шоколадный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загар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завыл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СИНОНИМЫ</a:t>
            </a:r>
            <a:endParaRPr lang="ru-RU" dirty="0"/>
          </a:p>
        </p:txBody>
      </p:sp>
      <p:sp>
        <p:nvSpPr>
          <p:cNvPr id="16386" name="Объект 1"/>
          <p:cNvSpPr>
            <a:spLocks noGrp="1"/>
          </p:cNvSpPr>
          <p:nvPr>
            <p:ph type="body" idx="1"/>
          </p:nvPr>
        </p:nvSpPr>
        <p:spPr>
          <a:xfrm>
            <a:off x="0" y="555625"/>
            <a:ext cx="5626101" cy="2661928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1600" b="1" i="0" dirty="0" smtClean="0"/>
              <a:t>Синонимы </a:t>
            </a:r>
            <a:r>
              <a:rPr lang="ru-RU" sz="1600" i="0" dirty="0" smtClean="0"/>
              <a:t>- </a:t>
            </a:r>
            <a:r>
              <a:rPr lang="ru-RU" sz="1600" i="0" dirty="0"/>
              <a:t>это слова одной и той же </a:t>
            </a:r>
            <a:r>
              <a:rPr lang="ru-RU" sz="1600" i="0" dirty="0" smtClean="0"/>
              <a:t>части</a:t>
            </a: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/>
              <a:t> речи</a:t>
            </a:r>
            <a:r>
              <a:rPr lang="ru-RU" sz="1600" i="0" dirty="0"/>
              <a:t>, которые  произносятся и пишутся </a:t>
            </a: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/>
              <a:t>              по-разному, но </a:t>
            </a:r>
            <a:r>
              <a:rPr lang="ru-RU" sz="1600" i="0" dirty="0"/>
              <a:t>имеют совпадающее </a:t>
            </a:r>
            <a:r>
              <a:rPr lang="ru-RU" sz="1600" i="0" dirty="0" smtClean="0"/>
              <a:t>и близкое   </a:t>
            </a:r>
            <a:endParaRPr lang="ru-RU" sz="1600" i="0" dirty="0"/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/>
              <a:t>        </a:t>
            </a:r>
            <a:r>
              <a:rPr lang="ru-RU" sz="1600" i="0" dirty="0" smtClean="0"/>
              <a:t>         лексическое </a:t>
            </a:r>
            <a:r>
              <a:rPr lang="ru-RU" sz="1600" i="0" dirty="0"/>
              <a:t>значение.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/>
              <a:t>      С </a:t>
            </a:r>
            <a:r>
              <a:rPr lang="ru-RU" sz="1600" i="0" dirty="0"/>
              <a:t>греческого языка слово «синоним» переводится </a:t>
            </a:r>
            <a:endParaRPr lang="ru-RU" sz="1600" i="0" dirty="0" smtClean="0"/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/>
              <a:t>  как </a:t>
            </a:r>
            <a:r>
              <a:rPr lang="ru-RU" sz="1600" i="0" dirty="0"/>
              <a:t>«одноименность», что означает слова, </a:t>
            </a:r>
            <a:r>
              <a:rPr lang="ru-RU" sz="1600" i="0" dirty="0" smtClean="0"/>
              <a:t>имеющие 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/>
              <a:t>  одно </a:t>
            </a:r>
            <a:r>
              <a:rPr lang="ru-RU" sz="1600" i="0" dirty="0"/>
              <a:t>и то же лексическое значение, но различающиеся </a:t>
            </a:r>
            <a:endParaRPr lang="ru-RU" sz="1600" i="0" dirty="0" smtClean="0"/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/>
              <a:t>  по </a:t>
            </a:r>
            <a:r>
              <a:rPr lang="ru-RU" sz="1600" i="0" dirty="0"/>
              <a:t>написанию, звучанию, стилистической окраске </a:t>
            </a:r>
            <a:r>
              <a:rPr lang="ru-RU" sz="1600" i="0" dirty="0" smtClean="0"/>
              <a:t>и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1600" i="0" dirty="0" smtClean="0"/>
              <a:t>  оттенку </a:t>
            </a:r>
            <a:r>
              <a:rPr lang="ru-RU" sz="1600" i="0" dirty="0"/>
              <a:t>значения</a:t>
            </a:r>
            <a:r>
              <a:rPr lang="ru-RU" sz="1600" i="0" dirty="0" smtClean="0"/>
              <a:t>.</a:t>
            </a:r>
            <a:endParaRPr lang="ru-RU" sz="1600" i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4"/>
            <a:ext cx="685800" cy="8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923</Words>
  <Application>Microsoft Office PowerPoint</Application>
  <PresentationFormat>Произвольный</PresentationFormat>
  <Paragraphs>218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Comic Sans MS</vt:lpstr>
      <vt:lpstr>Roboto</vt:lpstr>
      <vt:lpstr>Times New Roman</vt:lpstr>
      <vt:lpstr>Office Theme</vt:lpstr>
      <vt:lpstr>Презентация PowerPoint</vt:lpstr>
      <vt:lpstr>СЕГОДНЯ НА УРОКЕ:</vt:lpstr>
      <vt:lpstr>Повторение пройденного «Узнай меня»</vt:lpstr>
      <vt:lpstr>Повторение пройденного «Узнай меня»</vt:lpstr>
      <vt:lpstr>ВЫБЕРИ МНОГОЗНАЧНЫЕ СЛОВА </vt:lpstr>
      <vt:lpstr> </vt:lpstr>
      <vt:lpstr>ПЕРЕНОСНОЕ И ПРЯМОЕ ЗНАЧЕНИЕ СЛОВА</vt:lpstr>
      <vt:lpstr>ПРЯМОЕ И ПЕРЕНОСНОЕ ЗНАЧЕНИЕ СЛОВА</vt:lpstr>
      <vt:lpstr>СИНОНИМЫ</vt:lpstr>
      <vt:lpstr>СИНОНИМЫ</vt:lpstr>
      <vt:lpstr>СИНОНИМИЧЕСКИЕ РЯДЫ</vt:lpstr>
      <vt:lpstr>ЗАДАНИЕ </vt:lpstr>
      <vt:lpstr>РАБОТА СО СЛОВАРЁМ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ПОДБЕРИТЕ К СУЩЕСТВИТЕЛЬНОМУ СИНОНИМ</vt:lpstr>
      <vt:lpstr>ОПРЕДЕЛИ СИНОНИМЫ</vt:lpstr>
      <vt:lpstr>ОПРЕДЕЛИ СИНОНИМЫ</vt:lpstr>
      <vt:lpstr>УПРАЖНЕНИЕ 277  </vt:lpstr>
      <vt:lpstr>УПРАЖНЕНИЕ 277  </vt:lpstr>
      <vt:lpstr>УПРАЖНЕНИЕ 278 </vt:lpstr>
      <vt:lpstr>УПРАЖНЕНИЕ 278 </vt:lpstr>
      <vt:lpstr>УПРАЖНЕНИЕ 279</vt:lpstr>
      <vt:lpstr>УПРАЖНЕНИЕ 279</vt:lpstr>
      <vt:lpstr>Презентация PowerPoint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119</cp:revision>
  <dcterms:created xsi:type="dcterms:W3CDTF">2020-04-13T08:05:16Z</dcterms:created>
  <dcterms:modified xsi:type="dcterms:W3CDTF">2020-12-01T09:55:48Z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