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sldIdLst>
    <p:sldId id="259" r:id="rId2"/>
    <p:sldId id="257" r:id="rId3"/>
    <p:sldId id="297" r:id="rId4"/>
    <p:sldId id="298" r:id="rId5"/>
    <p:sldId id="299" r:id="rId6"/>
    <p:sldId id="300" r:id="rId7"/>
    <p:sldId id="301" r:id="rId8"/>
    <p:sldId id="302" r:id="rId9"/>
    <p:sldId id="303" r:id="rId10"/>
    <p:sldId id="304" r:id="rId11"/>
    <p:sldId id="305" r:id="rId12"/>
    <p:sldId id="310" r:id="rId13"/>
    <p:sldId id="312" r:id="rId14"/>
    <p:sldId id="313" r:id="rId15"/>
    <p:sldId id="314" r:id="rId16"/>
    <p:sldId id="315" r:id="rId17"/>
    <p:sldId id="316" r:id="rId18"/>
    <p:sldId id="321" r:id="rId19"/>
    <p:sldId id="308" r:id="rId20"/>
    <p:sldId id="309" r:id="rId21"/>
    <p:sldId id="311" r:id="rId22"/>
    <p:sldId id="317" r:id="rId23"/>
    <p:sldId id="318" r:id="rId24"/>
    <p:sldId id="296" r:id="rId25"/>
    <p:sldId id="319" r:id="rId26"/>
    <p:sldId id="306" r:id="rId27"/>
    <p:sldId id="307" r:id="rId28"/>
    <p:sldId id="294" r:id="rId29"/>
  </p:sldIdLst>
  <p:sldSz cx="5765800" cy="3244850"/>
  <p:notesSz cx="5765800" cy="32448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42" d="100"/>
          <a:sy n="142" d="100"/>
        </p:scale>
        <p:origin x="822" y="10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5F1FB7-21AC-47CC-B595-2F69D866CB56}" type="datetimeFigureOut">
              <a:rPr lang="ru-RU" smtClean="0"/>
              <a:t>01.12.2020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0AD94F-03BF-4B07-8397-30E69AD47C9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10985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0AD94F-03BF-4B07-8397-30E69AD47C93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97482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09821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26669" y="1267655"/>
            <a:ext cx="2410104" cy="2708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2929027" y="1267655"/>
            <a:ext cx="2410104" cy="2708434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5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6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7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ECEBD8A0-A186-4199-A0CE-A783712B01D7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06361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1008007"/>
            <a:ext cx="4900930" cy="3154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64870" y="1838749"/>
            <a:ext cx="4036060" cy="215444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574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14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7722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0296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2870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5444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801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0592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/>
          <a:p>
            <a:fld id="{B42D4E81-9F3B-4390-B367-1D372D72DAFC}" type="datetimeFigureOut">
              <a:rPr lang="ru-RU" smtClean="0"/>
              <a:pPr/>
              <a:t>01.12.2020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/>
          <a:p>
            <a:fld id="{FDF5A01E-944E-4423-B6A5-2860462F1AD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136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288290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1960372" y="3017710"/>
            <a:ext cx="1845056" cy="276999"/>
          </a:xfrm>
        </p:spPr>
        <p:txBody>
          <a:bodyPr/>
          <a:lstStyle>
            <a:lvl1pPr>
              <a:defRPr/>
            </a:lvl1pPr>
          </a:lstStyle>
          <a:p>
            <a:endParaRPr lang="ru-RU" alt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151376" y="3017710"/>
            <a:ext cx="1326134" cy="276999"/>
          </a:xfrm>
        </p:spPr>
        <p:txBody>
          <a:bodyPr/>
          <a:lstStyle>
            <a:lvl1pPr>
              <a:defRPr/>
            </a:lvl1pPr>
          </a:lstStyle>
          <a:p>
            <a:fld id="{913C3DAC-137C-4017-9EFD-EA7B6C7EC8A4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328334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3.wdp"/><Relationship Id="rId10" Type="http://schemas.openxmlformats.org/officeDocument/2006/relationships/image" Target="../media/image21.jpeg"/><Relationship Id="rId4" Type="http://schemas.openxmlformats.org/officeDocument/2006/relationships/image" Target="../media/image18.png"/><Relationship Id="rId9" Type="http://schemas.microsoft.com/office/2007/relationships/hdphoto" Target="../media/hdphoto5.wdp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059" y="1537"/>
            <a:ext cx="5757972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29552" y="1622425"/>
            <a:ext cx="2539148" cy="506545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2700" marR="5080">
              <a:spcBef>
                <a:spcPts val="340"/>
              </a:spcBef>
            </a:pPr>
            <a:r>
              <a:rPr lang="ru-RU" sz="32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Синонимы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94317" y="1530842"/>
            <a:ext cx="327609" cy="106679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1329" y="22810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1329" y="228105"/>
            <a:ext cx="603664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923461" y="249021"/>
            <a:ext cx="173292" cy="385358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spc="10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701329" y="587380"/>
            <a:ext cx="603663" cy="227622"/>
          </a:xfrm>
          <a:prstGeom prst="rect">
            <a:avLst/>
          </a:prstGeom>
        </p:spPr>
        <p:txBody>
          <a:bodyPr vert="horz" wrap="square" lIns="0" tIns="12061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400" b="1" spc="-5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400" b="1" dirty="0">
              <a:latin typeface="Arial"/>
              <a:cs typeface="Arial"/>
            </a:endParaRPr>
          </a:p>
        </p:txBody>
      </p:sp>
      <p:sp>
        <p:nvSpPr>
          <p:cNvPr id="39" name="object 2">
            <a:extLst>
              <a:ext uri="{FF2B5EF4-FFF2-40B4-BE49-F238E27FC236}">
                <a16:creationId xmlns:a16="http://schemas.microsoft.com/office/drawing/2014/main" id="{775A4F4D-43DB-4668-AA70-0FDB52242C44}"/>
              </a:ext>
            </a:extLst>
          </p:cNvPr>
          <p:cNvSpPr txBox="1">
            <a:spLocks/>
          </p:cNvSpPr>
          <p:nvPr/>
        </p:nvSpPr>
        <p:spPr>
          <a:xfrm>
            <a:off x="968884" y="223259"/>
            <a:ext cx="3530892" cy="547539"/>
          </a:xfrm>
          <a:prstGeom prst="rect">
            <a:avLst/>
          </a:prstGeom>
        </p:spPr>
        <p:txBody>
          <a:bodyPr vert="horz" wrap="square" lIns="0" tIns="1462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2715" defTabSz="915497">
              <a:spcBef>
                <a:spcPts val="114"/>
              </a:spcBef>
              <a:defRPr/>
            </a:pPr>
            <a:r>
              <a:rPr lang="ru-RU" kern="0" spc="-5" dirty="0" smtClean="0">
                <a:solidFill>
                  <a:sysClr val="window" lastClr="FFFFFF"/>
                </a:solidFill>
              </a:rPr>
              <a:t> Русский</a:t>
            </a:r>
            <a:r>
              <a:rPr lang="ru-RU" kern="0" spc="-55" dirty="0" smtClean="0">
                <a:solidFill>
                  <a:sysClr val="window" lastClr="FFFFFF"/>
                </a:solidFill>
              </a:rPr>
              <a:t> </a:t>
            </a:r>
            <a:r>
              <a:rPr lang="ru-RU" kern="0" spc="10" dirty="0">
                <a:solidFill>
                  <a:sysClr val="window" lastClr="FFFFFF"/>
                </a:solidFill>
              </a:rPr>
              <a:t>язык</a:t>
            </a:r>
          </a:p>
        </p:txBody>
      </p:sp>
      <p:sp>
        <p:nvSpPr>
          <p:cNvPr id="40" name="object 12">
            <a:extLst>
              <a:ext uri="{FF2B5EF4-FFF2-40B4-BE49-F238E27FC236}">
                <a16:creationId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030" name="Picture 6" descr="http://knafaim.ebraika.ru/wp-content/uploads/2017/03/znajk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1100" y="1412898"/>
            <a:ext cx="1736293" cy="13026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03362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СИНОНИМЫ</a:t>
            </a:r>
            <a:endParaRPr lang="ru-RU" dirty="0"/>
          </a:p>
        </p:txBody>
      </p:sp>
      <p:sp>
        <p:nvSpPr>
          <p:cNvPr id="16386" name="Объект 1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lIns="51481" tIns="25740" rIns="51481" bIns="25740"/>
          <a:lstStyle/>
          <a:p>
            <a:pPr eaLnBrk="1" hangingPunct="1"/>
            <a:endParaRPr lang="ru-RU" altLang="ru-RU" smtClean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ru-RU" altLang="ru-RU" smtClean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ru-RU" altLang="ru-RU" smtClean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ru-RU" altLang="ru-RU" smtClean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ru-RU" altLang="ru-RU" smtClean="0">
              <a:solidFill>
                <a:srgbClr val="FF0000"/>
              </a:solidFill>
              <a:latin typeface="Arial" charset="0"/>
            </a:endParaRPr>
          </a:p>
          <a:p>
            <a:pPr eaLnBrk="1" hangingPunct="1"/>
            <a:endParaRPr lang="ru-RU" altLang="ru-RU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631824"/>
            <a:ext cx="5554151" cy="251460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51481" tIns="25740" rIns="51481" bIns="25740" anchor="ctr"/>
          <a:lstStyle/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endParaRPr lang="ru-RU" sz="1600" dirty="0" smtClean="0">
              <a:solidFill>
                <a:schemeClr val="accent2">
                  <a:lumMod val="50000"/>
                </a:schemeClr>
              </a:solidFill>
              <a:latin typeface="Arial" charset="0"/>
            </a:endParaRP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charset="0"/>
              </a:rPr>
              <a:t>                              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Слова-синонимы</a:t>
            </a: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отличаются </a:t>
            </a:r>
            <a:endParaRPr lang="ru-RU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друг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</a:t>
            </a: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друга оттенками 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лексического </a:t>
            </a:r>
            <a:endParaRPr lang="ru-RU" sz="16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значения</a:t>
            </a:r>
            <a:r>
              <a:rPr lang="ru-RU" sz="16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endParaRPr lang="ru-RU" sz="160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Например</a:t>
            </a:r>
            <a:r>
              <a:rPr 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            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врач</a:t>
            </a: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доктор, лекарь,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медик;</a:t>
            </a:r>
            <a:endParaRPr lang="ru-RU" sz="16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беседовать, разговаривать, болтать</a:t>
            </a: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грустный, печальный, </a:t>
            </a:r>
            <a:r>
              <a:rPr lang="ru-RU" sz="16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невесёлый</a:t>
            </a: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endParaRPr lang="ru-RU" sz="1600" dirty="0">
              <a:solidFill>
                <a:schemeClr val="tx1"/>
              </a:solidFill>
              <a:latin typeface="Arial" charset="0"/>
            </a:endParaRP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endParaRPr lang="ru-RU" sz="1600" dirty="0">
              <a:solidFill>
                <a:schemeClr val="tx1"/>
              </a:solidFill>
              <a:latin typeface="Arial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300" y="784224"/>
            <a:ext cx="685800" cy="990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02592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СИНОНИМИЧЕСКИЕ РЯДЫ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99111" y="631825"/>
            <a:ext cx="5426989" cy="2369880"/>
          </a:xfrm>
        </p:spPr>
        <p:txBody>
          <a:bodyPr/>
          <a:lstStyle/>
          <a:p>
            <a:pPr marL="274320" indent="-274320" algn="ctr" eaLnBrk="1" fontAlgn="auto" hangingPunct="1">
              <a:spcAft>
                <a:spcPts val="0"/>
              </a:spcAft>
              <a:defRPr/>
            </a:pPr>
            <a:r>
              <a:rPr lang="ru-RU" sz="1800" b="1" i="0" dirty="0" smtClean="0">
                <a:solidFill>
                  <a:schemeClr val="accent2">
                    <a:lumMod val="50000"/>
                  </a:schemeClr>
                </a:solidFill>
              </a:rPr>
              <a:t> Синонимы </a:t>
            </a:r>
            <a:r>
              <a:rPr lang="ru-RU" sz="1800" b="1" i="0" dirty="0">
                <a:solidFill>
                  <a:schemeClr val="accent2">
                    <a:lumMod val="50000"/>
                  </a:schemeClr>
                </a:solidFill>
              </a:rPr>
              <a:t>образуют синонимические ряды. </a:t>
            </a:r>
          </a:p>
          <a:p>
            <a:pPr>
              <a:defRPr/>
            </a:pPr>
            <a:r>
              <a:rPr lang="ru-RU" sz="1800" b="1" dirty="0" smtClean="0">
                <a:solidFill>
                  <a:srgbClr val="C00000"/>
                </a:solidFill>
              </a:rPr>
              <a:t>   Некоторые </a:t>
            </a:r>
            <a:r>
              <a:rPr lang="ru-RU" sz="1800" b="1" dirty="0">
                <a:solidFill>
                  <a:srgbClr val="C00000"/>
                </a:solidFill>
              </a:rPr>
              <a:t>ряды включают два-три синонима</a:t>
            </a:r>
            <a:r>
              <a:rPr lang="ru-RU" sz="1800" dirty="0">
                <a:solidFill>
                  <a:srgbClr val="C00000"/>
                </a:solidFill>
              </a:rPr>
              <a:t>:</a:t>
            </a:r>
          </a:p>
          <a:p>
            <a:pPr>
              <a:defRPr/>
            </a:pP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Например</a:t>
            </a:r>
            <a:r>
              <a:rPr lang="ru-RU" sz="1600" i="0" dirty="0">
                <a:solidFill>
                  <a:schemeClr val="tx2">
                    <a:lumMod val="50000"/>
                  </a:schemeClr>
                </a:solidFill>
              </a:rPr>
              <a:t>:         </a:t>
            </a:r>
            <a:r>
              <a:rPr lang="ru-RU" sz="1600" b="1" dirty="0" smtClean="0">
                <a:solidFill>
                  <a:schemeClr val="tx1"/>
                </a:solidFill>
              </a:rPr>
              <a:t>яма</a:t>
            </a:r>
            <a:r>
              <a:rPr lang="ru-RU" sz="1600" b="1" dirty="0">
                <a:solidFill>
                  <a:schemeClr val="tx1"/>
                </a:solidFill>
              </a:rPr>
              <a:t>, выбоина</a:t>
            </a:r>
          </a:p>
          <a:p>
            <a:pPr marL="274320" indent="-274320" eaLnBrk="1" fontAlgn="auto" hangingPunct="1">
              <a:spcAft>
                <a:spcPts val="0"/>
              </a:spcAft>
              <a:defRPr/>
            </a:pPr>
            <a:r>
              <a:rPr lang="ru-RU" sz="1600" b="1" dirty="0">
                <a:solidFill>
                  <a:schemeClr val="tx1"/>
                </a:solidFill>
              </a:rPr>
              <a:t>                            карикатура, </a:t>
            </a:r>
            <a:r>
              <a:rPr lang="ru-RU" sz="1600" b="1" dirty="0" smtClean="0">
                <a:solidFill>
                  <a:schemeClr val="tx1"/>
                </a:solidFill>
              </a:rPr>
              <a:t>шарж, гротеск</a:t>
            </a:r>
            <a:endParaRPr lang="ru-RU" sz="1600" b="1" dirty="0">
              <a:solidFill>
                <a:schemeClr val="tx1"/>
              </a:solidFill>
            </a:endParaRPr>
          </a:p>
          <a:p>
            <a:pPr>
              <a:defRPr/>
            </a:pPr>
            <a:r>
              <a:rPr lang="ru-RU" sz="1800" b="1" dirty="0" smtClean="0">
                <a:solidFill>
                  <a:srgbClr val="C00000"/>
                </a:solidFill>
              </a:rPr>
              <a:t>   Есть </a:t>
            </a:r>
            <a:r>
              <a:rPr lang="ru-RU" sz="1800" b="1" dirty="0">
                <a:solidFill>
                  <a:srgbClr val="C00000"/>
                </a:solidFill>
              </a:rPr>
              <a:t>синонимические ряды из множества слов: </a:t>
            </a:r>
          </a:p>
          <a:p>
            <a:pPr>
              <a:defRPr/>
            </a:pPr>
            <a:r>
              <a:rPr lang="ru-RU" sz="1600" b="1" i="0" dirty="0">
                <a:solidFill>
                  <a:schemeClr val="tx2">
                    <a:lumMod val="50000"/>
                  </a:schemeClr>
                </a:solidFill>
              </a:rPr>
              <a:t>Например: </a:t>
            </a:r>
            <a:r>
              <a:rPr lang="ru-RU" sz="1600" b="1" dirty="0" smtClean="0">
                <a:solidFill>
                  <a:schemeClr val="tx1"/>
                </a:solidFill>
              </a:rPr>
              <a:t>прекрасный</a:t>
            </a:r>
            <a:r>
              <a:rPr lang="ru-RU" sz="1600" b="1" dirty="0">
                <a:solidFill>
                  <a:schemeClr val="tx1"/>
                </a:solidFill>
              </a:rPr>
              <a:t>, </a:t>
            </a:r>
            <a:r>
              <a:rPr lang="ru-RU" sz="1600" b="1" dirty="0" smtClean="0">
                <a:solidFill>
                  <a:schemeClr val="tx1"/>
                </a:solidFill>
              </a:rPr>
              <a:t> миленький, хорошенький</a:t>
            </a:r>
            <a:r>
              <a:rPr lang="ru-RU" sz="1600" b="1" dirty="0">
                <a:solidFill>
                  <a:schemeClr val="tx1"/>
                </a:solidFill>
              </a:rPr>
              <a:t>, </a:t>
            </a:r>
            <a:r>
              <a:rPr lang="ru-RU" sz="1600" b="1" dirty="0" smtClean="0">
                <a:solidFill>
                  <a:schemeClr val="tx1"/>
                </a:solidFill>
              </a:rPr>
              <a:t>миловидный</a:t>
            </a:r>
            <a:r>
              <a:rPr lang="ru-RU" sz="1600" b="1" dirty="0">
                <a:solidFill>
                  <a:schemeClr val="tx1"/>
                </a:solidFill>
              </a:rPr>
              <a:t>, </a:t>
            </a:r>
            <a:r>
              <a:rPr lang="ru-RU" sz="1600" b="1" dirty="0" smtClean="0">
                <a:solidFill>
                  <a:schemeClr val="tx1"/>
                </a:solidFill>
              </a:rPr>
              <a:t> пригожий</a:t>
            </a:r>
            <a:r>
              <a:rPr lang="ru-RU" sz="1600" b="1" dirty="0">
                <a:solidFill>
                  <a:schemeClr val="tx1"/>
                </a:solidFill>
              </a:rPr>
              <a:t>, </a:t>
            </a:r>
            <a:r>
              <a:rPr lang="ru-RU" sz="1600" b="1" dirty="0" smtClean="0">
                <a:solidFill>
                  <a:schemeClr val="tx1"/>
                </a:solidFill>
              </a:rPr>
              <a:t> интересный</a:t>
            </a:r>
            <a:endParaRPr lang="ru-RU" sz="1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068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0" name="Rectangle 30"/>
          <p:cNvSpPr>
            <a:spLocks noChangeArrowheads="1"/>
          </p:cNvSpPr>
          <p:nvPr/>
        </p:nvSpPr>
        <p:spPr bwMode="auto">
          <a:xfrm>
            <a:off x="901700" y="509357"/>
            <a:ext cx="4864100" cy="7906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Выпишите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одной и той же части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речи, которые  обозначают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 и то же,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могут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отличаться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оттенками лексического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значения.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39700" y="1488896"/>
            <a:ext cx="2774950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Вьюга снежная, пурга,</a:t>
            </a:r>
          </a:p>
          <a:p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Напряди нам пряжи,</a:t>
            </a:r>
          </a:p>
          <a:p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Взбей пушистые снега,</a:t>
            </a:r>
          </a:p>
          <a:p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Словно пух лебяжий</a:t>
            </a:r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ЗАДАНИЕ 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914650" y="1488896"/>
            <a:ext cx="2635249" cy="120032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altLang="ru-RU" dirty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Вы, проворные ткачи </a:t>
            </a:r>
            <a:r>
              <a:rPr lang="ru-RU" altLang="ru-RU" dirty="0" smtClean="0">
                <a:solidFill>
                  <a:srgbClr val="C0504D">
                    <a:lumMod val="50000"/>
                  </a:srgb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Вихри и метели</a:t>
            </a:r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altLang="ru-RU" dirty="0" smtClean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Дайте </a:t>
            </a:r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радужной </a:t>
            </a:r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парчи</a:t>
            </a:r>
          </a:p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Для </a:t>
            </a:r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косматых елей</a:t>
            </a:r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>
              <a:solidFill>
                <a:srgbClr val="C0504D">
                  <a:lumMod val="50000"/>
                </a:srgb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2" name="Picture 2" descr="https://img0.liveinternet.ru/images/attach/d/1/135/301/135301956_znay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685800" cy="68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926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146147" y="587046"/>
            <a:ext cx="5479953" cy="8829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Вьюга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снежная буря,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сопровождаемая ветром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заставляющим снег носиться,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кружиться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воздухе.</a:t>
            </a:r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113114" y="1397444"/>
            <a:ext cx="5512985" cy="605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Пурга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сильная снежная буря на открытых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пространствах.</a:t>
            </a:r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113114" y="1930844"/>
            <a:ext cx="5512985" cy="605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Метель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снежная буря, </a:t>
            </a:r>
            <a:r>
              <a:rPr lang="ru-RU" alt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сопровождаемая сильным </a:t>
            </a:r>
            <a:r>
              <a:rPr lang="ru-RU" alt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ветром в одном направлении.</a:t>
            </a:r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113114" y="2543421"/>
            <a:ext cx="5512986" cy="2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Вихрь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порывистое  круговое 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движение ветра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171" name="Text Box 27"/>
          <p:cNvSpPr txBox="1">
            <a:spLocks noChangeArrowheads="1"/>
          </p:cNvSpPr>
          <p:nvPr/>
        </p:nvSpPr>
        <p:spPr bwMode="auto">
          <a:xfrm>
            <a:off x="113114" y="2848221"/>
            <a:ext cx="5512986" cy="2982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sz="1600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Буря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ненастье с сильным </a:t>
            </a:r>
            <a:r>
              <a:rPr lang="ru-RU" alt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разрушительным </a:t>
            </a:r>
            <a:r>
              <a:rPr lang="ru-RU" alt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ветром.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РАБОТА СО СЛОВАРЁМ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234164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7" grpId="0"/>
      <p:bldP spid="6168" grpId="0"/>
      <p:bldP spid="6169" grpId="0"/>
      <p:bldP spid="6170" grpId="0"/>
      <p:bldP spid="617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4" name="Text Box 4"/>
          <p:cNvSpPr txBox="1">
            <a:spLocks noChangeArrowheads="1"/>
          </p:cNvSpPr>
          <p:nvPr/>
        </p:nvSpPr>
        <p:spPr bwMode="auto">
          <a:xfrm>
            <a:off x="1756204" y="947448"/>
            <a:ext cx="898096" cy="143697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  <a:extLst/>
        </p:spPr>
        <p:txBody>
          <a:bodyPr wrap="none" lIns="51481" tIns="25740" rIns="51481" bIns="25740">
            <a:spAutoFit/>
          </a:bodyPr>
          <a:lstStyle/>
          <a:p>
            <a:r>
              <a:rPr lang="ru-RU" altLang="ru-RU" dirty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Вьюга</a:t>
            </a:r>
          </a:p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Пурга</a:t>
            </a:r>
            <a:endParaRPr lang="ru-RU" alt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Метель</a:t>
            </a:r>
            <a:endParaRPr lang="ru-RU" alt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Вихрь</a:t>
            </a:r>
            <a:endParaRPr lang="ru-RU" alt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RU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Буря</a:t>
            </a:r>
            <a:endParaRPr lang="ru-RU" altLang="ru-RU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5845" name="AutoShape 5"/>
          <p:cNvSpPr>
            <a:spLocks/>
          </p:cNvSpPr>
          <p:nvPr/>
        </p:nvSpPr>
        <p:spPr bwMode="auto">
          <a:xfrm>
            <a:off x="2915426" y="947448"/>
            <a:ext cx="272274" cy="1360777"/>
          </a:xfrm>
          <a:prstGeom prst="rightBrace">
            <a:avLst>
              <a:gd name="adj1" fmla="val 50031"/>
              <a:gd name="adj2" fmla="val 50000"/>
            </a:avLst>
          </a:prstGeom>
          <a:ln>
            <a:headEnd/>
            <a:tailEnd/>
          </a:ln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51481" tIns="25740" rIns="51481" bIns="25740" anchor="ctr"/>
          <a:lstStyle/>
          <a:p>
            <a:endParaRPr lang="ru-RU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5846" name="Text Box 6"/>
          <p:cNvSpPr txBox="1">
            <a:spLocks noChangeArrowheads="1"/>
          </p:cNvSpPr>
          <p:nvPr/>
        </p:nvSpPr>
        <p:spPr bwMode="auto">
          <a:xfrm>
            <a:off x="3364147" y="1393825"/>
            <a:ext cx="1929788" cy="40592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/>
          <a:extLst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lIns="51481" tIns="25740" rIns="51481" bIns="25740">
            <a:spAutoFit/>
          </a:bodyPr>
          <a:lstStyle/>
          <a:p>
            <a:pPr algn="ctr"/>
            <a:r>
              <a:rPr lang="ru-RU" altLang="ru-RU" sz="2300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СИНОНИМЫ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1" y="947448"/>
            <a:ext cx="768350" cy="1436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5223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58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8" dur="20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4" grpId="0" animBg="1"/>
      <p:bldP spid="35845" grpId="0" animBg="1"/>
      <p:bldP spid="3584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ext Box 4"/>
          <p:cNvSpPr txBox="1">
            <a:spLocks noChangeArrowheads="1"/>
          </p:cNvSpPr>
          <p:nvPr/>
        </p:nvSpPr>
        <p:spPr bwMode="auto">
          <a:xfrm>
            <a:off x="63500" y="98425"/>
            <a:ext cx="5702300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ПОДБЕРИТЕ К СУЩЕСТВИТЕЛЬНОМУ СИНОНИМ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6870" name="Picture 6" descr="wpapers_ru_Овчар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66"/>
          <a:stretch>
            <a:fillRect/>
          </a:stretch>
        </p:blipFill>
        <p:spPr bwMode="auto">
          <a:xfrm>
            <a:off x="1282700" y="708025"/>
            <a:ext cx="3310922" cy="1878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6871" name="Text Box 7"/>
          <p:cNvSpPr txBox="1">
            <a:spLocks noChangeArrowheads="1"/>
          </p:cNvSpPr>
          <p:nvPr/>
        </p:nvSpPr>
        <p:spPr bwMode="auto">
          <a:xfrm>
            <a:off x="476090" y="2765425"/>
            <a:ext cx="1076863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>
            <a:spAutoFit/>
          </a:bodyPr>
          <a:lstStyle/>
          <a:p>
            <a:pPr algn="ctr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СОБАКА</a:t>
            </a:r>
          </a:p>
        </p:txBody>
      </p:sp>
      <p:sp>
        <p:nvSpPr>
          <p:cNvPr id="36872" name="Text Box 8"/>
          <p:cNvSpPr txBox="1">
            <a:spLocks noChangeArrowheads="1"/>
          </p:cNvSpPr>
          <p:nvPr/>
        </p:nvSpPr>
        <p:spPr bwMode="auto">
          <a:xfrm>
            <a:off x="4456141" y="2765425"/>
            <a:ext cx="591280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>
            <a:spAutoFit/>
          </a:bodyPr>
          <a:lstStyle/>
          <a:p>
            <a:pPr algn="ctr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ПЁС</a:t>
            </a:r>
          </a:p>
        </p:txBody>
      </p:sp>
    </p:spTree>
    <p:extLst>
      <p:ext uri="{BB962C8B-B14F-4D97-AF65-F5344CB8AC3E}">
        <p14:creationId xmlns:p14="http://schemas.microsoft.com/office/powerpoint/2010/main" val="3182712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8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368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6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80"/>
                                        <p:tgtEl>
                                          <p:spTgt spid="368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2" dur="80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3" dur="80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80"/>
                                        <p:tgtEl>
                                          <p:spTgt spid="368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868" grpId="0"/>
      <p:bldP spid="36871" grpId="0"/>
      <p:bldP spid="3687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9" name="Picture 5" descr="изб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50" r="4140" b="2306"/>
          <a:stretch>
            <a:fillRect/>
          </a:stretch>
        </p:blipFill>
        <p:spPr bwMode="auto">
          <a:xfrm>
            <a:off x="1105406" y="713640"/>
            <a:ext cx="3530094" cy="18537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645227" y="2765425"/>
            <a:ext cx="739591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>
            <a:spAutoFit/>
          </a:bodyPr>
          <a:lstStyle/>
          <a:p>
            <a:pPr algn="ctr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ИЗБА</a:t>
            </a:r>
          </a:p>
        </p:txBody>
      </p:sp>
      <p:sp>
        <p:nvSpPr>
          <p:cNvPr id="41991" name="Text Box 7"/>
          <p:cNvSpPr txBox="1">
            <a:spLocks noChangeArrowheads="1"/>
          </p:cNvSpPr>
          <p:nvPr/>
        </p:nvSpPr>
        <p:spPr bwMode="auto">
          <a:xfrm>
            <a:off x="4431794" y="2765425"/>
            <a:ext cx="640974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>
            <a:spAutoFit/>
          </a:bodyPr>
          <a:lstStyle/>
          <a:p>
            <a:pPr algn="ctr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3500" y="98425"/>
            <a:ext cx="5702300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ПОДБЕРИТЕ К СУЩЕСТВИТЕЛЬНОМУ СИНОНИМ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1223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1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199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19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990" grpId="0"/>
      <p:bldP spid="41991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2" name="Picture 4" descr="СТУЖ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746616"/>
            <a:ext cx="3615351" cy="1795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3014" name="Text Box 6"/>
          <p:cNvSpPr txBox="1">
            <a:spLocks noChangeArrowheads="1"/>
          </p:cNvSpPr>
          <p:nvPr/>
        </p:nvSpPr>
        <p:spPr bwMode="auto">
          <a:xfrm>
            <a:off x="556016" y="2765425"/>
            <a:ext cx="917011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>
            <a:spAutoFit/>
          </a:bodyPr>
          <a:lstStyle/>
          <a:p>
            <a:pPr algn="ctr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СТУЖА</a:t>
            </a:r>
          </a:p>
        </p:txBody>
      </p:sp>
      <p:sp>
        <p:nvSpPr>
          <p:cNvPr id="43015" name="Text Box 7"/>
          <p:cNvSpPr txBox="1">
            <a:spLocks noChangeArrowheads="1"/>
          </p:cNvSpPr>
          <p:nvPr/>
        </p:nvSpPr>
        <p:spPr bwMode="auto">
          <a:xfrm>
            <a:off x="4279937" y="2765425"/>
            <a:ext cx="943686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>
            <a:spAutoFit/>
          </a:bodyPr>
          <a:lstStyle/>
          <a:p>
            <a:pPr algn="ctr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МОРОЗ</a:t>
            </a:r>
          </a:p>
        </p:txBody>
      </p:sp>
      <p:sp>
        <p:nvSpPr>
          <p:cNvPr id="6" name="Text Box 4"/>
          <p:cNvSpPr txBox="1">
            <a:spLocks noChangeArrowheads="1"/>
          </p:cNvSpPr>
          <p:nvPr/>
        </p:nvSpPr>
        <p:spPr bwMode="auto">
          <a:xfrm>
            <a:off x="63500" y="98425"/>
            <a:ext cx="5702300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ПОДБЕРИТЕ К СУЩЕСТВИТЕЛЬНОМУ СИНОНИМ</a:t>
            </a:r>
            <a:endParaRPr lang="ru-RU" altLang="ru-RU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17128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3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30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30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4" grpId="0"/>
      <p:bldP spid="43015" grpId="0"/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9" name="Picture 5" descr="GKFVZ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814"/>
          <a:stretch>
            <a:fillRect/>
          </a:stretch>
        </p:blipFill>
        <p:spPr bwMode="auto">
          <a:xfrm>
            <a:off x="1037290" y="710562"/>
            <a:ext cx="3674410" cy="1906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552931" y="2765425"/>
            <a:ext cx="958369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>
            <a:spAutoFit/>
          </a:bodyPr>
          <a:lstStyle/>
          <a:p>
            <a:pPr algn="ctr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ПЛАМЯ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4290333" y="2765425"/>
            <a:ext cx="924898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51481" tIns="25740" rIns="51481" bIns="25740">
            <a:spAutoFit/>
          </a:bodyPr>
          <a:lstStyle/>
          <a:p>
            <a:pPr algn="ctr"/>
            <a:r>
              <a:rPr lang="ru-RU" altLang="ru-RU" b="1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ОГОНЬ</a:t>
            </a:r>
          </a:p>
        </p:txBody>
      </p:sp>
      <p:sp>
        <p:nvSpPr>
          <p:cNvPr id="8" name="Text Box 4"/>
          <p:cNvSpPr txBox="1">
            <a:spLocks noGrp="1" noChangeArrowheads="1"/>
          </p:cNvSpPr>
          <p:nvPr>
            <p:ph type="title"/>
          </p:nvPr>
        </p:nvSpPr>
        <p:spPr bwMode="auto">
          <a:xfrm>
            <a:off x="76200" y="102424"/>
            <a:ext cx="5702300" cy="328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51481" tIns="25740" rIns="51481" bIns="25740">
            <a:spAutoFit/>
          </a:bodyPr>
          <a:lstStyle/>
          <a:p>
            <a:r>
              <a:rPr lang="ru-RU" altLang="ru-RU" sz="1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ПОДБЕРИТЕ К СУЩЕСТВИТЕЛЬНОМУ СИНОНИМ</a:t>
            </a:r>
            <a:endParaRPr lang="ru-RU" altLang="ru-RU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4143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47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7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10" grpId="0"/>
      <p:bldP spid="47111" grpId="0"/>
      <p:bldP spid="8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98425"/>
            <a:ext cx="4900930" cy="369332"/>
          </a:xfrm>
        </p:spPr>
        <p:txBody>
          <a:bodyPr/>
          <a:lstStyle/>
          <a:p>
            <a:pPr algn="ctr"/>
            <a:r>
              <a:rPr lang="ru-RU" sz="2400" dirty="0" smtClean="0"/>
              <a:t>ОПРЕДЕЛИ СИНОНИМЫ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5473" y="736593"/>
            <a:ext cx="3795827" cy="224865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 </a:t>
            </a:r>
            <a:r>
              <a:rPr lang="ru-RU" sz="2800" dirty="0" smtClean="0">
                <a:solidFill>
                  <a:srgbClr val="C00000"/>
                </a:solidFill>
              </a:rPr>
              <a:t>Алфавит</a:t>
            </a:r>
            <a:r>
              <a:rPr lang="ru-RU" sz="2800" dirty="0" smtClean="0">
                <a:solidFill>
                  <a:srgbClr val="002060"/>
                </a:solidFill>
              </a:rPr>
              <a:t>             аккуратный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 </a:t>
            </a:r>
            <a:r>
              <a:rPr lang="ru-RU" sz="2800" dirty="0" smtClean="0">
                <a:solidFill>
                  <a:srgbClr val="C00000"/>
                </a:solidFill>
              </a:rPr>
              <a:t>Огонь </a:t>
            </a:r>
            <a:r>
              <a:rPr lang="ru-RU" sz="2800" dirty="0" smtClean="0">
                <a:solidFill>
                  <a:srgbClr val="002060"/>
                </a:solidFill>
              </a:rPr>
              <a:t>                  алый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 Шалун                  </a:t>
            </a:r>
            <a:r>
              <a:rPr lang="ru-RU" sz="2800" dirty="0">
                <a:solidFill>
                  <a:srgbClr val="002060"/>
                </a:solidFill>
              </a:rPr>
              <a:t>скакать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 </a:t>
            </a:r>
            <a:r>
              <a:rPr lang="ru-RU" sz="2800" dirty="0" smtClean="0">
                <a:solidFill>
                  <a:srgbClr val="C00000"/>
                </a:solidFill>
              </a:rPr>
              <a:t>Чистый</a:t>
            </a:r>
            <a:r>
              <a:rPr lang="ru-RU" sz="2800" dirty="0" smtClean="0">
                <a:solidFill>
                  <a:srgbClr val="002060"/>
                </a:solidFill>
              </a:rPr>
              <a:t>               </a:t>
            </a:r>
            <a:r>
              <a:rPr lang="ru-RU" sz="2800" dirty="0">
                <a:solidFill>
                  <a:srgbClr val="002060"/>
                </a:solidFill>
              </a:rPr>
              <a:t>азбука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 Конница               </a:t>
            </a:r>
            <a:r>
              <a:rPr lang="ru-RU" sz="2800" dirty="0">
                <a:solidFill>
                  <a:srgbClr val="002060"/>
                </a:solidFill>
              </a:rPr>
              <a:t>пламя                                                  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 </a:t>
            </a:r>
            <a:r>
              <a:rPr lang="ru-RU" sz="2800" dirty="0" smtClean="0">
                <a:solidFill>
                  <a:srgbClr val="C00000"/>
                </a:solidFill>
              </a:rPr>
              <a:t>Прыгать</a:t>
            </a:r>
            <a:r>
              <a:rPr lang="ru-RU" sz="2800" dirty="0" smtClean="0">
                <a:solidFill>
                  <a:srgbClr val="002060"/>
                </a:solidFill>
              </a:rPr>
              <a:t>             </a:t>
            </a:r>
            <a:r>
              <a:rPr lang="ru-RU" sz="2800" dirty="0">
                <a:solidFill>
                  <a:srgbClr val="002060"/>
                </a:solidFill>
              </a:rPr>
              <a:t>озорник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 </a:t>
            </a:r>
            <a:r>
              <a:rPr lang="ru-RU" sz="2800" dirty="0" smtClean="0">
                <a:solidFill>
                  <a:srgbClr val="C00000"/>
                </a:solidFill>
              </a:rPr>
              <a:t>Бросать</a:t>
            </a:r>
            <a:r>
              <a:rPr lang="ru-RU" sz="2800" dirty="0" smtClean="0">
                <a:solidFill>
                  <a:srgbClr val="002060"/>
                </a:solidFill>
              </a:rPr>
              <a:t>              </a:t>
            </a:r>
            <a:r>
              <a:rPr lang="ru-RU" sz="2800" dirty="0">
                <a:solidFill>
                  <a:srgbClr val="002060"/>
                </a:solidFill>
              </a:rPr>
              <a:t>кавалерия</a:t>
            </a:r>
          </a:p>
          <a:p>
            <a:pPr algn="l"/>
            <a:r>
              <a:rPr lang="ru-RU" sz="2800" dirty="0" smtClean="0">
                <a:solidFill>
                  <a:srgbClr val="002060"/>
                </a:solidFill>
              </a:rPr>
              <a:t> </a:t>
            </a:r>
            <a:r>
              <a:rPr lang="ru-RU" sz="2800" dirty="0" smtClean="0">
                <a:solidFill>
                  <a:srgbClr val="C00000"/>
                </a:solidFill>
              </a:rPr>
              <a:t> Красный               </a:t>
            </a:r>
            <a:r>
              <a:rPr lang="ru-RU" sz="2800" dirty="0">
                <a:solidFill>
                  <a:srgbClr val="002060"/>
                </a:solidFill>
              </a:rPr>
              <a:t>кидать</a:t>
            </a:r>
          </a:p>
          <a:p>
            <a:endParaRPr lang="ru-RU" dirty="0"/>
          </a:p>
        </p:txBody>
      </p:sp>
      <p:pic>
        <p:nvPicPr>
          <p:cNvPr id="5" name="Picture 10" descr="http://i.mycdn.me/i?r=AzEPZsRbOZEKgBhR0XGMT1RkSsiRpoO0GLDYucan2gp-oaaKTM5SRkZCeTgDn6uOyi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074" y="802956"/>
            <a:ext cx="1092626" cy="819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993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5325761" y="152968"/>
            <a:ext cx="129539" cy="25019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450" spc="10" dirty="0">
                <a:solidFill>
                  <a:srgbClr val="00A650"/>
                </a:solidFill>
                <a:latin typeface="Arial"/>
                <a:cs typeface="Arial"/>
              </a:rPr>
              <a:t>1</a:t>
            </a:r>
            <a:endParaRPr sz="145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92100" y="479425"/>
            <a:ext cx="5410200" cy="256121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>
              <a:lnSpc>
                <a:spcPct val="115000"/>
              </a:lnSpc>
            </a:pPr>
            <a:r>
              <a:rPr lang="ru-RU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ru-RU" dirty="0" smtClean="0">
                <a:latin typeface="Times New Roman"/>
                <a:ea typeface="Times New Roman"/>
                <a:cs typeface="Times New Roman"/>
              </a:rPr>
              <a:t>         </a:t>
            </a:r>
            <a:r>
              <a:rPr lang="ru-RU" b="1" u="sng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Мы </a:t>
            </a:r>
            <a:r>
              <a:rPr lang="ru-RU" b="1" u="sng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узнаем</a:t>
            </a:r>
            <a:r>
              <a:rPr lang="ru-RU" b="1" u="sng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</a:t>
            </a:r>
          </a:p>
          <a:p>
            <a:pPr>
              <a:lnSpc>
                <a:spcPct val="115000"/>
              </a:lnSpc>
            </a:pPr>
            <a:r>
              <a:rPr lang="ru-RU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что </a:t>
            </a: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такое </a:t>
            </a:r>
            <a:r>
              <a:rPr lang="ru-RU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синонимы, о свойствах </a:t>
            </a:r>
          </a:p>
          <a:p>
            <a:pPr>
              <a:lnSpc>
                <a:spcPct val="115000"/>
              </a:lnSpc>
            </a:pP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синонимов, что </a:t>
            </a: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такое  синонимический </a:t>
            </a:r>
            <a:r>
              <a:rPr lang="ru-RU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ряд, </a:t>
            </a:r>
          </a:p>
          <a:p>
            <a:pPr>
              <a:lnSpc>
                <a:spcPct val="115000"/>
              </a:lnSpc>
            </a:pP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для </a:t>
            </a: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чего синонимы нужны в речи.  </a:t>
            </a:r>
          </a:p>
          <a:p>
            <a:pPr>
              <a:lnSpc>
                <a:spcPct val="115000"/>
              </a:lnSpc>
            </a:pPr>
            <a:r>
              <a:rPr lang="ru-RU" b="1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b="1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</a:t>
            </a:r>
            <a:r>
              <a:rPr lang="ru-RU" b="1" u="sng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Мы </a:t>
            </a:r>
            <a:r>
              <a:rPr lang="ru-RU" b="1" u="sng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научимся: </a:t>
            </a:r>
          </a:p>
          <a:p>
            <a:pPr>
              <a:lnSpc>
                <a:spcPct val="115000"/>
              </a:lnSpc>
            </a:pPr>
            <a:r>
              <a:rPr lang="ru-RU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находить </a:t>
            </a: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синонимы в </a:t>
            </a:r>
            <a:r>
              <a:rPr lang="ru-RU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тексте, составлять  </a:t>
            </a:r>
          </a:p>
          <a:p>
            <a:pPr>
              <a:lnSpc>
                <a:spcPct val="115000"/>
              </a:lnSpc>
            </a:pP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синонимические пары, правильно </a:t>
            </a:r>
          </a:p>
          <a:p>
            <a:pPr>
              <a:lnSpc>
                <a:spcPct val="115000"/>
              </a:lnSpc>
            </a:pP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употреблять </a:t>
            </a:r>
            <a:r>
              <a:rPr lang="ru-RU" dirty="0"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синонимы в своей речи.</a:t>
            </a:r>
            <a:endParaRPr lang="ru-RU" sz="1100" dirty="0">
              <a:latin typeface="Arial" panose="020B0604020202020204" pitchFamily="34" charset="0"/>
              <a:ea typeface="Cambria"/>
              <a:cs typeface="Arial" panose="020B0604020202020204" pitchFamily="34" charset="0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296158" y="92527"/>
            <a:ext cx="3424942" cy="332142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lang="ru-RU" dirty="0" smtClean="0"/>
              <a:t>СЕГОДНЯ НА </a:t>
            </a:r>
            <a:r>
              <a:rPr lang="ru-RU" dirty="0" smtClean="0"/>
              <a:t>УРОКЕ</a:t>
            </a:r>
            <a:r>
              <a:rPr lang="ru-RU" spc="5" dirty="0" smtClean="0"/>
              <a:t>:</a:t>
            </a:r>
            <a:endParaRPr lang="ru-RU" spc="5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1441450" y="3595707"/>
            <a:ext cx="28829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altLang="ru-RU" i="1" dirty="0">
              <a:latin typeface="Times New Roman" pitchFamily="18" charset="0"/>
            </a:endParaRPr>
          </a:p>
        </p:txBody>
      </p:sp>
      <p:pic>
        <p:nvPicPr>
          <p:cNvPr id="3074" name="Picture 2" descr="https://www.miloliza.com/images/skazki/Znay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54287" y="631825"/>
            <a:ext cx="515833" cy="58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https://www.miloliza.com/images/skazki/Znay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3467" y="1877559"/>
            <a:ext cx="515833" cy="583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32435" y="98425"/>
            <a:ext cx="4900930" cy="369332"/>
          </a:xfrm>
        </p:spPr>
        <p:txBody>
          <a:bodyPr/>
          <a:lstStyle/>
          <a:p>
            <a:pPr algn="ctr"/>
            <a:r>
              <a:rPr lang="ru-RU" sz="2400" dirty="0" smtClean="0"/>
              <a:t>ОПРЕДЕЛИ СИНОНИМЫ</a:t>
            </a:r>
            <a:endParaRPr lang="ru-RU" sz="24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5473" y="736593"/>
            <a:ext cx="3795827" cy="2248650"/>
          </a:xfrm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Алфавит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- азбука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Огонь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- пламя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Шалун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- озорник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Чистый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- аккуратный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Конница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- кавалерия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Прыгать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- скакать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Бросать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- кидать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  <a:p>
            <a:pPr algn="l"/>
            <a:r>
              <a:rPr lang="ru-RU" sz="2800" dirty="0" smtClean="0">
                <a:solidFill>
                  <a:srgbClr val="C00000"/>
                </a:solidFill>
              </a:rPr>
              <a:t>Красный </a:t>
            </a:r>
            <a:r>
              <a:rPr lang="ru-RU" sz="2800" dirty="0" smtClean="0">
                <a:solidFill>
                  <a:schemeClr val="tx2">
                    <a:lumMod val="50000"/>
                  </a:schemeClr>
                </a:solidFill>
              </a:rPr>
              <a:t>- алый</a:t>
            </a:r>
            <a:endParaRPr lang="ru-RU" sz="2800" dirty="0">
              <a:solidFill>
                <a:schemeClr val="tx2">
                  <a:lumMod val="50000"/>
                </a:schemeClr>
              </a:solidFill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" y="1179513"/>
            <a:ext cx="1292225" cy="88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95834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399" cy="707886"/>
          </a:xfrm>
        </p:spPr>
        <p:txBody>
          <a:bodyPr/>
          <a:lstStyle/>
          <a:p>
            <a:r>
              <a:rPr lang="ru-RU" sz="1600" dirty="0" smtClean="0"/>
              <a:t>     Подберите  к данным словам возможно большее количество синонимов</a:t>
            </a:r>
          </a:p>
          <a:p>
            <a:endParaRPr lang="ru-RU" dirty="0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48439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277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1241425"/>
            <a:ext cx="53422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Большой … , разговорчивый … , радость …, перерыв … , укрощать … , беспокоиться … 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8300" y="2155825"/>
            <a:ext cx="5105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Составьте с одной из групп синонимов предложения и проследите, как в каждом из них меняется оттенок общего лексического значения.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0898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448439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277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215900" y="708025"/>
            <a:ext cx="53422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Большой 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высокий, огромный, крупный.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Разговорчивый 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болтливый,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говорливый.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Радость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восторг, веселье.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Перерыв 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пауза, антракт.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Укрощать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усмирить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обуздать,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утихомирить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приструнить.</a:t>
            </a:r>
          </a:p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Беспокоиться 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волноваться, быть </a:t>
            </a:r>
          </a:p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озабоченным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8910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562600" cy="2339102"/>
          </a:xfrm>
        </p:spPr>
        <p:txBody>
          <a:bodyPr/>
          <a:lstStyle/>
          <a:p>
            <a:r>
              <a:rPr lang="ru-RU" dirty="0" smtClean="0"/>
              <a:t>     </a:t>
            </a:r>
            <a:r>
              <a:rPr lang="ru-RU" sz="1600" dirty="0" smtClean="0"/>
              <a:t>С каждым из синонимов составьте словосочетания,   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раскрывающие различия в оттенках лексического 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значения.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Образец :  Груда камней, куча мусора, кипа брошюр,    </a:t>
            </a:r>
          </a:p>
          <a:p>
            <a:r>
              <a:rPr lang="ru-RU" sz="1600" dirty="0"/>
              <a:t> </a:t>
            </a:r>
            <a:r>
              <a:rPr lang="ru-RU" sz="1600" dirty="0" smtClean="0"/>
              <a:t>                  ворох листьев. </a:t>
            </a:r>
          </a:p>
          <a:p>
            <a:r>
              <a:rPr lang="ru-RU" sz="1600" b="1" i="0" dirty="0" smtClean="0"/>
              <a:t>   </a:t>
            </a:r>
            <a:r>
              <a:rPr lang="ru-RU" sz="1800" b="1" i="0" dirty="0" smtClean="0"/>
              <a:t>Красивый, пригожий, очаровательный, прекрасный; неуклюжий, неповоротливый, нескладный, неловкий²; наклониться, нагнуться, склониться. </a:t>
            </a:r>
            <a:endParaRPr lang="ru-RU" sz="1800" b="1" i="0" dirty="0"/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278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900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http://zabavnik.club/wp-content/uploads/znayka_i_neznayka_3_0110211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937" y="555625"/>
            <a:ext cx="819963" cy="1315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7900" y="708025"/>
            <a:ext cx="4572000" cy="2215991"/>
          </a:xfrm>
        </p:spPr>
        <p:txBody>
          <a:bodyPr/>
          <a:lstStyle/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     Красивый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цветок, пригожий человек, очаровательная собачка, прекрасный поступок.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Неуклюжая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походка, неповоротливый медведь, нескладный мальчишка, </a:t>
            </a:r>
            <a:endParaRPr lang="ru-RU" sz="1800" i="0" dirty="0" smtClean="0">
              <a:solidFill>
                <a:schemeClr val="tx2">
                  <a:lumMod val="50000"/>
                </a:schemeClr>
              </a:solidFill>
            </a:endParaRPr>
          </a:p>
          <a:p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неловкая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ситуация.</a:t>
            </a:r>
            <a:r>
              <a:rPr lang="ru-RU" sz="1800" dirty="0">
                <a:solidFill>
                  <a:schemeClr val="tx2">
                    <a:lumMod val="50000"/>
                  </a:schemeClr>
                </a:solidFill>
              </a:rPr>
              <a:t/>
            </a:r>
            <a:br>
              <a:rPr lang="ru-RU" sz="1800" dirty="0">
                <a:solidFill>
                  <a:schemeClr val="tx2">
                    <a:lumMod val="50000"/>
                  </a:schemeClr>
                </a:solidFill>
              </a:rPr>
            </a:br>
            <a:r>
              <a:rPr lang="ru-RU" sz="1800" dirty="0" smtClean="0">
                <a:solidFill>
                  <a:schemeClr val="tx2">
                    <a:lumMod val="50000"/>
                  </a:schemeClr>
                </a:solidFill>
              </a:rPr>
              <a:t>     </a:t>
            </a:r>
            <a:r>
              <a:rPr lang="ru-RU" sz="1800" i="0" dirty="0" smtClean="0">
                <a:solidFill>
                  <a:schemeClr val="tx2">
                    <a:lumMod val="50000"/>
                  </a:schemeClr>
                </a:solidFill>
              </a:rPr>
              <a:t>Наклониться </a:t>
            </a:r>
            <a:r>
              <a:rPr lang="ru-RU" sz="1800" i="0" dirty="0">
                <a:solidFill>
                  <a:schemeClr val="tx2">
                    <a:lumMod val="50000"/>
                  </a:schemeClr>
                </a:solidFill>
              </a:rPr>
              <a:t>к земле, нагнуться за вещью, склониться над малышом.</a:t>
            </a:r>
            <a:endParaRPr lang="ru-RU" sz="18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278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1954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9700" y="520382"/>
            <a:ext cx="5486399" cy="492443"/>
          </a:xfrm>
        </p:spPr>
        <p:txBody>
          <a:bodyPr/>
          <a:lstStyle/>
          <a:p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     </a:t>
            </a:r>
            <a:r>
              <a:rPr lang="ru-RU" sz="1600" b="1" dirty="0" smtClean="0">
                <a:solidFill>
                  <a:schemeClr val="accent2">
                    <a:lumMod val="50000"/>
                  </a:schemeClr>
                </a:solidFill>
              </a:rPr>
              <a:t>Спишите текст, подбирая нужное слово. Объясните  свой выбор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ru-RU" sz="16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279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3500" y="914301"/>
            <a:ext cx="57023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любил фиалки немецкий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(писатель, стихотворец, поэт)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Гёте⁴. Каждый год весной он выходил в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(поход, путешествие, странствие)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вокруг города Веймара с семенами этих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(цветов, растений)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всюду сеял¹ их. С того времени и до сих пор вся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(территория, местность, окрестность)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возле города ранней весной покрывается коврами фиалок. Их называют там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«цветами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поэта Гёте».                                                         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                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Н.Приходько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492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/>
              <a:t>УПРАЖНЕНИЕ </a:t>
            </a:r>
            <a:r>
              <a:rPr lang="ru-RU" dirty="0" smtClean="0"/>
              <a:t>279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054100" y="555625"/>
            <a:ext cx="47117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любил фиалки немецкий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поэт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Гёте⁴. Каждый год весной он выходил в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поход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вокруг города Веймара с семенами этих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цветов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и всюду сеял их. С того времени и до сих пор вся  </a:t>
            </a:r>
            <a:r>
              <a:rPr lang="ru-RU" sz="160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местность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возле города ранней весной покрывается коврами фиалок. Их называют там «цветами поэта Гёте».                                                           </a:t>
            </a:r>
          </a:p>
          <a:p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          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 err="1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Н.Приходько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900" y="2624693"/>
            <a:ext cx="5257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Очень  любил  фиалки  немецкий  поэт   Гёте</a:t>
            </a:r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⁴</a:t>
            </a:r>
            <a:endParaRPr lang="ru-RU" dirty="0"/>
          </a:p>
        </p:txBody>
      </p:sp>
      <p:pic>
        <p:nvPicPr>
          <p:cNvPr id="16392" name="Picture 8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300" y="2898775"/>
            <a:ext cx="685800" cy="9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3" name="Picture 9"/>
          <p:cNvPicPr>
            <a:picLocks noChangeAspect="1" noChangeArrowheads="1"/>
          </p:cNvPicPr>
          <p:nvPr/>
        </p:nvPicPr>
        <p:blipFill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200000"/>
                    </a14:imgEffect>
                    <a14:imgEffect>
                      <a14:brightnessContrast bright="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2100" y="2917825"/>
            <a:ext cx="685800" cy="10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4" name="Picture 10"/>
          <p:cNvPicPr>
            <a:picLocks noChangeAspect="1" noChangeArrowheads="1"/>
          </p:cNvPicPr>
          <p:nvPr/>
        </p:nvPicPr>
        <p:blipFill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PencilGrayscale/>
                    </a14:imgEffect>
                    <a14:imgEffect>
                      <a14:colorTemperature colorTemp="8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2900" y="2884489"/>
            <a:ext cx="990600" cy="1095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7" name="Picture 13"/>
          <p:cNvPicPr>
            <a:picLocks noChangeAspect="1" noChangeArrowheads="1"/>
          </p:cNvPicPr>
          <p:nvPr/>
        </p:nvPicPr>
        <p:blipFill>
          <a:blip r:embed="rId8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colorTemperature colorTemp="112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0" y="2917825"/>
            <a:ext cx="838200" cy="54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8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V="1">
            <a:off x="1054100" y="2922586"/>
            <a:ext cx="914400" cy="71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" name="Picture 8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100" y="3009266"/>
            <a:ext cx="914400" cy="60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8"/>
          <p:cNvPicPr>
            <a:picLocks noChangeAspect="1" noChangeArrowheads="1"/>
          </p:cNvPicPr>
          <p:nvPr/>
        </p:nvPicPr>
        <p:blipFill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9700" y="2898774"/>
            <a:ext cx="609600" cy="738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4" descr="https://avatars.mds.yandex.net/get-zen_doc/1112006/pub_5b7ed479b6bb3300aade05f8_5b803a716a028a00aa571edc/scale_1200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0596" y="708025"/>
            <a:ext cx="817304" cy="807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9396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15900" y="631825"/>
            <a:ext cx="5410200" cy="2054702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91440" bIns="84111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lvl="1" indent="-457200" algn="l" rtl="0" eaLnBrk="0" hangingPunct="0"/>
            <a:r>
              <a:rPr lang="ru-RU" altLang="ru-RU" sz="1400" dirty="0" smtClean="0">
                <a:solidFill>
                  <a:srgbClr val="3E3F3A"/>
                </a:solidFill>
                <a:latin typeface="Roboto"/>
              </a:rPr>
              <a:t>   </a:t>
            </a:r>
            <a:r>
              <a:rPr lang="ru-RU" altLang="ru-RU" sz="1600" b="1" dirty="0" smtClean="0">
                <a:solidFill>
                  <a:srgbClr val="3E3F3A"/>
                </a:solidFill>
              </a:rPr>
              <a:t>се́ял</a:t>
            </a:r>
            <a:r>
              <a:rPr lang="ru-RU" sz="1600" b="1" dirty="0" smtClean="0">
                <a:solidFill>
                  <a:schemeClr val="tx2">
                    <a:lumMod val="50000"/>
                  </a:schemeClr>
                </a:solidFill>
              </a:rPr>
              <a:t>¹</a:t>
            </a:r>
            <a:r>
              <a:rPr lang="ru-RU" altLang="ru-RU" sz="1600" b="1" dirty="0" smtClean="0">
                <a:solidFill>
                  <a:srgbClr val="3E3F3A"/>
                </a:solidFill>
              </a:rPr>
              <a:t> </a:t>
            </a:r>
            <a:r>
              <a:rPr lang="ru-RU" altLang="ru-RU" sz="1600" b="1" dirty="0">
                <a:solidFill>
                  <a:srgbClr val="3E3F3A"/>
                </a:solidFill>
              </a:rPr>
              <a:t>[с’`</a:t>
            </a:r>
            <a:r>
              <a:rPr lang="ru-RU" altLang="ru-RU" sz="1600" b="1" dirty="0" err="1">
                <a:solidFill>
                  <a:srgbClr val="3E3F3A"/>
                </a:solidFill>
              </a:rPr>
              <a:t>эй’ил</a:t>
            </a:r>
            <a:r>
              <a:rPr lang="ru-RU" altLang="ru-RU" sz="1600" b="1" dirty="0">
                <a:solidFill>
                  <a:srgbClr val="3E3F3A"/>
                </a:solidFill>
              </a:rPr>
              <a:t>] </a:t>
            </a:r>
            <a:r>
              <a:rPr lang="ru-RU" altLang="ru-RU" sz="1600" dirty="0">
                <a:solidFill>
                  <a:srgbClr val="3E3F3A"/>
                </a:solidFill>
              </a:rPr>
              <a:t>— 2 слога,1 перенос.</a:t>
            </a:r>
          </a:p>
          <a:p>
            <a:pPr algn="l" rtl="0" eaLnBrk="0" hangingPunct="0"/>
            <a:r>
              <a:rPr lang="ru-RU" altLang="ru-RU" sz="1600" b="1" i="0" dirty="0" smtClean="0">
                <a:solidFill>
                  <a:srgbClr val="3E3F3A"/>
                </a:solidFill>
              </a:rPr>
              <a:t>с </a:t>
            </a:r>
            <a:r>
              <a:rPr lang="ru-RU" sz="1600" b="1" i="0" dirty="0" smtClean="0"/>
              <a:t>[с’]  </a:t>
            </a:r>
            <a:r>
              <a:rPr lang="ru-RU" sz="1600" i="0" dirty="0" smtClean="0"/>
              <a:t>- </a:t>
            </a:r>
            <a:r>
              <a:rPr lang="ru-RU" sz="1600" i="0" dirty="0"/>
              <a:t>согласный, </a:t>
            </a:r>
            <a:r>
              <a:rPr lang="ru-RU" sz="1600" i="0" dirty="0" smtClean="0"/>
              <a:t>мягкий, глухой, парный.</a:t>
            </a:r>
            <a:endParaRPr lang="ru-RU" sz="1600" i="0" dirty="0"/>
          </a:p>
          <a:p>
            <a:pPr algn="l" rtl="0" eaLnBrk="0" hangingPunct="0"/>
            <a:r>
              <a:rPr lang="ru-RU" altLang="ru-RU" sz="1600" b="1" i="0" dirty="0" smtClean="0">
                <a:solidFill>
                  <a:srgbClr val="3E3F3A"/>
                </a:solidFill>
              </a:rPr>
              <a:t>е </a:t>
            </a:r>
            <a:r>
              <a:rPr lang="ru-RU" sz="1600" b="1" i="0" dirty="0" smtClean="0"/>
              <a:t>[э]   </a:t>
            </a:r>
            <a:r>
              <a:rPr lang="ru-RU" sz="1600" i="0" dirty="0" smtClean="0"/>
              <a:t>- гласный</a:t>
            </a:r>
            <a:r>
              <a:rPr lang="ru-RU" sz="1600" i="0" dirty="0"/>
              <a:t>, ударный</a:t>
            </a:r>
          </a:p>
          <a:p>
            <a:pPr algn="l" rtl="0" eaLnBrk="0" hangingPunct="0"/>
            <a:r>
              <a:rPr lang="ru-RU" altLang="ru-RU" sz="1600" b="1" i="0" dirty="0" smtClean="0">
                <a:solidFill>
                  <a:srgbClr val="3E3F3A"/>
                </a:solidFill>
              </a:rPr>
              <a:t>я </a:t>
            </a:r>
            <a:r>
              <a:rPr lang="ru-RU" sz="1600" b="1" i="0" dirty="0" smtClean="0"/>
              <a:t>[й’] </a:t>
            </a:r>
            <a:r>
              <a:rPr lang="ru-RU" sz="1600" i="0" dirty="0" smtClean="0"/>
              <a:t> - </a:t>
            </a:r>
            <a:r>
              <a:rPr lang="ru-RU" sz="1600" i="0" dirty="0"/>
              <a:t>согласный, </a:t>
            </a:r>
            <a:r>
              <a:rPr lang="ru-RU" sz="1600" i="0" dirty="0" smtClean="0"/>
              <a:t>мягкий, звонкий непарный.</a:t>
            </a:r>
          </a:p>
          <a:p>
            <a:pPr algn="l" rtl="0" eaLnBrk="0" hangingPunct="0"/>
            <a:r>
              <a:rPr lang="ru-RU" sz="1600" i="0" dirty="0"/>
              <a:t> </a:t>
            </a:r>
            <a:r>
              <a:rPr lang="ru-RU" sz="1600" i="0" dirty="0" smtClean="0"/>
              <a:t>  </a:t>
            </a:r>
            <a:r>
              <a:rPr lang="ru-RU" sz="1600" b="1" i="0" dirty="0" smtClean="0"/>
              <a:t>[и]  </a:t>
            </a:r>
            <a:r>
              <a:rPr lang="ru-RU" sz="1600" i="0" dirty="0" smtClean="0"/>
              <a:t>-</a:t>
            </a:r>
            <a:r>
              <a:rPr lang="ru-RU" sz="1600" b="1" i="0" dirty="0" smtClean="0"/>
              <a:t> </a:t>
            </a:r>
            <a:r>
              <a:rPr lang="ru-RU" sz="1600" i="0" dirty="0" smtClean="0"/>
              <a:t>гласный</a:t>
            </a:r>
            <a:r>
              <a:rPr lang="ru-RU" sz="1600" i="0" dirty="0"/>
              <a:t>, безударный</a:t>
            </a:r>
          </a:p>
          <a:p>
            <a:pPr algn="l" rtl="0" eaLnBrk="0" hangingPunct="0"/>
            <a:r>
              <a:rPr lang="ru-RU" altLang="ru-RU" sz="1600" b="1" i="0" dirty="0" smtClean="0">
                <a:solidFill>
                  <a:srgbClr val="3E3F3A"/>
                </a:solidFill>
              </a:rPr>
              <a:t>л </a:t>
            </a:r>
            <a:r>
              <a:rPr lang="ru-RU" sz="1600" b="1" i="0" dirty="0" smtClean="0"/>
              <a:t>[л]   </a:t>
            </a:r>
            <a:r>
              <a:rPr lang="ru-RU" sz="1600" i="0" dirty="0" smtClean="0"/>
              <a:t>- согласный</a:t>
            </a:r>
            <a:r>
              <a:rPr lang="ru-RU" sz="1600" i="0" dirty="0"/>
              <a:t>, </a:t>
            </a:r>
            <a:r>
              <a:rPr lang="ru-RU" sz="1600" i="0" dirty="0" smtClean="0"/>
              <a:t>твёрдый. звонкий непарный. </a:t>
            </a:r>
          </a:p>
          <a:p>
            <a:pPr algn="l" rtl="0" eaLnBrk="0" hangingPunct="0"/>
            <a:r>
              <a:rPr lang="ru-RU" altLang="ru-RU" sz="1600" i="0" dirty="0" smtClean="0">
                <a:solidFill>
                  <a:srgbClr val="3E3F3A"/>
                </a:solidFill>
              </a:rPr>
              <a:t>______</a:t>
            </a:r>
            <a:r>
              <a:rPr lang="ru-RU" altLang="ru-RU" sz="1600" i="0" dirty="0">
                <a:solidFill>
                  <a:srgbClr val="3E3F3A"/>
                </a:solidFill>
              </a:rPr>
              <a:t/>
            </a:r>
            <a:br>
              <a:rPr lang="ru-RU" altLang="ru-RU" sz="1600" i="0" dirty="0">
                <a:solidFill>
                  <a:srgbClr val="3E3F3A"/>
                </a:solidFill>
              </a:rPr>
            </a:br>
            <a:r>
              <a:rPr lang="ru-RU" altLang="ru-RU" sz="1600" b="1" i="0" dirty="0">
                <a:solidFill>
                  <a:srgbClr val="3E3F3A"/>
                </a:solidFill>
              </a:rPr>
              <a:t>4 б.,5 </a:t>
            </a:r>
            <a:r>
              <a:rPr lang="ru-RU" altLang="ru-RU" sz="1600" b="1" i="0" dirty="0" err="1">
                <a:solidFill>
                  <a:srgbClr val="3E3F3A"/>
                </a:solidFill>
              </a:rPr>
              <a:t>зв</a:t>
            </a:r>
            <a:r>
              <a:rPr lang="ru-RU" altLang="ru-RU" sz="1600" b="1" i="0" dirty="0" smtClean="0">
                <a:solidFill>
                  <a:srgbClr val="3E3F3A"/>
                </a:solidFill>
              </a:rPr>
              <a:t>.</a:t>
            </a:r>
            <a:endParaRPr kumimoji="0" lang="ru-RU" alt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pic>
        <p:nvPicPr>
          <p:cNvPr id="8" name="Picture 2" descr="http://www.ljplus.ru/img4/x/s/xsef/znayk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1012" y="677354"/>
            <a:ext cx="914629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6819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106" y="812432"/>
            <a:ext cx="2809875" cy="1876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ru-RU" dirty="0" smtClean="0"/>
              <a:t>САМОСТОЯТЕЛЬНАЯ РАБОТА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32511" y="1191538"/>
            <a:ext cx="2378989" cy="430887"/>
          </a:xfrm>
        </p:spPr>
        <p:txBody>
          <a:bodyPr/>
          <a:lstStyle/>
          <a:p>
            <a:r>
              <a:rPr lang="ru-RU" b="1" i="0" dirty="0" smtClean="0"/>
              <a:t> </a:t>
            </a:r>
            <a:r>
              <a:rPr lang="ru-RU" b="1" i="0" dirty="0" smtClean="0">
                <a:solidFill>
                  <a:schemeClr val="bg1"/>
                </a:solidFill>
              </a:rPr>
              <a:t>§ </a:t>
            </a:r>
            <a:r>
              <a:rPr lang="ru-RU" b="1" i="0" dirty="0" smtClean="0">
                <a:solidFill>
                  <a:schemeClr val="bg1"/>
                </a:solidFill>
              </a:rPr>
              <a:t>43. СТРАНИЦА 131</a:t>
            </a:r>
            <a:endParaRPr lang="ru-RU" b="1" i="0" dirty="0" smtClean="0">
              <a:solidFill>
                <a:schemeClr val="bg1"/>
              </a:solidFill>
            </a:endParaRPr>
          </a:p>
          <a:p>
            <a:r>
              <a:rPr lang="ru-RU" b="1" i="0" dirty="0" smtClean="0">
                <a:solidFill>
                  <a:schemeClr val="bg1"/>
                </a:solidFill>
              </a:rPr>
              <a:t> </a:t>
            </a:r>
            <a:r>
              <a:rPr lang="ru-RU" b="1" i="0" dirty="0" smtClean="0">
                <a:solidFill>
                  <a:schemeClr val="bg1"/>
                </a:solidFill>
              </a:rPr>
              <a:t>УПРАЖНЕНИЕ </a:t>
            </a:r>
            <a:r>
              <a:rPr lang="ru-RU" b="1" i="0" dirty="0" smtClean="0">
                <a:solidFill>
                  <a:schemeClr val="bg1"/>
                </a:solidFill>
              </a:rPr>
              <a:t>280</a:t>
            </a:r>
            <a:endParaRPr lang="ru-RU" b="1" i="0" dirty="0">
              <a:solidFill>
                <a:schemeClr val="bg1"/>
              </a:solidFill>
            </a:endParaRPr>
          </a:p>
        </p:txBody>
      </p:sp>
      <p:pic>
        <p:nvPicPr>
          <p:cNvPr id="2054" name="Picture 6" descr="https://fhd.multiurok.ru/7/0/1/70184ce015df92724a75b31f0da34c71fcb107f5/phpARZP7H_SHBP_0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2459" y="1037689"/>
            <a:ext cx="1752600" cy="1169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4062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Повторение пройденного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«Узнай меня»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88290" y="634846"/>
            <a:ext cx="5189220" cy="2263737"/>
          </a:xfrm>
          <a:prstGeom prst="rect">
            <a:avLst/>
          </a:prstGeom>
        </p:spPr>
        <p:txBody>
          <a:bodyPr lIns="51481" tIns="25740" rIns="51481" bIns="25740"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sz="19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9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лексическому значению  определите </a:t>
            </a:r>
          </a:p>
          <a:p>
            <a:pPr>
              <a:buNone/>
            </a:pPr>
            <a:r>
              <a:rPr lang="ru-RU" sz="19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и запишите </a:t>
            </a:r>
            <a:r>
              <a:rPr lang="ru-RU" sz="19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их </a:t>
            </a:r>
            <a:r>
              <a:rPr lang="ru-RU" sz="19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тетрадь.</a:t>
            </a:r>
          </a:p>
          <a:p>
            <a:pPr>
              <a:buNone/>
            </a:pPr>
            <a:r>
              <a:rPr lang="ru-RU" sz="1900" b="1" i="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buNone/>
            </a:pPr>
            <a:r>
              <a:rPr lang="ru-RU" sz="19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1) Все слова русского языка - …</a:t>
            </a:r>
          </a:p>
          <a:p>
            <a:pPr>
              <a:buNone/>
            </a:pPr>
            <a:r>
              <a:rPr lang="ru-RU" sz="19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2) Слова, имеющие несколько лексических  </a:t>
            </a:r>
          </a:p>
          <a:p>
            <a:pPr>
              <a:buNone/>
            </a:pPr>
            <a:r>
              <a:rPr lang="ru-RU" sz="19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значений - …</a:t>
            </a:r>
          </a:p>
          <a:p>
            <a:pPr>
              <a:buNone/>
            </a:pPr>
            <a:r>
              <a:rPr lang="ru-RU" sz="19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19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) Слова</a:t>
            </a:r>
            <a:r>
              <a:rPr lang="ru-RU" sz="19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, имеющие одно лексическое значение - …</a:t>
            </a:r>
          </a:p>
          <a:p>
            <a:pPr>
              <a:buNone/>
            </a:pPr>
            <a:r>
              <a:rPr lang="ru-RU" sz="19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4) Помимо прямого значения  слова могут иметь </a:t>
            </a:r>
          </a:p>
          <a:p>
            <a:pPr>
              <a:buNone/>
            </a:pPr>
            <a:r>
              <a:rPr lang="ru-RU" sz="19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9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другое, необычное - …</a:t>
            </a:r>
          </a:p>
          <a:p>
            <a:pPr>
              <a:buNone/>
            </a:pPr>
            <a:r>
              <a:rPr lang="ru-RU" sz="19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5) Словарь, поясняющий  значение слов - …</a:t>
            </a:r>
          </a:p>
          <a:p>
            <a:endParaRPr lang="ru-RU" sz="19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://ns.school548.ru/upload/medialibrary/f63/%D0%97%D0%BD%D0%B0%D0%B9%D0%BA%D0%B0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663003"/>
            <a:ext cx="833755" cy="833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972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Повторение пройденного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«Узнай меня»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139700" y="634846"/>
            <a:ext cx="5477510" cy="2610004"/>
          </a:xfrm>
          <a:prstGeom prst="rect">
            <a:avLst/>
          </a:prstGeom>
        </p:spPr>
        <p:txBody>
          <a:bodyPr lIns="51481" tIns="25740" rIns="51481" bIns="25740">
            <a:normAutofit fontScale="70000" lnSpcReduction="20000"/>
          </a:bodyPr>
          <a:lstStyle/>
          <a:p>
            <a:pPr>
              <a:buNone/>
            </a:pPr>
            <a:r>
              <a:rPr lang="ru-RU" dirty="0" smtClean="0"/>
              <a:t> 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900" b="1" dirty="0" smtClean="0">
                <a:solidFill>
                  <a:schemeClr val="accent2">
                    <a:lumMod val="50000"/>
                  </a:schemeClr>
                </a:solidFill>
              </a:rPr>
              <a:t>   </a:t>
            </a:r>
            <a:r>
              <a:rPr lang="ru-RU" sz="23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23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лексическому значению  определите </a:t>
            </a:r>
          </a:p>
          <a:p>
            <a:pPr>
              <a:buNone/>
            </a:pPr>
            <a:r>
              <a:rPr lang="ru-RU" sz="23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слова и запишите  их в тетрадь.</a:t>
            </a:r>
          </a:p>
          <a:p>
            <a:pPr>
              <a:buNone/>
            </a:pP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>
              <a:buNone/>
            </a:pP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1) Все слова русского языка - </a:t>
            </a:r>
            <a:r>
              <a:rPr lang="ru-RU" sz="23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лексика </a:t>
            </a:r>
            <a:endParaRPr lang="ru-RU" sz="2300" b="1" i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2) Слова, имеющие несколько лексических  </a:t>
            </a:r>
          </a:p>
          <a:p>
            <a:pPr>
              <a:buNone/>
            </a:pPr>
            <a:r>
              <a:rPr lang="ru-RU" sz="23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значений - </a:t>
            </a:r>
            <a:r>
              <a:rPr lang="ru-RU" sz="23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многозначные</a:t>
            </a:r>
            <a:endParaRPr lang="ru-RU" sz="2300" b="1" i="0" dirty="0" smtClean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3) Слова, имеющие одно лексическое значение –  </a:t>
            </a:r>
          </a:p>
          <a:p>
            <a:pPr>
              <a:buNone/>
            </a:pPr>
            <a:r>
              <a:rPr lang="ru-RU" sz="2300" b="1" i="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i="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однозначные</a:t>
            </a:r>
          </a:p>
          <a:p>
            <a:pPr>
              <a:buNone/>
            </a:pPr>
            <a:r>
              <a:rPr lang="ru-RU" sz="2300" b="1" i="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4</a:t>
            </a: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) Помимо прямого значения </a:t>
            </a: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 </a:t>
            </a: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могут иметь </a:t>
            </a:r>
          </a:p>
          <a:p>
            <a:pPr>
              <a:buNone/>
            </a:pPr>
            <a:r>
              <a:rPr lang="ru-RU" sz="2300" b="1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другое, необычное -  </a:t>
            </a:r>
            <a:r>
              <a:rPr lang="ru-RU" sz="2300" b="1" i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переносное</a:t>
            </a:r>
            <a:endParaRPr lang="ru-RU" sz="2300" b="1" i="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5) Словарь, поясняющий </a:t>
            </a: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значение </a:t>
            </a:r>
            <a:r>
              <a:rPr lang="ru-RU" sz="23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 - </a:t>
            </a:r>
            <a:r>
              <a:rPr lang="ru-RU" sz="2300" b="1" i="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толковый</a:t>
            </a:r>
          </a:p>
          <a:p>
            <a:pPr>
              <a:buNone/>
            </a:pPr>
            <a:endParaRPr lang="ru-RU" sz="2300" b="1" i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900" b="1" i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631825"/>
            <a:ext cx="774700" cy="66851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743338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63954"/>
            <a:ext cx="5765799" cy="315471"/>
          </a:xfrm>
        </p:spPr>
        <p:txBody>
          <a:bodyPr rtlCol="0">
            <a:normAutofit fontScale="90000"/>
          </a:bodyPr>
          <a:lstStyle/>
          <a:p>
            <a:pPr marL="343205" indent="-343205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700" dirty="0" smtClean="0">
                <a:ea typeface="+mn-ea"/>
                <a:cs typeface="+mn-cs"/>
              </a:rPr>
              <a:t>ВЫБЕРИ МНОГОЗНАЧНЫЕ СЛОВА</a:t>
            </a:r>
            <a:r>
              <a:rPr lang="ru-RU" sz="2300" dirty="0">
                <a:ea typeface="+mn-ea"/>
                <a:cs typeface="+mn-cs"/>
              </a:rPr>
              <a:t/>
            </a:r>
            <a:br>
              <a:rPr lang="ru-RU" sz="2300" dirty="0">
                <a:ea typeface="+mn-ea"/>
                <a:cs typeface="+mn-cs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206500" y="683210"/>
            <a:ext cx="2895600" cy="3072815"/>
          </a:xfrm>
        </p:spPr>
        <p:txBody>
          <a:bodyPr rtlCol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200" b="1" i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А) </a:t>
            </a:r>
            <a:r>
              <a:rPr lang="ru-RU" sz="2200" b="1" i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инженер</a:t>
            </a:r>
          </a:p>
          <a:p>
            <a:pPr>
              <a:spcBef>
                <a:spcPct val="0"/>
              </a:spcBef>
              <a:defRPr/>
            </a:pPr>
            <a:r>
              <a:rPr lang="ru-RU" sz="2200" b="1" i="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2200" b="1" i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200" b="1" i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зелёный</a:t>
            </a:r>
          </a:p>
          <a:p>
            <a:pPr>
              <a:spcBef>
                <a:spcPct val="0"/>
              </a:spcBef>
              <a:defRPr/>
            </a:pPr>
            <a:r>
              <a:rPr lang="ru-RU" sz="2200" b="1" i="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200" b="1" i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b="1" i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иней</a:t>
            </a:r>
          </a:p>
          <a:p>
            <a:pPr>
              <a:spcBef>
                <a:spcPct val="0"/>
              </a:spcBef>
              <a:defRPr/>
            </a:pPr>
            <a:r>
              <a:rPr lang="ru-RU" sz="2200" b="1" i="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</a:t>
            </a:r>
            <a:r>
              <a:rPr lang="ru-RU" sz="2200" b="1" i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идти</a:t>
            </a:r>
            <a:endParaRPr lang="ru-RU" sz="2200" b="1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sz="2200" b="1" i="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Д) </a:t>
            </a:r>
            <a:r>
              <a:rPr lang="ru-RU" sz="2200" b="1" i="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пуговица</a:t>
            </a:r>
            <a:endParaRPr lang="ru-RU" sz="2200" dirty="0"/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3596675" y="670597"/>
            <a:ext cx="2410425" cy="2323428"/>
          </a:xfrm>
        </p:spPr>
        <p:txBody>
          <a:bodyPr rtlCol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ru-RU" sz="2200" b="1" i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Е) </a:t>
            </a:r>
            <a:r>
              <a:rPr lang="ru-RU" sz="22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кипеть</a:t>
            </a:r>
          </a:p>
          <a:p>
            <a:pPr>
              <a:spcBef>
                <a:spcPct val="0"/>
              </a:spcBef>
              <a:defRPr/>
            </a:pPr>
            <a:r>
              <a:rPr lang="ru-RU" sz="2200" b="1" i="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Ё</a:t>
            </a:r>
            <a:r>
              <a:rPr lang="ru-RU" sz="2200" b="1" i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r>
              <a:rPr lang="ru-RU" sz="2200" b="1" i="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снежинка</a:t>
            </a:r>
          </a:p>
          <a:p>
            <a:pPr>
              <a:spcBef>
                <a:spcPct val="0"/>
              </a:spcBef>
              <a:defRPr/>
            </a:pPr>
            <a:r>
              <a:rPr lang="ru-RU" sz="2200" b="1" i="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</a:t>
            </a:r>
            <a:r>
              <a:rPr lang="ru-RU" sz="2200" b="1" i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золотой</a:t>
            </a:r>
          </a:p>
          <a:p>
            <a:pPr>
              <a:spcBef>
                <a:spcPct val="0"/>
              </a:spcBef>
              <a:defRPr/>
            </a:pPr>
            <a:r>
              <a:rPr lang="ru-RU" sz="2200" b="1" i="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200" b="1" i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b="1" i="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</a:t>
            </a:r>
          </a:p>
          <a:p>
            <a:pPr>
              <a:spcBef>
                <a:spcPct val="0"/>
              </a:spcBef>
              <a:defRPr/>
            </a:pPr>
            <a:r>
              <a:rPr lang="ru-RU" sz="2200" b="1" i="0" dirty="0" smtClean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</a:t>
            </a:r>
            <a:r>
              <a:rPr lang="ru-RU" sz="2200" b="1" i="0" dirty="0">
                <a:solidFill>
                  <a:srgbClr val="FF33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ru-RU" sz="2200" b="1" i="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молния</a:t>
            </a:r>
            <a:endParaRPr lang="ru-RU" sz="22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631825"/>
            <a:ext cx="10668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597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163954"/>
            <a:ext cx="5765799" cy="315471"/>
          </a:xfrm>
        </p:spPr>
        <p:txBody>
          <a:bodyPr rtlCol="0">
            <a:normAutofit fontScale="90000"/>
          </a:bodyPr>
          <a:lstStyle/>
          <a:p>
            <a:pPr marL="343205" indent="-343205" algn="ctr">
              <a:lnSpc>
                <a:spcPct val="90000"/>
              </a:lnSpc>
              <a:spcBef>
                <a:spcPct val="20000"/>
              </a:spcBef>
              <a:defRPr/>
            </a:pPr>
            <a:r>
              <a:rPr lang="ru-RU" sz="2300" dirty="0">
                <a:ea typeface="+mn-ea"/>
                <a:cs typeface="+mn-cs"/>
              </a:rPr>
              <a:t/>
            </a:r>
            <a:br>
              <a:rPr lang="ru-RU" sz="2300" dirty="0">
                <a:ea typeface="+mn-ea"/>
                <a:cs typeface="+mn-cs"/>
              </a:rPr>
            </a:b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292100" y="631824"/>
            <a:ext cx="2514600" cy="2438401"/>
          </a:xfrm>
          <a:solidFill>
            <a:schemeClr val="tx2">
              <a:lumMod val="20000"/>
              <a:lumOff val="80000"/>
            </a:schemeClr>
          </a:solidFill>
        </p:spPr>
        <p:txBody>
          <a:bodyPr rtlCol="0">
            <a:normAutofit lnSpcReduction="100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Многозначные слова        </a:t>
            </a:r>
          </a:p>
          <a:p>
            <a:pPr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зелёный</a:t>
            </a:r>
            <a:endParaRPr lang="ru-RU" sz="2400" b="1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идти</a:t>
            </a:r>
          </a:p>
          <a:p>
            <a:pPr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кипеть</a:t>
            </a:r>
            <a:endParaRPr lang="ru-RU" sz="2400" b="1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золотой</a:t>
            </a:r>
            <a:endParaRPr lang="ru-RU" sz="2400" b="1" i="0" dirty="0">
              <a:solidFill>
                <a:schemeClr val="accent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молния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quarter" idx="14"/>
          </p:nvPr>
        </p:nvSpPr>
        <p:spPr>
          <a:xfrm>
            <a:off x="2882900" y="631825"/>
            <a:ext cx="2362200" cy="2438400"/>
          </a:xfrm>
          <a:solidFill>
            <a:schemeClr val="accent2">
              <a:lumMod val="20000"/>
              <a:lumOff val="80000"/>
            </a:schemeClr>
          </a:solidFill>
        </p:spPr>
        <p:txBody>
          <a:bodyPr rtlCol="0">
            <a:normAutofit fontScale="92500" lnSpcReduction="10000"/>
          </a:bodyPr>
          <a:lstStyle/>
          <a:p>
            <a:pPr algn="ctr"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Однозначные слова</a:t>
            </a:r>
          </a:p>
          <a:p>
            <a:pPr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снежинка</a:t>
            </a:r>
          </a:p>
          <a:p>
            <a:pPr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инженер</a:t>
            </a:r>
          </a:p>
          <a:p>
            <a:pPr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иней</a:t>
            </a:r>
          </a:p>
          <a:p>
            <a:pPr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пуговица</a:t>
            </a:r>
          </a:p>
          <a:p>
            <a:pPr>
              <a:lnSpc>
                <a:spcPct val="110000"/>
              </a:lnSpc>
              <a:spcBef>
                <a:spcPct val="0"/>
              </a:spcBef>
              <a:defRPr/>
            </a:pPr>
            <a:r>
              <a:rPr lang="ru-RU" sz="2400" b="1" i="0" dirty="0" smtClean="0">
                <a:solidFill>
                  <a:schemeClr val="accent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ветер</a:t>
            </a:r>
            <a:endParaRPr lang="ru-RU" sz="2400" b="1" dirty="0">
              <a:solidFill>
                <a:schemeClr val="accent2">
                  <a:lumMod val="50000"/>
                </a:schemeClr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defRPr/>
            </a:pPr>
            <a:endParaRPr lang="ru-RU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defRPr/>
            </a:pPr>
            <a:endParaRPr lang="ru-RU" sz="2400" b="1" dirty="0">
              <a:solidFill>
                <a:schemeClr val="tx1"/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defRPr/>
            </a:pPr>
            <a:endParaRPr lang="ru-RU" sz="2400" b="1" dirty="0">
              <a:solidFill>
                <a:srgbClr val="FF3300"/>
              </a:solidFill>
              <a:latin typeface="Comic Sans MS" pitchFamily="66" charset="0"/>
            </a:endParaRPr>
          </a:p>
          <a:p>
            <a:pPr>
              <a:spcBef>
                <a:spcPct val="0"/>
              </a:spcBef>
              <a:defRPr/>
            </a:pPr>
            <a:endParaRPr lang="ru-RU" sz="2400" b="1" dirty="0">
              <a:solidFill>
                <a:prstClr val="black"/>
              </a:solidFill>
              <a:latin typeface="Comic Sans MS" pitchFamily="66" charset="0"/>
            </a:endParaRPr>
          </a:p>
        </p:txBody>
      </p:sp>
      <p:pic>
        <p:nvPicPr>
          <p:cNvPr id="6146" name="Picture 2" descr="https://static10.tgstat.ru/channels/_0/b4/b4125657d7886da6ed0f0cbd431a069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711700" y="2079625"/>
            <a:ext cx="990600" cy="99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7021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13114" y="159989"/>
            <a:ext cx="5589186" cy="292388"/>
          </a:xfrm>
        </p:spPr>
        <p:txBody>
          <a:bodyPr/>
          <a:lstStyle/>
          <a:p>
            <a:pPr algn="ctr" eaLnBrk="1" hangingPunct="1"/>
            <a:r>
              <a:rPr lang="ru-RU" altLang="ru-RU" sz="1900" dirty="0" smtClean="0"/>
              <a:t>ПЕРЕНОСНОЕ И ПРЯМОЕ ЗНАЧЕНИЕ СЛОВА</a:t>
            </a:r>
            <a:endParaRPr lang="ru-RU" altLang="ru-RU" sz="1900" dirty="0"/>
          </a:p>
        </p:txBody>
      </p:sp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215901" y="635163"/>
            <a:ext cx="5334000" cy="2282662"/>
          </a:xfrm>
          <a:prstGeom prst="rect">
            <a:avLst/>
          </a:prstGeom>
        </p:spPr>
        <p:txBody>
          <a:bodyPr lIns="51481" tIns="25740" rIns="51481" bIns="25740" rtlCol="0">
            <a:normAutofit fontScale="25000" lnSpcReduction="20000"/>
          </a:bodyPr>
          <a:lstStyle/>
          <a:p>
            <a:pPr marL="154442" indent="-154442">
              <a:defRPr/>
            </a:pPr>
            <a:endParaRPr lang="ru-RU" b="1" dirty="0" smtClean="0"/>
          </a:p>
          <a:p>
            <a:pPr marL="154442" indent="-154442">
              <a:defRPr/>
            </a:pPr>
            <a:r>
              <a:rPr lang="ru-RU" sz="7600" b="1" i="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яблоко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            </a:t>
            </a:r>
            <a:r>
              <a:rPr lang="ru-RU" sz="7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(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спелое,    глазное)</a:t>
            </a:r>
          </a:p>
          <a:p>
            <a:pPr marL="154442" indent="-154442">
              <a:defRPr/>
            </a:pPr>
            <a:r>
              <a:rPr lang="ru-RU" sz="7600" b="1" i="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</a:t>
            </a:r>
            <a:r>
              <a:rPr lang="ru-RU" sz="7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корабля,   человека)</a:t>
            </a:r>
          </a:p>
          <a:p>
            <a:pPr marL="154442" indent="-154442">
              <a:defRPr/>
            </a:pPr>
            <a:r>
              <a:rPr lang="ru-RU" sz="7600" b="1" i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шоколадный</a:t>
            </a:r>
            <a:r>
              <a:rPr lang="ru-RU" sz="7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(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загар,   торт)</a:t>
            </a:r>
          </a:p>
          <a:p>
            <a:pPr marL="154442" indent="-154442">
              <a:defRPr/>
            </a:pPr>
            <a:r>
              <a:rPr lang="ru-RU" sz="7600" b="1" i="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завыл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</a:t>
            </a:r>
            <a:r>
              <a:rPr lang="ru-RU" sz="7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(ветер,  пёс)</a:t>
            </a:r>
          </a:p>
          <a:p>
            <a:pPr marL="154442" indent="-154442">
              <a:defRPr/>
            </a:pPr>
            <a:r>
              <a:rPr lang="ru-RU" sz="7600" b="1" i="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строить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sz="7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(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дом,   планы)</a:t>
            </a:r>
            <a:endParaRPr lang="ru-RU" sz="7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442" indent="-154442">
              <a:defRPr/>
            </a:pPr>
            <a:r>
              <a:rPr lang="ru-RU" sz="7600" b="1" i="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идёт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</a:t>
            </a:r>
            <a:r>
              <a:rPr lang="ru-RU" sz="7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(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человек,  время)</a:t>
            </a:r>
          </a:p>
          <a:p>
            <a:pPr marL="154442" indent="-154442">
              <a:defRPr/>
            </a:pPr>
            <a:r>
              <a:rPr lang="ru-RU" sz="7600" b="1" i="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острый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</a:t>
            </a:r>
            <a:r>
              <a:rPr lang="ru-RU" sz="7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(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нож,    взгляд)</a:t>
            </a:r>
          </a:p>
          <a:p>
            <a:pPr marL="154442" indent="-154442">
              <a:defRPr/>
            </a:pPr>
            <a:r>
              <a:rPr lang="ru-RU" sz="7600" b="1" i="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мягкий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ru-RU" sz="7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(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характер,  диван)</a:t>
            </a:r>
          </a:p>
          <a:p>
            <a:pPr marL="154442" indent="-154442">
              <a:defRPr/>
            </a:pPr>
            <a:r>
              <a:rPr lang="ru-RU" sz="7600" b="1" i="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горячее                 </a:t>
            </a:r>
            <a:r>
              <a:rPr lang="ru-RU" sz="7600" b="1" i="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ru-RU" sz="7600" b="1" i="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7600" b="1" i="0" dirty="0">
                <a:latin typeface="Arial" panose="020B0604020202020204" pitchFamily="34" charset="0"/>
                <a:cs typeface="Arial" panose="020B0604020202020204" pitchFamily="34" charset="0"/>
              </a:rPr>
              <a:t>молоко,  время) </a:t>
            </a:r>
            <a:endParaRPr lang="ru-RU" sz="7600" i="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54442" indent="-154442">
              <a:defRPr/>
            </a:pPr>
            <a:endParaRPr lang="ru-RU" sz="6300" dirty="0"/>
          </a:p>
        </p:txBody>
      </p:sp>
    </p:spTree>
    <p:extLst>
      <p:ext uri="{BB962C8B-B14F-4D97-AF65-F5344CB8AC3E}">
        <p14:creationId xmlns:p14="http://schemas.microsoft.com/office/powerpoint/2010/main" val="242597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63500" y="126226"/>
            <a:ext cx="5702300" cy="276999"/>
          </a:xfrm>
        </p:spPr>
        <p:txBody>
          <a:bodyPr/>
          <a:lstStyle/>
          <a:p>
            <a:pPr algn="ctr" eaLnBrk="1" hangingPunct="1"/>
            <a:r>
              <a:rPr lang="ru-RU" altLang="ru-RU" sz="1800" dirty="0" smtClean="0"/>
              <a:t>ПРЯМОЕ И ПЕРЕНОСНОЕ ЗНАЧЕНИЕ СЛОВА</a:t>
            </a:r>
            <a:endParaRPr lang="ru-RU" altLang="ru-RU" sz="1800" dirty="0"/>
          </a:p>
        </p:txBody>
      </p:sp>
      <p:sp>
        <p:nvSpPr>
          <p:cNvPr id="15363" name="Объект 2"/>
          <p:cNvSpPr>
            <a:spLocks noGrp="1"/>
          </p:cNvSpPr>
          <p:nvPr>
            <p:ph sz="quarter" idx="13"/>
          </p:nvPr>
        </p:nvSpPr>
        <p:spPr>
          <a:xfrm>
            <a:off x="340342" y="941157"/>
            <a:ext cx="2410425" cy="107722"/>
          </a:xfrm>
        </p:spPr>
        <p:txBody>
          <a:bodyPr/>
          <a:lstStyle/>
          <a:p>
            <a:pPr eaLnBrk="1" hangingPunct="1"/>
            <a:endParaRPr lang="ru-RU" altLang="ru-RU" sz="700"/>
          </a:p>
        </p:txBody>
      </p:sp>
      <p:sp>
        <p:nvSpPr>
          <p:cNvPr id="5" name="Прямоугольник 4"/>
          <p:cNvSpPr/>
          <p:nvPr/>
        </p:nvSpPr>
        <p:spPr>
          <a:xfrm>
            <a:off x="139701" y="555625"/>
            <a:ext cx="2666999" cy="25215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 eaLnBrk="1" hangingPunct="1">
              <a:defRPr/>
            </a:pPr>
            <a:r>
              <a:rPr lang="ru-RU" sz="1500" b="1" dirty="0" smtClean="0">
                <a:solidFill>
                  <a:srgbClr val="FFFF00"/>
                </a:solidFill>
              </a:rPr>
              <a:t> </a:t>
            </a:r>
          </a:p>
          <a:p>
            <a:pPr algn="ctr" eaLnBrk="1" hangingPunct="1">
              <a:defRPr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ПРЯМОЕ  ЗНАЧЕНИЕ</a:t>
            </a:r>
            <a:endParaRPr lang="ru-RU" sz="15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яблоко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спелое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человека</a:t>
            </a: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шоколадный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торт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завыл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пёс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дом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идёт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человек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острый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нож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диван</a:t>
            </a: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горячее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молоко</a:t>
            </a:r>
          </a:p>
          <a:p>
            <a:pPr eaLnBrk="1" hangingPunct="1"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59101" y="555625"/>
            <a:ext cx="2666999" cy="252151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lIns="51481" tIns="25740" rIns="51481" bIns="25740" anchor="ctr"/>
          <a:lstStyle/>
          <a:p>
            <a:pPr algn="ctr" eaLnBrk="1" hangingPunct="1">
              <a:defRPr/>
            </a:pPr>
            <a:r>
              <a:rPr lang="ru-RU" sz="1600" b="1" dirty="0" smtClean="0">
                <a:solidFill>
                  <a:srgbClr val="FFFF00"/>
                </a:solidFill>
              </a:rPr>
              <a:t> </a:t>
            </a:r>
          </a:p>
          <a:p>
            <a:pPr algn="ctr" eaLnBrk="1" hangingPunct="1">
              <a:defRPr/>
            </a:pPr>
            <a:r>
              <a:rPr lang="ru-RU" sz="1500" b="1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ПЕРЕНОСНОЕ  ЗНАЧЕНИЕ</a:t>
            </a:r>
            <a:endParaRPr lang="ru-RU" sz="1500" b="1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яблоко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глазное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</a:t>
            </a: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нос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корабля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1600" dirty="0" smtClean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шоколадный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загар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завыл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ветер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строить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планы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идёт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острый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взгляд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мягкий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характер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r>
              <a:rPr lang="ru-RU" sz="16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горячее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600" dirty="0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время</a:t>
            </a:r>
            <a:endParaRPr lang="ru-RU" sz="1600" dirty="0">
              <a:solidFill>
                <a:schemeClr val="tx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defRPr/>
            </a:pPr>
            <a:endParaRPr lang="ru-RU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081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69332"/>
          </a:xfrm>
        </p:spPr>
        <p:txBody>
          <a:bodyPr/>
          <a:lstStyle/>
          <a:p>
            <a:pPr algn="ctr"/>
            <a:r>
              <a:rPr lang="ru-RU" sz="2400" dirty="0" smtClean="0"/>
              <a:t>СИНОНИМЫ</a:t>
            </a:r>
            <a:endParaRPr lang="ru-RU" dirty="0"/>
          </a:p>
        </p:txBody>
      </p:sp>
      <p:sp>
        <p:nvSpPr>
          <p:cNvPr id="16386" name="Объект 1"/>
          <p:cNvSpPr>
            <a:spLocks noGrp="1"/>
          </p:cNvSpPr>
          <p:nvPr>
            <p:ph type="body" idx="1"/>
          </p:nvPr>
        </p:nvSpPr>
        <p:spPr>
          <a:xfrm>
            <a:off x="0" y="555625"/>
            <a:ext cx="5626101" cy="2661928"/>
          </a:xfrm>
          <a:prstGeom prst="rect">
            <a:avLst/>
          </a:prstGeom>
        </p:spPr>
        <p:txBody>
          <a:bodyPr lIns="51481" tIns="25740" rIns="51481" bIns="25740"/>
          <a:lstStyle/>
          <a:p>
            <a:pPr algn="ctr"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i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</a:t>
            </a:r>
            <a:r>
              <a:rPr lang="ru-RU" sz="1600" b="1" i="0" dirty="0" smtClean="0"/>
              <a:t>Синонимы </a:t>
            </a:r>
            <a:r>
              <a:rPr lang="ru-RU" sz="1600" i="0" dirty="0" smtClean="0"/>
              <a:t>- </a:t>
            </a:r>
            <a:r>
              <a:rPr lang="ru-RU" sz="1600" i="0" dirty="0"/>
              <a:t>это слова одной и той же </a:t>
            </a:r>
            <a:r>
              <a:rPr lang="ru-RU" sz="1600" i="0" dirty="0" smtClean="0"/>
              <a:t>части</a:t>
            </a:r>
          </a:p>
          <a:p>
            <a:pPr algn="ctr"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i="0" dirty="0" smtClean="0"/>
              <a:t> речи</a:t>
            </a:r>
            <a:r>
              <a:rPr lang="ru-RU" sz="1600" i="0" dirty="0"/>
              <a:t>, которые  произносятся и пишутся </a:t>
            </a:r>
          </a:p>
          <a:p>
            <a:pPr algn="ctr"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i="0" dirty="0" smtClean="0"/>
              <a:t>              по-разному, но </a:t>
            </a:r>
            <a:r>
              <a:rPr lang="ru-RU" sz="1600" i="0" dirty="0"/>
              <a:t>имеют совпадающее </a:t>
            </a:r>
            <a:r>
              <a:rPr lang="ru-RU" sz="1600" i="0" dirty="0" smtClean="0"/>
              <a:t>и близкое   </a:t>
            </a:r>
            <a:endParaRPr lang="ru-RU" sz="1600" i="0" dirty="0"/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i="0" dirty="0"/>
              <a:t>        </a:t>
            </a:r>
            <a:r>
              <a:rPr lang="ru-RU" sz="1600" i="0" dirty="0" smtClean="0"/>
              <a:t>         лексическое </a:t>
            </a:r>
            <a:r>
              <a:rPr lang="ru-RU" sz="1600" i="0" dirty="0"/>
              <a:t>значение.</a:t>
            </a: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i="0" dirty="0" smtClean="0"/>
              <a:t>      С </a:t>
            </a:r>
            <a:r>
              <a:rPr lang="ru-RU" sz="1600" i="0" dirty="0"/>
              <a:t>греческого языка слово «синоним» переводится </a:t>
            </a:r>
            <a:endParaRPr lang="ru-RU" sz="1600" i="0" dirty="0" smtClean="0"/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i="0" dirty="0" smtClean="0"/>
              <a:t>  как </a:t>
            </a:r>
            <a:r>
              <a:rPr lang="ru-RU" sz="1600" i="0" dirty="0"/>
              <a:t>«одноименность», что означает слова, </a:t>
            </a:r>
            <a:r>
              <a:rPr lang="ru-RU" sz="1600" i="0" dirty="0" smtClean="0"/>
              <a:t>имеющие </a:t>
            </a: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i="0" dirty="0" smtClean="0"/>
              <a:t>  одно </a:t>
            </a:r>
            <a:r>
              <a:rPr lang="ru-RU" sz="1600" i="0" dirty="0"/>
              <a:t>и то же лексическое значение, но различающиеся </a:t>
            </a:r>
            <a:endParaRPr lang="ru-RU" sz="1600" i="0" dirty="0" smtClean="0"/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i="0" dirty="0" smtClean="0"/>
              <a:t>  по </a:t>
            </a:r>
            <a:r>
              <a:rPr lang="ru-RU" sz="1600" i="0" dirty="0"/>
              <a:t>написанию, звучанию, стилистической окраске </a:t>
            </a:r>
            <a:r>
              <a:rPr lang="ru-RU" sz="1600" i="0" dirty="0" smtClean="0"/>
              <a:t>и</a:t>
            </a:r>
          </a:p>
          <a:p>
            <a:pPr>
              <a:spcBef>
                <a:spcPct val="20000"/>
              </a:spcBef>
              <a:buClr>
                <a:srgbClr val="31B6FD"/>
              </a:buClr>
              <a:buSzPct val="100000"/>
              <a:defRPr/>
            </a:pPr>
            <a:r>
              <a:rPr lang="ru-RU" sz="1600" i="0" dirty="0" smtClean="0"/>
              <a:t>  оттенку </a:t>
            </a:r>
            <a:r>
              <a:rPr lang="ru-RU" sz="1600" i="0" dirty="0"/>
              <a:t>значения</a:t>
            </a:r>
            <a:r>
              <a:rPr lang="ru-RU" sz="1600" i="0" dirty="0" smtClean="0"/>
              <a:t>.</a:t>
            </a:r>
            <a:endParaRPr lang="ru-RU" sz="1600" i="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5900" y="631824"/>
            <a:ext cx="685800" cy="885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17082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1082</TotalTime>
  <Words>923</Words>
  <Application>Microsoft Office PowerPoint</Application>
  <PresentationFormat>Произвольный</PresentationFormat>
  <Paragraphs>218</Paragraphs>
  <Slides>28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5" baseType="lpstr">
      <vt:lpstr>Arial</vt:lpstr>
      <vt:lpstr>Calibri</vt:lpstr>
      <vt:lpstr>Cambria</vt:lpstr>
      <vt:lpstr>Comic Sans MS</vt:lpstr>
      <vt:lpstr>Roboto</vt:lpstr>
      <vt:lpstr>Times New Roman</vt:lpstr>
      <vt:lpstr>Office Theme</vt:lpstr>
      <vt:lpstr>Презентация PowerPoint</vt:lpstr>
      <vt:lpstr>СЕГОДНЯ НА УРОКЕ:</vt:lpstr>
      <vt:lpstr>Повторение пройденного «Узнай меня»</vt:lpstr>
      <vt:lpstr>Повторение пройденного «Узнай меня»</vt:lpstr>
      <vt:lpstr>ВЫБЕРИ МНОГОЗНАЧНЫЕ СЛОВА </vt:lpstr>
      <vt:lpstr> </vt:lpstr>
      <vt:lpstr>ПЕРЕНОСНОЕ И ПРЯМОЕ ЗНАЧЕНИЕ СЛОВА</vt:lpstr>
      <vt:lpstr>ПРЯМОЕ И ПЕРЕНОСНОЕ ЗНАЧЕНИЕ СЛОВА</vt:lpstr>
      <vt:lpstr>СИНОНИМЫ</vt:lpstr>
      <vt:lpstr>СИНОНИМЫ</vt:lpstr>
      <vt:lpstr>СИНОНИМИЧЕСКИЕ РЯДЫ</vt:lpstr>
      <vt:lpstr>ЗАДАНИЕ </vt:lpstr>
      <vt:lpstr>РАБОТА СО СЛОВАРЁМ</vt:lpstr>
      <vt:lpstr>Презентация PowerPoint</vt:lpstr>
      <vt:lpstr>Презентация PowerPoint</vt:lpstr>
      <vt:lpstr>Презентация PowerPoint</vt:lpstr>
      <vt:lpstr>Презентация PowerPoint</vt:lpstr>
      <vt:lpstr>ПОДБЕРИТЕ К СУЩЕСТВИТЕЛЬНОМУ СИНОНИМ</vt:lpstr>
      <vt:lpstr>ОПРЕДЕЛИ СИНОНИМЫ</vt:lpstr>
      <vt:lpstr>ОПРЕДЕЛИ СИНОНИМЫ</vt:lpstr>
      <vt:lpstr>УПРАЖНЕНИЕ 277  </vt:lpstr>
      <vt:lpstr>УПРАЖНЕНИЕ 277  </vt:lpstr>
      <vt:lpstr>УПРАЖНЕНИЕ 278 </vt:lpstr>
      <vt:lpstr>УПРАЖНЕНИЕ 278 </vt:lpstr>
      <vt:lpstr>УПРАЖНЕНИЕ 279</vt:lpstr>
      <vt:lpstr>УПРАЖНЕНИЕ 279</vt:lpstr>
      <vt:lpstr>Презентация PowerPoint</vt:lpstr>
      <vt:lpstr>САМОСТОЯТЕЛЬНАЯ РАБОТА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Литература </dc:title>
  <cp:lastModifiedBy>Lenova 330 pro A6</cp:lastModifiedBy>
  <cp:revision>119</cp:revision>
  <dcterms:created xsi:type="dcterms:W3CDTF">2020-04-13T08:05:16Z</dcterms:created>
  <dcterms:modified xsi:type="dcterms:W3CDTF">2020-12-01T09:55:48Z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