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5" r:id="rId3"/>
    <p:sldId id="348" r:id="rId4"/>
    <p:sldId id="307" r:id="rId5"/>
    <p:sldId id="350" r:id="rId6"/>
    <p:sldId id="334" r:id="rId7"/>
    <p:sldId id="349" r:id="rId8"/>
    <p:sldId id="352" r:id="rId9"/>
    <p:sldId id="322" r:id="rId10"/>
    <p:sldId id="310" r:id="rId11"/>
    <p:sldId id="353" r:id="rId12"/>
    <p:sldId id="354" r:id="rId13"/>
    <p:sldId id="308" r:id="rId14"/>
    <p:sldId id="336" r:id="rId15"/>
    <p:sldId id="341" r:id="rId16"/>
    <p:sldId id="337" r:id="rId17"/>
    <p:sldId id="355" r:id="rId18"/>
    <p:sldId id="333" r:id="rId19"/>
    <p:sldId id="344" r:id="rId20"/>
    <p:sldId id="347" r:id="rId21"/>
    <p:sldId id="324" r:id="rId22"/>
    <p:sldId id="345" r:id="rId23"/>
    <p:sldId id="346" r:id="rId24"/>
    <p:sldId id="326" r:id="rId25"/>
    <p:sldId id="356" r:id="rId26"/>
    <p:sldId id="327" r:id="rId27"/>
    <p:sldId id="357" r:id="rId28"/>
    <p:sldId id="328" r:id="rId29"/>
    <p:sldId id="358" r:id="rId30"/>
    <p:sldId id="329" r:id="rId31"/>
    <p:sldId id="330" r:id="rId32"/>
    <p:sldId id="331" r:id="rId33"/>
    <p:sldId id="359" r:id="rId34"/>
    <p:sldId id="360" r:id="rId35"/>
    <p:sldId id="361" r:id="rId36"/>
    <p:sldId id="332" r:id="rId37"/>
    <p:sldId id="301" r:id="rId38"/>
    <p:sldId id="343" r:id="rId39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588" y="-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449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2562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50123" y="1429162"/>
            <a:ext cx="4244164" cy="1336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Уильям Шекспир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«Ромео и Джульетта».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470026"/>
            <a:ext cx="344170" cy="108747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94" y="1249189"/>
            <a:ext cx="1133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307777"/>
          </a:xfrm>
        </p:spPr>
        <p:txBody>
          <a:bodyPr/>
          <a:lstStyle/>
          <a:p>
            <a:pPr algn="ctr"/>
            <a:r>
              <a:rPr lang="ru-RU" sz="2000" dirty="0" smtClean="0"/>
              <a:t>ПЕРИОДИЗАЦИЯ ТВОРЧЕСТВА ШЕКСПИРА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87" y="607268"/>
            <a:ext cx="4648200" cy="253915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sz="1500" i="0" dirty="0" smtClean="0"/>
              <a:t>     </a:t>
            </a:r>
            <a:r>
              <a:rPr lang="ru-RU" sz="1500" i="0" dirty="0" smtClean="0">
                <a:solidFill>
                  <a:srgbClr val="C00000"/>
                </a:solidFill>
              </a:rPr>
              <a:t>Первый </a:t>
            </a:r>
            <a:r>
              <a:rPr lang="ru-RU" sz="1500" i="0" dirty="0">
                <a:solidFill>
                  <a:srgbClr val="C00000"/>
                </a:solidFill>
              </a:rPr>
              <a:t>период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его творчества - 1590 — 1600 гг. - период </a:t>
            </a:r>
            <a:r>
              <a:rPr lang="ru-RU" sz="1500" i="0" dirty="0" err="1" smtClean="0">
                <a:solidFill>
                  <a:schemeClr val="tx2">
                    <a:lumMod val="50000"/>
                  </a:schemeClr>
                </a:solidFill>
              </a:rPr>
              <a:t>окрылённости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пробы сил во всех жанрах драмы, период успехов и надежд.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 этот период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он написал "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Комедия ошибок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"Укрощение строптивой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"Два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веронца",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"Тщетные усилия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любви",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"Сон в летнюю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ночь",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Виндзорские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кумушки",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"Много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шуму из ничего",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"Как вам это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понравится",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"Двенадцатая ночь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". Шекспир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верил, что жизнь народа улучшится при абсолютизме,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что недостойные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люди не будут вершить судьбы своих сограждан, но ожидания драматурга не сбылись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500" i="0" dirty="0" smtClean="0"/>
              <a:t>     </a:t>
            </a:r>
            <a:r>
              <a:rPr lang="ru-RU" sz="1500" i="0" dirty="0" smtClean="0">
                <a:solidFill>
                  <a:srgbClr val="C00000"/>
                </a:solidFill>
              </a:rPr>
              <a:t> </a:t>
            </a:r>
            <a:endParaRPr lang="ru-RU" sz="1500" i="0" dirty="0"/>
          </a:p>
        </p:txBody>
      </p:sp>
      <p:pic>
        <p:nvPicPr>
          <p:cNvPr id="2053" name="Picture 5" descr="https://cdn1.ozone.ru/multimedia/c1200/1003859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631825"/>
            <a:ext cx="768858" cy="11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mcbzimovniki.ru/images/%D0%BF%D0%B8%D1%81%D0%B0%D1%82%D0%B5%D0%BB%D0%B8-%D1%8E%D0%B1%D0%B8%D0%BB%D1%8F%D1%80%D1%8B_/%D0%A8%D0%B5%D0%BA%D1%81%D0%BF%D0%B8%D1%80%D0%B0_%D0%B2%D1%8B%D1%81%D1%82%D0%B0%D0%B2%D0%BA%D0%B05._%D0%BC%D0%BD%D0%BE%D0%B3%D0%BE_%D1%88%D1%83%D0%BC%D0%B0_%D0%B8%D0%B7_%D0%BD%D0%B8%D1%87%D0%B5%D0%B3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886155"/>
            <a:ext cx="692658" cy="10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307777"/>
          </a:xfrm>
        </p:spPr>
        <p:txBody>
          <a:bodyPr/>
          <a:lstStyle/>
          <a:p>
            <a:pPr algn="ctr"/>
            <a:r>
              <a:rPr lang="ru-RU" sz="2000" dirty="0" smtClean="0"/>
              <a:t>ПЕРИОДИЗАЦИЯ ТВОРЧЕСТВА ШЕКСПИРА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3687" y="708025"/>
            <a:ext cx="3429000" cy="19389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 smtClean="0"/>
              <a:t>      </a:t>
            </a:r>
            <a:r>
              <a:rPr lang="ru-RU" i="0" dirty="0" smtClean="0">
                <a:solidFill>
                  <a:srgbClr val="C00000"/>
                </a:solidFill>
              </a:rPr>
              <a:t>Второй период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его творчества - 1600 - 1608 гг. - период резкого смещения акцентов, изменения тематики и жанров произведений. На смену комедиям, полным веселья, пришли суровые трагедии - «Гамлет», «Отелло», «Король Лир», «Макбет». Бесчеловечное общественное устройство вызывало трагедию героев Шекспира.</a:t>
            </a:r>
          </a:p>
        </p:txBody>
      </p:sp>
      <p:pic>
        <p:nvPicPr>
          <p:cNvPr id="4" name="Picture 10" descr="https://img.labirint.ru/rcimg/190db64ae62a7408e788ac8ce188d306/1920x1080/comments_pic/1819/origin_4_4f4ff6cf73598537fdf3e88c3029acf9.jpg?1525714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61" y="1851025"/>
            <a:ext cx="685800" cy="10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skidka-chelyabinsk.ru/images/prodacts/sourse/61778/61778383_otello-mar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43" y="1118109"/>
            <a:ext cx="721344" cy="11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rchive.org/services/img/mi6qi_vmani_2_20180328/full/pct:500/0/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35" y="631825"/>
            <a:ext cx="703526" cy="10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307777"/>
          </a:xfrm>
        </p:spPr>
        <p:txBody>
          <a:bodyPr/>
          <a:lstStyle/>
          <a:p>
            <a:pPr algn="ctr"/>
            <a:r>
              <a:rPr lang="ru-RU" sz="2000" dirty="0" smtClean="0"/>
              <a:t>ПЕРИОДИЗАЦИЯ ТВОРЧЕСТВА ШЕКСПИРА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87" y="708025"/>
            <a:ext cx="4114800" cy="215443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 smtClean="0"/>
              <a:t>      </a:t>
            </a:r>
            <a:r>
              <a:rPr lang="ru-RU" i="0" dirty="0" smtClean="0">
                <a:solidFill>
                  <a:srgbClr val="C00000"/>
                </a:solidFill>
              </a:rPr>
              <a:t>В </a:t>
            </a:r>
            <a:r>
              <a:rPr lang="ru-RU" i="0" dirty="0">
                <a:solidFill>
                  <a:srgbClr val="C00000"/>
                </a:solidFill>
              </a:rPr>
              <a:t>третий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период творчества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1609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1612 гг.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Шекспир пытается преодолеть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трагическое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мироощущение.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В этот период он написал 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всего лишь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три пьесы, - "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Цимбелин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", "Зимняя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сказка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" и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"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Буря".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В его последних пьесах,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особенно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Буре», звучит вера в будущее.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Иначе нельзя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было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преодолеть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раздор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«с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миром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и судьбой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», иначе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разрушилось бы все, а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Шекспир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был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из числа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тех людей, которые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создают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 которые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не могут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жить в безверии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cdn1.ozone.ru/multimedia/100753221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012825"/>
            <a:ext cx="11759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784225"/>
            <a:ext cx="3581400" cy="221599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1599 г. Шекспир становится одним из совладельцев нового театра "Глобуса".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1612 г. Шекспир покидает Лондон и возвращается в родной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Стратфорд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25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марта 1616 года нотариусом составлено завещание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23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апреля 1616 года,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день своего рождения, Шекспир умирает.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1470025"/>
            <a:ext cx="7251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784225"/>
            <a:ext cx="810306" cy="10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1856" y="2308225"/>
            <a:ext cx="1568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захоронения Шекспира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ЧТО ТАКОЕ СОНЕТ?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14191"/>
            <a:ext cx="5431026" cy="2554545"/>
          </a:xfrm>
        </p:spPr>
        <p:txBody>
          <a:bodyPr/>
          <a:lstStyle/>
          <a:p>
            <a:r>
              <a:rPr lang="ru-RU" sz="1600" i="0" dirty="0" smtClean="0"/>
              <a:t>  </a:t>
            </a:r>
            <a:r>
              <a:rPr lang="ru-RU" sz="1500" i="0" dirty="0" smtClean="0"/>
              <a:t>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первая письменная поэтическая форма, состоящая из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четырнадцати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строк. Строгость формы позволяла достичь совершенства в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вы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ражении мыслей и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чувств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Вместе с тем, сонет анализирует переживаемое,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содержит размышления.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Сборник сонетов Шекспира появился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 девяностые годы XVI в. Сонеты с 1 по 126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посвящены другу, сонеты 127-154 - возлюбленной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автора, смуглой даме. В нашей стране сонеты Шекспира стали достоянием национальной культуры, когда они появились в переводах </a:t>
            </a:r>
            <a:r>
              <a:rPr lang="ru-RU" sz="1500" i="0" dirty="0" err="1" smtClean="0">
                <a:solidFill>
                  <a:schemeClr val="tx2">
                    <a:lumMod val="50000"/>
                  </a:schemeClr>
                </a:solidFill>
              </a:rPr>
              <a:t>С.Я.Маршака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, в 40 — 50 годы XX в.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https://cdn1.ozone.ru/s3/multimedia-u/600823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1232756"/>
            <a:ext cx="762000" cy="10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СОНЕТ 25 (</a:t>
            </a:r>
            <a:r>
              <a:rPr lang="ru-RU" b="0" dirty="0" smtClean="0">
                <a:solidFill>
                  <a:srgbClr val="C00000"/>
                </a:solidFill>
              </a:rPr>
              <a:t>Сонеты </a:t>
            </a:r>
            <a:r>
              <a:rPr lang="ru-RU" b="0" dirty="0">
                <a:solidFill>
                  <a:srgbClr val="C00000"/>
                </a:solidFill>
              </a:rPr>
              <a:t>Шекспира о </a:t>
            </a:r>
            <a:r>
              <a:rPr lang="ru-RU" b="0" dirty="0" smtClean="0">
                <a:solidFill>
                  <a:srgbClr val="C00000"/>
                </a:solidFill>
              </a:rPr>
              <a:t>дружбе)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8" y="458589"/>
            <a:ext cx="2666999" cy="2585323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за путеводною звездой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Лишь к почестям стремятся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гордецы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Мои заслуги словно под водой 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Не узрят их надменные глупцы.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Любимцы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титулованных особ 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Как лилии в тепле благих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лучей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Но гнев владык ввергает их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в озноб –</a:t>
            </a:r>
          </a:p>
          <a:p>
            <a:pPr lvl="0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Вот-вот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умрут в спесивости 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своей!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0687" y="403225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1400" i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4487" y="403225"/>
            <a:ext cx="2743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воин славный,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в сотнях 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битв</a:t>
            </a:r>
            <a: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Снискавший уваженье и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почёт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поле брани падает, убит, -</a:t>
            </a:r>
            <a: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Проклятья хором шлёт ему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народ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ж, поделюсь отличием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своим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Люблю, надеясь кротко, что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любим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6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1554"/>
            <a:ext cx="5167164" cy="31547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СОНЕТ 147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8" y="250825"/>
            <a:ext cx="2743199" cy="3000821"/>
          </a:xfrm>
        </p:spPr>
        <p:txBody>
          <a:bodyPr/>
          <a:lstStyle/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Любовь — недуг. Моя душа 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больна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Томительной, неутолимой 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жаждой.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Того же яда требует она,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Который отравил ее 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однажды.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Мой разум-врач любовь 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мою лечил.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Она отвергла травы и </a:t>
            </a:r>
          </a:p>
          <a:p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коренья,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И бедный лекарь выбился </a:t>
            </a: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из сил</a:t>
            </a:r>
            <a:endParaRPr lang="ru-RU" sz="15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4487" y="174625"/>
            <a:ext cx="28194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нас покинул, потеряв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терпенье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Отныне мой недуг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неизлечим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Душа ни в чем покоя не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находит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Покинутые разумом моим,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чувства и слова по воле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бродят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долго мне, лишенному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ума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,</a:t>
            </a: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Казался раем ад, а светом — </a:t>
            </a:r>
            <a:endParaRPr lang="ru-RU" sz="15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5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тьма</a:t>
            </a:r>
            <a:r>
              <a:rPr lang="ru-RU" sz="15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!</a:t>
            </a:r>
            <a:endParaRPr lang="ru-RU" sz="1500" i="1" kern="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0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1054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Написание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трагедии относят к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1594-95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годам.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1597 году пьеса была впервые опубликована. Подобный сюжет, повествующий о любви двух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молодых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людей из враждующих семей, был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римского поэта Овидия. Основой для произведения Шекспира очевидно послужила поэма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«Трагическая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история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Ромеуса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Джульетты»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Артура Брука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Уильям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Шекспир взял за основу повествования только фабулу произведения, его пьеса описывает 5 дней из жизни влюблённых.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«РОМЕО И ДЖУЛЬЕТТА»</a:t>
            </a:r>
            <a:endParaRPr lang="ru-RU" dirty="0"/>
          </a:p>
        </p:txBody>
      </p:sp>
      <p:pic>
        <p:nvPicPr>
          <p:cNvPr id="6146" name="Picture 2" descr="https://antique.newbookshop.ru/pict/1019130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17" y="708025"/>
            <a:ext cx="750570" cy="10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334000" cy="2677656"/>
          </a:xfrm>
        </p:spPr>
        <p:txBody>
          <a:bodyPr/>
          <a:lstStyle/>
          <a:p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Год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написания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1594-1595 гг.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История создания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“Ромео и Джульетта” – творческая интерпретация уже имеющегося в литературе сюжета. </a:t>
            </a:r>
          </a:p>
          <a:p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Тема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борьба любящих людей за своё чувство с обществом и обстоятельствами, любовь и смерть.</a:t>
            </a:r>
          </a:p>
          <a:p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Композиция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кольцевая композиция, построенная на параллельных противостояниях во всех 5 действиях.</a:t>
            </a:r>
          </a:p>
          <a:p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Жанр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трагедия в 5-ти действиях.</a:t>
            </a:r>
          </a:p>
          <a:p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Направление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романтизм.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3687" y="98425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«РОМЕО И ДЖУЛЬЕТТА»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35950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30942"/>
          </a:xfrm>
        </p:spPr>
        <p:txBody>
          <a:bodyPr/>
          <a:lstStyle/>
          <a:p>
            <a:r>
              <a:rPr lang="ru-RU" dirty="0" smtClean="0"/>
              <a:t>У.ШЕКСПИР «РОМЕО И ДЖУЛЬЕТТА».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1169"/>
            <a:ext cx="2743200" cy="244905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Две равно уважаемых семьи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В Вероне, где встречают нас </a:t>
            </a:r>
            <a:endParaRPr lang="ru-RU" sz="14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событья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Ведут междоусобные бои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И не хотят унять </a:t>
            </a:r>
            <a:endParaRPr lang="ru-RU" sz="14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кровопролитья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Друг друга любят дети </a:t>
            </a:r>
            <a:endParaRPr lang="ru-RU" sz="14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главарей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Но им судьба подстраивает </a:t>
            </a:r>
            <a:endParaRPr lang="ru-RU" sz="14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козни</a:t>
            </a:r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1450" i="0" dirty="0">
                <a:solidFill>
                  <a:schemeClr val="tx2">
                    <a:lumMod val="50000"/>
                  </a:schemeClr>
                </a:solidFill>
              </a:rPr>
              <a:t>И гибель их у гробовых </a:t>
            </a:r>
            <a:r>
              <a:rPr lang="ru-RU" sz="1450" i="0" dirty="0" smtClean="0">
                <a:solidFill>
                  <a:schemeClr val="tx2">
                    <a:lumMod val="50000"/>
                  </a:schemeClr>
                </a:solidFill>
              </a:rPr>
              <a:t>дверей</a:t>
            </a:r>
            <a:endParaRPr lang="ru-RU" sz="145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60687" y="615707"/>
            <a:ext cx="2743200" cy="2454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Кладет конец непримиримой </a:t>
            </a:r>
          </a:p>
          <a:p>
            <a:r>
              <a:rPr lang="ru-RU" sz="1450" i="0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розни.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Их жизнь, любовь и смерть и, </a:t>
            </a:r>
          </a:p>
          <a:p>
            <a:r>
              <a:rPr lang="ru-RU" sz="1450" i="0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сверх того,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Мир их родителей на их могиле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На два часа составят существо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Разыгрываемой пред вами </a:t>
            </a:r>
          </a:p>
          <a:p>
            <a:r>
              <a:rPr lang="ru-RU" sz="1450" i="0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были.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Помилостивей к слабостям </a:t>
            </a:r>
          </a:p>
          <a:p>
            <a:r>
              <a:rPr lang="ru-RU" sz="1450" i="0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пера-</a:t>
            </a:r>
          </a:p>
          <a:p>
            <a:r>
              <a:rPr lang="ru-RU" sz="1450" i="0" kern="0" dirty="0" smtClean="0">
                <a:solidFill>
                  <a:schemeClr val="tx2">
                    <a:lumMod val="50000"/>
                  </a:schemeClr>
                </a:solidFill>
              </a:rPr>
              <a:t>Их сгладить постарается игра</a:t>
            </a:r>
            <a:r>
              <a:rPr lang="ru-RU" sz="1450" i="0" kern="0" dirty="0" smtClean="0"/>
              <a:t>.</a:t>
            </a:r>
            <a:endParaRPr lang="ru-RU" sz="1450" i="0" kern="0" dirty="0"/>
          </a:p>
        </p:txBody>
      </p:sp>
    </p:spTree>
    <p:extLst>
      <p:ext uri="{BB962C8B-B14F-4D97-AF65-F5344CB8AC3E}">
        <p14:creationId xmlns:p14="http://schemas.microsoft.com/office/powerpoint/2010/main" val="11399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748744"/>
            <a:ext cx="3429000" cy="2215991"/>
          </a:xfrm>
        </p:spPr>
        <p:txBody>
          <a:bodyPr/>
          <a:lstStyle/>
          <a:p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b="1" i="0" dirty="0" smtClean="0">
                <a:solidFill>
                  <a:schemeClr val="tx2">
                    <a:lumMod val="75000"/>
                  </a:schemeClr>
                </a:solidFill>
              </a:rPr>
              <a:t>Уильям </a:t>
            </a:r>
            <a:r>
              <a:rPr lang="ru-RU" sz="1600" b="1" i="0" dirty="0">
                <a:solidFill>
                  <a:schemeClr val="tx2">
                    <a:lumMod val="75000"/>
                  </a:schemeClr>
                </a:solidFill>
              </a:rPr>
              <a:t>Шекспир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родился </a:t>
            </a: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23 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апреля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1564 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года в маленьком городке 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Стратфорд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-на-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Эйвоне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Его 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отец, Джон Шекспир, был перчаточником, в 1568 г. был избран мэром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города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Его 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мать, Мэри Шекспир из рода </a:t>
            </a:r>
            <a:r>
              <a:rPr lang="ru-RU" sz="1600" i="0" dirty="0" err="1">
                <a:solidFill>
                  <a:schemeClr val="tx2">
                    <a:lumMod val="75000"/>
                  </a:schemeClr>
                </a:solidFill>
              </a:rPr>
              <a:t>Арден</a:t>
            </a:r>
            <a:r>
              <a:rPr lang="ru-RU" sz="1600" i="0" dirty="0">
                <a:solidFill>
                  <a:schemeClr val="tx2">
                    <a:lumMod val="75000"/>
                  </a:schemeClr>
                </a:solidFill>
              </a:rPr>
              <a:t>, принадлежала к одной из старейших английских фамилий.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Анализ «Ромео и Джульетта» Шексп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нализ «Ромео и Джульетта» Шекспи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860425"/>
            <a:ext cx="1621556" cy="18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s://ds04.infourok.ru/uploads/ex/051a/0018d0c1-6d6a2a2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57800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«РОМЕО И ДЖУЛЬЕТТА»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1148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Единственный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наследник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Монтекки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юноша Ромео, попадает на костюмированный бал к своим кровным врагам. Он влюбляется в прекрасную Джульетту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Капулетти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Ромео не останавливает то, что его избранница принадлежит к враждебному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роду. Пылкий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юноша отправляется на тайное свидание к Джульетте. Он признается ей в своих чувствах, и предлагает тайно обвенчаться. </a:t>
            </a:r>
          </a:p>
        </p:txBody>
      </p:sp>
      <p:pic>
        <p:nvPicPr>
          <p:cNvPr id="4" name="Picture 14" descr="https://i.pinimg.com/originals/07/cc/03/07cc037149751333b632eedb2547cb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631825"/>
            <a:ext cx="1589088" cy="12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«РОМЕО И ДЖУЛЬЕТТА»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14191"/>
            <a:ext cx="4191000" cy="2708434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550" i="0" dirty="0" smtClean="0">
                <a:solidFill>
                  <a:schemeClr val="tx2">
                    <a:lumMod val="50000"/>
                  </a:schemeClr>
                </a:solidFill>
              </a:rPr>
              <a:t>Ромео </a:t>
            </a:r>
            <a:r>
              <a:rPr lang="ru-RU" sz="1550" i="0" dirty="0">
                <a:solidFill>
                  <a:schemeClr val="tx2">
                    <a:lumMod val="50000"/>
                  </a:schemeClr>
                </a:solidFill>
              </a:rPr>
              <a:t>находит поддержку лице священника Лоренцо, который готов обвенчать молодых</a:t>
            </a:r>
            <a:r>
              <a:rPr lang="ru-RU" sz="1550" i="0" dirty="0" smtClean="0">
                <a:solidFill>
                  <a:schemeClr val="tx2">
                    <a:lumMod val="50000"/>
                  </a:schemeClr>
                </a:solidFill>
              </a:rPr>
              <a:t>. Тем </a:t>
            </a:r>
            <a:r>
              <a:rPr lang="ru-RU" sz="1550" i="0" dirty="0">
                <a:solidFill>
                  <a:schemeClr val="tx2">
                    <a:lumMod val="50000"/>
                  </a:schemeClr>
                </a:solidFill>
              </a:rPr>
              <a:t>временем двоюродный брат Джульетты, </a:t>
            </a:r>
            <a:r>
              <a:rPr lang="ru-RU" sz="1550" i="0" dirty="0" err="1">
                <a:solidFill>
                  <a:schemeClr val="tx2">
                    <a:lumMod val="50000"/>
                  </a:schemeClr>
                </a:solidFill>
              </a:rPr>
              <a:t>Тибальт</a:t>
            </a:r>
            <a:r>
              <a:rPr lang="ru-RU" sz="1550" i="0" dirty="0">
                <a:solidFill>
                  <a:schemeClr val="tx2">
                    <a:lumMod val="50000"/>
                  </a:schemeClr>
                </a:solidFill>
              </a:rPr>
              <a:t>, решает поквитаться с Ромео. На защиту юноши становится его лучший друг Меркуцио, и погибает в схватке. </a:t>
            </a:r>
            <a:endParaRPr lang="ru-RU" sz="15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50" i="0" dirty="0" err="1" smtClean="0">
                <a:solidFill>
                  <a:schemeClr val="tx2">
                    <a:lumMod val="50000"/>
                  </a:schemeClr>
                </a:solidFill>
              </a:rPr>
              <a:t>Капулетти</a:t>
            </a:r>
            <a:r>
              <a:rPr lang="ru-RU" sz="155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50" i="0" dirty="0">
                <a:solidFill>
                  <a:schemeClr val="tx2">
                    <a:lumMod val="50000"/>
                  </a:schemeClr>
                </a:solidFill>
              </a:rPr>
              <a:t>собирается выдать дочь замуж за графа Париса. Джульетта обращается за </a:t>
            </a:r>
            <a:r>
              <a:rPr lang="ru-RU" sz="1550" i="0" dirty="0" smtClean="0">
                <a:solidFill>
                  <a:schemeClr val="tx2">
                    <a:lumMod val="50000"/>
                  </a:schemeClr>
                </a:solidFill>
              </a:rPr>
              <a:t>помощью </a:t>
            </a:r>
            <a:r>
              <a:rPr lang="ru-RU" sz="1550" i="0" dirty="0">
                <a:solidFill>
                  <a:schemeClr val="tx2">
                    <a:lumMod val="50000"/>
                  </a:schemeClr>
                </a:solidFill>
              </a:rPr>
              <a:t>к Лоренцо. Священник дает ей настой, способный надолго усыпить ее.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860425"/>
            <a:ext cx="1286669" cy="13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«РОМЕО И ДЖУЛЬЕТТА»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08012"/>
            <a:ext cx="37338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Священник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пишет письмо Ромео, но юноша не получает его. Узнав о мнимой смерти любимой, он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выпивает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яд. Когда Джульетта приходит в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себя 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видит мертвого Ромео, она вонзает себе в сердце кинжал. Смерть влюбленных становится настоящим ударом для враждующих семейств, которые вскоре приходят к перемирию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https://www.startfilm.ru/images/base/film/13_10_13/big_71698_romeo-and-juliet_829f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1012825"/>
            <a:ext cx="1981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ТЕМА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4672"/>
            <a:ext cx="5562600" cy="2539157"/>
          </a:xfrm>
        </p:spPr>
        <p:txBody>
          <a:bodyPr/>
          <a:lstStyle/>
          <a:p>
            <a:r>
              <a:rPr lang="ru-RU" sz="1500" b="1" i="0" dirty="0" smtClean="0"/>
              <a:t>     </a:t>
            </a:r>
            <a:r>
              <a:rPr lang="ru-RU" sz="1500" b="1" i="0" dirty="0" smtClean="0">
                <a:solidFill>
                  <a:schemeClr val="tx2">
                    <a:lumMod val="50000"/>
                  </a:schemeClr>
                </a:solidFill>
              </a:rPr>
              <a:t>Смысл </a:t>
            </a:r>
            <a:r>
              <a:rPr lang="ru-RU" sz="1500" b="1" i="0" dirty="0">
                <a:solidFill>
                  <a:schemeClr val="tx2">
                    <a:lumMod val="50000"/>
                  </a:schemeClr>
                </a:solidFill>
              </a:rPr>
              <a:t>произведения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открывается читателю стремительно уже в первом действии: жизнь человека может быть полноценна только, когда у него есть выбор. </a:t>
            </a:r>
            <a:r>
              <a:rPr lang="ru-RU" sz="1500" b="1" i="0" dirty="0">
                <a:solidFill>
                  <a:schemeClr val="tx2">
                    <a:lumMod val="50000"/>
                  </a:schemeClr>
                </a:solidFill>
              </a:rPr>
              <a:t>Тема любви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которой пронизано всё произведение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раскрывается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разносторонне: любовь матери, любовь к жизни, любовь и брак, страсть, безответная любовь, любовь семейная. Кормилица любит Джульетту искренне, по-матерински, главные герои сталкиваются с первым самым трепетным чувством в своей жизни, даже священник, уважая любовь молодых сердец, нарушает правила и венчает влюблённых без согласия родителей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500" i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ИДЕЯ ПЬЕСЫ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08012"/>
            <a:ext cx="5562600" cy="2462213"/>
          </a:xfrm>
        </p:spPr>
        <p:txBody>
          <a:bodyPr/>
          <a:lstStyle/>
          <a:p>
            <a:r>
              <a:rPr lang="ru-RU" sz="1600" b="1" i="0" dirty="0" smtClean="0"/>
              <a:t>    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Идея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пьесы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– утверждение права человека на свободный выбор в любви. Несложно определить то, чему учит читателя пьеса: нужно бороться за своё чувство, в этом смысл человеческой жизни. Влюблённые сделали единственно возможный вывод: в земной жизни им не суждено быть вместе. Как ни страшно говорить о таких вещах в столь юном возрасте, однако мораль и нравы современного Шекспиру общества держалась именно на таких ценностях.</a:t>
            </a:r>
          </a:p>
          <a:p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39936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8006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структурная композиция держится на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симметричном противостоянии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В первом действии встречаются слуги господ, во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втором 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племянники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Монтекки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Капулетти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далее - главы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враждующих кланов: дуэли,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ссоры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распри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убийства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– здесь нет мелочей,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они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играют в жизнь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по-крупному.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последнем действии на сцене появляются супруги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Монтекки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Капулетти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вражда заканчивается. Дети обретают новую жизнь в золотых скульптурах. </a:t>
            </a:r>
          </a:p>
        </p:txBody>
      </p:sp>
      <p:pic>
        <p:nvPicPr>
          <p:cNvPr id="9218" name="Picture 2" descr="https://4.bp.blogspot.com/-Ur0xA5XzvnI/Ux8WG1eCClI/AAAAAAAAQ4I/ODqfmhTVcbI/s1600/277152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1089024"/>
            <a:ext cx="914399" cy="9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2708434"/>
          </a:xfrm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пьесе есть экспозиция (встреча слуг противоборствующих семей), завязка (встреча Ромео и Джульетты на балу), кульминация (сцена в склепе) и развязка – сцена примирения семей и повествование монаха Лоренцо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Композиция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пьесы приобретает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кольцевую структуру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именно благодаря параллельным конфликтам. Монологи главных героев о совести, страсти, любви и чести составляют особый пласт в композиции пьесы: они – внутренняя сущность произведения.</a:t>
            </a:r>
          </a:p>
          <a:p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27311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ЖАНР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Трагедия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была популярна в эпоху Возрождения, этот жанр предусматривал неразрешимый конфликт и весьма плачевный финал. Трагедии Шекспира особенны своей чувственностью, напряжённостью и острым трагизмом.  Однако с позиции смысловой составляющей, влюблённые всё же победили, им удалось воссоединиться. В содержательном плане – побеждает любовь, она торжествует над местью и гневом, ведь враждующие семьи мирятся у бездыханных тел своих детей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ЖАНР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5634"/>
            <a:ext cx="5486400" cy="273921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Особенностью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трагедии “Ромео и Джульетта”, которая относится к раннему периоду творчества писателя, является её сатирическая насыщенность. В уста многих персонажей автор вкладывает тонкий юмор, мягкую иронию. Спустя несколько столетий трагедии Шекспира стали образцом и эталоном этого жанра. В течение 20 века пьеса экранизирована во многих странах около 50 раз.</a:t>
            </a:r>
          </a:p>
          <a:p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1944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733800" cy="258532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Считается, что Шекспир учился в </a:t>
            </a:r>
            <a:r>
              <a:rPr lang="ru-RU" i="0" dirty="0" err="1">
                <a:solidFill>
                  <a:schemeClr val="tx2">
                    <a:lumMod val="50000"/>
                  </a:schemeClr>
                </a:solidFill>
              </a:rPr>
              <a:t>стратфордской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«грамматической школе», где изучил латинский язык, основы греческого и получил знания античной мифологии, истории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литературы, отразившиеся в его творчестве.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После 1576 года финансовые дела отца Шекспира значительно ухудшились, Уильяму пришлось оставить дальнейшее обучение. Он перепробовал много профессий: был школьным учителем, солдатом, даже юристом.  </a:t>
            </a:r>
            <a:endParaRPr 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thoughtco.com/thmb/O7l4le4BCLwmyAhnMewoibf8L68=/3082x4122/filters:fill(auto,1)/william-shakespeare--portrait-of-william-shakespeare-1564-1616--chromolithography-after-hombres-y-mujeres-celebres-1877--barcelona-spain-118154739-59b9b0ec054ad900116fb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698625"/>
            <a:ext cx="1028700" cy="13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72" y="708025"/>
            <a:ext cx="1035303" cy="8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4648200" cy="2585323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     Ромео </a:t>
            </a:r>
            <a:r>
              <a:rPr lang="ru-RU" b="1" i="0" dirty="0" err="1">
                <a:solidFill>
                  <a:srgbClr val="C00000"/>
                </a:solidFill>
              </a:rPr>
              <a:t>Монтекки</a:t>
            </a:r>
            <a:r>
              <a:rPr lang="ru-RU" b="1" i="0" dirty="0">
                <a:solidFill>
                  <a:srgbClr val="C00000"/>
                </a:solidFill>
              </a:rPr>
              <a:t>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молодой и страстный ловелас, легкомысленный, но дружелюбный. Изначально ухаживает за неприступной Розалиной. Хочет всеми силами добиться ее расположения, думая, что это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есть любовь. Однако его друзья против этих отношений. После встречи с Джульеттой, Ромео забывает про Розалину. Он понимает, что такое настоящие чувства, глядя на Джульетту. Их любовь полна трудностей, непонимания со стороны враждующих родителей. Ромео пойдет на все, чтобы быть с любимой.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860425"/>
            <a:ext cx="1028240" cy="115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72770"/>
            <a:ext cx="5257800" cy="2785378"/>
          </a:xfrm>
        </p:spPr>
        <p:txBody>
          <a:bodyPr/>
          <a:lstStyle/>
          <a:p>
            <a:r>
              <a:rPr lang="ru-RU" sz="1500" b="1" i="0" dirty="0" smtClean="0">
                <a:solidFill>
                  <a:srgbClr val="C00000"/>
                </a:solidFill>
              </a:rPr>
              <a:t>   Джульетта </a:t>
            </a:r>
            <a:r>
              <a:rPr lang="ru-RU" sz="1500" b="1" i="0" dirty="0" err="1" smtClean="0">
                <a:solidFill>
                  <a:srgbClr val="C00000"/>
                </a:solidFill>
              </a:rPr>
              <a:t>Капулетти</a:t>
            </a:r>
            <a:r>
              <a:rPr lang="ru-RU" sz="1500" b="1" i="0" dirty="0" smtClean="0">
                <a:solidFill>
                  <a:srgbClr val="C00000"/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 по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характеру добрая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спокойная. Родители для нее считаются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неоспоримым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авторитетом. Девушка полностью подчиняется их воле и не противится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родительским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решениям. Но так было до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встречи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с Ромео. Когда молодой человек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появился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в ее жизни, она пошла наперекор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близким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, и отказалась от брака с именитым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графом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. Ради Ромео, Джульетта готова даже на самый отчаянный шаг. Буквально в один миг, милый ребенок превращается в мудрую и рассудительную женщину.</a:t>
            </a:r>
          </a:p>
          <a:p>
            <a:endParaRPr lang="ru-RU" sz="1600" i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84225"/>
            <a:ext cx="999348" cy="10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ВТОРОСТЕПЕННЫЕ ПЕРСОНАЖИ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334000" cy="2708434"/>
          </a:xfrm>
        </p:spPr>
        <p:txBody>
          <a:bodyPr/>
          <a:lstStyle/>
          <a:p>
            <a:r>
              <a:rPr lang="ru-RU" sz="1600" b="1" i="0" dirty="0" smtClean="0">
                <a:solidFill>
                  <a:srgbClr val="C00000"/>
                </a:solidFill>
              </a:rPr>
              <a:t>   </a:t>
            </a:r>
            <a:r>
              <a:rPr lang="ru-RU" sz="1600" b="1" i="0" dirty="0" err="1" smtClean="0">
                <a:solidFill>
                  <a:srgbClr val="C00000"/>
                </a:solidFill>
              </a:rPr>
              <a:t>Бенволио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Двоюродный брат Ромео и друг.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Бенволио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выступает ярым противником вражды семейств. Во всем поддерживает Ромео, который ему полностью доверяет. Постоянно находится в непосредственной близости с Ромео и Меркуцио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i="0" dirty="0" smtClean="0">
                <a:solidFill>
                  <a:srgbClr val="C00000"/>
                </a:solidFill>
              </a:rPr>
              <a:t>   Меркуцио</a:t>
            </a:r>
            <a:r>
              <a:rPr lang="ru-RU" sz="1600" b="1" i="0" dirty="0" smtClean="0"/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Лучший друг Ромео, повеса и весельчак, родственник графа Веронского. Меркуцио является одним из самых приметных персонажей пьесы. По характеру, язвительный и самовлюбленный. Юноша погибает от шпаги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Тибальта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на руках у Ромео.</a:t>
            </a:r>
          </a:p>
          <a:p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13039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ВТОРОСТЕПЕННЫЕ ПЕРСОНАЖИ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3000821"/>
          </a:xfrm>
        </p:spPr>
        <p:txBody>
          <a:bodyPr/>
          <a:lstStyle/>
          <a:p>
            <a:r>
              <a:rPr lang="ru-RU" sz="1500" i="0" dirty="0" smtClean="0">
                <a:solidFill>
                  <a:srgbClr val="C00000"/>
                </a:solidFill>
              </a:rPr>
              <a:t>   </a:t>
            </a:r>
            <a:r>
              <a:rPr lang="ru-RU" sz="1500" b="1" i="0" dirty="0" smtClean="0">
                <a:solidFill>
                  <a:srgbClr val="C00000"/>
                </a:solidFill>
              </a:rPr>
              <a:t>Парис</a:t>
            </a:r>
            <a:r>
              <a:rPr lang="ru-RU" sz="1500" i="0" dirty="0" smtClean="0"/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Племянник князя Вероны, граф. Жених Джульетты, тоже против вражды семейств, характер добрый.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Умирает от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рук Ромео у могилы Джульетты, обвинив юношу в гибели его невесты. Родственник Меркуцио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500" i="0" dirty="0" smtClean="0">
                <a:solidFill>
                  <a:srgbClr val="C00000"/>
                </a:solidFill>
              </a:rPr>
              <a:t>   </a:t>
            </a:r>
            <a:r>
              <a:rPr lang="ru-RU" sz="1500" b="1" i="0" dirty="0" smtClean="0">
                <a:solidFill>
                  <a:srgbClr val="C00000"/>
                </a:solidFill>
              </a:rPr>
              <a:t>Монах Лоренцо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Озабочен враждой двух именитых семейств. Лоренцо принимает активное участие в развитии любовных отношениях Ромео и Джульетты. Помогает им, венчает влюбленных. Верит, что эта любовь принесет примирение семьям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Капулетти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Монтекки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. Лоренцо предлагает Джульетте разыграть спектакль ее гибели, 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обрести воссоединение с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Ромео.</a:t>
            </a:r>
            <a:endParaRPr lang="ru-RU" sz="15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500" i="0" dirty="0"/>
          </a:p>
          <a:p>
            <a:endParaRPr lang="ru-RU" sz="1500" i="0" dirty="0"/>
          </a:p>
        </p:txBody>
      </p:sp>
    </p:spTree>
    <p:extLst>
      <p:ext uri="{BB962C8B-B14F-4D97-AF65-F5344CB8AC3E}">
        <p14:creationId xmlns:p14="http://schemas.microsoft.com/office/powerpoint/2010/main" val="35489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ВТОРОСТЕПЕННЫЕ ПЕРСОНАЖИ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334000" cy="3200876"/>
          </a:xfrm>
        </p:spPr>
        <p:txBody>
          <a:bodyPr/>
          <a:lstStyle/>
          <a:p>
            <a:r>
              <a:rPr lang="ru-RU" sz="1600" i="0" dirty="0" smtClean="0">
                <a:solidFill>
                  <a:srgbClr val="C00000"/>
                </a:solidFill>
              </a:rPr>
              <a:t>   </a:t>
            </a:r>
            <a:r>
              <a:rPr lang="ru-RU" sz="1600" b="1" i="0" dirty="0" err="1" smtClean="0">
                <a:solidFill>
                  <a:srgbClr val="C00000"/>
                </a:solidFill>
              </a:rPr>
              <a:t>Тибальт</a:t>
            </a:r>
            <a:r>
              <a:rPr lang="ru-RU" sz="1600" i="0" dirty="0" smtClean="0">
                <a:solidFill>
                  <a:srgbClr val="C00000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Кузен Джульетты. Поддерживает вражду семейств, стремится еще больше разжечь многовековой конфликт. Убивает Меркуцио, а сам умирает от руки Ромео, отомстившего за друга. Отрицательный персонаж на протяжении всей пьесы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i="0" dirty="0" smtClean="0">
                <a:solidFill>
                  <a:srgbClr val="C00000"/>
                </a:solidFill>
              </a:rPr>
              <a:t>   </a:t>
            </a:r>
            <a:r>
              <a:rPr lang="ru-RU" sz="1600" b="1" i="0" dirty="0" smtClean="0">
                <a:solidFill>
                  <a:srgbClr val="C00000"/>
                </a:solidFill>
              </a:rPr>
              <a:t>Семьи </a:t>
            </a:r>
            <a:r>
              <a:rPr lang="ru-RU" sz="1600" b="1" i="0" dirty="0" err="1">
                <a:solidFill>
                  <a:srgbClr val="C00000"/>
                </a:solidFill>
              </a:rPr>
              <a:t>Капулетти</a:t>
            </a:r>
            <a:r>
              <a:rPr lang="ru-RU" sz="1600" b="1" i="0" dirty="0">
                <a:solidFill>
                  <a:srgbClr val="C00000"/>
                </a:solidFill>
              </a:rPr>
              <a:t> и </a:t>
            </a:r>
            <a:r>
              <a:rPr lang="ru-RU" sz="1600" b="1" i="0" dirty="0" err="1" smtClean="0">
                <a:solidFill>
                  <a:srgbClr val="C00000"/>
                </a:solidFill>
              </a:rPr>
              <a:t>Монтекки</a:t>
            </a:r>
            <a:r>
              <a:rPr lang="ru-RU" sz="1600" b="1" i="0" dirty="0" smtClean="0">
                <a:solidFill>
                  <a:srgbClr val="C00000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Два семейства ведущих долговременную вражду между собой. Даже не помнят, по какой причине начался конфликт. После гибели любимых детей мирятся.</a:t>
            </a:r>
          </a:p>
          <a:p>
            <a:endParaRPr lang="ru-RU" sz="1600" i="0" dirty="0"/>
          </a:p>
          <a:p>
            <a:endParaRPr lang="ru-RU" sz="1600" i="0" dirty="0"/>
          </a:p>
          <a:p>
            <a:endParaRPr lang="ru-RU" sz="1600" i="0" dirty="0"/>
          </a:p>
          <a:p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26307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3810000" cy="246221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Трагически завершившаяся любовь Ромео и Джульетты не просто история любви. В трагедии Шекспир вскрывает причину трагедии – она в болезни самого общественного устройства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того времени. Трагедия заканчивается не только смертью влюблённых, а осознанием горожанами Вероны причин трагедии, что приводит к примирению враждующих семей.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1089025"/>
            <a:ext cx="1709737" cy="131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631825"/>
            <a:ext cx="3810000" cy="246221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Ромео и Джульетта герои, которые показали миру, что такое настоящая любовь. Все рассказы Шекспира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пропитаны человеческими переживаниями и трагизмом. Пьеса «Ромео и Джульетта», тоже вошла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этот список. Характеристика этих персонажей, дает понять, что, несмотря на возраст, у людей бывают различные взгляды и мышление.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yandex-images.naydex.net/49PDof203/213ea5onD9nU/wWODsgDOgdidbtfOkIHxoTO2r97cVhnPAKkBOui6XpabzXr2oc5cydBqtEUjDVkEZo84BVP1GtBs6-A_1g699cHCd1I0i6WouVqQ2xDggEXDwyrrmFKcLxH49Eqsa-9jSwvv4qDKmcwFLGRFQyyr9sS-33aBQz0iLixk6rau2IRwJlYR4lqQ-H9NoL1QcDWywXUvbF5SqG_hHpJ4SF5vVIl9qyZgibucRf9yAETrO2SnDc8kY_Mcg8yd9WpEb7lXZEbW0YIMUOpNDMCNEnIUwcAG3S7NcsnNg_5gOZh8DbZoLOsXYevovBVcgEAmWIsVJT2fBWFBT_A8TBcZlK5rpdQX5gJzHCMK327DXJLwpTDhlR8vv-PIj-E_Ienbjiwme02KVLMKua3W_DARZygqp_UOHBRSMJzjfb0FmpRdGZcEJ-QQU76ASa98YfyBgvfS8NXv37_wyd2T_MAIS76vlAisG6QReirOpQ4SwBUo-XWnDk3k0XKe8r-M1Wg0_5okpGX3sRHf4-kvPwF80AAWMbP0HR5sohkNEX-CSAse_xbqbnjlAOp4_VX9sHLkWTul9o2OVCPxncDsLfT6NX5bh1TVhGKTbdBab3xB_1BztyKxJFz8T4JbjSP_E1oqf53Fy96qFCKbuoz2PBICB7u41RTNb6WjgDyAHI3GayVsOUV0hgQCQD2Q-C1sQ-4SIFZiQXUNDjywWUwjrRJqqz5NJbtumvXzazseV46CE0UJGVUk_41lM_EtA_wd9EmWnLlUxBU0UlDvEYpc3MAtAnFlwmF1Hc4NQXqNIL0h2mifj_aIHum3IWvpDdW_4RKkqRinB9-tdhNAbOKszOfIxG6oVMaWFMFBTZBILIxxzSGQZAKStd4N7RBIPyJswjiojM2EWT2r53Lr-03HjINg1sq65yUt7SUSsY-gbe8WSJV8eKRlRcYQ8ZyyeD5v078yE1Zhw5d-vx9Tua3Bf0NY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012825"/>
            <a:ext cx="14096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287" y="971629"/>
            <a:ext cx="3048000" cy="1384995"/>
          </a:xfrm>
        </p:spPr>
        <p:txBody>
          <a:bodyPr/>
          <a:lstStyle/>
          <a:p>
            <a:pPr algn="ctr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Напишите сочинение по трагедии «Ромео и Джульетта» на тему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«Что победило: любовь или вражда?»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00904" y="110093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САМОСТОЯТЕЛЬНАЯ РАБОТА</a:t>
            </a:r>
            <a:endParaRPr lang="ru-RU" sz="2400" kern="0" dirty="0"/>
          </a:p>
        </p:txBody>
      </p:sp>
      <p:sp>
        <p:nvSpPr>
          <p:cNvPr id="4" name="AutoShape 4" descr="https://d2t8nixuow17vt.cloudfront.net/movie/shot/59410/w1500_38197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936625"/>
            <a:ext cx="2286000" cy="141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СОНЕТ 130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8" y="458589"/>
            <a:ext cx="2743199" cy="2585323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Ее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глаза на звезды не похожи,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Нельзя уста кораллами назвать,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Не белоснежна плеч открытых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кожа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И черной проволокой льется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прядь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С дамасской розой, алой или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белой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Нельзя сравнить оттенок этих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щек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А тело пахнет так, как пахнет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тело,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0687" y="403225"/>
            <a:ext cx="281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Не как фиалки нежный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       лепесток.</a:t>
            </a:r>
          </a:p>
          <a:p>
            <a:pPr lvl="0"/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Ты 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не найдешь в ней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совершенных 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линий,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Особенного света на челе.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Не знаю я, как шествуют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     богини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,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Но милая ступает по земле.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все ж она уступит тем едва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      ли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,</a:t>
            </a: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Кого в сравненьях пышных </a:t>
            </a:r>
            <a:endParaRPr lang="ru-RU" sz="1400" kern="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                        оболгали</a:t>
            </a:r>
            <a:r>
              <a:rPr lang="ru-RU" sz="14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ru-RU" sz="1400" i="1" kern="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5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6558"/>
            <a:ext cx="5486400" cy="2662267"/>
          </a:xfrm>
        </p:spPr>
        <p:txBody>
          <a:bodyPr/>
          <a:lstStyle/>
          <a:p>
            <a:pPr algn="l"/>
            <a:r>
              <a:rPr lang="ru-RU" sz="1600" i="0" dirty="0" smtClean="0"/>
              <a:t>     </a:t>
            </a:r>
            <a:r>
              <a:rPr lang="ru-RU" sz="157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570" i="0" dirty="0">
                <a:solidFill>
                  <a:schemeClr val="tx2">
                    <a:lumMod val="50000"/>
                  </a:schemeClr>
                </a:solidFill>
              </a:rPr>
              <a:t>1587 г. Шекспир покинул свою семью и переселился в Лондон, где занялся театральной деятельностью.</a:t>
            </a:r>
            <a:endParaRPr lang="ru-RU" sz="157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570" i="0" dirty="0" smtClean="0">
                <a:solidFill>
                  <a:schemeClr val="tx2">
                    <a:lumMod val="50000"/>
                  </a:schemeClr>
                </a:solidFill>
              </a:rPr>
              <a:t>     Первое </a:t>
            </a:r>
            <a:r>
              <a:rPr lang="ru-RU" sz="1570" i="0" dirty="0">
                <a:solidFill>
                  <a:schemeClr val="tx2">
                    <a:lumMod val="50000"/>
                  </a:schemeClr>
                </a:solidFill>
              </a:rPr>
              <a:t>упоминание о Шекспире, как о писателе, мы находим в 1592 г. в предсмертном памфлете драматурга Роберта Грина "На грош ума, купленного за миллион раскаяния", где Грин отозвался о нем как об опасном конкуренте («выскочка», «ворона, щеголяющая в наших перьях»). В 1596 году Уильям от имени своего отца подал прошение о пожаловании его семье придворного </a:t>
            </a:r>
            <a:r>
              <a:rPr lang="ru-RU" sz="1570" i="0" dirty="0" smtClean="0">
                <a:solidFill>
                  <a:schemeClr val="tx2">
                    <a:lumMod val="50000"/>
                  </a:schemeClr>
                </a:solidFill>
              </a:rPr>
              <a:t>титула, </a:t>
            </a:r>
            <a:r>
              <a:rPr lang="ru-RU" sz="1570" i="0" dirty="0">
                <a:solidFill>
                  <a:schemeClr val="tx2">
                    <a:lumMod val="50000"/>
                  </a:schemeClr>
                </a:solidFill>
              </a:rPr>
              <a:t>фамильного герба, которое было удовлетворено. </a:t>
            </a:r>
          </a:p>
          <a:p>
            <a:endParaRPr lang="ru-RU" sz="1570" dirty="0"/>
          </a:p>
        </p:txBody>
      </p:sp>
    </p:spTree>
    <p:extLst>
      <p:ext uri="{BB962C8B-B14F-4D97-AF65-F5344CB8AC3E}">
        <p14:creationId xmlns:p14="http://schemas.microsoft.com/office/powerpoint/2010/main" val="42884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487" y="555625"/>
            <a:ext cx="3733800" cy="2487143"/>
          </a:xfrm>
        </p:spPr>
        <p:txBody>
          <a:bodyPr>
            <a:noAutofit/>
          </a:bodyPr>
          <a:lstStyle/>
          <a:p>
            <a:pPr indent="257495"/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В 1599 г. Шекспир становится одним из совладельцев нового театра "Глобуса". К этому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времени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Шекспир становится достаточно состоятельным человеком, покупает второй по величине дом в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Стратфорде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, получает право на фамильный герб и дворянское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звание.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booksite.ru/fulltext/1/001/010/001/253129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708024"/>
            <a:ext cx="171720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3" descr="1300618070_globe_theatre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1851025"/>
            <a:ext cx="1717209" cy="114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08012"/>
            <a:ext cx="5334000" cy="2354491"/>
          </a:xfrm>
        </p:spPr>
        <p:txBody>
          <a:bodyPr/>
          <a:lstStyle/>
          <a:p>
            <a:r>
              <a:rPr lang="ru-RU" i="0" dirty="0"/>
              <a:t> </a:t>
            </a:r>
            <a:r>
              <a:rPr lang="ru-RU" i="0" dirty="0" smtClean="0"/>
              <a:t>    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великого драматурга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сохранилось мало сведений: Шекспир не писал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воспоминаний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, не вел дневников, но до нас дошли документы, в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которых упоминаются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различные обстоятельства его жизни.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Шекспир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создал около тысячи образов, и в каждом из них —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частица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его собственной любви или ненависти. Его произведения —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наиболее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полная автобиография, самое достоверное жизнеописание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драматурга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, складывающееся из судеб его героев. 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ЛИТЕРАТУРНАЯ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625634"/>
            <a:ext cx="3429000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Первая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книга писателя была издана в 1594 году. Она принесла ему успех, деньги и признание. Несмотря на это, писатель продолжает работу в театре.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раннем этапе он создаёт комедии и поэмы. В это время им написаны такие произведения, как «Два веронца», «Укрощение строптивой», «Комедия ошибок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704188"/>
            <a:ext cx="823224" cy="9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03" y="1089025"/>
            <a:ext cx="838200" cy="10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www.bookland.com/img/pictures/2/215/2156799/b600x800.a0acc581bfd9cb3d8335c740914b1ef4113e4dbc60c841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49" y="1910530"/>
            <a:ext cx="825662" cy="10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ЛИТЕРАТУРНАЯ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90391"/>
            <a:ext cx="3962400" cy="2708434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Позже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появляются романтические произведения: «Сон в летнюю ночь», «Венецианский купец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 Его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произведения можно условно разделить на 4 категории.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Что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написал Шекспир: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легкие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комедии;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античные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пьесы и сонеты;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трагедии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драматические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сказки.</a:t>
            </a:r>
          </a:p>
          <a:p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626538"/>
            <a:ext cx="838200" cy="127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goods.kaypu.com/photo/52666b3829adb6901a2467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62" y="1868408"/>
            <a:ext cx="738552" cy="11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592470"/>
          </a:xfrm>
        </p:spPr>
        <p:txBody>
          <a:bodyPr/>
          <a:lstStyle/>
          <a:p>
            <a:pPr algn="ctr"/>
            <a:r>
              <a:rPr lang="ru-RU" sz="1800" dirty="0" smtClean="0"/>
              <a:t>ЯЗЫК И СЦЕНИЧЕСКИЕ СРЕДСТВА ШЕКСПИРА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21169"/>
            <a:ext cx="5334000" cy="2677656"/>
          </a:xfrm>
        </p:spPr>
        <p:txBody>
          <a:bodyPr/>
          <a:lstStyle/>
          <a:p>
            <a:r>
              <a:rPr lang="ru-RU" i="0" dirty="0" smtClean="0"/>
              <a:t> 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драматургических произведений Шекспира необычайно богат: по исследованиям филологов и литературоведов, его словарь насчитывает более 15000 слов. Речь персонажей изобилует всевозможными тропами - метафорами, аллегориями, перифразами и т.д. Драматург использовал в своих пьесах множество форм лирической поэзии XVI в. - сонет, канцону,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альбу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эпиталаму и др. Белый стих, которым в основном написаны его пьесы, отличается гибкостью и естественностью.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2413</Words>
  <Application>Microsoft Office PowerPoint</Application>
  <PresentationFormat>Произвольный</PresentationFormat>
  <Paragraphs>208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ЛИТЕРАТУРНАЯ ДЕЯТЕЛЬНОСТЬ </vt:lpstr>
      <vt:lpstr>ЛИТЕРАТУРНАЯ ДЕЯТЕЛЬНОСТЬ </vt:lpstr>
      <vt:lpstr>ЯЗЫК И СЦЕНИЧЕСКИЕ СРЕДСТВА ШЕКСПИРА </vt:lpstr>
      <vt:lpstr>ПЕРИОДИЗАЦИЯ ТВОРЧЕСТВА ШЕКСПИРА</vt:lpstr>
      <vt:lpstr>ПЕРИОДИЗАЦИЯ ТВОРЧЕСТВА ШЕКСПИРА</vt:lpstr>
      <vt:lpstr>ПЕРИОДИЗАЦИЯ ТВОРЧЕСТВА ШЕКСПИРА</vt:lpstr>
      <vt:lpstr>Презентация PowerPoint</vt:lpstr>
      <vt:lpstr>ЧТО ТАКОЕ СОНЕТ?</vt:lpstr>
      <vt:lpstr>СОНЕТ 25 (Сонеты Шекспира о дружбе)</vt:lpstr>
      <vt:lpstr>СОНЕТ 147</vt:lpstr>
      <vt:lpstr>«РОМЕО И ДЖУЛЬЕТТА»</vt:lpstr>
      <vt:lpstr>Презентация PowerPoint</vt:lpstr>
      <vt:lpstr>У.ШЕКСПИР «РОМЕО И ДЖУЛЬЕТТА». </vt:lpstr>
      <vt:lpstr>Презентация PowerPoint</vt:lpstr>
      <vt:lpstr>«РОМЕО И ДЖУЛЬЕТТА» </vt:lpstr>
      <vt:lpstr>«РОМЕО И ДЖУЛЬЕТТА» </vt:lpstr>
      <vt:lpstr>«РОМЕО И ДЖУЛЬЕТТА» </vt:lpstr>
      <vt:lpstr>ТЕМА</vt:lpstr>
      <vt:lpstr>ИДЕЯ ПЬЕСЫ</vt:lpstr>
      <vt:lpstr>КОМПОЗИЦИЯ </vt:lpstr>
      <vt:lpstr>КОМПОЗИЦИЯ </vt:lpstr>
      <vt:lpstr>ЖАНР</vt:lpstr>
      <vt:lpstr>ЖАНР</vt:lpstr>
      <vt:lpstr>ГЛАВНЫЕ ГЕРОИ</vt:lpstr>
      <vt:lpstr>ГЛАВНЫЕ ГЕРОИ</vt:lpstr>
      <vt:lpstr>ВТОРОСТЕПЕННЫЕ ПЕРСОНАЖИ</vt:lpstr>
      <vt:lpstr>ВТОРОСТЕПЕННЫЕ ПЕРСОНАЖИ</vt:lpstr>
      <vt:lpstr>ВТОРОСТЕПЕННЫЕ ПЕРСОНАЖИ</vt:lpstr>
      <vt:lpstr>Презентация PowerPoint</vt:lpstr>
      <vt:lpstr>Презентация PowerPoint</vt:lpstr>
      <vt:lpstr>Презентация PowerPoint</vt:lpstr>
      <vt:lpstr>СОНЕТ 130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209</cp:revision>
  <dcterms:created xsi:type="dcterms:W3CDTF">2020-04-13T08:05:16Z</dcterms:created>
  <dcterms:modified xsi:type="dcterms:W3CDTF">2021-03-08T19:59:49Z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