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337" r:id="rId3"/>
    <p:sldId id="308" r:id="rId4"/>
    <p:sldId id="307" r:id="rId5"/>
    <p:sldId id="309" r:id="rId6"/>
    <p:sldId id="302" r:id="rId7"/>
    <p:sldId id="325" r:id="rId8"/>
    <p:sldId id="310" r:id="rId9"/>
    <p:sldId id="311" r:id="rId10"/>
    <p:sldId id="312" r:id="rId11"/>
    <p:sldId id="313" r:id="rId12"/>
    <p:sldId id="326" r:id="rId13"/>
    <p:sldId id="329" r:id="rId14"/>
    <p:sldId id="331" r:id="rId15"/>
    <p:sldId id="330" r:id="rId16"/>
    <p:sldId id="332" r:id="rId17"/>
    <p:sldId id="333" r:id="rId18"/>
    <p:sldId id="334" r:id="rId19"/>
    <p:sldId id="304" r:id="rId20"/>
    <p:sldId id="305" r:id="rId21"/>
    <p:sldId id="327" r:id="rId22"/>
    <p:sldId id="316" r:id="rId23"/>
    <p:sldId id="335" r:id="rId24"/>
    <p:sldId id="317" r:id="rId25"/>
    <p:sldId id="336" r:id="rId26"/>
    <p:sldId id="318" r:id="rId27"/>
    <p:sldId id="319" r:id="rId28"/>
    <p:sldId id="320" r:id="rId29"/>
    <p:sldId id="321" r:id="rId30"/>
    <p:sldId id="322" r:id="rId31"/>
    <p:sldId id="323" r:id="rId32"/>
    <p:sldId id="301" r:id="rId33"/>
  </p:sldIdLst>
  <p:sldSz cx="5768975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 userDrawn="1">
          <p15:clr>
            <a:srgbClr val="A4A3A4"/>
          </p15:clr>
        </p15:guide>
        <p15:guide id="2" pos="216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3305" autoAdjust="0"/>
  </p:normalViewPr>
  <p:slideViewPr>
    <p:cSldViewPr>
      <p:cViewPr varScale="1">
        <p:scale>
          <a:sx n="156" d="100"/>
          <a:sy n="156" d="100"/>
        </p:scale>
        <p:origin x="-588" y="-90"/>
      </p:cViewPr>
      <p:guideLst>
        <p:guide orient="horz" pos="2880"/>
        <p:guide pos="216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673" y="1005903"/>
            <a:ext cx="490362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5346" y="1817116"/>
            <a:ext cx="403828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449" y="746316"/>
            <a:ext cx="250950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71023" y="746316"/>
            <a:ext cx="250950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3/9/2021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85" y="71164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3/9/2021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3/9/2021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288449" y="3017711"/>
            <a:ext cx="1326864" cy="276999"/>
          </a:xfrm>
        </p:spPr>
        <p:txBody>
          <a:bodyPr/>
          <a:lstStyle/>
          <a:p>
            <a:pPr>
              <a:defRPr/>
            </a:pPr>
            <a:fld id="{EEA8F1ED-19FD-431E-92D3-E757F7F40E2D}" type="datetimeFigureOut">
              <a:rPr lang="ru-RU" smtClean="0"/>
              <a:pPr>
                <a:defRPr/>
              </a:pPr>
              <a:t>09.03.2021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1961452" y="3017711"/>
            <a:ext cx="1846072" cy="276999"/>
          </a:xfrm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153662" y="3017711"/>
            <a:ext cx="1326864" cy="276999"/>
          </a:xfrm>
        </p:spPr>
        <p:txBody>
          <a:bodyPr/>
          <a:lstStyle/>
          <a:p>
            <a:pPr>
              <a:defRPr/>
            </a:pPr>
            <a:fld id="{CE77D5B2-2A3F-4776-9E40-86D4DA898594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pull dir="ru"/>
    <p:sndAc>
      <p:stSnd>
        <p:snd r:embed="rId1" name="chimes.wav"/>
      </p:stSnd>
    </p:sndAc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77" y="536168"/>
            <a:ext cx="5653977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66885" y="71164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346" y="982040"/>
            <a:ext cx="489628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1452" y="3017710"/>
            <a:ext cx="184607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449" y="3017710"/>
            <a:ext cx="132686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3662" y="3017710"/>
            <a:ext cx="132686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7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88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436687" y="250826"/>
            <a:ext cx="4080510" cy="5467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spcBef>
                <a:spcPts val="114"/>
              </a:spcBef>
            </a:pPr>
            <a:r>
              <a:rPr lang="ru-RU" sz="3400" spc="-5" dirty="0"/>
              <a:t>Литература </a:t>
            </a:r>
            <a:endParaRPr sz="3400" dirty="0"/>
          </a:p>
        </p:txBody>
      </p:sp>
      <p:sp>
        <p:nvSpPr>
          <p:cNvPr id="4" name="object 4"/>
          <p:cNvSpPr txBox="1"/>
          <p:nvPr/>
        </p:nvSpPr>
        <p:spPr>
          <a:xfrm>
            <a:off x="903287" y="1448271"/>
            <a:ext cx="2743200" cy="1059264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32384" marR="1048385" algn="ctr">
              <a:spcBef>
                <a:spcPts val="1160"/>
              </a:spcBef>
            </a:pP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Франсуа </a:t>
            </a:r>
          </a:p>
          <a:p>
            <a:pPr marL="32384" marR="1048385" algn="ctr">
              <a:spcBef>
                <a:spcPts val="1160"/>
              </a:spcBef>
            </a:pP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Рабле</a:t>
            </a:r>
          </a:p>
        </p:txBody>
      </p:sp>
      <p:sp>
        <p:nvSpPr>
          <p:cNvPr id="5" name="object 5"/>
          <p:cNvSpPr/>
          <p:nvPr/>
        </p:nvSpPr>
        <p:spPr>
          <a:xfrm>
            <a:off x="369887" y="1507491"/>
            <a:ext cx="344170" cy="953134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8" name="object 8"/>
          <p:cNvGrpSpPr/>
          <p:nvPr/>
        </p:nvGrpSpPr>
        <p:grpSpPr>
          <a:xfrm>
            <a:off x="4688347" y="212868"/>
            <a:ext cx="634365" cy="634365"/>
            <a:chOff x="4686759" y="212867"/>
            <a:chExt cx="634365" cy="634365"/>
          </a:xfrm>
        </p:grpSpPr>
        <p:sp>
          <p:nvSpPr>
            <p:cNvPr id="9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4918851" y="246463"/>
            <a:ext cx="173355" cy="385362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400" b="1" spc="10" dirty="0">
                <a:solidFill>
                  <a:srgbClr val="FFFFFF"/>
                </a:solidFill>
                <a:latin typeface="Arial"/>
                <a:cs typeface="Arial"/>
              </a:rPr>
              <a:t>8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713287" y="555625"/>
            <a:ext cx="594184" cy="22762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spcBef>
                <a:spcPts val="95"/>
              </a:spcBef>
            </a:pPr>
            <a:r>
              <a:rPr sz="1400" b="1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400" b="1" dirty="0">
              <a:latin typeface="Arial"/>
              <a:cs typeface="Arial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887" y="250825"/>
            <a:ext cx="609600" cy="609600"/>
          </a:xfrm>
          <a:prstGeom prst="rect">
            <a:avLst/>
          </a:prstGeom>
        </p:spPr>
      </p:pic>
      <p:pic>
        <p:nvPicPr>
          <p:cNvPr id="13" name="Объект 3"/>
          <p:cNvPicPr>
            <a:picLocks noGrp="1"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0287" y="1303655"/>
            <a:ext cx="1526857" cy="158793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7487" y="631825"/>
            <a:ext cx="5334000" cy="2215991"/>
          </a:xfrm>
        </p:spPr>
        <p:txBody>
          <a:bodyPr/>
          <a:lstStyle/>
          <a:p>
            <a:r>
              <a:rPr lang="ru-RU" i="0" dirty="0" smtClean="0">
                <a:solidFill>
                  <a:schemeClr val="tx2">
                    <a:lumMod val="50000"/>
                  </a:schemeClr>
                </a:solidFill>
              </a:rPr>
              <a:t>    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В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1545—1547 годах Рабле жил в </a:t>
            </a:r>
            <a:r>
              <a:rPr lang="ru-RU" sz="1600" i="0" dirty="0" err="1">
                <a:solidFill>
                  <a:schemeClr val="tx2">
                    <a:lumMod val="50000"/>
                  </a:schemeClr>
                </a:solidFill>
              </a:rPr>
              <a:t>Меце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, республиканском имперском вольном городе, где нашёл укрытие от осуждения парижских богословов. </a:t>
            </a:r>
            <a:endParaRPr lang="ru-RU" sz="1600" i="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В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1547 году он был назначен викарием 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Сен-Кристоф-</a:t>
            </a:r>
            <a:r>
              <a:rPr lang="ru-RU" sz="1600" i="0" dirty="0" err="1" smtClean="0">
                <a:solidFill>
                  <a:schemeClr val="tx2">
                    <a:lumMod val="50000"/>
                  </a:schemeClr>
                </a:solidFill>
              </a:rPr>
              <a:t>дю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-</a:t>
            </a:r>
            <a:r>
              <a:rPr lang="ru-RU" sz="1600" i="0" dirty="0" err="1" smtClean="0">
                <a:solidFill>
                  <a:schemeClr val="tx2">
                    <a:lumMod val="50000"/>
                  </a:schemeClr>
                </a:solidFill>
              </a:rPr>
              <a:t>Жамбе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и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 </a:t>
            </a:r>
            <a:r>
              <a:rPr lang="ru-RU" sz="1600" i="0" dirty="0" err="1">
                <a:solidFill>
                  <a:schemeClr val="tx2">
                    <a:lumMod val="50000"/>
                  </a:schemeClr>
                </a:solidFill>
              </a:rPr>
              <a:t>Мёдона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 (отказался от этой должности незадолго до своей смерти в Париже в 1553 году). В сборнике эпитафий церкви святого Павла в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Париже сказано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, что Рабле умер 9 апреля 1553 года в возрасте семидесяти лет и похоронен на кладбище этой церкви.</a:t>
            </a:r>
            <a:endParaRPr lang="ru-RU" sz="16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16938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1287" y="555625"/>
            <a:ext cx="3733800" cy="2708434"/>
          </a:xfrm>
        </p:spPr>
        <p:txBody>
          <a:bodyPr/>
          <a:lstStyle/>
          <a:p>
            <a:r>
              <a:rPr lang="ru-RU" i="0" dirty="0" smtClean="0"/>
              <a:t>    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Орудие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сатиры Рабле — смех, смех исполинский, часто чудовищный, как его герои. «Страшному общественному недугу, свирепствовавшему повсюду, он предписал огромные дозы смеха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».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 Франсуа Рабле написал всего лишь один роман. Но его произведение прославило его на века и стало декларацией следующий эпохи.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1600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1600" dirty="0" smtClean="0"/>
              <a:t>     </a:t>
            </a:r>
            <a:endParaRPr lang="ru-RU" sz="1600" dirty="0"/>
          </a:p>
        </p:txBody>
      </p:sp>
      <p:sp>
        <p:nvSpPr>
          <p:cNvPr id="4" name="AutoShape 2" descr="http://www.litagent.ru/img/upload/cover/6092_1453127256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6720" y="708025"/>
            <a:ext cx="1256824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89306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1287" y="634325"/>
            <a:ext cx="4343400" cy="2893100"/>
          </a:xfrm>
        </p:spPr>
        <p:txBody>
          <a:bodyPr/>
          <a:lstStyle/>
          <a:p>
            <a:r>
              <a:rPr lang="ru-RU" i="0" dirty="0" smtClean="0"/>
              <a:t>     </a:t>
            </a:r>
            <a:r>
              <a:rPr lang="ru-RU" sz="1450" i="0" dirty="0" smtClean="0">
                <a:solidFill>
                  <a:schemeClr val="tx2">
                    <a:lumMod val="50000"/>
                  </a:schemeClr>
                </a:solidFill>
              </a:rPr>
              <a:t>Сатирический </a:t>
            </a:r>
            <a:r>
              <a:rPr lang="ru-RU" sz="1450" i="0" dirty="0">
                <a:solidFill>
                  <a:schemeClr val="tx2">
                    <a:lumMod val="50000"/>
                  </a:schemeClr>
                </a:solidFill>
              </a:rPr>
              <a:t>роман французского писателя </a:t>
            </a:r>
            <a:r>
              <a:rPr lang="ru-RU" sz="1450" i="0" dirty="0" smtClean="0">
                <a:solidFill>
                  <a:schemeClr val="tx2">
                    <a:lumMod val="50000"/>
                  </a:schemeClr>
                </a:solidFill>
              </a:rPr>
              <a:t>XVI </a:t>
            </a:r>
            <a:r>
              <a:rPr lang="ru-RU" sz="1450" i="0" dirty="0">
                <a:solidFill>
                  <a:schemeClr val="tx2">
                    <a:lumMod val="50000"/>
                  </a:schemeClr>
                </a:solidFill>
              </a:rPr>
              <a:t>века Франсуа Рабле в пяти книгах </a:t>
            </a:r>
            <a:endParaRPr lang="ru-RU" sz="1450" i="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1450" i="0" dirty="0" smtClean="0">
                <a:solidFill>
                  <a:schemeClr val="tx2">
                    <a:lumMod val="50000"/>
                  </a:schemeClr>
                </a:solidFill>
              </a:rPr>
              <a:t>о </a:t>
            </a:r>
            <a:r>
              <a:rPr lang="ru-RU" sz="1450" i="0" dirty="0">
                <a:solidFill>
                  <a:schemeClr val="tx2">
                    <a:lumMod val="50000"/>
                  </a:schemeClr>
                </a:solidFill>
              </a:rPr>
              <a:t>двух добрых великанах-обжорах, отце и сыне. Роман высмеивает многие человеческие пороки, не щадит современные автору государство и церковь. В романе Рабле высмеивает, с одной стороны, многочисленные притязания церкви, </a:t>
            </a:r>
            <a:r>
              <a:rPr lang="ru-RU" sz="1450" i="0" dirty="0" smtClean="0">
                <a:solidFill>
                  <a:schemeClr val="tx2">
                    <a:lumMod val="50000"/>
                  </a:schemeClr>
                </a:solidFill>
              </a:rPr>
              <a:t>а с </a:t>
            </a:r>
            <a:r>
              <a:rPr lang="ru-RU" sz="1450" i="0" dirty="0">
                <a:solidFill>
                  <a:schemeClr val="tx2">
                    <a:lumMod val="50000"/>
                  </a:schemeClr>
                </a:solidFill>
              </a:rPr>
              <a:t>другой — невежество и лень монахов. Рабле красочно показывает все пороки католического духовенства, которые вызывали массовый протест во время Реформации.</a:t>
            </a:r>
          </a:p>
          <a:p>
            <a:endParaRPr lang="ru-RU" dirty="0"/>
          </a:p>
        </p:txBody>
      </p:sp>
      <p:pic>
        <p:nvPicPr>
          <p:cNvPr id="4" name="Picture 16" descr="https://images.fineartamerica.com/images-medium-large-5/rabelais-francois-c-prisma-archiv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5610" y="1012826"/>
            <a:ext cx="965877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7902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 smtClean="0"/>
              <a:t>ГЕРОИ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7487" y="631825"/>
            <a:ext cx="5334000" cy="2677656"/>
          </a:xfrm>
        </p:spPr>
        <p:txBody>
          <a:bodyPr/>
          <a:lstStyle/>
          <a:p>
            <a:r>
              <a:rPr lang="ru-RU" sz="1600" b="1" i="0" dirty="0">
                <a:solidFill>
                  <a:srgbClr val="C00000"/>
                </a:solidFill>
              </a:rPr>
              <a:t>Главные </a:t>
            </a:r>
            <a:r>
              <a:rPr lang="ru-RU" sz="1600" b="1" i="0" dirty="0" smtClean="0">
                <a:solidFill>
                  <a:srgbClr val="C00000"/>
                </a:solidFill>
              </a:rPr>
              <a:t>герои:</a:t>
            </a:r>
            <a:endParaRPr lang="ru-RU" sz="1600" b="1" i="0" dirty="0">
              <a:solidFill>
                <a:srgbClr val="C00000"/>
              </a:solidFill>
            </a:endParaRPr>
          </a:p>
          <a:p>
            <a:r>
              <a:rPr lang="ru-RU" sz="1600" b="1" i="0" dirty="0" err="1">
                <a:solidFill>
                  <a:srgbClr val="C00000"/>
                </a:solidFill>
              </a:rPr>
              <a:t>Гаргантюа</a:t>
            </a:r>
            <a:r>
              <a:rPr lang="ru-RU" sz="1600" b="1" i="0" dirty="0"/>
              <a:t> </a:t>
            </a:r>
            <a:r>
              <a:rPr lang="ru-RU" sz="1600" i="0" dirty="0"/>
              <a:t>– добродушный великан, король страны </a:t>
            </a:r>
            <a:endParaRPr lang="ru-RU" sz="1600" i="0" dirty="0" smtClean="0"/>
          </a:p>
          <a:p>
            <a:r>
              <a:rPr lang="ru-RU" sz="1600" i="0" dirty="0"/>
              <a:t> </a:t>
            </a:r>
            <a:r>
              <a:rPr lang="ru-RU" sz="1600" i="0" dirty="0" smtClean="0"/>
              <a:t>                     </a:t>
            </a:r>
            <a:r>
              <a:rPr lang="ru-RU" sz="1600" i="0" dirty="0" smtClean="0"/>
              <a:t>Утопия</a:t>
            </a:r>
            <a:r>
              <a:rPr lang="ru-RU" sz="1600" i="0" dirty="0"/>
              <a:t>.</a:t>
            </a:r>
          </a:p>
          <a:p>
            <a:r>
              <a:rPr lang="ru-RU" sz="1600" b="1" i="0" dirty="0" err="1">
                <a:solidFill>
                  <a:srgbClr val="C00000"/>
                </a:solidFill>
              </a:rPr>
              <a:t>Пантагрюэль</a:t>
            </a:r>
            <a:r>
              <a:rPr lang="ru-RU" sz="1600" i="0" dirty="0"/>
              <a:t> – сын </a:t>
            </a:r>
            <a:r>
              <a:rPr lang="ru-RU" sz="1600" i="0" dirty="0" err="1"/>
              <a:t>Гаргантюа</a:t>
            </a:r>
            <a:r>
              <a:rPr lang="ru-RU" sz="1600" i="0" dirty="0"/>
              <a:t>, принц Утопии.</a:t>
            </a:r>
          </a:p>
          <a:p>
            <a:r>
              <a:rPr lang="ru-RU" sz="1600" b="1" i="0" dirty="0">
                <a:solidFill>
                  <a:srgbClr val="C00000"/>
                </a:solidFill>
              </a:rPr>
              <a:t>Другие </a:t>
            </a:r>
            <a:r>
              <a:rPr lang="ru-RU" sz="1600" b="1" i="0" dirty="0" smtClean="0">
                <a:solidFill>
                  <a:srgbClr val="C00000"/>
                </a:solidFill>
              </a:rPr>
              <a:t>персонажи:</a:t>
            </a:r>
            <a:endParaRPr lang="ru-RU" sz="1600" b="1" i="0" dirty="0">
              <a:solidFill>
                <a:srgbClr val="C00000"/>
              </a:solidFill>
            </a:endParaRPr>
          </a:p>
          <a:p>
            <a:r>
              <a:rPr lang="ru-RU" sz="1600" b="1" i="0" dirty="0">
                <a:solidFill>
                  <a:srgbClr val="C00000"/>
                </a:solidFill>
              </a:rPr>
              <a:t>Брат Жан</a:t>
            </a:r>
            <a:r>
              <a:rPr lang="ru-RU" sz="1600" i="0" dirty="0">
                <a:solidFill>
                  <a:srgbClr val="C00000"/>
                </a:solidFill>
              </a:rPr>
              <a:t> </a:t>
            </a:r>
            <a:r>
              <a:rPr lang="ru-RU" sz="1600" i="0" dirty="0"/>
              <a:t>– молодой и жизнерадостный монах, </a:t>
            </a:r>
            <a:r>
              <a:rPr lang="ru-RU" sz="1600" i="0" dirty="0" smtClean="0"/>
              <a:t> </a:t>
            </a:r>
          </a:p>
          <a:p>
            <a:r>
              <a:rPr lang="ru-RU" sz="1600" i="0" dirty="0"/>
              <a:t> </a:t>
            </a:r>
            <a:r>
              <a:rPr lang="ru-RU" sz="1600" i="0" dirty="0" smtClean="0"/>
              <a:t>                    </a:t>
            </a:r>
            <a:r>
              <a:rPr lang="ru-RU" sz="1600" i="0" dirty="0" smtClean="0"/>
              <a:t>отважный </a:t>
            </a:r>
            <a:r>
              <a:rPr lang="ru-RU" sz="1600" i="0" dirty="0"/>
              <a:t>воин, друг </a:t>
            </a:r>
            <a:r>
              <a:rPr lang="ru-RU" sz="1600" i="0" dirty="0" err="1"/>
              <a:t>Гаргантюа</a:t>
            </a:r>
            <a:r>
              <a:rPr lang="ru-RU" sz="1600" i="0" dirty="0"/>
              <a:t>.</a:t>
            </a:r>
          </a:p>
          <a:p>
            <a:r>
              <a:rPr lang="ru-RU" sz="1600" b="1" i="0" dirty="0" err="1">
                <a:solidFill>
                  <a:srgbClr val="C00000"/>
                </a:solidFill>
              </a:rPr>
              <a:t>Панург</a:t>
            </a:r>
            <a:r>
              <a:rPr lang="ru-RU" sz="1600" b="1" i="0" dirty="0"/>
              <a:t> </a:t>
            </a:r>
            <a:r>
              <a:rPr lang="ru-RU" sz="1600" i="0" dirty="0"/>
              <a:t>– недоучившийся студент</a:t>
            </a:r>
          </a:p>
          <a:p>
            <a:r>
              <a:rPr lang="ru-RU" sz="1600" b="1" i="0" dirty="0" err="1">
                <a:solidFill>
                  <a:srgbClr val="C00000"/>
                </a:solidFill>
              </a:rPr>
              <a:t>Эпистемон</a:t>
            </a:r>
            <a:r>
              <a:rPr lang="ru-RU" sz="1600" i="0" dirty="0"/>
              <a:t> – наставник </a:t>
            </a:r>
            <a:r>
              <a:rPr lang="ru-RU" sz="1600" i="0" dirty="0" err="1"/>
              <a:t>Пантагрюэля</a:t>
            </a:r>
            <a:r>
              <a:rPr lang="ru-RU" sz="1600" i="0" dirty="0"/>
              <a:t>.</a:t>
            </a:r>
          </a:p>
          <a:p>
            <a:r>
              <a:rPr lang="ru-RU" sz="1600" b="1" i="0" dirty="0" err="1">
                <a:solidFill>
                  <a:srgbClr val="C00000"/>
                </a:solidFill>
              </a:rPr>
              <a:t>Грангузье</a:t>
            </a:r>
            <a:r>
              <a:rPr lang="ru-RU" sz="1600" b="1" i="0" dirty="0">
                <a:solidFill>
                  <a:srgbClr val="C00000"/>
                </a:solidFill>
              </a:rPr>
              <a:t> и </a:t>
            </a:r>
            <a:r>
              <a:rPr lang="ru-RU" sz="1600" b="1" i="0" dirty="0" err="1">
                <a:solidFill>
                  <a:srgbClr val="C00000"/>
                </a:solidFill>
              </a:rPr>
              <a:t>Гаргамелла</a:t>
            </a:r>
            <a:r>
              <a:rPr lang="ru-RU" sz="1600" i="0" dirty="0">
                <a:solidFill>
                  <a:srgbClr val="C00000"/>
                </a:solidFill>
              </a:rPr>
              <a:t> </a:t>
            </a:r>
            <a:r>
              <a:rPr lang="ru-RU" sz="1600" i="0" dirty="0"/>
              <a:t>– родители </a:t>
            </a:r>
            <a:r>
              <a:rPr lang="ru-RU" sz="1600" i="0" dirty="0" err="1"/>
              <a:t>Гаргантюа</a:t>
            </a:r>
            <a:r>
              <a:rPr lang="ru-RU" sz="1600" i="0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3635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 smtClean="0"/>
              <a:t>КРАТКОЕ СОДЕРЖАНИЕ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1287" y="631825"/>
            <a:ext cx="5486400" cy="2708434"/>
          </a:xfrm>
        </p:spPr>
        <p:txBody>
          <a:bodyPr/>
          <a:lstStyle/>
          <a:p>
            <a:r>
              <a:rPr lang="ru-RU" i="0" dirty="0" smtClean="0">
                <a:solidFill>
                  <a:schemeClr val="tx2">
                    <a:lumMod val="50000"/>
                  </a:schemeClr>
                </a:solidFill>
              </a:rPr>
              <a:t>    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Отец </a:t>
            </a:r>
            <a:r>
              <a:rPr lang="ru-RU" sz="1600" i="0" dirty="0" err="1">
                <a:solidFill>
                  <a:schemeClr val="tx2">
                    <a:lumMod val="50000"/>
                  </a:schemeClr>
                </a:solidFill>
              </a:rPr>
              <a:t>Гаргантюа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 – добродушный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великан</a:t>
            </a:r>
          </a:p>
          <a:p>
            <a:r>
              <a:rPr lang="ru-RU" sz="1600" i="0" dirty="0" err="1" smtClean="0">
                <a:solidFill>
                  <a:schemeClr val="tx2">
                    <a:lumMod val="50000"/>
                  </a:schemeClr>
                </a:solidFill>
              </a:rPr>
              <a:t>Грангузье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, правитель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Утопии.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Будучи уже </a:t>
            </a:r>
            <a:endParaRPr lang="ru-RU" sz="1600" i="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в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зрелом возрасте он женился на </a:t>
            </a:r>
            <a:endParaRPr lang="ru-RU" sz="1600" i="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1600" i="0" dirty="0" err="1" smtClean="0">
                <a:solidFill>
                  <a:schemeClr val="tx2">
                    <a:lumMod val="50000"/>
                  </a:schemeClr>
                </a:solidFill>
              </a:rPr>
              <a:t>Гаргамелле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Необычайно крепкий и </a:t>
            </a:r>
            <a:endParaRPr lang="ru-RU" sz="1600" i="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здоровый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малыш появился на свет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и </a:t>
            </a:r>
          </a:p>
          <a:p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вместо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привычного детского крика «он </a:t>
            </a:r>
            <a:endParaRPr lang="ru-RU" sz="1600" i="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зычным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голосом заорал: «Лакать! Лакать! </a:t>
            </a:r>
            <a:endParaRPr lang="ru-RU" sz="1600" i="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Лакать!».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Услышав страшный рев своего </a:t>
            </a:r>
            <a:endParaRPr lang="ru-RU" sz="1600" i="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первенца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ru-RU" sz="1600" i="0" dirty="0" err="1">
                <a:solidFill>
                  <a:schemeClr val="tx2">
                    <a:lumMod val="50000"/>
                  </a:schemeClr>
                </a:solidFill>
              </a:rPr>
              <a:t>Грангузье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 решил назвать сына </a:t>
            </a:r>
            <a:endParaRPr lang="ru-RU" sz="1600" i="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Огромной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глоткой – </a:t>
            </a:r>
            <a:r>
              <a:rPr lang="ru-RU" sz="1600" i="0" dirty="0" err="1" smtClean="0">
                <a:solidFill>
                  <a:schemeClr val="tx2">
                    <a:lumMod val="50000"/>
                  </a:schemeClr>
                </a:solidFill>
              </a:rPr>
              <a:t>Гаргантюа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  <a:endParaRPr lang="ru-RU" sz="1600" dirty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1600" i="0" dirty="0"/>
              <a:t> </a:t>
            </a:r>
            <a:endParaRPr lang="ru-RU" sz="1600" dirty="0"/>
          </a:p>
        </p:txBody>
      </p:sp>
      <p:pic>
        <p:nvPicPr>
          <p:cNvPr id="4" name="Picture 10" descr="https://www.soyuz.ru/public/uploads/files/6/7244825/20190306181256fa5e07b61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3687" y="1165225"/>
            <a:ext cx="1500577" cy="943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5803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1287" y="555625"/>
            <a:ext cx="5105400" cy="2462213"/>
          </a:xfrm>
        </p:spPr>
        <p:txBody>
          <a:bodyPr/>
          <a:lstStyle/>
          <a:p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     Мальчик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рос очень умным и </a:t>
            </a:r>
            <a:endParaRPr lang="ru-RU" sz="1600" i="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послушным ребенком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.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В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шесть лет </a:t>
            </a:r>
            <a:endParaRPr lang="ru-RU" sz="1600" i="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его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начали учить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грамоте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. Повзрослев, </a:t>
            </a:r>
            <a:endParaRPr lang="ru-RU" sz="1600" i="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1600" i="0" dirty="0" err="1" smtClean="0">
                <a:solidFill>
                  <a:schemeClr val="tx2">
                    <a:lumMod val="50000"/>
                  </a:schemeClr>
                </a:solidFill>
              </a:rPr>
              <a:t>Гаргантюа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 отправился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в Париж </a:t>
            </a:r>
            <a:endParaRPr lang="ru-RU" sz="1600" i="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продолжать образование.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Однажды </a:t>
            </a:r>
            <a:r>
              <a:rPr lang="ru-RU" sz="1600" i="0" dirty="0" err="1">
                <a:solidFill>
                  <a:schemeClr val="tx2">
                    <a:lumMod val="50000"/>
                  </a:schemeClr>
                </a:solidFill>
              </a:rPr>
              <a:t>Гаргантюа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стал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участником конфликта между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пекарями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и пастухами, где проявил себя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очень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смело и отважно, за что отец устроил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в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его честь шикарный пир. На празднике было множество вкусных блюд, и гости весело провели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время.</a:t>
            </a:r>
            <a:endParaRPr lang="ru-RU" sz="16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1287" y="708025"/>
            <a:ext cx="1524000" cy="10180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6929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7487" y="555625"/>
            <a:ext cx="4267200" cy="3016210"/>
          </a:xfrm>
        </p:spPr>
        <p:txBody>
          <a:bodyPr/>
          <a:lstStyle/>
          <a:p>
            <a:r>
              <a:rPr lang="ru-RU" i="0" dirty="0" smtClean="0"/>
              <a:t>     </a:t>
            </a:r>
            <a:r>
              <a:rPr lang="ru-RU" i="0" dirty="0" smtClean="0">
                <a:solidFill>
                  <a:schemeClr val="tx2">
                    <a:lumMod val="50000"/>
                  </a:schemeClr>
                </a:solidFill>
              </a:rPr>
              <a:t>Когда </a:t>
            </a:r>
            <a:r>
              <a:rPr lang="ru-RU" i="0" dirty="0">
                <a:solidFill>
                  <a:schemeClr val="tx2">
                    <a:lumMod val="50000"/>
                  </a:schemeClr>
                </a:solidFill>
              </a:rPr>
              <a:t>богатырю исполнилось </a:t>
            </a:r>
            <a:r>
              <a:rPr lang="ru-RU" i="0" dirty="0" smtClean="0">
                <a:solidFill>
                  <a:schemeClr val="tx2">
                    <a:lumMod val="50000"/>
                  </a:schemeClr>
                </a:solidFill>
              </a:rPr>
              <a:t>пятьдесят четыре </a:t>
            </a:r>
            <a:r>
              <a:rPr lang="ru-RU" i="0" dirty="0">
                <a:solidFill>
                  <a:schemeClr val="tx2">
                    <a:lumMod val="50000"/>
                  </a:schemeClr>
                </a:solidFill>
              </a:rPr>
              <a:t>года, он стал отцом. </a:t>
            </a:r>
            <a:r>
              <a:rPr lang="ru-RU" i="0" dirty="0" smtClean="0">
                <a:solidFill>
                  <a:schemeClr val="tx2">
                    <a:lumMod val="50000"/>
                  </a:schemeClr>
                </a:solidFill>
              </a:rPr>
              <a:t>Мальчика </a:t>
            </a:r>
            <a:r>
              <a:rPr lang="ru-RU" i="0" dirty="0">
                <a:solidFill>
                  <a:schemeClr val="tx2">
                    <a:lumMod val="50000"/>
                  </a:schemeClr>
                </a:solidFill>
              </a:rPr>
              <a:t>назвали </a:t>
            </a:r>
            <a:r>
              <a:rPr lang="ru-RU" i="0" dirty="0" err="1">
                <a:solidFill>
                  <a:schemeClr val="tx2">
                    <a:lumMod val="50000"/>
                  </a:schemeClr>
                </a:solidFill>
              </a:rPr>
              <a:t>Пантагрюэль</a:t>
            </a:r>
            <a:r>
              <a:rPr lang="ru-RU" i="0" dirty="0">
                <a:solidFill>
                  <a:schemeClr val="tx2">
                    <a:lumMod val="50000"/>
                  </a:schemeClr>
                </a:solidFill>
              </a:rPr>
              <a:t>. </a:t>
            </a:r>
            <a:r>
              <a:rPr lang="ru-RU" i="0" dirty="0" err="1">
                <a:solidFill>
                  <a:schemeClr val="tx2">
                    <a:lumMod val="50000"/>
                  </a:schemeClr>
                </a:solidFill>
              </a:rPr>
              <a:t>Гаргантюа</a:t>
            </a:r>
            <a:r>
              <a:rPr lang="ru-RU" i="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i="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i="0" dirty="0">
                <a:solidFill>
                  <a:schemeClr val="tx2">
                    <a:lumMod val="50000"/>
                  </a:schemeClr>
                </a:solidFill>
              </a:rPr>
              <a:t>занялся воспитанием сына</a:t>
            </a:r>
            <a:r>
              <a:rPr lang="ru-RU" i="0" dirty="0" smtClean="0">
                <a:solidFill>
                  <a:schemeClr val="tx2">
                    <a:lumMod val="50000"/>
                  </a:schemeClr>
                </a:solidFill>
              </a:rPr>
              <a:t>. </a:t>
            </a:r>
            <a:r>
              <a:rPr lang="ru-RU" i="0" dirty="0" err="1" smtClean="0">
                <a:solidFill>
                  <a:schemeClr val="tx2">
                    <a:lumMod val="50000"/>
                  </a:schemeClr>
                </a:solidFill>
              </a:rPr>
              <a:t>Пантагрюэль</a:t>
            </a:r>
            <a:r>
              <a:rPr lang="ru-RU" i="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i="0" dirty="0">
                <a:solidFill>
                  <a:schemeClr val="tx2">
                    <a:lumMod val="50000"/>
                  </a:schemeClr>
                </a:solidFill>
              </a:rPr>
              <a:t>рос настоящим силачом. </a:t>
            </a:r>
            <a:endParaRPr lang="ru-RU" i="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i="0" dirty="0" smtClean="0">
                <a:solidFill>
                  <a:schemeClr val="tx2">
                    <a:lumMod val="50000"/>
                  </a:schemeClr>
                </a:solidFill>
              </a:rPr>
              <a:t>Отец </a:t>
            </a:r>
            <a:r>
              <a:rPr lang="ru-RU" i="0" dirty="0">
                <a:solidFill>
                  <a:schemeClr val="tx2">
                    <a:lumMod val="50000"/>
                  </a:schemeClr>
                </a:solidFill>
              </a:rPr>
              <a:t>отправил его учиться в Париж, где он </a:t>
            </a:r>
            <a:endParaRPr lang="ru-RU" i="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i="0" dirty="0" smtClean="0">
                <a:solidFill>
                  <a:schemeClr val="tx2">
                    <a:lumMod val="50000"/>
                  </a:schemeClr>
                </a:solidFill>
              </a:rPr>
              <a:t>читал </a:t>
            </a:r>
            <a:r>
              <a:rPr lang="ru-RU" i="0" dirty="0">
                <a:solidFill>
                  <a:schemeClr val="tx2">
                    <a:lumMod val="50000"/>
                  </a:schemeClr>
                </a:solidFill>
              </a:rPr>
              <a:t>книги из библиотеки святого Виктора.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i="0" dirty="0" smtClean="0">
                <a:solidFill>
                  <a:schemeClr val="tx2">
                    <a:lumMod val="50000"/>
                  </a:schemeClr>
                </a:solidFill>
              </a:rPr>
              <a:t>Силач </a:t>
            </a:r>
            <a:r>
              <a:rPr lang="ru-RU" i="0" dirty="0">
                <a:solidFill>
                  <a:schemeClr val="tx2">
                    <a:lumMod val="50000"/>
                  </a:schemeClr>
                </a:solidFill>
              </a:rPr>
              <a:t>познакомился с человеком по имени </a:t>
            </a:r>
            <a:r>
              <a:rPr lang="ru-RU" i="0" dirty="0" err="1">
                <a:solidFill>
                  <a:schemeClr val="tx2">
                    <a:lumMod val="50000"/>
                  </a:schemeClr>
                </a:solidFill>
              </a:rPr>
              <a:t>Панург</a:t>
            </a:r>
            <a:r>
              <a:rPr lang="ru-RU" i="0" dirty="0">
                <a:solidFill>
                  <a:schemeClr val="tx2">
                    <a:lumMod val="50000"/>
                  </a:schemeClr>
                </a:solidFill>
              </a:rPr>
              <a:t>, и между ними завязалась хорошая </a:t>
            </a:r>
            <a:r>
              <a:rPr lang="ru-RU" i="0" dirty="0" smtClean="0">
                <a:solidFill>
                  <a:schemeClr val="tx2">
                    <a:lumMod val="50000"/>
                  </a:schemeClr>
                </a:solidFill>
              </a:rPr>
              <a:t>дружба. </a:t>
            </a:r>
            <a:r>
              <a:rPr lang="ru-RU" i="0" dirty="0" err="1" smtClean="0">
                <a:solidFill>
                  <a:schemeClr val="tx2">
                    <a:lumMod val="50000"/>
                  </a:schemeClr>
                </a:solidFill>
              </a:rPr>
              <a:t>Пантагрюэль</a:t>
            </a:r>
            <a:r>
              <a:rPr lang="ru-RU" i="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i="0" dirty="0">
                <a:solidFill>
                  <a:schemeClr val="tx2">
                    <a:lumMod val="50000"/>
                  </a:schemeClr>
                </a:solidFill>
              </a:rPr>
              <a:t>и его друзья прошли множество приключений. Уничтожили несчетное количество вражеских рыцарей и одержали победу над великанами.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dirty="0">
                <a:solidFill>
                  <a:schemeClr val="tx2">
                    <a:lumMod val="50000"/>
                  </a:schemeClr>
                </a:solidFill>
              </a:rPr>
            </a:br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colorTemperature colorTemp="88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3687" y="1286696"/>
            <a:ext cx="1423757" cy="10215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63198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1287" y="555625"/>
            <a:ext cx="3886200" cy="2539157"/>
          </a:xfrm>
        </p:spPr>
        <p:txBody>
          <a:bodyPr/>
          <a:lstStyle/>
          <a:p>
            <a:r>
              <a:rPr lang="ru-RU" dirty="0" smtClean="0"/>
              <a:t>     </a:t>
            </a:r>
            <a:r>
              <a:rPr lang="ru-RU" sz="1500" i="0" dirty="0" err="1" smtClean="0">
                <a:solidFill>
                  <a:schemeClr val="tx2">
                    <a:lumMod val="50000"/>
                  </a:schemeClr>
                </a:solidFill>
              </a:rPr>
              <a:t>Пантагрюэль</a:t>
            </a:r>
            <a:r>
              <a:rPr lang="ru-RU" sz="1500" i="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1500" i="0" dirty="0">
                <a:solidFill>
                  <a:schemeClr val="tx2">
                    <a:lumMod val="50000"/>
                  </a:schemeClr>
                </a:solidFill>
              </a:rPr>
              <a:t>и его друзья </a:t>
            </a:r>
            <a:r>
              <a:rPr lang="ru-RU" sz="1500" i="0" dirty="0" smtClean="0">
                <a:solidFill>
                  <a:schemeClr val="tx2">
                    <a:lumMod val="50000"/>
                  </a:schemeClr>
                </a:solidFill>
              </a:rPr>
              <a:t>побывали во многих странах, также  </a:t>
            </a:r>
            <a:r>
              <a:rPr lang="ru-RU" sz="1500" i="0" dirty="0">
                <a:solidFill>
                  <a:schemeClr val="tx2">
                    <a:lumMod val="50000"/>
                  </a:schemeClr>
                </a:solidFill>
              </a:rPr>
              <a:t>в </a:t>
            </a:r>
            <a:r>
              <a:rPr lang="ru-RU" sz="1500" i="0" dirty="0" err="1">
                <a:solidFill>
                  <a:schemeClr val="tx2">
                    <a:lumMod val="50000"/>
                  </a:schemeClr>
                </a:solidFill>
              </a:rPr>
              <a:t>Фонарии</a:t>
            </a:r>
            <a:r>
              <a:rPr lang="ru-RU" sz="1500" i="0" dirty="0">
                <a:solidFill>
                  <a:schemeClr val="tx2">
                    <a:lumMod val="50000"/>
                  </a:schemeClr>
                </a:solidFill>
              </a:rPr>
              <a:t> и погостили у принцессы </a:t>
            </a:r>
            <a:r>
              <a:rPr lang="ru-RU" sz="1500" i="0" dirty="0" err="1">
                <a:solidFill>
                  <a:schemeClr val="tx2">
                    <a:lumMod val="50000"/>
                  </a:schemeClr>
                </a:solidFill>
              </a:rPr>
              <a:t>Бакбук</a:t>
            </a:r>
            <a:r>
              <a:rPr lang="ru-RU" sz="1500" i="0" dirty="0">
                <a:solidFill>
                  <a:schemeClr val="tx2">
                    <a:lumMod val="50000"/>
                  </a:schemeClr>
                </a:solidFill>
              </a:rPr>
              <a:t>. Здесь в волшебном фонтане искусили </a:t>
            </a:r>
            <a:r>
              <a:rPr lang="ru-RU" sz="1500" i="0" dirty="0" err="1">
                <a:solidFill>
                  <a:schemeClr val="tx2">
                    <a:lumMod val="50000"/>
                  </a:schemeClr>
                </a:solidFill>
              </a:rPr>
              <a:t>фалернское</a:t>
            </a:r>
            <a:r>
              <a:rPr lang="ru-RU" sz="1500" i="0" dirty="0">
                <a:solidFill>
                  <a:schemeClr val="tx2">
                    <a:lumMod val="50000"/>
                  </a:schemeClr>
                </a:solidFill>
              </a:rPr>
              <a:t> вино и услышали слово Божественной Бутылки, а после отправились в обратный путь навстречу новым приключениям</a:t>
            </a:r>
            <a:r>
              <a:rPr lang="ru-RU" sz="1500" i="0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</a:p>
          <a:p>
            <a:r>
              <a:rPr lang="ru-RU" sz="1500" i="0" dirty="0">
                <a:solidFill>
                  <a:schemeClr val="tx2">
                    <a:lumMod val="50000"/>
                  </a:schemeClr>
                </a:solidFill>
              </a:rPr>
              <a:t>Благородство и милосердие </a:t>
            </a:r>
            <a:r>
              <a:rPr lang="ru-RU" sz="1500" i="0" dirty="0" err="1" smtClean="0">
                <a:solidFill>
                  <a:schemeClr val="tx2">
                    <a:lumMod val="50000"/>
                  </a:schemeClr>
                </a:solidFill>
              </a:rPr>
              <a:t>Пантагрюэля</a:t>
            </a:r>
            <a:r>
              <a:rPr lang="ru-RU" sz="1500" i="0" dirty="0" smtClean="0">
                <a:solidFill>
                  <a:schemeClr val="tx2">
                    <a:lumMod val="50000"/>
                  </a:schemeClr>
                </a:solidFill>
              </a:rPr>
              <a:t> проявляются </a:t>
            </a:r>
            <a:r>
              <a:rPr lang="ru-RU" sz="1500" i="0" dirty="0">
                <a:solidFill>
                  <a:schemeClr val="tx2">
                    <a:lumMod val="50000"/>
                  </a:schemeClr>
                </a:solidFill>
              </a:rPr>
              <a:t>в мудрой политике, которой он придерживается в стране </a:t>
            </a:r>
            <a:r>
              <a:rPr lang="ru-RU" sz="1500" i="0" dirty="0" err="1">
                <a:solidFill>
                  <a:schemeClr val="tx2">
                    <a:lumMod val="50000"/>
                  </a:schemeClr>
                </a:solidFill>
              </a:rPr>
              <a:t>дипсодов</a:t>
            </a:r>
            <a:r>
              <a:rPr lang="ru-RU" sz="1500" i="0" dirty="0">
                <a:solidFill>
                  <a:schemeClr val="tx2">
                    <a:lumMod val="50000"/>
                  </a:schemeClr>
                </a:solidFill>
              </a:rPr>
              <a:t>, земли которых завоевал. </a:t>
            </a:r>
            <a:endParaRPr lang="ru-RU" sz="15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6897" y="784225"/>
            <a:ext cx="1364590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63436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1287" y="555625"/>
            <a:ext cx="5257800" cy="2585323"/>
          </a:xfrm>
        </p:spPr>
        <p:txBody>
          <a:bodyPr/>
          <a:lstStyle/>
          <a:p>
            <a:r>
              <a:rPr lang="ru-RU" i="0" dirty="0" smtClean="0"/>
              <a:t>     </a:t>
            </a:r>
            <a:r>
              <a:rPr lang="ru-RU" i="0" dirty="0" err="1" smtClean="0">
                <a:solidFill>
                  <a:schemeClr val="tx2">
                    <a:lumMod val="50000"/>
                  </a:schemeClr>
                </a:solidFill>
              </a:rPr>
              <a:t>Пантагрюэль</a:t>
            </a:r>
            <a:r>
              <a:rPr lang="ru-RU" i="0" dirty="0" smtClean="0">
                <a:solidFill>
                  <a:schemeClr val="tx2">
                    <a:lumMod val="50000"/>
                  </a:schemeClr>
                </a:solidFill>
              </a:rPr>
              <a:t>  </a:t>
            </a:r>
            <a:r>
              <a:rPr lang="ru-RU" i="0" dirty="0">
                <a:solidFill>
                  <a:schemeClr val="tx2">
                    <a:lumMod val="50000"/>
                  </a:schemeClr>
                </a:solidFill>
              </a:rPr>
              <a:t>против того, чтобы грабить и </a:t>
            </a:r>
            <a:endParaRPr lang="ru-RU" i="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i="0" dirty="0" smtClean="0">
                <a:solidFill>
                  <a:schemeClr val="tx2">
                    <a:lumMod val="50000"/>
                  </a:schemeClr>
                </a:solidFill>
              </a:rPr>
              <a:t>разорять </a:t>
            </a:r>
            <a:r>
              <a:rPr lang="ru-RU" i="0" dirty="0">
                <a:solidFill>
                  <a:schemeClr val="tx2">
                    <a:lumMod val="50000"/>
                  </a:schemeClr>
                </a:solidFill>
              </a:rPr>
              <a:t>покоренные народы, </a:t>
            </a:r>
            <a:r>
              <a:rPr lang="ru-RU" i="0" dirty="0" smtClean="0">
                <a:solidFill>
                  <a:schemeClr val="tx2">
                    <a:lumMod val="50000"/>
                  </a:schemeClr>
                </a:solidFill>
              </a:rPr>
              <a:t>напротив</a:t>
            </a:r>
            <a:r>
              <a:rPr lang="ru-RU" i="0" dirty="0">
                <a:solidFill>
                  <a:schemeClr val="tx2">
                    <a:lumMod val="50000"/>
                  </a:schemeClr>
                </a:solidFill>
              </a:rPr>
              <a:t>, их </a:t>
            </a:r>
            <a:endParaRPr lang="ru-RU" i="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i="0" dirty="0" smtClean="0">
                <a:solidFill>
                  <a:schemeClr val="tx2">
                    <a:lumMod val="50000"/>
                  </a:schemeClr>
                </a:solidFill>
              </a:rPr>
              <a:t>необходимо </a:t>
            </a:r>
            <a:r>
              <a:rPr lang="ru-RU" i="0" dirty="0">
                <a:solidFill>
                  <a:schemeClr val="tx2">
                    <a:lumMod val="50000"/>
                  </a:schemeClr>
                </a:solidFill>
              </a:rPr>
              <a:t>«охранять от всяких бурь, напастей и повреждений». Сущность характера </a:t>
            </a:r>
            <a:r>
              <a:rPr lang="ru-RU" i="0" dirty="0" err="1">
                <a:solidFill>
                  <a:schemeClr val="tx2">
                    <a:lumMod val="50000"/>
                  </a:schemeClr>
                </a:solidFill>
              </a:rPr>
              <a:t>Пантагрюэля</a:t>
            </a:r>
            <a:r>
              <a:rPr lang="ru-RU" i="0" dirty="0" smtClean="0">
                <a:solidFill>
                  <a:schemeClr val="tx2">
                    <a:lumMod val="50000"/>
                  </a:schemeClr>
                </a:solidFill>
              </a:rPr>
              <a:t>, </a:t>
            </a:r>
          </a:p>
          <a:p>
            <a:r>
              <a:rPr lang="ru-RU" i="0" dirty="0" smtClean="0">
                <a:solidFill>
                  <a:schemeClr val="tx2">
                    <a:lumMod val="50000"/>
                  </a:schemeClr>
                </a:solidFill>
              </a:rPr>
              <a:t>который </a:t>
            </a:r>
            <a:r>
              <a:rPr lang="ru-RU" i="0" dirty="0">
                <a:solidFill>
                  <a:schemeClr val="tx2">
                    <a:lumMod val="50000"/>
                  </a:schemeClr>
                </a:solidFill>
              </a:rPr>
              <a:t>стремится жить в гармонии с окружающим </a:t>
            </a:r>
            <a:endParaRPr lang="ru-RU" i="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i="0" dirty="0" smtClean="0">
                <a:solidFill>
                  <a:schemeClr val="tx2">
                    <a:lumMod val="50000"/>
                  </a:schemeClr>
                </a:solidFill>
              </a:rPr>
              <a:t>миром</a:t>
            </a:r>
            <a:r>
              <a:rPr lang="ru-RU" i="0" dirty="0"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ru-RU" i="0" dirty="0" smtClean="0">
                <a:solidFill>
                  <a:schemeClr val="tx2">
                    <a:lumMod val="50000"/>
                  </a:schemeClr>
                </a:solidFill>
              </a:rPr>
              <a:t>- </a:t>
            </a:r>
            <a:r>
              <a:rPr lang="ru-RU" i="0" dirty="0">
                <a:solidFill>
                  <a:schemeClr val="tx2">
                    <a:lumMod val="50000"/>
                  </a:schemeClr>
                </a:solidFill>
              </a:rPr>
              <a:t>это, по словам Рабле, «глубокая и </a:t>
            </a:r>
            <a:endParaRPr lang="ru-RU" i="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i="0" dirty="0" smtClean="0">
                <a:solidFill>
                  <a:schemeClr val="tx2">
                    <a:lumMod val="50000"/>
                  </a:schemeClr>
                </a:solidFill>
              </a:rPr>
              <a:t>несокрушимая </a:t>
            </a:r>
            <a:r>
              <a:rPr lang="ru-RU" i="0" dirty="0">
                <a:solidFill>
                  <a:schemeClr val="tx2">
                    <a:lumMod val="50000"/>
                  </a:schemeClr>
                </a:solidFill>
              </a:rPr>
              <a:t>жизнерадостность, перед которой </a:t>
            </a:r>
            <a:endParaRPr lang="ru-RU" i="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i="0" dirty="0" smtClean="0">
                <a:solidFill>
                  <a:schemeClr val="tx2">
                    <a:lumMod val="50000"/>
                  </a:schemeClr>
                </a:solidFill>
              </a:rPr>
              <a:t>все </a:t>
            </a:r>
            <a:r>
              <a:rPr lang="ru-RU" i="0" dirty="0">
                <a:solidFill>
                  <a:schemeClr val="tx2">
                    <a:lumMod val="50000"/>
                  </a:schemeClr>
                </a:solidFill>
              </a:rPr>
              <a:t>преходящее бессильно». Философия </a:t>
            </a:r>
            <a:endParaRPr lang="ru-RU" i="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i="0" dirty="0" smtClean="0">
                <a:solidFill>
                  <a:schemeClr val="tx2">
                    <a:lumMod val="50000"/>
                  </a:schemeClr>
                </a:solidFill>
              </a:rPr>
              <a:t>«</a:t>
            </a:r>
            <a:r>
              <a:rPr lang="ru-RU" i="0" dirty="0" err="1">
                <a:solidFill>
                  <a:schemeClr val="tx2">
                    <a:lumMod val="50000"/>
                  </a:schemeClr>
                </a:solidFill>
              </a:rPr>
              <a:t>пантагрюэлизма</a:t>
            </a:r>
            <a:r>
              <a:rPr lang="ru-RU" i="0" dirty="0">
                <a:solidFill>
                  <a:schemeClr val="tx2">
                    <a:lumMod val="50000"/>
                  </a:schemeClr>
                </a:solidFill>
              </a:rPr>
              <a:t>», которой, как утверждает сам автор, наполнена его книга и которую исповедуют ее герои, отрицает всякий аскетизм, подавление и ограничение природных потребностей и духовных устремлений человека.</a:t>
            </a:r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4687" y="631825"/>
            <a:ext cx="1081363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8387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738664"/>
          </a:xfrm>
        </p:spPr>
        <p:txBody>
          <a:bodyPr/>
          <a:lstStyle/>
          <a:p>
            <a:pPr algn="ctr"/>
            <a:r>
              <a:rPr lang="ru-RU" sz="2400" dirty="0" smtClean="0"/>
              <a:t>ЖАНРОВЫЕ ОСОБЕННОСТИ</a:t>
            </a:r>
            <a:br>
              <a:rPr lang="ru-RU" sz="2400" dirty="0" smtClean="0"/>
            </a:b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7487" y="631825"/>
            <a:ext cx="4114800" cy="2431435"/>
          </a:xfrm>
        </p:spPr>
        <p:txBody>
          <a:bodyPr/>
          <a:lstStyle/>
          <a:p>
            <a:pPr fontAlgn="base"/>
            <a:r>
              <a:rPr lang="ru-RU" i="0" dirty="0" smtClean="0"/>
              <a:t>    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«</a:t>
            </a:r>
            <a:r>
              <a:rPr lang="ru-RU" sz="1600" i="0" dirty="0" err="1">
                <a:solidFill>
                  <a:schemeClr val="tx2">
                    <a:lumMod val="50000"/>
                  </a:schemeClr>
                </a:solidFill>
              </a:rPr>
              <a:t>Гаргантюа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 и </a:t>
            </a:r>
            <a:r>
              <a:rPr lang="ru-RU" sz="1600" i="0" dirty="0" err="1">
                <a:solidFill>
                  <a:schemeClr val="tx2">
                    <a:lumMod val="50000"/>
                  </a:schemeClr>
                </a:solidFill>
              </a:rPr>
              <a:t>Пантагрюэль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» — это сатирический роман, созданный с помощью таких литературных приемов, как гротеск и гипербола. К сожалению, смысл многих саркастических выпадов Франсуа Рабле в настоящее время утрачен, поэтому объемный труд читается натужно, хоть и должен был развеселить публику, как ярмарочный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балаган.</a:t>
            </a:r>
            <a:endParaRPr lang="ru-RU" sz="1600" i="0" dirty="0">
              <a:solidFill>
                <a:schemeClr val="tx2">
                  <a:lumMod val="50000"/>
                </a:schemeClr>
              </a:solidFill>
            </a:endParaRPr>
          </a:p>
          <a:p>
            <a:endParaRPr lang="ru-RU" dirty="0"/>
          </a:p>
        </p:txBody>
      </p:sp>
      <p:pic>
        <p:nvPicPr>
          <p:cNvPr id="4" name="Picture 12" descr="https://avatars.mds.yandex.net/get-zen_doc/112297/pub_5dd0fa6a3e9c2b75e1727b56_5dd0fb771b50cd22ca7b2ba0/scale_120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9887" y="1012825"/>
            <a:ext cx="1392765" cy="1044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91322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087" y="102424"/>
            <a:ext cx="5638800" cy="338554"/>
          </a:xfrm>
        </p:spPr>
        <p:txBody>
          <a:bodyPr/>
          <a:lstStyle/>
          <a:p>
            <a:pPr algn="ctr"/>
            <a:r>
              <a:rPr lang="ru-RU" sz="2200" dirty="0" smtClean="0"/>
              <a:t>ЛИТЕРАТУРА ЭПОХИ ВОЗРОЖДЕНИЯ</a:t>
            </a:r>
            <a:endParaRPr lang="ru-RU" sz="22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1287" y="555625"/>
            <a:ext cx="5486400" cy="2554545"/>
          </a:xfrm>
        </p:spPr>
        <p:txBody>
          <a:bodyPr/>
          <a:lstStyle/>
          <a:p>
            <a:r>
              <a:rPr lang="ru-RU" i="0" dirty="0"/>
              <a:t> </a:t>
            </a:r>
            <a:r>
              <a:rPr lang="ru-RU" sz="1600" i="0" dirty="0" smtClean="0"/>
              <a:t>     </a:t>
            </a:r>
            <a:r>
              <a:rPr lang="ru-RU" sz="1500" i="0" dirty="0" smtClean="0">
                <a:solidFill>
                  <a:schemeClr val="tx2">
                    <a:lumMod val="50000"/>
                  </a:schemeClr>
                </a:solidFill>
              </a:rPr>
              <a:t>Литература </a:t>
            </a:r>
            <a:r>
              <a:rPr lang="ru-RU" sz="1500" i="0" dirty="0">
                <a:solidFill>
                  <a:schemeClr val="tx2">
                    <a:lumMod val="50000"/>
                  </a:schemeClr>
                </a:solidFill>
              </a:rPr>
              <a:t>эпохи Возрождения – это произведения, созданные с конца XIII по начало XVII столетия. В этот период сформированы основы современной литературы. Для текстов Ренессанса характерны гуманизм, жизнерадостность, опора на античность, гармония мироощущения, эмоциональность. Сочинения эпохи Возрождения характеризуются обновлением, обращением писателей и мыслителей к культуре и искусству античности, подражанием ее высоким </a:t>
            </a:r>
            <a:r>
              <a:rPr lang="ru-RU" sz="1500" i="0" dirty="0" smtClean="0">
                <a:solidFill>
                  <a:schemeClr val="tx2">
                    <a:lumMod val="50000"/>
                  </a:schemeClr>
                </a:solidFill>
              </a:rPr>
              <a:t>идеалам.</a:t>
            </a:r>
            <a:r>
              <a:rPr lang="ru-RU" sz="1500" i="0" dirty="0">
                <a:solidFill>
                  <a:schemeClr val="tx2">
                    <a:lumMod val="50000"/>
                  </a:schemeClr>
                </a:solidFill>
              </a:rPr>
              <a:t> </a:t>
            </a:r>
            <a:endParaRPr lang="ru-RU" sz="1500" i="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1500" i="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1500" i="0" dirty="0" smtClean="0">
                <a:solidFill>
                  <a:schemeClr val="tx2">
                    <a:lumMod val="50000"/>
                  </a:schemeClr>
                </a:solidFill>
              </a:rPr>
              <a:t>    </a:t>
            </a:r>
            <a:r>
              <a:rPr lang="ru-RU" sz="1500" b="1" i="0" dirty="0" smtClean="0">
                <a:solidFill>
                  <a:schemeClr val="tx2">
                    <a:lumMod val="50000"/>
                  </a:schemeClr>
                </a:solidFill>
              </a:rPr>
              <a:t>Франсуа</a:t>
            </a:r>
            <a:r>
              <a:rPr lang="ru-RU" sz="1500" b="1" i="0" dirty="0">
                <a:solidFill>
                  <a:schemeClr val="tx2">
                    <a:lumMod val="50000"/>
                  </a:schemeClr>
                </a:solidFill>
              </a:rPr>
              <a:t> Рабле</a:t>
            </a:r>
            <a:r>
              <a:rPr lang="ru-RU" sz="1500" i="0" dirty="0">
                <a:solidFill>
                  <a:schemeClr val="tx2">
                    <a:lumMod val="50000"/>
                  </a:schemeClr>
                </a:solidFill>
              </a:rPr>
              <a:t> – писатель - гуманист, </a:t>
            </a:r>
            <a:r>
              <a:rPr lang="ru-RU" sz="1500" b="1" i="0" dirty="0">
                <a:solidFill>
                  <a:schemeClr val="tx2">
                    <a:lumMod val="50000"/>
                  </a:schemeClr>
                </a:solidFill>
              </a:rPr>
              <a:t>представитель</a:t>
            </a:r>
          </a:p>
          <a:p>
            <a:r>
              <a:rPr lang="ru-RU" sz="1500" i="0" dirty="0">
                <a:solidFill>
                  <a:schemeClr val="tx2">
                    <a:lumMod val="50000"/>
                  </a:schemeClr>
                </a:solidFill>
              </a:rPr>
              <a:t> </a:t>
            </a:r>
            <a:r>
              <a:rPr lang="ru-RU" sz="1500" b="1" i="0" dirty="0">
                <a:solidFill>
                  <a:schemeClr val="tx2">
                    <a:lumMod val="50000"/>
                  </a:schemeClr>
                </a:solidFill>
              </a:rPr>
              <a:t>эпохи</a:t>
            </a:r>
            <a:r>
              <a:rPr lang="ru-RU" sz="1500" i="0" dirty="0">
                <a:solidFill>
                  <a:schemeClr val="tx2">
                    <a:lumMod val="50000"/>
                  </a:schemeClr>
                </a:solidFill>
              </a:rPr>
              <a:t> Возрождения.</a:t>
            </a:r>
          </a:p>
        </p:txBody>
      </p:sp>
    </p:spTree>
    <p:extLst>
      <p:ext uri="{BB962C8B-B14F-4D97-AF65-F5344CB8AC3E}">
        <p14:creationId xmlns:p14="http://schemas.microsoft.com/office/powerpoint/2010/main" val="3395997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738664"/>
          </a:xfrm>
        </p:spPr>
        <p:txBody>
          <a:bodyPr/>
          <a:lstStyle/>
          <a:p>
            <a:pPr algn="ctr"/>
            <a:r>
              <a:rPr lang="ru-RU" sz="2400" dirty="0" smtClean="0"/>
              <a:t>ОСНОВНЫЕ ТЕМЫ</a:t>
            </a:r>
            <a:br>
              <a:rPr lang="ru-RU" sz="2400" dirty="0" smtClean="0"/>
            </a:b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1287" y="625634"/>
            <a:ext cx="5486400" cy="2215991"/>
          </a:xfrm>
        </p:spPr>
        <p:txBody>
          <a:bodyPr/>
          <a:lstStyle/>
          <a:p>
            <a:pPr fontAlgn="base"/>
            <a:r>
              <a:rPr lang="ru-RU" i="0" dirty="0" smtClean="0"/>
              <a:t>     </a:t>
            </a:r>
            <a:r>
              <a:rPr lang="ru-RU" sz="1600" i="0" dirty="0" smtClean="0"/>
              <a:t>Автор </a:t>
            </a:r>
            <a:r>
              <a:rPr lang="ru-RU" sz="1600" i="0" dirty="0"/>
              <a:t>обличает извечные человеческие </a:t>
            </a:r>
            <a:endParaRPr lang="ru-RU" sz="1600" i="0" dirty="0" smtClean="0"/>
          </a:p>
          <a:p>
            <a:pPr fontAlgn="base"/>
            <a:r>
              <a:rPr lang="ru-RU" sz="1600" i="0" dirty="0" smtClean="0"/>
              <a:t>пороки </a:t>
            </a:r>
            <a:r>
              <a:rPr lang="ru-RU" sz="1600" i="0" dirty="0"/>
              <a:t>и высмеивает слабости, </a:t>
            </a:r>
            <a:endParaRPr lang="ru-RU" sz="1600" i="0" dirty="0" smtClean="0"/>
          </a:p>
          <a:p>
            <a:pPr fontAlgn="base"/>
            <a:r>
              <a:rPr lang="ru-RU" sz="1600" i="0" dirty="0" smtClean="0"/>
              <a:t>недостатки и </a:t>
            </a:r>
            <a:r>
              <a:rPr lang="ru-RU" sz="1600" i="0" dirty="0"/>
              <a:t>проблемы своего времени. </a:t>
            </a:r>
            <a:endParaRPr lang="ru-RU" sz="1600" i="0" dirty="0" smtClean="0"/>
          </a:p>
          <a:p>
            <a:pPr fontAlgn="base"/>
            <a:r>
              <a:rPr lang="ru-RU" sz="1600" i="0" dirty="0"/>
              <a:t> </a:t>
            </a:r>
            <a:r>
              <a:rPr lang="ru-RU" sz="1600" i="0" dirty="0" smtClean="0"/>
              <a:t>    Излюбленными объектами </a:t>
            </a:r>
            <a:r>
              <a:rPr lang="ru-RU" sz="1600" i="0" dirty="0"/>
              <a:t>для </a:t>
            </a:r>
            <a:endParaRPr lang="ru-RU" sz="1600" i="0" dirty="0" smtClean="0"/>
          </a:p>
          <a:p>
            <a:pPr fontAlgn="base"/>
            <a:r>
              <a:rPr lang="ru-RU" sz="1600" i="0" dirty="0" smtClean="0"/>
              <a:t>насмешек </a:t>
            </a:r>
            <a:r>
              <a:rPr lang="ru-RU" sz="1600" i="0" dirty="0"/>
              <a:t>Рабле являются </a:t>
            </a:r>
            <a:r>
              <a:rPr lang="ru-RU" sz="1600" i="0" dirty="0" smtClean="0"/>
              <a:t>церковь </a:t>
            </a:r>
            <a:r>
              <a:rPr lang="ru-RU" sz="1600" i="0" dirty="0"/>
              <a:t>и </a:t>
            </a:r>
            <a:endParaRPr lang="ru-RU" sz="1600" i="0" dirty="0" smtClean="0"/>
          </a:p>
          <a:p>
            <a:pPr fontAlgn="base"/>
            <a:r>
              <a:rPr lang="ru-RU" sz="1600" i="0" dirty="0" smtClean="0"/>
              <a:t>католический </a:t>
            </a:r>
            <a:r>
              <a:rPr lang="ru-RU" sz="1600" i="0" dirty="0"/>
              <a:t>институт </a:t>
            </a:r>
            <a:r>
              <a:rPr lang="ru-RU" sz="1600" i="0" dirty="0" smtClean="0"/>
              <a:t>монашества</a:t>
            </a:r>
            <a:r>
              <a:rPr lang="ru-RU" sz="1600" i="0" dirty="0"/>
              <a:t>, </a:t>
            </a:r>
            <a:r>
              <a:rPr lang="ru-RU" sz="1600" i="0" dirty="0" smtClean="0"/>
              <a:t>что </a:t>
            </a:r>
          </a:p>
          <a:p>
            <a:pPr fontAlgn="base"/>
            <a:r>
              <a:rPr lang="ru-RU" sz="1600" i="0" dirty="0" smtClean="0"/>
              <a:t>неудивительно - </a:t>
            </a:r>
            <a:r>
              <a:rPr lang="ru-RU" sz="1600" i="0" dirty="0"/>
              <a:t>он знал о лени, </a:t>
            </a:r>
            <a:r>
              <a:rPr lang="ru-RU" sz="1600" i="0" dirty="0" smtClean="0"/>
              <a:t>невежестве</a:t>
            </a:r>
            <a:r>
              <a:rPr lang="ru-RU" sz="1600" i="0" dirty="0"/>
              <a:t>, алчности, ханжестве и </a:t>
            </a:r>
            <a:r>
              <a:rPr lang="ru-RU" sz="1600" i="0" dirty="0" smtClean="0"/>
              <a:t>лицемерии </a:t>
            </a:r>
            <a:r>
              <a:rPr lang="ru-RU" sz="1600" i="0" dirty="0"/>
              <a:t>духовного сословия не понаслышке, </a:t>
            </a:r>
            <a:r>
              <a:rPr lang="ru-RU" sz="1600" i="0" dirty="0" smtClean="0"/>
              <a:t>ведь </a:t>
            </a:r>
            <a:r>
              <a:rPr lang="ru-RU" sz="1600" i="0" dirty="0"/>
              <a:t>сам в молодости жил в монастыре. </a:t>
            </a:r>
            <a:endParaRPr lang="ru-RU" sz="1600" dirty="0"/>
          </a:p>
        </p:txBody>
      </p:sp>
      <p:pic>
        <p:nvPicPr>
          <p:cNvPr id="4" name="Picture 8" descr="http://mywishlist.ru/pic/i/wish/orig/009/382/784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1376" y="631825"/>
            <a:ext cx="1322633" cy="129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01710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 smtClean="0"/>
              <a:t>ГЛАВНАЯ ИДЕЯ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7487" y="590153"/>
            <a:ext cx="5410200" cy="2462213"/>
          </a:xfrm>
        </p:spPr>
        <p:txBody>
          <a:bodyPr/>
          <a:lstStyle/>
          <a:p>
            <a:r>
              <a:rPr lang="ru-RU" i="0" dirty="0" smtClean="0"/>
              <a:t>    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Главная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идея произведения — демонстрация приобщения к национальной культуре французов, а не безоговорочное подчинение пугающей демагогии католицизма. Он искренне желал, чтобы человек рассчитывал на собственный здравый смысл, а не на абстрактные и неправильно истолкованные учения схоластиков. Теоретики были оторваны от настоящей жизни. Они не работали, поэтому не могли ничему толковому научить народ, ведь не понимали его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потребностей.</a:t>
            </a:r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24438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 smtClean="0"/>
              <a:t>СТИЛИСТИКА РАБЛЕ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1287" y="701834"/>
            <a:ext cx="5410200" cy="2215991"/>
          </a:xfrm>
        </p:spPr>
        <p:txBody>
          <a:bodyPr/>
          <a:lstStyle/>
          <a:p>
            <a:pPr fontAlgn="base"/>
            <a:r>
              <a:rPr lang="ru-RU" i="0" dirty="0" smtClean="0"/>
              <a:t>    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Язык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в романе «</a:t>
            </a:r>
            <a:r>
              <a:rPr lang="ru-RU" sz="1600" i="0" dirty="0" err="1">
                <a:solidFill>
                  <a:schemeClr val="tx2">
                    <a:lumMod val="50000"/>
                  </a:schemeClr>
                </a:solidFill>
              </a:rPr>
              <a:t>Гаргантюа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 и </a:t>
            </a:r>
            <a:r>
              <a:rPr lang="ru-RU" sz="1600" i="0" dirty="0" err="1">
                <a:solidFill>
                  <a:schemeClr val="tx2">
                    <a:lumMod val="50000"/>
                  </a:schemeClr>
                </a:solidFill>
              </a:rPr>
              <a:t>Пантагрюэль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» изобилует непристойными словесными оборотами и карикатурно поданными выжимками из священных текстов. Текст неразрывно связан с народной культурой Франции позднего Средневековья и Возрождения. Образы главных героев, </a:t>
            </a:r>
            <a:r>
              <a:rPr lang="ru-RU" sz="1600" i="0" dirty="0" err="1">
                <a:solidFill>
                  <a:schemeClr val="tx2">
                    <a:lumMod val="50000"/>
                  </a:schemeClr>
                </a:solidFill>
              </a:rPr>
              <a:t>Гаргантюа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 и </a:t>
            </a:r>
            <a:r>
              <a:rPr lang="ru-RU" sz="1600" i="0" dirty="0" err="1">
                <a:solidFill>
                  <a:schemeClr val="tx2">
                    <a:lumMod val="50000"/>
                  </a:schemeClr>
                </a:solidFill>
              </a:rPr>
              <a:t>Пантагрюэля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, имена которых взяты напрямую из французского фольклора, символизируют Ренессанс с его отказом </a:t>
            </a:r>
            <a:endParaRPr lang="ru-RU" sz="1600" i="0" dirty="0" smtClean="0">
              <a:solidFill>
                <a:schemeClr val="tx2">
                  <a:lumMod val="50000"/>
                </a:schemeClr>
              </a:solidFill>
            </a:endParaRPr>
          </a:p>
          <a:p>
            <a:pPr fontAlgn="base"/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от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традиционных жизненных установок Средневековья</a:t>
            </a:r>
            <a:r>
              <a:rPr lang="ru-RU" i="0" dirty="0">
                <a:solidFill>
                  <a:schemeClr val="tx2">
                    <a:lumMod val="50000"/>
                  </a:schemeClr>
                </a:solidFill>
              </a:rPr>
              <a:t>. </a:t>
            </a:r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0757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 smtClean="0"/>
              <a:t>СТИЛИСТИКА РАБЛЕ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1287" y="555625"/>
            <a:ext cx="4038600" cy="2677656"/>
          </a:xfrm>
        </p:spPr>
        <p:txBody>
          <a:bodyPr/>
          <a:lstStyle/>
          <a:p>
            <a:pPr fontAlgn="base"/>
            <a:r>
              <a:rPr lang="ru-RU" i="0" dirty="0"/>
              <a:t> </a:t>
            </a:r>
            <a:r>
              <a:rPr lang="ru-RU" i="0" dirty="0" smtClean="0"/>
              <a:t>   </a:t>
            </a:r>
            <a:r>
              <a:rPr lang="ru-RU" sz="1600" b="1" i="0" dirty="0" smtClean="0">
                <a:solidFill>
                  <a:schemeClr val="tx2">
                    <a:lumMod val="50000"/>
                  </a:schemeClr>
                </a:solidFill>
              </a:rPr>
              <a:t>Главная </a:t>
            </a:r>
            <a:r>
              <a:rPr lang="ru-RU" sz="1600" b="1" i="0" dirty="0">
                <a:solidFill>
                  <a:schemeClr val="tx2">
                    <a:lumMod val="50000"/>
                  </a:schemeClr>
                </a:solidFill>
              </a:rPr>
              <a:t>идея эпохи Возрождения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 – возвращение интереса к светскому искусству и познанию мира, свободному </a:t>
            </a:r>
            <a:endParaRPr lang="ru-RU" sz="1600" i="0" dirty="0" smtClean="0">
              <a:solidFill>
                <a:schemeClr val="tx2">
                  <a:lumMod val="50000"/>
                </a:schemeClr>
              </a:solidFill>
            </a:endParaRPr>
          </a:p>
          <a:p>
            <a:pPr fontAlgn="base"/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от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догм и ограничений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</a:p>
          <a:p>
            <a:pPr fontAlgn="base"/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  </a:t>
            </a:r>
            <a:r>
              <a:rPr lang="ru-RU" sz="1600" b="1" i="0" dirty="0" smtClean="0">
                <a:solidFill>
                  <a:schemeClr val="tx2">
                    <a:lumMod val="50000"/>
                  </a:schemeClr>
                </a:solidFill>
              </a:rPr>
              <a:t>Язык </a:t>
            </a:r>
            <a:r>
              <a:rPr lang="ru-RU" sz="1600" b="1" i="0" dirty="0">
                <a:solidFill>
                  <a:schemeClr val="tx2">
                    <a:lumMod val="50000"/>
                  </a:schemeClr>
                </a:solidFill>
              </a:rPr>
              <a:t>Рабле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 — причудливый, сложный, нагромождение оборотов и средств художественной выразительности сбивает читателя с толку, заставляет не раз перечитывать предложение в погоне за сутью.</a:t>
            </a:r>
          </a:p>
          <a:p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3687" y="936625"/>
            <a:ext cx="1474920" cy="1621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227252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 smtClean="0"/>
              <a:t>КОМПОЗИЦИЯ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1287" y="555625"/>
            <a:ext cx="3962400" cy="2585323"/>
          </a:xfrm>
        </p:spPr>
        <p:txBody>
          <a:bodyPr/>
          <a:lstStyle/>
          <a:p>
            <a:pPr fontAlgn="base"/>
            <a:r>
              <a:rPr lang="ru-RU" i="0" dirty="0" smtClean="0">
                <a:solidFill>
                  <a:schemeClr val="tx2">
                    <a:lumMod val="50000"/>
                  </a:schemeClr>
                </a:solidFill>
              </a:rPr>
              <a:t>     Гротескно-комическая </a:t>
            </a:r>
            <a:r>
              <a:rPr lang="ru-RU" i="0" dirty="0">
                <a:solidFill>
                  <a:schemeClr val="tx2">
                    <a:lumMod val="50000"/>
                  </a:schemeClr>
                </a:solidFill>
              </a:rPr>
              <a:t>структура романа «</a:t>
            </a:r>
            <a:r>
              <a:rPr lang="ru-RU" i="0" dirty="0" err="1">
                <a:solidFill>
                  <a:schemeClr val="tx2">
                    <a:lumMod val="50000"/>
                  </a:schemeClr>
                </a:solidFill>
              </a:rPr>
              <a:t>Гаргантюа</a:t>
            </a:r>
            <a:r>
              <a:rPr lang="ru-RU" i="0" dirty="0">
                <a:solidFill>
                  <a:schemeClr val="tx2">
                    <a:lumMod val="50000"/>
                  </a:schemeClr>
                </a:solidFill>
              </a:rPr>
              <a:t> и </a:t>
            </a:r>
            <a:r>
              <a:rPr lang="ru-RU" i="0" dirty="0" err="1">
                <a:solidFill>
                  <a:schemeClr val="tx2">
                    <a:lumMod val="50000"/>
                  </a:schemeClr>
                </a:solidFill>
              </a:rPr>
              <a:t>Пантагрюэль</a:t>
            </a:r>
            <a:r>
              <a:rPr lang="ru-RU" i="0" dirty="0">
                <a:solidFill>
                  <a:schemeClr val="tx2">
                    <a:lumMod val="50000"/>
                  </a:schemeClr>
                </a:solidFill>
              </a:rPr>
              <a:t>» имеет несколько функций. Она заманивает читателя, интересует его на протяжении всего повествования и облегчает восприятие глубоких мыслей в основе творческого </a:t>
            </a:r>
            <a:endParaRPr lang="ru-RU" i="0" dirty="0" smtClean="0">
              <a:solidFill>
                <a:schemeClr val="tx2">
                  <a:lumMod val="50000"/>
                </a:schemeClr>
              </a:solidFill>
            </a:endParaRPr>
          </a:p>
          <a:p>
            <a:pPr fontAlgn="base"/>
            <a:r>
              <a:rPr lang="ru-RU" i="0" dirty="0" smtClean="0">
                <a:solidFill>
                  <a:schemeClr val="tx2">
                    <a:lumMod val="50000"/>
                  </a:schemeClr>
                </a:solidFill>
              </a:rPr>
              <a:t>метода </a:t>
            </a:r>
            <a:r>
              <a:rPr lang="ru-RU" i="0" dirty="0">
                <a:solidFill>
                  <a:schemeClr val="tx2">
                    <a:lumMod val="50000"/>
                  </a:schemeClr>
                </a:solidFill>
              </a:rPr>
              <a:t>Рабле. С другой стороны, она их маскирует, то есть служит щитом от въедливой цензуры. Шутовство и дуракаваляние образуют мощный комический эффект в средневековой литературе на пороге эпохи Возрождения. </a:t>
            </a:r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8194" name="Picture 2" descr="https://disgustingmen.com/wp-content/uploads/2020/02/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7488" y="860425"/>
            <a:ext cx="1524000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7097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 smtClean="0"/>
              <a:t>КОМПОЗИЦИЯ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1287" y="492105"/>
            <a:ext cx="3886200" cy="3416320"/>
          </a:xfrm>
        </p:spPr>
        <p:txBody>
          <a:bodyPr/>
          <a:lstStyle/>
          <a:p>
            <a:pPr fontAlgn="base"/>
            <a:r>
              <a:rPr lang="ru-RU" i="0" dirty="0"/>
              <a:t> </a:t>
            </a:r>
            <a:r>
              <a:rPr lang="ru-RU" i="0" dirty="0" smtClean="0"/>
              <a:t>     </a:t>
            </a:r>
            <a:r>
              <a:rPr lang="ru-RU" sz="1600" i="0" dirty="0" smtClean="0"/>
              <a:t>Композиция </a:t>
            </a:r>
            <a:r>
              <a:rPr lang="ru-RU" sz="1600" i="0" dirty="0"/>
              <a:t>романа – это свободное чередование эпизодов и образов</a:t>
            </a:r>
            <a:r>
              <a:rPr lang="ru-RU" sz="1600" i="0" dirty="0" smtClean="0"/>
              <a:t>.</a:t>
            </a:r>
            <a:r>
              <a:rPr lang="ru-RU" sz="1600" i="0" dirty="0"/>
              <a:t> Скрепляющей основной идеей «</a:t>
            </a:r>
            <a:r>
              <a:rPr lang="ru-RU" sz="1600" i="0" dirty="0" err="1"/>
              <a:t>Гаргантюа</a:t>
            </a:r>
            <a:r>
              <a:rPr lang="ru-RU" sz="1600" i="0" dirty="0"/>
              <a:t> и </a:t>
            </a:r>
            <a:r>
              <a:rPr lang="ru-RU" sz="1600" i="0" dirty="0" err="1"/>
              <a:t>Пантагрюэль</a:t>
            </a:r>
            <a:r>
              <a:rPr lang="ru-RU" sz="1600" i="0" dirty="0"/>
              <a:t>»  является гротеск народного характера. Не все мысли Рабле расшифрованы. Частный случай гротеска – размеры </a:t>
            </a:r>
            <a:r>
              <a:rPr lang="ru-RU" sz="1600" i="0" dirty="0" err="1"/>
              <a:t>Гаргантюа</a:t>
            </a:r>
            <a:r>
              <a:rPr lang="ru-RU" sz="1600" i="0" dirty="0"/>
              <a:t> </a:t>
            </a:r>
            <a:endParaRPr lang="ru-RU" sz="1600" i="0" dirty="0" smtClean="0"/>
          </a:p>
          <a:p>
            <a:pPr fontAlgn="base"/>
            <a:r>
              <a:rPr lang="ru-RU" sz="1600" i="0" dirty="0" smtClean="0"/>
              <a:t>в </a:t>
            </a:r>
            <a:r>
              <a:rPr lang="ru-RU" sz="1600" i="0" dirty="0"/>
              <a:t>первых двух книгах. Это гиперболизированное стремление натуры освободиться от гнета средневековых норм.</a:t>
            </a:r>
          </a:p>
          <a:p>
            <a:endParaRPr lang="ru-RU" dirty="0"/>
          </a:p>
        </p:txBody>
      </p:sp>
      <p:pic>
        <p:nvPicPr>
          <p:cNvPr id="9218" name="Picture 2" descr="https://polny-shkaf.utopia14.org/albums/zz11/bukvoed/106821/654538/img007_zpsfcd71b6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3687" y="784225"/>
            <a:ext cx="1371600" cy="1907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4983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 smtClean="0"/>
              <a:t>ГЛАВНАЯ ИДЕЯ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7487" y="624145"/>
            <a:ext cx="5410200" cy="2454518"/>
          </a:xfrm>
        </p:spPr>
        <p:txBody>
          <a:bodyPr/>
          <a:lstStyle/>
          <a:p>
            <a:pPr fontAlgn="base"/>
            <a:r>
              <a:rPr lang="ru-RU" i="0" dirty="0" smtClean="0"/>
              <a:t>     </a:t>
            </a:r>
            <a:r>
              <a:rPr lang="ru-RU" sz="1450" i="0" dirty="0" smtClean="0">
                <a:solidFill>
                  <a:schemeClr val="tx2">
                    <a:lumMod val="50000"/>
                  </a:schemeClr>
                </a:solidFill>
              </a:rPr>
              <a:t>Хоть </a:t>
            </a:r>
            <a:r>
              <a:rPr lang="ru-RU" sz="1450" i="0" dirty="0">
                <a:solidFill>
                  <a:schemeClr val="tx2">
                    <a:lumMod val="50000"/>
                  </a:schemeClr>
                </a:solidFill>
              </a:rPr>
              <a:t>книга и велика по объему, словно ее герой, она несет вполне себе конкретный посыл. Рабле видел, как люди страдают от засилья религиозного суеверия, воспринимая не умелые проповеди, как слово Божие, хотя именно в них теряется смысл любого религиозного культа. Народ же прозябал в невежестве и фанатизме, поэтому родители не хотели лечить и учить детей, считая любое вмешательство в ум и тело своего ребенка бесовским промыслом. Поэтому главная идея романа Рабле — показать приобщение к национальной французской культуре, ее истокам, а не рабское повиновение жутковатой демагогии католицизма. </a:t>
            </a:r>
            <a:endParaRPr lang="ru-RU" sz="145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5002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630942"/>
          </a:xfrm>
        </p:spPr>
        <p:txBody>
          <a:bodyPr/>
          <a:lstStyle/>
          <a:p>
            <a:r>
              <a:rPr lang="ru-RU" dirty="0" smtClean="0"/>
              <a:t>ХАРАКТЕРИСТИКА ГЛАВНЫХ ГЕРОЕВ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7487" y="555625"/>
            <a:ext cx="5257800" cy="2800767"/>
          </a:xfrm>
        </p:spPr>
        <p:txBody>
          <a:bodyPr/>
          <a:lstStyle/>
          <a:p>
            <a:pPr fontAlgn="base"/>
            <a:r>
              <a:rPr lang="ru-RU" i="0" dirty="0" smtClean="0"/>
              <a:t>     </a:t>
            </a:r>
            <a:r>
              <a:rPr lang="ru-RU" i="0" dirty="0" smtClean="0">
                <a:solidFill>
                  <a:schemeClr val="tx2">
                    <a:lumMod val="50000"/>
                  </a:schemeClr>
                </a:solidFill>
              </a:rPr>
              <a:t>Описания </a:t>
            </a:r>
            <a:r>
              <a:rPr lang="ru-RU" i="0" dirty="0">
                <a:solidFill>
                  <a:schemeClr val="tx2">
                    <a:lumMod val="50000"/>
                  </a:schemeClr>
                </a:solidFill>
              </a:rPr>
              <a:t>персонажей в книге крайне разрознены и обильны, поэтому бывает сложно сразу сориентироваться, кто есть кто. Для понимания сути романа необходимо четко уяснить себе, кто такой </a:t>
            </a:r>
            <a:r>
              <a:rPr lang="ru-RU" i="0" dirty="0" err="1" smtClean="0">
                <a:solidFill>
                  <a:schemeClr val="tx2">
                    <a:lumMod val="50000"/>
                  </a:schemeClr>
                </a:solidFill>
              </a:rPr>
              <a:t>Гаргантюа</a:t>
            </a:r>
            <a:r>
              <a:rPr lang="ru-RU" i="0" dirty="0" smtClean="0">
                <a:solidFill>
                  <a:schemeClr val="tx2">
                    <a:lumMod val="50000"/>
                  </a:schemeClr>
                </a:solidFill>
              </a:rPr>
              <a:t>?</a:t>
            </a:r>
            <a:r>
              <a:rPr lang="ru-RU" b="1" i="0" dirty="0">
                <a:solidFill>
                  <a:schemeClr val="tx2">
                    <a:lumMod val="50000"/>
                  </a:schemeClr>
                </a:solidFill>
              </a:rPr>
              <a:t> </a:t>
            </a:r>
            <a:r>
              <a:rPr lang="ru-RU" i="0" dirty="0">
                <a:solidFill>
                  <a:schemeClr val="tx2">
                    <a:lumMod val="50000"/>
                  </a:schemeClr>
                </a:solidFill>
              </a:rPr>
              <a:t>Это король государства Утопия из рода великанов. Появляется в первой и эпизодически во второй и третьей книгах </a:t>
            </a:r>
            <a:r>
              <a:rPr lang="ru-RU" i="0" dirty="0" smtClean="0">
                <a:solidFill>
                  <a:schemeClr val="tx2">
                    <a:lumMod val="50000"/>
                  </a:schemeClr>
                </a:solidFill>
              </a:rPr>
              <a:t>романа.</a:t>
            </a:r>
          </a:p>
          <a:p>
            <a:pPr fontAlgn="base"/>
            <a:r>
              <a:rPr lang="ru-RU" i="0" dirty="0" smtClean="0">
                <a:solidFill>
                  <a:schemeClr val="tx2">
                    <a:lumMod val="50000"/>
                  </a:schemeClr>
                </a:solidFill>
              </a:rPr>
              <a:t>Как </a:t>
            </a:r>
            <a:r>
              <a:rPr lang="ru-RU" i="0" dirty="0">
                <a:solidFill>
                  <a:schemeClr val="tx2">
                    <a:lumMod val="50000"/>
                  </a:schemeClr>
                </a:solidFill>
              </a:rPr>
              <a:t>мы знаем, это не единственный великан в творении Рабле. Кто же такой </a:t>
            </a:r>
            <a:r>
              <a:rPr lang="ru-RU" i="0" dirty="0" err="1" smtClean="0">
                <a:solidFill>
                  <a:schemeClr val="tx2">
                    <a:lumMod val="50000"/>
                  </a:schemeClr>
                </a:solidFill>
              </a:rPr>
              <a:t>Пантагрюэль</a:t>
            </a:r>
            <a:r>
              <a:rPr lang="ru-RU" i="0" dirty="0" smtClean="0">
                <a:solidFill>
                  <a:schemeClr val="tx2">
                    <a:lumMod val="50000"/>
                  </a:schemeClr>
                </a:solidFill>
              </a:rPr>
              <a:t>? </a:t>
            </a:r>
            <a:r>
              <a:rPr lang="ru-RU" i="0" dirty="0">
                <a:solidFill>
                  <a:schemeClr val="tx2">
                    <a:lumMod val="50000"/>
                  </a:schemeClr>
                </a:solidFill>
              </a:rPr>
              <a:t>Это сын </a:t>
            </a:r>
            <a:r>
              <a:rPr lang="ru-RU" i="0" dirty="0" err="1">
                <a:solidFill>
                  <a:schemeClr val="tx2">
                    <a:lumMod val="50000"/>
                  </a:schemeClr>
                </a:solidFill>
              </a:rPr>
              <a:t>Гаргантюа</a:t>
            </a:r>
            <a:r>
              <a:rPr lang="ru-RU" i="0" dirty="0">
                <a:solidFill>
                  <a:schemeClr val="tx2">
                    <a:lumMod val="50000"/>
                  </a:schemeClr>
                </a:solidFill>
              </a:rPr>
              <a:t>, принц королевства Утопия. Появляется в романе со второй книги. Представляет собой тип передового человека эпохи Возрождения, который интересуется сразу несколькими научными дисциплинами и видами искусства.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76497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 smtClean="0"/>
              <a:t>АНАЛИЗ ПЕРВОЙ КНИГИ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1287" y="544969"/>
            <a:ext cx="5486399" cy="2677656"/>
          </a:xfrm>
        </p:spPr>
        <p:txBody>
          <a:bodyPr/>
          <a:lstStyle/>
          <a:p>
            <a:pPr fontAlgn="base"/>
            <a:r>
              <a:rPr lang="ru-RU" i="0" dirty="0" smtClean="0"/>
              <a:t>     </a:t>
            </a:r>
            <a:r>
              <a:rPr lang="ru-RU" sz="1450" i="0" dirty="0" smtClean="0">
                <a:solidFill>
                  <a:schemeClr val="tx2">
                    <a:lumMod val="50000"/>
                  </a:schemeClr>
                </a:solidFill>
              </a:rPr>
              <a:t>В </a:t>
            </a:r>
            <a:r>
              <a:rPr lang="ru-RU" sz="1450" i="0" dirty="0">
                <a:solidFill>
                  <a:schemeClr val="tx2">
                    <a:lumMod val="50000"/>
                  </a:schemeClr>
                </a:solidFill>
              </a:rPr>
              <a:t>первой книге </a:t>
            </a:r>
            <a:r>
              <a:rPr lang="ru-RU" sz="1450" i="0" dirty="0" err="1">
                <a:solidFill>
                  <a:schemeClr val="tx2">
                    <a:lumMod val="50000"/>
                  </a:schemeClr>
                </a:solidFill>
              </a:rPr>
              <a:t>Гаргантюа</a:t>
            </a:r>
            <a:r>
              <a:rPr lang="ru-RU" sz="1450" i="0" dirty="0">
                <a:solidFill>
                  <a:schemeClr val="tx2">
                    <a:lumMod val="50000"/>
                  </a:schemeClr>
                </a:solidFill>
              </a:rPr>
              <a:t>  – добрый, миролюбивый великан-король. Их вообще в романе три таких красавца: </a:t>
            </a:r>
            <a:r>
              <a:rPr lang="ru-RU" sz="1450" i="0" dirty="0" err="1">
                <a:solidFill>
                  <a:schemeClr val="tx2">
                    <a:lumMod val="50000"/>
                  </a:schemeClr>
                </a:solidFill>
              </a:rPr>
              <a:t>Грангузье</a:t>
            </a:r>
            <a:r>
              <a:rPr lang="ru-RU" sz="1450" i="0" dirty="0"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ru-RU" sz="1450" i="0" dirty="0" err="1">
                <a:solidFill>
                  <a:schemeClr val="tx2">
                    <a:lumMod val="50000"/>
                  </a:schemeClr>
                </a:solidFill>
              </a:rPr>
              <a:t>Гаргантюа</a:t>
            </a:r>
            <a:r>
              <a:rPr lang="ru-RU" sz="1450" i="0" dirty="0">
                <a:solidFill>
                  <a:schemeClr val="tx2">
                    <a:lumMod val="50000"/>
                  </a:schemeClr>
                </a:solidFill>
              </a:rPr>
              <a:t> и </a:t>
            </a:r>
            <a:r>
              <a:rPr lang="ru-RU" sz="1450" i="0" dirty="0" err="1">
                <a:solidFill>
                  <a:schemeClr val="tx2">
                    <a:lumMod val="50000"/>
                  </a:schemeClr>
                </a:solidFill>
              </a:rPr>
              <a:t>Пантагрюэль</a:t>
            </a:r>
            <a:r>
              <a:rPr lang="ru-RU" sz="1450" i="0" dirty="0">
                <a:solidFill>
                  <a:schemeClr val="tx2">
                    <a:lumMod val="50000"/>
                  </a:schemeClr>
                </a:solidFill>
              </a:rPr>
              <a:t>. Так же есть три главные темы:</a:t>
            </a:r>
          </a:p>
          <a:p>
            <a:pPr fontAlgn="base"/>
            <a:r>
              <a:rPr lang="ru-RU" sz="1450" b="1" i="0" dirty="0">
                <a:solidFill>
                  <a:schemeClr val="tx2">
                    <a:lumMod val="50000"/>
                  </a:schemeClr>
                </a:solidFill>
              </a:rPr>
              <a:t>Воспитание </a:t>
            </a:r>
            <a:r>
              <a:rPr lang="ru-RU" sz="1450" b="1" i="0" dirty="0" err="1">
                <a:solidFill>
                  <a:schemeClr val="tx2">
                    <a:lumMod val="50000"/>
                  </a:schemeClr>
                </a:solidFill>
              </a:rPr>
              <a:t>Гаргантюа</a:t>
            </a:r>
            <a:r>
              <a:rPr lang="ru-RU" sz="1450" b="1" i="0" dirty="0">
                <a:solidFill>
                  <a:schemeClr val="tx2">
                    <a:lumMod val="50000"/>
                  </a:schemeClr>
                </a:solidFill>
              </a:rPr>
              <a:t>.</a:t>
            </a:r>
            <a:r>
              <a:rPr lang="ru-RU" sz="1450" i="0" dirty="0">
                <a:solidFill>
                  <a:schemeClr val="tx2">
                    <a:lumMod val="50000"/>
                  </a:schemeClr>
                </a:solidFill>
              </a:rPr>
              <a:t> Противопоставление средневекового и ренессансного воспитания. Но даже в такой серьезной теме автор использует пародийную </a:t>
            </a:r>
            <a:r>
              <a:rPr lang="ru-RU" sz="1450" i="0" dirty="0" smtClean="0">
                <a:solidFill>
                  <a:schemeClr val="tx2">
                    <a:lumMod val="50000"/>
                  </a:schemeClr>
                </a:solidFill>
              </a:rPr>
              <a:t>игру.</a:t>
            </a:r>
            <a:endParaRPr lang="ru-RU" sz="1450" i="0" dirty="0">
              <a:solidFill>
                <a:schemeClr val="tx2">
                  <a:lumMod val="50000"/>
                </a:schemeClr>
              </a:solidFill>
            </a:endParaRPr>
          </a:p>
          <a:p>
            <a:pPr fontAlgn="base"/>
            <a:r>
              <a:rPr lang="ru-RU" sz="1450" b="1" i="0" dirty="0">
                <a:solidFill>
                  <a:schemeClr val="tx2">
                    <a:lumMod val="50000"/>
                  </a:schemeClr>
                </a:solidFill>
              </a:rPr>
              <a:t>Война с </a:t>
            </a:r>
            <a:r>
              <a:rPr lang="ru-RU" sz="1450" b="1" i="0" dirty="0" err="1">
                <a:solidFill>
                  <a:schemeClr val="tx2">
                    <a:lumMod val="50000"/>
                  </a:schemeClr>
                </a:solidFill>
              </a:rPr>
              <a:t>Пикрохолом</a:t>
            </a:r>
            <a:r>
              <a:rPr lang="ru-RU" sz="1450" i="0" dirty="0">
                <a:solidFill>
                  <a:schemeClr val="tx2">
                    <a:lumMod val="50000"/>
                  </a:schemeClr>
                </a:solidFill>
              </a:rPr>
              <a:t>. Противопоставление </a:t>
            </a:r>
            <a:r>
              <a:rPr lang="ru-RU" sz="1450" i="0" dirty="0" err="1">
                <a:solidFill>
                  <a:schemeClr val="tx2">
                    <a:lumMod val="50000"/>
                  </a:schemeClr>
                </a:solidFill>
              </a:rPr>
              <a:t>Пикрохола</a:t>
            </a:r>
            <a:r>
              <a:rPr lang="ru-RU" sz="1450" i="0" dirty="0">
                <a:solidFill>
                  <a:schemeClr val="tx2">
                    <a:lumMod val="50000"/>
                  </a:schemeClr>
                </a:solidFill>
              </a:rPr>
              <a:t> и </a:t>
            </a:r>
            <a:r>
              <a:rPr lang="ru-RU" sz="1450" i="0" dirty="0" err="1">
                <a:solidFill>
                  <a:schemeClr val="tx2">
                    <a:lumMod val="50000"/>
                  </a:schemeClr>
                </a:solidFill>
              </a:rPr>
              <a:t>Гаргантюа</a:t>
            </a:r>
            <a:r>
              <a:rPr lang="ru-RU" sz="1450" i="0" dirty="0">
                <a:solidFill>
                  <a:schemeClr val="tx2">
                    <a:lumMod val="50000"/>
                  </a:schemeClr>
                </a:solidFill>
              </a:rPr>
              <a:t> – сравнение средневекового и гуманистического правителя.</a:t>
            </a:r>
          </a:p>
          <a:p>
            <a:pPr fontAlgn="base"/>
            <a:r>
              <a:rPr lang="ru-RU" sz="1450" b="1" i="0" dirty="0" err="1">
                <a:solidFill>
                  <a:schemeClr val="tx2">
                    <a:lumMod val="50000"/>
                  </a:schemeClr>
                </a:solidFill>
              </a:rPr>
              <a:t>Телемская</a:t>
            </a:r>
            <a:r>
              <a:rPr lang="ru-RU" sz="1450" b="1" i="0" dirty="0">
                <a:solidFill>
                  <a:schemeClr val="tx2">
                    <a:lumMod val="50000"/>
                  </a:schemeClr>
                </a:solidFill>
              </a:rPr>
              <a:t> обитель.</a:t>
            </a:r>
            <a:r>
              <a:rPr lang="ru-RU" sz="1450" i="0" dirty="0">
                <a:solidFill>
                  <a:schemeClr val="tx2">
                    <a:lumMod val="50000"/>
                  </a:schemeClr>
                </a:solidFill>
              </a:rPr>
              <a:t> Это, во-первых, противопоставление средневекового монастыря и утопии нового мира. </a:t>
            </a:r>
            <a:endParaRPr lang="ru-RU" sz="145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7835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 smtClean="0"/>
              <a:t>АНАЛИЗ ВТОРОЙ КНИГИ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1287" y="624145"/>
            <a:ext cx="3733800" cy="2369880"/>
          </a:xfrm>
        </p:spPr>
        <p:txBody>
          <a:bodyPr/>
          <a:lstStyle/>
          <a:p>
            <a:pPr fontAlgn="base"/>
            <a:r>
              <a:rPr lang="ru-RU" i="0" dirty="0" smtClean="0"/>
              <a:t>     Во </a:t>
            </a:r>
            <a:r>
              <a:rPr lang="ru-RU" i="0" dirty="0"/>
              <a:t>второй книге </a:t>
            </a:r>
            <a:r>
              <a:rPr lang="ru-RU" i="0" dirty="0" err="1"/>
              <a:t>Пантагрюэль</a:t>
            </a:r>
            <a:r>
              <a:rPr lang="ru-RU" i="0" dirty="0"/>
              <a:t> — добрый великан, добрый малый, обжора и любитель выпить. Мотив жажды, которая сопровождает рождение </a:t>
            </a:r>
            <a:r>
              <a:rPr lang="ru-RU" i="0" dirty="0" err="1"/>
              <a:t>Пантагрюэля</a:t>
            </a:r>
            <a:r>
              <a:rPr lang="ru-RU" i="0" dirty="0"/>
              <a:t>, — алчность познаний и обычная жажда. </a:t>
            </a:r>
            <a:endParaRPr lang="ru-RU" i="0" dirty="0" smtClean="0"/>
          </a:p>
          <a:p>
            <a:pPr fontAlgn="base"/>
            <a:r>
              <a:rPr lang="ru-RU" i="0" dirty="0" smtClean="0"/>
              <a:t>Новый </a:t>
            </a:r>
            <a:r>
              <a:rPr lang="ru-RU" i="0" dirty="0"/>
              <a:t>человек — «алчущий познаний», а </a:t>
            </a:r>
            <a:endParaRPr lang="ru-RU" i="0" dirty="0" smtClean="0"/>
          </a:p>
          <a:p>
            <a:pPr fontAlgn="base"/>
            <a:r>
              <a:rPr lang="ru-RU" i="0" dirty="0" smtClean="0"/>
              <a:t>не </a:t>
            </a:r>
            <a:r>
              <a:rPr lang="ru-RU" i="0" dirty="0"/>
              <a:t>тупоголовый раб чьих-то домыслов. В то же время он весел и прост в обращении, в нем нет чопорности и замкнутости средневекового человека. Параллель выпивки и науки проходит через всю книгу. </a:t>
            </a:r>
            <a:endParaRPr lang="ru-RU" dirty="0"/>
          </a:p>
        </p:txBody>
      </p:sp>
      <p:pic>
        <p:nvPicPr>
          <p:cNvPr id="10242" name="Picture 2" descr="https://disgustingmen.com/wp-content/uploads/2020/02/xy2-270957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1287" y="1089025"/>
            <a:ext cx="1512888" cy="1047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8089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Франсуа Рабле - величайший деятель Эпохи Возрождения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61925" y="555625"/>
            <a:ext cx="401796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600" kern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1600" b="1" kern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Франсуа </a:t>
            </a:r>
            <a:r>
              <a:rPr lang="ru-RU" sz="1600" b="1" kern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Рабле </a:t>
            </a:r>
            <a:r>
              <a:rPr lang="ru-RU" sz="1600" kern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один из самых выдающихся писателей мировой литературы. По мнению многих литературоведов, его деятельность </a:t>
            </a:r>
            <a:endParaRPr lang="ru-RU" sz="1600" kern="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sz="1600" kern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600" kern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творчество являются ярчайшим примером гуманистического течения </a:t>
            </a:r>
            <a:endParaRPr lang="ru-RU" sz="1600" kern="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sz="1600" kern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 </a:t>
            </a:r>
            <a:r>
              <a:rPr lang="ru-RU" sz="1600" kern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Франции. В сферу его интересов входили: медицина, педагогика, филология, естественные науки, юриспруденция, археология, поэзия</a:t>
            </a:r>
            <a:r>
              <a:rPr lang="ru-RU" sz="1600" kern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kern="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7487" y="993502"/>
            <a:ext cx="1343554" cy="15550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27368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1287" y="555625"/>
            <a:ext cx="5410200" cy="2769989"/>
          </a:xfrm>
        </p:spPr>
        <p:txBody>
          <a:bodyPr/>
          <a:lstStyle/>
          <a:p>
            <a:pPr fontAlgn="base"/>
            <a:r>
              <a:rPr lang="ru-RU" i="0" dirty="0" smtClean="0"/>
              <a:t>     </a:t>
            </a:r>
            <a:r>
              <a:rPr lang="ru-RU" sz="1500" i="0" dirty="0" smtClean="0"/>
              <a:t>Что </a:t>
            </a:r>
            <a:r>
              <a:rPr lang="ru-RU" sz="1500" i="0" dirty="0"/>
              <a:t>хотел сказать автор в пятой и четвертой книгах?</a:t>
            </a:r>
          </a:p>
          <a:p>
            <a:pPr fontAlgn="base"/>
            <a:r>
              <a:rPr lang="ru-RU" sz="1500" i="0" dirty="0"/>
              <a:t>Ближе к финалу стало больше серьезности, ослаблена народно-карнавальная основа. Острова в 4-5 книгах чаще всего </a:t>
            </a:r>
            <a:r>
              <a:rPr lang="ru-RU" sz="1500" i="0" dirty="0">
                <a:solidFill>
                  <a:schemeClr val="tx2">
                    <a:lumMod val="50000"/>
                  </a:schemeClr>
                </a:solidFill>
              </a:rPr>
              <a:t>символизируют</a:t>
            </a:r>
            <a:r>
              <a:rPr lang="ru-RU" sz="1500" i="0" dirty="0"/>
              <a:t> социальные институты, ценности. Там уже нет главного героя, все путешественники. </a:t>
            </a:r>
            <a:r>
              <a:rPr lang="ru-RU" sz="1500" i="0" dirty="0" err="1"/>
              <a:t>Пантагрюэль</a:t>
            </a:r>
            <a:r>
              <a:rPr lang="ru-RU" sz="1500" i="0" dirty="0"/>
              <a:t> возвышен, </a:t>
            </a:r>
            <a:r>
              <a:rPr lang="ru-RU" sz="1500" i="0" dirty="0" err="1"/>
              <a:t>Панург</a:t>
            </a:r>
            <a:r>
              <a:rPr lang="ru-RU" sz="1500" i="0" dirty="0"/>
              <a:t> — напротив.</a:t>
            </a:r>
          </a:p>
          <a:p>
            <a:pPr fontAlgn="base"/>
            <a:r>
              <a:rPr lang="ru-RU" sz="1500" i="0" dirty="0" smtClean="0"/>
              <a:t>     Это связано </a:t>
            </a:r>
            <a:r>
              <a:rPr lang="ru-RU" sz="1500" i="0" dirty="0"/>
              <a:t>с тем, что </a:t>
            </a:r>
            <a:r>
              <a:rPr lang="ru-RU" sz="1500" i="0" dirty="0" err="1"/>
              <a:t>Панург</a:t>
            </a:r>
            <a:r>
              <a:rPr lang="ru-RU" sz="1500" i="0" dirty="0"/>
              <a:t> и </a:t>
            </a:r>
            <a:r>
              <a:rPr lang="ru-RU" sz="1500" i="0" dirty="0" err="1"/>
              <a:t>Пантагрюэль</a:t>
            </a:r>
            <a:r>
              <a:rPr lang="ru-RU" sz="1500" i="0" dirty="0"/>
              <a:t> – разные полюса Божественной природы. </a:t>
            </a:r>
            <a:r>
              <a:rPr lang="ru-RU" sz="1500" i="0" dirty="0" err="1"/>
              <a:t>Пантагрюэль</a:t>
            </a:r>
            <a:r>
              <a:rPr lang="ru-RU" sz="1500" i="0" dirty="0"/>
              <a:t> – идеальный человек, </a:t>
            </a:r>
            <a:r>
              <a:rPr lang="ru-RU" sz="1500" i="0" dirty="0" err="1"/>
              <a:t>Панург</a:t>
            </a:r>
            <a:r>
              <a:rPr lang="ru-RU" sz="1500" i="0" dirty="0"/>
              <a:t> — реальный. Но писатель разочаровывается в реальном человеке, оттого и происходит снижение образа.</a:t>
            </a:r>
          </a:p>
          <a:p>
            <a:endParaRPr lang="ru-RU" sz="1500" dirty="0"/>
          </a:p>
        </p:txBody>
      </p:sp>
    </p:spTree>
    <p:extLst>
      <p:ext uri="{BB962C8B-B14F-4D97-AF65-F5344CB8AC3E}">
        <p14:creationId xmlns:p14="http://schemas.microsoft.com/office/powerpoint/2010/main" val="887593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684803"/>
          </a:xfrm>
        </p:spPr>
        <p:txBody>
          <a:bodyPr/>
          <a:lstStyle/>
          <a:p>
            <a:r>
              <a:rPr lang="ru-RU" sz="2400" dirty="0" smtClean="0"/>
              <a:t>ЧЕМ ЗАКАНЧИВАЕТСЯ РОМАН?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2400" dirty="0">
                <a:solidFill>
                  <a:schemeClr val="tx2">
                    <a:lumMod val="50000"/>
                  </a:schemeClr>
                </a:solidFill>
              </a:rPr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1287" y="631825"/>
            <a:ext cx="5410200" cy="2431435"/>
          </a:xfrm>
        </p:spPr>
        <p:txBody>
          <a:bodyPr/>
          <a:lstStyle/>
          <a:p>
            <a:pPr fontAlgn="base"/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    А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тем, что Бутылка изрекла: “</a:t>
            </a:r>
            <a:r>
              <a:rPr lang="ru-RU" sz="1600" i="0" dirty="0" err="1">
                <a:solidFill>
                  <a:schemeClr val="tx2">
                    <a:lumMod val="50000"/>
                  </a:schemeClr>
                </a:solidFill>
              </a:rPr>
              <a:t>Тринк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”, что означает «пей» (и «выпивай», и пей из источника мудрости). Рабле воспроизвел плавание к истине, путешествие в поисках этого вожделенного сокровища. Правда, абсолютной истины нет, перед авантюристами всплывает лишь фата-моргана. Поэтому они пьют и радуются жизни без призрака смерти и сомнительных обещаний божественной милости в обмен на земное счастье.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6109220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369887" y="655161"/>
            <a:ext cx="4038600" cy="2031325"/>
          </a:xfrm>
        </p:spPr>
        <p:txBody>
          <a:bodyPr/>
          <a:lstStyle/>
          <a:p>
            <a:pPr algn="ctr"/>
            <a:r>
              <a:rPr lang="ru-RU" sz="2200" i="0" dirty="0" smtClean="0">
                <a:solidFill>
                  <a:schemeClr val="tx2">
                    <a:lumMod val="50000"/>
                  </a:schemeClr>
                </a:solidFill>
              </a:rPr>
              <a:t>Почему книга Рабле «</a:t>
            </a:r>
            <a:r>
              <a:rPr lang="ru-RU" sz="2200" i="0" dirty="0" err="1" smtClean="0">
                <a:solidFill>
                  <a:schemeClr val="tx2">
                    <a:lumMod val="50000"/>
                  </a:schemeClr>
                </a:solidFill>
              </a:rPr>
              <a:t>Гаргантюа</a:t>
            </a:r>
            <a:r>
              <a:rPr lang="ru-RU" sz="2200" i="0" dirty="0" smtClean="0">
                <a:solidFill>
                  <a:schemeClr val="tx2">
                    <a:lumMod val="50000"/>
                  </a:schemeClr>
                </a:solidFill>
              </a:rPr>
              <a:t> и </a:t>
            </a:r>
            <a:r>
              <a:rPr lang="ru-RU" sz="2200" i="0" dirty="0" err="1" smtClean="0">
                <a:solidFill>
                  <a:schemeClr val="tx2">
                    <a:lumMod val="50000"/>
                  </a:schemeClr>
                </a:solidFill>
              </a:rPr>
              <a:t>Пантагрюэль</a:t>
            </a:r>
            <a:r>
              <a:rPr lang="ru-RU" sz="2200" i="0" dirty="0" smtClean="0">
                <a:solidFill>
                  <a:schemeClr val="tx2">
                    <a:lumMod val="50000"/>
                  </a:schemeClr>
                </a:solidFill>
              </a:rPr>
              <a:t>» живёт и не стареет, несмотря на то, что в нём показана давно прошедшая историческая эпоха?</a:t>
            </a:r>
            <a:endParaRPr lang="ru-RU" sz="2200" i="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4687" y="936625"/>
            <a:ext cx="1081554" cy="1352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Заголовок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2400" kern="0" dirty="0" smtClean="0"/>
              <a:t>САМОСТОЯТЕЛЬНАЯ РАБОТА</a:t>
            </a:r>
            <a:endParaRPr lang="ru-RU" sz="2400" kern="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1287" y="555625"/>
            <a:ext cx="4108761" cy="2462213"/>
          </a:xfrm>
        </p:spPr>
        <p:txBody>
          <a:bodyPr/>
          <a:lstStyle/>
          <a:p>
            <a:r>
              <a:rPr lang="ru-RU" sz="1600" b="0" dirty="0" smtClean="0">
                <a:solidFill>
                  <a:schemeClr val="tx2">
                    <a:lumMod val="50000"/>
                  </a:schemeClr>
                </a:solidFill>
              </a:rPr>
              <a:t>     Место </a:t>
            </a:r>
            <a:r>
              <a:rPr lang="ru-RU" sz="1600" b="0" dirty="0">
                <a:solidFill>
                  <a:schemeClr val="tx2">
                    <a:lumMod val="50000"/>
                  </a:schemeClr>
                </a:solidFill>
              </a:rPr>
              <a:t>и время рождения Рабле доподлинно неизвестны. Некоторые исследователи называют годом его рождения </a:t>
            </a:r>
            <a:r>
              <a:rPr lang="ru-RU" sz="1600" b="0" dirty="0" smtClean="0">
                <a:solidFill>
                  <a:schemeClr val="tx2">
                    <a:lumMod val="50000"/>
                  </a:schemeClr>
                </a:solidFill>
              </a:rPr>
              <a:t>1483 г., </a:t>
            </a:r>
            <a:r>
              <a:rPr lang="ru-RU" sz="1600" b="0" dirty="0">
                <a:solidFill>
                  <a:schemeClr val="tx2">
                    <a:lumMod val="50000"/>
                  </a:schemeClr>
                </a:solidFill>
              </a:rPr>
              <a:t>другие склоняются </a:t>
            </a:r>
            <a:r>
              <a:rPr lang="ru-RU" sz="1600" b="0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1600" b="0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1600" b="0" dirty="0" smtClean="0">
                <a:solidFill>
                  <a:schemeClr val="tx2">
                    <a:lumMod val="50000"/>
                  </a:schemeClr>
                </a:solidFill>
              </a:rPr>
              <a:t>к </a:t>
            </a:r>
            <a:r>
              <a:rPr lang="ru-RU" sz="1600" b="0" dirty="0">
                <a:solidFill>
                  <a:schemeClr val="tx2">
                    <a:lumMod val="50000"/>
                  </a:schemeClr>
                </a:solidFill>
              </a:rPr>
              <a:t>тому, что он родился 4 февраля </a:t>
            </a:r>
            <a:r>
              <a:rPr lang="ru-RU" sz="1600" b="0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1600" b="0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1600" b="0" dirty="0" smtClean="0">
                <a:solidFill>
                  <a:schemeClr val="tx2">
                    <a:lumMod val="50000"/>
                  </a:schemeClr>
                </a:solidFill>
              </a:rPr>
              <a:t>1494 </a:t>
            </a:r>
            <a:r>
              <a:rPr lang="ru-RU" sz="1600" b="0" dirty="0">
                <a:solidFill>
                  <a:schemeClr val="tx2">
                    <a:lumMod val="50000"/>
                  </a:schemeClr>
                </a:solidFill>
              </a:rPr>
              <a:t>года рядом с </a:t>
            </a:r>
            <a:r>
              <a:rPr lang="ru-RU" sz="1600" b="0" dirty="0" err="1">
                <a:solidFill>
                  <a:schemeClr val="tx2">
                    <a:lumMod val="50000"/>
                  </a:schemeClr>
                </a:solidFill>
              </a:rPr>
              <a:t>Шиноном</a:t>
            </a:r>
            <a:r>
              <a:rPr lang="ru-RU" sz="1600" b="0" dirty="0">
                <a:solidFill>
                  <a:schemeClr val="tx2">
                    <a:lumMod val="50000"/>
                  </a:schemeClr>
                </a:solidFill>
              </a:rPr>
              <a:t>, где его </a:t>
            </a:r>
            <a:r>
              <a:rPr lang="ru-RU" sz="1600" b="0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1600" b="0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1600" b="0" dirty="0" smtClean="0">
                <a:solidFill>
                  <a:schemeClr val="tx2">
                    <a:lumMod val="50000"/>
                  </a:schemeClr>
                </a:solidFill>
              </a:rPr>
              <a:t>отец </a:t>
            </a:r>
            <a:r>
              <a:rPr lang="ru-RU" sz="1600" b="0" dirty="0">
                <a:solidFill>
                  <a:schemeClr val="tx2">
                    <a:lumMod val="50000"/>
                  </a:schemeClr>
                </a:solidFill>
              </a:rPr>
              <a:t>работал адвокатом. Местом рождения Франсуа Рабле считается поместье </a:t>
            </a:r>
            <a:r>
              <a:rPr lang="ru-RU" sz="1600" b="0" dirty="0" err="1">
                <a:solidFill>
                  <a:schemeClr val="tx2">
                    <a:lumMod val="50000"/>
                  </a:schemeClr>
                </a:solidFill>
              </a:rPr>
              <a:t>Девинье</a:t>
            </a:r>
            <a:r>
              <a:rPr lang="ru-RU" sz="1600" b="0" dirty="0">
                <a:solidFill>
                  <a:schemeClr val="tx2">
                    <a:lumMod val="50000"/>
                  </a:schemeClr>
                </a:solidFill>
              </a:rPr>
              <a:t> в </a:t>
            </a:r>
            <a:r>
              <a:rPr lang="ru-RU" sz="1600" b="0" dirty="0" err="1">
                <a:solidFill>
                  <a:schemeClr val="tx2">
                    <a:lumMod val="50000"/>
                  </a:schemeClr>
                </a:solidFill>
              </a:rPr>
              <a:t>Сёйи</a:t>
            </a:r>
            <a:r>
              <a:rPr lang="ru-RU" sz="1600" b="0" dirty="0">
                <a:solidFill>
                  <a:schemeClr val="tx2">
                    <a:lumMod val="50000"/>
                  </a:schemeClr>
                </a:solidFill>
              </a:rPr>
              <a:t>, где сейчас расположен музей писателя.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8887" y="1012825"/>
            <a:ext cx="1752600" cy="138784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717755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1287" y="514191"/>
            <a:ext cx="4800600" cy="2708434"/>
          </a:xfrm>
        </p:spPr>
        <p:txBody>
          <a:bodyPr/>
          <a:lstStyle/>
          <a:p>
            <a:r>
              <a:rPr lang="ru-RU" i="0" dirty="0" smtClean="0"/>
              <a:t>     </a:t>
            </a:r>
            <a:r>
              <a:rPr lang="ru-RU" sz="1580" i="0" dirty="0" smtClean="0">
                <a:solidFill>
                  <a:schemeClr val="tx2">
                    <a:lumMod val="50000"/>
                  </a:schemeClr>
                </a:solidFill>
              </a:rPr>
              <a:t>В </a:t>
            </a:r>
            <a:r>
              <a:rPr lang="ru-RU" sz="1580" i="0" dirty="0">
                <a:solidFill>
                  <a:schemeClr val="tx2">
                    <a:lumMod val="50000"/>
                  </a:schemeClr>
                </a:solidFill>
              </a:rPr>
              <a:t>детском возрасте Рабле был отдан послушником в монастырь </a:t>
            </a:r>
            <a:r>
              <a:rPr lang="ru-RU" sz="1580" i="0" dirty="0" smtClean="0">
                <a:solidFill>
                  <a:schemeClr val="tx2">
                    <a:lumMod val="50000"/>
                  </a:schemeClr>
                </a:solidFill>
              </a:rPr>
              <a:t>францисканцев</a:t>
            </a:r>
            <a:r>
              <a:rPr lang="ru-RU" sz="1580" i="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1580" i="0" dirty="0" smtClean="0">
                <a:solidFill>
                  <a:schemeClr val="tx2">
                    <a:lumMod val="50000"/>
                  </a:schemeClr>
                </a:solidFill>
              </a:rPr>
              <a:t>в</a:t>
            </a:r>
            <a:r>
              <a:rPr lang="ru-RU" sz="1580" i="0" dirty="0">
                <a:solidFill>
                  <a:schemeClr val="tx2">
                    <a:lumMod val="50000"/>
                  </a:schemeClr>
                </a:solidFill>
              </a:rPr>
              <a:t> </a:t>
            </a:r>
            <a:r>
              <a:rPr lang="ru-RU" sz="1580" i="0" dirty="0" err="1">
                <a:solidFill>
                  <a:schemeClr val="tx2">
                    <a:lumMod val="50000"/>
                  </a:schemeClr>
                </a:solidFill>
              </a:rPr>
              <a:t>Фонтене</a:t>
            </a:r>
            <a:r>
              <a:rPr lang="ru-RU" sz="1580" i="0" dirty="0">
                <a:solidFill>
                  <a:schemeClr val="tx2">
                    <a:lumMod val="50000"/>
                  </a:schemeClr>
                </a:solidFill>
              </a:rPr>
              <a:t>-</a:t>
            </a:r>
            <a:r>
              <a:rPr lang="ru-RU" sz="1580" i="0" dirty="0" err="1">
                <a:solidFill>
                  <a:schemeClr val="tx2">
                    <a:lumMod val="50000"/>
                  </a:schemeClr>
                </a:solidFill>
              </a:rPr>
              <a:t>ле</a:t>
            </a:r>
            <a:r>
              <a:rPr lang="ru-RU" sz="1580" i="0" dirty="0">
                <a:solidFill>
                  <a:schemeClr val="tx2">
                    <a:lumMod val="50000"/>
                  </a:schemeClr>
                </a:solidFill>
              </a:rPr>
              <a:t>-Конт. Там он изучал филологию </a:t>
            </a:r>
            <a:endParaRPr lang="ru-RU" sz="1580" i="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1580" i="0" dirty="0" smtClean="0">
                <a:solidFill>
                  <a:schemeClr val="tx2">
                    <a:lumMod val="50000"/>
                  </a:schemeClr>
                </a:solidFill>
              </a:rPr>
              <a:t>и </a:t>
            </a:r>
            <a:r>
              <a:rPr lang="ru-RU" sz="1580" i="0" dirty="0">
                <a:solidFill>
                  <a:schemeClr val="tx2">
                    <a:lumMod val="50000"/>
                  </a:schemeClr>
                </a:solidFill>
              </a:rPr>
              <a:t>право, </a:t>
            </a:r>
            <a:r>
              <a:rPr lang="ru-RU" sz="1580" i="0" dirty="0" smtClean="0">
                <a:solidFill>
                  <a:schemeClr val="tx2">
                    <a:lumMod val="50000"/>
                  </a:schemeClr>
                </a:solidFill>
              </a:rPr>
              <a:t>древнегреческий </a:t>
            </a:r>
            <a:r>
              <a:rPr lang="ru-RU" sz="1580" i="0" dirty="0">
                <a:solidFill>
                  <a:schemeClr val="tx2">
                    <a:lumMod val="50000"/>
                  </a:schemeClr>
                </a:solidFill>
              </a:rPr>
              <a:t>и латинский языки, естественные науки, </a:t>
            </a:r>
            <a:r>
              <a:rPr lang="ru-RU" sz="1580" i="0" dirty="0" smtClean="0">
                <a:solidFill>
                  <a:schemeClr val="tx2">
                    <a:lumMod val="50000"/>
                  </a:schemeClr>
                </a:solidFill>
              </a:rPr>
              <a:t>заслужив </a:t>
            </a:r>
            <a:r>
              <a:rPr lang="ru-RU" sz="1580" i="0" dirty="0">
                <a:solidFill>
                  <a:schemeClr val="tx2">
                    <a:lumMod val="50000"/>
                  </a:schemeClr>
                </a:solidFill>
              </a:rPr>
              <a:t>своими изысканиями известность и уважение среди </a:t>
            </a:r>
            <a:endParaRPr lang="ru-RU" sz="1580" i="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1580" i="0" dirty="0" smtClean="0">
                <a:solidFill>
                  <a:schemeClr val="tx2">
                    <a:lumMod val="50000"/>
                  </a:schemeClr>
                </a:solidFill>
              </a:rPr>
              <a:t>своих современников-гуманистов. </a:t>
            </a:r>
            <a:r>
              <a:rPr lang="ru-RU" sz="1580" i="0" dirty="0">
                <a:solidFill>
                  <a:schemeClr val="tx2">
                    <a:lumMod val="50000"/>
                  </a:schemeClr>
                </a:solidFill>
              </a:rPr>
              <a:t>Из-за неодобрения орденом его изысканий, Рабле добился разрешения Папы Климента VII </a:t>
            </a:r>
            <a:endParaRPr lang="ru-RU" sz="1580" i="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1580" i="0" dirty="0" smtClean="0">
                <a:solidFill>
                  <a:schemeClr val="tx2">
                    <a:lumMod val="50000"/>
                  </a:schemeClr>
                </a:solidFill>
              </a:rPr>
              <a:t>перейти </a:t>
            </a:r>
            <a:r>
              <a:rPr lang="ru-RU" sz="1580" i="0" dirty="0">
                <a:solidFill>
                  <a:schemeClr val="tx2">
                    <a:lumMod val="50000"/>
                  </a:schemeClr>
                </a:solidFill>
              </a:rPr>
              <a:t>в </a:t>
            </a:r>
            <a:r>
              <a:rPr lang="ru-RU" sz="1580" i="0" dirty="0" err="1">
                <a:solidFill>
                  <a:schemeClr val="tx2">
                    <a:lumMod val="50000"/>
                  </a:schemeClr>
                </a:solidFill>
              </a:rPr>
              <a:t>бенедиктинский</a:t>
            </a:r>
            <a:r>
              <a:rPr lang="ru-RU" sz="1580" i="0" dirty="0">
                <a:solidFill>
                  <a:schemeClr val="tx2">
                    <a:lumMod val="50000"/>
                  </a:schemeClr>
                </a:solidFill>
              </a:rPr>
              <a:t> монастырь в </a:t>
            </a:r>
            <a:r>
              <a:rPr lang="ru-RU" sz="1580" i="0" dirty="0" err="1">
                <a:solidFill>
                  <a:schemeClr val="tx2">
                    <a:lumMod val="50000"/>
                  </a:schemeClr>
                </a:solidFill>
              </a:rPr>
              <a:t>Мальезе</a:t>
            </a:r>
            <a:r>
              <a:rPr lang="ru-RU" sz="1580" i="0" dirty="0">
                <a:solidFill>
                  <a:schemeClr val="tx2">
                    <a:lumMod val="50000"/>
                  </a:schemeClr>
                </a:solidFill>
              </a:rPr>
              <a:t>, где он встретил более тёплое отношение к </a:t>
            </a:r>
            <a:r>
              <a:rPr lang="ru-RU" sz="1580" i="0" dirty="0" smtClean="0">
                <a:solidFill>
                  <a:schemeClr val="tx2">
                    <a:lumMod val="50000"/>
                  </a:schemeClr>
                </a:solidFill>
              </a:rPr>
              <a:t>себе.</a:t>
            </a:r>
            <a:endParaRPr lang="ru-RU" sz="1580" i="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029" name="Picture 5" descr="https://1.bp.blogspot.com/-FOjUBsaMjGc/WugfuT0PcZI/AAAAAAADvNU/mR9aBC4V_SwqPFmMmq0Cy3ZILMoj8LW7gCLcBGAs/s1600/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7087" y="631825"/>
            <a:ext cx="914400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https://guruturizma.ru/wp-content/uploads/2015/08/517-1024x68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7088" y="1851025"/>
            <a:ext cx="914400" cy="836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18677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1287" y="637302"/>
            <a:ext cx="4572000" cy="2215991"/>
          </a:xfrm>
        </p:spPr>
        <p:txBody>
          <a:bodyPr/>
          <a:lstStyle/>
          <a:p>
            <a:r>
              <a:rPr lang="ru-RU" sz="1600" i="0" dirty="0" smtClean="0"/>
              <a:t>    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В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1532 году он перебрался в Лион, один </a:t>
            </a:r>
            <a:endParaRPr lang="ru-RU" sz="1600" i="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из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культурных центров Франции. Там он совмещал врачебную практику с редактированием латинских трудов для печатника Себастьяна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Грифа. Свободное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время он посвящал написанию и публикации юмористических памфлетов, критиковавших устоявшиеся порядки и выражавших его понимание свободы личности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  <a:endParaRPr lang="ru-RU" sz="1600" i="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7" name="Рисунок 6" descr="Франсуа Рабле в молодости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8487" y="754697"/>
            <a:ext cx="1143000" cy="990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26527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3687" y="691654"/>
            <a:ext cx="3733800" cy="2154436"/>
          </a:xfrm>
        </p:spPr>
        <p:txBody>
          <a:bodyPr/>
          <a:lstStyle/>
          <a:p>
            <a:r>
              <a:rPr lang="ru-RU" sz="1600" i="0" dirty="0" smtClean="0"/>
              <a:t>     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В </a:t>
            </a:r>
            <a:r>
              <a:rPr lang="ru-RU" sz="1800" i="0" dirty="0">
                <a:solidFill>
                  <a:schemeClr val="tx2">
                    <a:lumMod val="50000"/>
                  </a:schemeClr>
                </a:solidFill>
              </a:rPr>
              <a:t>1532 году под псевдонимом </a:t>
            </a:r>
            <a:r>
              <a:rPr lang="ru-RU" sz="1800" i="0" dirty="0" err="1">
                <a:solidFill>
                  <a:schemeClr val="tx2">
                    <a:lumMod val="50000"/>
                  </a:schemeClr>
                </a:solidFill>
              </a:rPr>
              <a:t>Алькофрибас</a:t>
            </a:r>
            <a:r>
              <a:rPr lang="ru-RU" sz="1800" i="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1800" i="0" dirty="0" err="1" smtClean="0">
                <a:solidFill>
                  <a:schemeClr val="tx2">
                    <a:lumMod val="50000"/>
                  </a:schemeClr>
                </a:solidFill>
              </a:rPr>
              <a:t>Назье</a:t>
            </a:r>
            <a:r>
              <a:rPr lang="ru-RU" sz="1800" i="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Рабле </a:t>
            </a:r>
            <a:r>
              <a:rPr lang="ru-RU" sz="1800" i="0" dirty="0">
                <a:solidFill>
                  <a:schemeClr val="tx2">
                    <a:lumMod val="50000"/>
                  </a:schemeClr>
                </a:solidFill>
              </a:rPr>
              <a:t>опубликовал свою первую книгу 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- </a:t>
            </a:r>
            <a:r>
              <a:rPr lang="ru-RU" sz="1800" i="0" dirty="0">
                <a:solidFill>
                  <a:schemeClr val="tx2">
                    <a:lumMod val="50000"/>
                  </a:schemeClr>
                </a:solidFill>
              </a:rPr>
              <a:t>«</a:t>
            </a:r>
            <a:r>
              <a:rPr lang="ru-RU" sz="1800" i="0" dirty="0" err="1">
                <a:solidFill>
                  <a:schemeClr val="tx2">
                    <a:lumMod val="50000"/>
                  </a:schemeClr>
                </a:solidFill>
              </a:rPr>
              <a:t>Пантагрюэль</a:t>
            </a:r>
            <a:r>
              <a:rPr lang="ru-RU" sz="1800" i="0" dirty="0">
                <a:solidFill>
                  <a:schemeClr val="tx2">
                    <a:lumMod val="50000"/>
                  </a:schemeClr>
                </a:solidFill>
              </a:rPr>
              <a:t>», ставшую потом второй частью обессмертившего его имя «</a:t>
            </a:r>
            <a:r>
              <a:rPr lang="ru-RU" sz="1800" i="0" dirty="0" err="1">
                <a:solidFill>
                  <a:schemeClr val="tx2">
                    <a:lumMod val="50000"/>
                  </a:schemeClr>
                </a:solidFill>
              </a:rPr>
              <a:t>Гаргантюа</a:t>
            </a:r>
            <a:r>
              <a:rPr lang="ru-RU" sz="1800" i="0" dirty="0">
                <a:solidFill>
                  <a:schemeClr val="tx2">
                    <a:lumMod val="50000"/>
                  </a:schemeClr>
                </a:solidFill>
              </a:rPr>
              <a:t> и </a:t>
            </a:r>
            <a:r>
              <a:rPr lang="ru-RU" sz="1800" i="0" dirty="0" err="1">
                <a:solidFill>
                  <a:schemeClr val="tx2">
                    <a:lumMod val="50000"/>
                  </a:schemeClr>
                </a:solidFill>
              </a:rPr>
              <a:t>Пантагрюэля</a:t>
            </a:r>
            <a:r>
              <a:rPr lang="ru-RU" sz="1800" i="0" dirty="0">
                <a:solidFill>
                  <a:schemeClr val="tx2">
                    <a:lumMod val="50000"/>
                  </a:schemeClr>
                </a:solidFill>
              </a:rPr>
              <a:t>».</a:t>
            </a:r>
          </a:p>
          <a:p>
            <a:endParaRPr lang="ru-RU" dirty="0"/>
          </a:p>
        </p:txBody>
      </p:sp>
      <p:pic>
        <p:nvPicPr>
          <p:cNvPr id="2050" name="Picture 2" descr="https://img.yakaboo.ua/media/catalog/product/2/1/216950_3442165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7487" y="822325"/>
            <a:ext cx="1362815" cy="1866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3908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7487" y="643255"/>
            <a:ext cx="5334000" cy="2492990"/>
          </a:xfrm>
        </p:spPr>
        <p:txBody>
          <a:bodyPr/>
          <a:lstStyle/>
          <a:p>
            <a:r>
              <a:rPr lang="ru-RU" i="0" dirty="0" smtClean="0"/>
              <a:t>     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В </a:t>
            </a:r>
            <a:r>
              <a:rPr lang="ru-RU" sz="1800" i="0" dirty="0">
                <a:solidFill>
                  <a:schemeClr val="tx2">
                    <a:lumMod val="50000"/>
                  </a:schemeClr>
                </a:solidFill>
              </a:rPr>
              <a:t>1534 году последовала её предыстория — «</a:t>
            </a:r>
            <a:r>
              <a:rPr lang="ru-RU" sz="1800" i="0" dirty="0" err="1">
                <a:solidFill>
                  <a:schemeClr val="tx2">
                    <a:lumMod val="50000"/>
                  </a:schemeClr>
                </a:solidFill>
              </a:rPr>
              <a:t>Гаргантюа</a:t>
            </a:r>
            <a:r>
              <a:rPr lang="ru-RU" sz="1800" i="0" dirty="0">
                <a:solidFill>
                  <a:schemeClr val="tx2">
                    <a:lumMod val="50000"/>
                  </a:schemeClr>
                </a:solidFill>
              </a:rPr>
              <a:t>», где рассказывалось о жизни отца протагониста предыдущей книги. Оба произведения были осуждены богословами 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Сорбонны за </a:t>
            </a:r>
            <a:r>
              <a:rPr lang="ru-RU" sz="1800" i="0" dirty="0">
                <a:solidFill>
                  <a:schemeClr val="tx2">
                    <a:lumMod val="50000"/>
                  </a:schemeClr>
                </a:solidFill>
              </a:rPr>
              <a:t>своё сатирическое содержание. Третья часть, опубликованная Рабле в 1546 году под его настоящим именем, также была запрещена.</a:t>
            </a:r>
          </a:p>
          <a:p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     </a:t>
            </a:r>
            <a:endParaRPr lang="ru-RU" sz="16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59770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1287" y="555625"/>
            <a:ext cx="5486400" cy="2677656"/>
          </a:xfrm>
        </p:spPr>
        <p:txBody>
          <a:bodyPr/>
          <a:lstStyle/>
          <a:p>
            <a:r>
              <a:rPr lang="ru-RU" i="0" dirty="0" smtClean="0"/>
              <a:t>   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Рабле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некоторое время — в 1534 и 1539 годах преподавал медицину в </a:t>
            </a:r>
            <a:r>
              <a:rPr lang="ru-RU" sz="1600" i="0" dirty="0" err="1">
                <a:solidFill>
                  <a:schemeClr val="tx2">
                    <a:lumMod val="50000"/>
                  </a:schemeClr>
                </a:solidFill>
              </a:rPr>
              <a:t>Монпелье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. Он часто путешествовал в Рим вместе со своим другом кардиналом Жаном </a:t>
            </a:r>
            <a:r>
              <a:rPr lang="ru-RU" sz="1600" i="0" dirty="0" err="1">
                <a:solidFill>
                  <a:schemeClr val="tx2">
                    <a:lumMod val="50000"/>
                  </a:schemeClr>
                </a:solidFill>
              </a:rPr>
              <a:t>дю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Белле.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Благодаря поддержке влиятельной семьи </a:t>
            </a:r>
            <a:r>
              <a:rPr lang="ru-RU" sz="1600" i="0" dirty="0" err="1">
                <a:solidFill>
                  <a:schemeClr val="tx2">
                    <a:lumMod val="50000"/>
                  </a:schemeClr>
                </a:solidFill>
              </a:rPr>
              <a:t>дю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 Белле Рабле получил разрешение короля Франциска I на продолжение публикаций. Однако после смерти монарха писатель вновь столкнулся с неодобрением академической элиты, а французский парламент приостановил продажи его четвёртой книги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  <a:endParaRPr lang="ru-RU" sz="1600" dirty="0">
              <a:solidFill>
                <a:schemeClr val="tx2">
                  <a:lumMod val="50000"/>
                </a:schemeClr>
              </a:solidFill>
            </a:endParaRPr>
          </a:p>
          <a:p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78979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1881</TotalTime>
  <Words>1129</Words>
  <Application>Microsoft Office PowerPoint</Application>
  <PresentationFormat>Произвольный</PresentationFormat>
  <Paragraphs>116</Paragraphs>
  <Slides>32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Office Theme</vt:lpstr>
      <vt:lpstr>Литература </vt:lpstr>
      <vt:lpstr>ЛИТЕРАТУРА ЭПОХИ ВОЗРОЖДЕНИЯ</vt:lpstr>
      <vt:lpstr>Франсуа Рабле - величайший деятель Эпохи Возрождения</vt:lpstr>
      <vt:lpstr>     Место и время рождения Рабле доподлинно неизвестны. Некоторые исследователи называют годом его рождения 1483 г., другие склоняются  к тому, что он родился 4 февраля  1494 года рядом с Шиноном, где его  отец работал адвокатом. Местом рождения Франсуа Рабле считается поместье Девинье в Сёйи, где сейчас расположен музей писателя.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ГЕРОИ</vt:lpstr>
      <vt:lpstr>КРАТКОЕ СОДЕРЖАНИЕ</vt:lpstr>
      <vt:lpstr>Презентация PowerPoint</vt:lpstr>
      <vt:lpstr>Презентация PowerPoint</vt:lpstr>
      <vt:lpstr>Презентация PowerPoint</vt:lpstr>
      <vt:lpstr>Презентация PowerPoint</vt:lpstr>
      <vt:lpstr>ЖАНРОВЫЕ ОСОБЕННОСТИ </vt:lpstr>
      <vt:lpstr>ОСНОВНЫЕ ТЕМЫ </vt:lpstr>
      <vt:lpstr>ГЛАВНАЯ ИДЕЯ</vt:lpstr>
      <vt:lpstr>СТИЛИСТИКА РАБЛЕ</vt:lpstr>
      <vt:lpstr>СТИЛИСТИКА РАБЛЕ</vt:lpstr>
      <vt:lpstr>КОМПОЗИЦИЯ</vt:lpstr>
      <vt:lpstr>КОМПОЗИЦИЯ</vt:lpstr>
      <vt:lpstr>ГЛАВНАЯ ИДЕЯ</vt:lpstr>
      <vt:lpstr>ХАРАКТЕРИСТИКА ГЛАВНЫХ ГЕРОЕВ </vt:lpstr>
      <vt:lpstr>АНАЛИЗ ПЕРВОЙ КНИГИ</vt:lpstr>
      <vt:lpstr>АНАЛИЗ ВТОРОЙ КНИГИ</vt:lpstr>
      <vt:lpstr>Презентация PowerPoint</vt:lpstr>
      <vt:lpstr>ЧЕМ ЗАКАНЧИВАЕТСЯ РОМАН? </vt:lpstr>
      <vt:lpstr>САМОСТОЯТЕЛЬНАЯ РАБОТА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Литература </dc:title>
  <cp:lastModifiedBy>RePack by Diakov</cp:lastModifiedBy>
  <cp:revision>196</cp:revision>
  <dcterms:created xsi:type="dcterms:W3CDTF">2020-04-13T08:05:16Z</dcterms:created>
  <dcterms:modified xsi:type="dcterms:W3CDTF">2021-03-08T19:52:25Z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