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7" r:id="rId3"/>
    <p:sldId id="308" r:id="rId4"/>
    <p:sldId id="307" r:id="rId5"/>
    <p:sldId id="309" r:id="rId6"/>
    <p:sldId id="302" r:id="rId7"/>
    <p:sldId id="325" r:id="rId8"/>
    <p:sldId id="310" r:id="rId9"/>
    <p:sldId id="311" r:id="rId10"/>
    <p:sldId id="312" r:id="rId11"/>
    <p:sldId id="313" r:id="rId12"/>
    <p:sldId id="326" r:id="rId13"/>
    <p:sldId id="329" r:id="rId14"/>
    <p:sldId id="331" r:id="rId15"/>
    <p:sldId id="330" r:id="rId16"/>
    <p:sldId id="332" r:id="rId17"/>
    <p:sldId id="333" r:id="rId18"/>
    <p:sldId id="334" r:id="rId19"/>
    <p:sldId id="304" r:id="rId20"/>
    <p:sldId id="305" r:id="rId21"/>
    <p:sldId id="327" r:id="rId22"/>
    <p:sldId id="316" r:id="rId23"/>
    <p:sldId id="335" r:id="rId24"/>
    <p:sldId id="317" r:id="rId25"/>
    <p:sldId id="336" r:id="rId26"/>
    <p:sldId id="318" r:id="rId27"/>
    <p:sldId id="319" r:id="rId28"/>
    <p:sldId id="320" r:id="rId29"/>
    <p:sldId id="321" r:id="rId30"/>
    <p:sldId id="322" r:id="rId31"/>
    <p:sldId id="323" r:id="rId32"/>
    <p:sldId id="301" r:id="rId33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05" autoAdjust="0"/>
  </p:normalViewPr>
  <p:slideViewPr>
    <p:cSldViewPr>
      <p:cViewPr varScale="1">
        <p:scale>
          <a:sx n="156" d="100"/>
          <a:sy n="156" d="100"/>
        </p:scale>
        <p:origin x="-588" y="-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3287" y="1448271"/>
            <a:ext cx="2743200" cy="105926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Франсуа 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Рабле</a:t>
            </a:r>
          </a:p>
        </p:txBody>
      </p:sp>
      <p:sp>
        <p:nvSpPr>
          <p:cNvPr id="5" name="object 5"/>
          <p:cNvSpPr/>
          <p:nvPr/>
        </p:nvSpPr>
        <p:spPr>
          <a:xfrm>
            <a:off x="369887" y="1507491"/>
            <a:ext cx="344170" cy="95313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7" y="1303655"/>
            <a:ext cx="1526857" cy="1587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334000" cy="2215991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1545—1547 годах Рабле жил в 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Меце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республиканском имперском вольном городе, где нашёл укрытие от осуждения парижских богословов.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1547 году он был назначен викарием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Сен-Кристоф-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дю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Жамбе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Мёдона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(отказался от этой должности незадолго до своей смерти в Париже в 1553 году). В сборнике эпитафий церкви святого Павла в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Париже сказано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что Рабле умер 9 апреля 1553 года в возрасте семидесяти лет и похоронен на кладбище этой церкви.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9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733800" cy="2708434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Орудие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сатиры Рабле — смех, смех исполинский, часто чудовищный, как его герои. «Страшному общественному недугу, свирепствовавшему повсюду, он предписал огромные дозы смеха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Франсуа Рабле написал всего лишь один роман. Но его произведение прославило его на века и стало декларацией следующий эпохи.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/>
              <a:t>     </a:t>
            </a:r>
            <a:endParaRPr lang="ru-RU" sz="1600" dirty="0"/>
          </a:p>
        </p:txBody>
      </p:sp>
      <p:sp>
        <p:nvSpPr>
          <p:cNvPr id="4" name="AutoShape 2" descr="http://www.litagent.ru/img/upload/cover/6092_14531272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20" y="708025"/>
            <a:ext cx="125682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4325"/>
            <a:ext cx="4343400" cy="289310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Сатирический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роман французского писателя 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XVI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века Франсуа Рабле в пяти книгах </a:t>
            </a:r>
            <a:endParaRPr lang="ru-RU" sz="14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двух добрых великанах-обжорах, отце и сыне. Роман высмеивает многие человеческие пороки, не щадит современные автору государство и церковь. В романе Рабле высмеивает, с одной стороны, многочисленные притязания церкви,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а с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другой — невежество и лень монахов. Рабле красочно показывает все пороки католического духовенства, которые вызывали массовый протест во время Реформации.</a:t>
            </a:r>
          </a:p>
          <a:p>
            <a:endParaRPr lang="ru-RU" dirty="0"/>
          </a:p>
        </p:txBody>
      </p:sp>
      <p:pic>
        <p:nvPicPr>
          <p:cNvPr id="4" name="Picture 16" descr="https://images.fineartamerica.com/images-medium-large-5/rabelais-francois-c-prisma-arch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10" y="1012826"/>
            <a:ext cx="96587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ГЕРОИ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334000" cy="2677656"/>
          </a:xfrm>
        </p:spPr>
        <p:txBody>
          <a:bodyPr/>
          <a:lstStyle/>
          <a:p>
            <a:r>
              <a:rPr lang="ru-RU" sz="1600" b="1" i="0" dirty="0">
                <a:solidFill>
                  <a:srgbClr val="C00000"/>
                </a:solidFill>
              </a:rPr>
              <a:t>Главные </a:t>
            </a:r>
            <a:r>
              <a:rPr lang="ru-RU" sz="1600" b="1" i="0" dirty="0" smtClean="0">
                <a:solidFill>
                  <a:srgbClr val="C00000"/>
                </a:solidFill>
              </a:rPr>
              <a:t>герои:</a:t>
            </a:r>
            <a:endParaRPr lang="ru-RU" sz="1600" b="1" i="0" dirty="0">
              <a:solidFill>
                <a:srgbClr val="C00000"/>
              </a:solidFill>
            </a:endParaRPr>
          </a:p>
          <a:p>
            <a:r>
              <a:rPr lang="ru-RU" sz="1600" b="1" i="0" dirty="0" err="1">
                <a:solidFill>
                  <a:srgbClr val="C00000"/>
                </a:solidFill>
              </a:rPr>
              <a:t>Гаргантюа</a:t>
            </a:r>
            <a:r>
              <a:rPr lang="ru-RU" sz="1600" b="1" i="0" dirty="0"/>
              <a:t> </a:t>
            </a:r>
            <a:r>
              <a:rPr lang="ru-RU" sz="1600" i="0" dirty="0"/>
              <a:t>– добродушный великан, король страны 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                 </a:t>
            </a:r>
            <a:r>
              <a:rPr lang="ru-RU" sz="1600" i="0" dirty="0" smtClean="0"/>
              <a:t>Утопия</a:t>
            </a:r>
            <a:r>
              <a:rPr lang="ru-RU" sz="1600" i="0" dirty="0"/>
              <a:t>.</a:t>
            </a:r>
          </a:p>
          <a:p>
            <a:r>
              <a:rPr lang="ru-RU" sz="1600" b="1" i="0" dirty="0" err="1">
                <a:solidFill>
                  <a:srgbClr val="C00000"/>
                </a:solidFill>
              </a:rPr>
              <a:t>Пантагрюэль</a:t>
            </a:r>
            <a:r>
              <a:rPr lang="ru-RU" sz="1600" i="0" dirty="0"/>
              <a:t> – сын </a:t>
            </a:r>
            <a:r>
              <a:rPr lang="ru-RU" sz="1600" i="0" dirty="0" err="1"/>
              <a:t>Гаргантюа</a:t>
            </a:r>
            <a:r>
              <a:rPr lang="ru-RU" sz="1600" i="0" dirty="0"/>
              <a:t>, принц Утопии.</a:t>
            </a:r>
          </a:p>
          <a:p>
            <a:r>
              <a:rPr lang="ru-RU" sz="1600" b="1" i="0" dirty="0">
                <a:solidFill>
                  <a:srgbClr val="C00000"/>
                </a:solidFill>
              </a:rPr>
              <a:t>Другие </a:t>
            </a:r>
            <a:r>
              <a:rPr lang="ru-RU" sz="1600" b="1" i="0" dirty="0" smtClean="0">
                <a:solidFill>
                  <a:srgbClr val="C00000"/>
                </a:solidFill>
              </a:rPr>
              <a:t>персонажи:</a:t>
            </a:r>
            <a:endParaRPr lang="ru-RU" sz="1600" b="1" i="0" dirty="0">
              <a:solidFill>
                <a:srgbClr val="C00000"/>
              </a:solidFill>
            </a:endParaRPr>
          </a:p>
          <a:p>
            <a:r>
              <a:rPr lang="ru-RU" sz="1600" b="1" i="0" dirty="0">
                <a:solidFill>
                  <a:srgbClr val="C00000"/>
                </a:solidFill>
              </a:rPr>
              <a:t>Брат Жан</a:t>
            </a:r>
            <a:r>
              <a:rPr lang="ru-RU" sz="1600" i="0" dirty="0">
                <a:solidFill>
                  <a:srgbClr val="C00000"/>
                </a:solidFill>
              </a:rPr>
              <a:t> </a:t>
            </a:r>
            <a:r>
              <a:rPr lang="ru-RU" sz="1600" i="0" dirty="0"/>
              <a:t>– молодой и жизнерадостный монах, </a:t>
            </a:r>
            <a:r>
              <a:rPr lang="ru-RU" sz="1600" i="0" dirty="0" smtClean="0"/>
              <a:t> 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                    </a:t>
            </a:r>
            <a:r>
              <a:rPr lang="ru-RU" sz="1600" i="0" dirty="0" smtClean="0"/>
              <a:t>отважный </a:t>
            </a:r>
            <a:r>
              <a:rPr lang="ru-RU" sz="1600" i="0" dirty="0"/>
              <a:t>воин, друг </a:t>
            </a:r>
            <a:r>
              <a:rPr lang="ru-RU" sz="1600" i="0" dirty="0" err="1"/>
              <a:t>Гаргантюа</a:t>
            </a:r>
            <a:r>
              <a:rPr lang="ru-RU" sz="1600" i="0" dirty="0"/>
              <a:t>.</a:t>
            </a:r>
          </a:p>
          <a:p>
            <a:r>
              <a:rPr lang="ru-RU" sz="1600" b="1" i="0" dirty="0" err="1">
                <a:solidFill>
                  <a:srgbClr val="C00000"/>
                </a:solidFill>
              </a:rPr>
              <a:t>Панург</a:t>
            </a:r>
            <a:r>
              <a:rPr lang="ru-RU" sz="1600" b="1" i="0" dirty="0"/>
              <a:t> </a:t>
            </a:r>
            <a:r>
              <a:rPr lang="ru-RU" sz="1600" i="0" dirty="0"/>
              <a:t>– недоучившийся студент</a:t>
            </a:r>
          </a:p>
          <a:p>
            <a:r>
              <a:rPr lang="ru-RU" sz="1600" b="1" i="0" dirty="0" err="1">
                <a:solidFill>
                  <a:srgbClr val="C00000"/>
                </a:solidFill>
              </a:rPr>
              <a:t>Эпистемон</a:t>
            </a:r>
            <a:r>
              <a:rPr lang="ru-RU" sz="1600" i="0" dirty="0"/>
              <a:t> – наставник </a:t>
            </a:r>
            <a:r>
              <a:rPr lang="ru-RU" sz="1600" i="0" dirty="0" err="1"/>
              <a:t>Пантагрюэля</a:t>
            </a:r>
            <a:r>
              <a:rPr lang="ru-RU" sz="1600" i="0" dirty="0"/>
              <a:t>.</a:t>
            </a:r>
          </a:p>
          <a:p>
            <a:r>
              <a:rPr lang="ru-RU" sz="1600" b="1" i="0" dirty="0" err="1">
                <a:solidFill>
                  <a:srgbClr val="C00000"/>
                </a:solidFill>
              </a:rPr>
              <a:t>Грангузье</a:t>
            </a:r>
            <a:r>
              <a:rPr lang="ru-RU" sz="1600" b="1" i="0" dirty="0">
                <a:solidFill>
                  <a:srgbClr val="C00000"/>
                </a:solidFill>
              </a:rPr>
              <a:t> и </a:t>
            </a:r>
            <a:r>
              <a:rPr lang="ru-RU" sz="1600" b="1" i="0" dirty="0" err="1">
                <a:solidFill>
                  <a:srgbClr val="C00000"/>
                </a:solidFill>
              </a:rPr>
              <a:t>Гаргамелла</a:t>
            </a:r>
            <a:r>
              <a:rPr lang="ru-RU" sz="1600" i="0" dirty="0">
                <a:solidFill>
                  <a:srgbClr val="C00000"/>
                </a:solidFill>
              </a:rPr>
              <a:t> </a:t>
            </a:r>
            <a:r>
              <a:rPr lang="ru-RU" sz="1600" i="0" dirty="0"/>
              <a:t>– родители </a:t>
            </a:r>
            <a:r>
              <a:rPr lang="ru-RU" sz="1600" i="0" dirty="0" err="1"/>
              <a:t>Гаргантюа</a:t>
            </a:r>
            <a:r>
              <a:rPr lang="ru-RU" sz="1600" i="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6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КРАТКОЕ СОДЕРЖАНИЕ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5486400" cy="2708434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Отец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добродушный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великан</a:t>
            </a:r>
          </a:p>
          <a:p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Грангузье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правитель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Утопии.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Будучи уже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зрелом возрасте он женился на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Гаргамелле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Необычайно крепкий и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здоровый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малыш появился на свет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вместо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привычного детского крика «он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зычным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голосом заорал: «Лакать! Лакать!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Лакать!».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Услышав страшный рев своего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первенца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Грангузье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решил назвать сына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Огромной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глоткой –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/>
              <a:t> </a:t>
            </a:r>
            <a:endParaRPr lang="ru-RU" sz="1600" dirty="0"/>
          </a:p>
        </p:txBody>
      </p:sp>
      <p:pic>
        <p:nvPicPr>
          <p:cNvPr id="4" name="Picture 10" descr="https://www.soyuz.ru/public/uploads/files/6/7244825/20190306181256fa5e07b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165225"/>
            <a:ext cx="1500577" cy="9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105400" cy="246221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Мальчик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рос очень умным и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послушным ребенком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шесть лет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начали учить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грамоте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Повзрослев,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отправился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Париж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продолжать образование.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Однажды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стал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участником конфликта между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пекарями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пастухами, где проявил себя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очень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смело и отважно, за что отец устроил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его честь шикарный пир. На празднике было множество вкусных блюд, и гости весело провели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время.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708025"/>
            <a:ext cx="1524000" cy="10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4267200" cy="301621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богатырю исполнилось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пятьдесят четыре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года, он стал отцом.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Мальчика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назвали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занялся воспитанием сына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рос настоящим силачом.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Отец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отправил его учиться в Париж, где он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читал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книги из библиотеки святого Виктора.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Силач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познакомился с человеком по имени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Панург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 и между ними завязалась хорошая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дружба. </a:t>
            </a:r>
            <a:r>
              <a:rPr lang="ru-RU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и его друзья прошли множество приключений. Уничтожили несчетное количество вражеских рыцарей и одержали победу над великанами.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286696"/>
            <a:ext cx="1423757" cy="10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886200" cy="2539157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500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и его друзья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побывали во многих странах, также 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Фонарии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и погостили у принцессы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Бакбук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. Здесь в волшебном фонтане искусили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фалернское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вино и услышали слово Божественной Бутылки, а после отправились в обратный путь навстречу новым приключениям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Благородство и милосердие </a:t>
            </a:r>
            <a:r>
              <a:rPr lang="ru-RU" sz="1500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Пантагрюэля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проявляются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 мудрой политике, которой он придерживается в стране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дипсодов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земли которых завоевал. 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7" y="784225"/>
            <a:ext cx="136459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257800" cy="258532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против того, чтобы грабить и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разорять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покоренные народы,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напротив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 их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необходимо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«охранять от всяких бурь, напастей и повреждений». Сущность характера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Пантагрюэля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который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стремится жить в гармонии с окружающим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миром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это, по словам Рабле, «глубокая и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несокрушимая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жизнерадостность, перед которой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все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преходящее бессильно». Философия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пантагрюэлизма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», которой, как утверждает сам автор, наполнена его книга и которую исповедуют ее герои, отрицает всякий аскетизм, подавление и ограничение природных потребностей и духовных устремлений человека.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631825"/>
            <a:ext cx="1081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ЖАНРОВЫЕ ОСОБЕННОСТИ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4114800" cy="2431435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 — это сатирический роман, созданный с помощью таких литературных приемов, как гротеск и гипербола. К сожалению, смысл многих саркастических выпадов Франсуа Рабле в настоящее время утрачен, поэтому объемный труд читается натужно, хоть и должен был развеселить публику, как ярмарочный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балаган.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12" descr="https://avatars.mds.yandex.net/get-zen_doc/112297/pub_5dd0fa6a3e9c2b75e1727b56_5dd0fb771b50cd22ca7b2ba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1012825"/>
            <a:ext cx="1392765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338554"/>
          </a:xfrm>
        </p:spPr>
        <p:txBody>
          <a:bodyPr/>
          <a:lstStyle/>
          <a:p>
            <a:pPr algn="ctr"/>
            <a:r>
              <a:rPr lang="ru-RU" sz="2200" dirty="0" smtClean="0"/>
              <a:t>ЛИТЕРАТУРА ЭПОХИ ВОЗРОЖДЕНИЯ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554545"/>
          </a:xfrm>
        </p:spPr>
        <p:txBody>
          <a:bodyPr/>
          <a:lstStyle/>
          <a:p>
            <a:r>
              <a:rPr lang="ru-RU" i="0" dirty="0"/>
              <a:t> </a:t>
            </a:r>
            <a:r>
              <a:rPr lang="ru-RU" sz="1600" i="0" dirty="0" smtClean="0"/>
              <a:t>  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Литература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эпохи Возрождения – это произведения, созданные с конца XIII по начало XVII столетия. В этот период сформированы основы современной литературы. Для текстов Ренессанса характерны гуманизм, жизнерадостность, опора на античность, гармония мироощущения, эмоциональность. Сочинения эпохи Возрождения характеризуются обновлением, обращением писателей и мыслителей к культуре и искусству античности, подражанием ее высоким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идеалам.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500" b="1" i="0" dirty="0" smtClean="0">
                <a:solidFill>
                  <a:schemeClr val="tx2">
                    <a:lumMod val="50000"/>
                  </a:schemeClr>
                </a:solidFill>
              </a:rPr>
              <a:t>Франсуа</a:t>
            </a:r>
            <a:r>
              <a:rPr lang="ru-RU" sz="1500" b="1" i="0" dirty="0">
                <a:solidFill>
                  <a:schemeClr val="tx2">
                    <a:lumMod val="50000"/>
                  </a:schemeClr>
                </a:solidFill>
              </a:rPr>
              <a:t> Рабле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 – писатель - гуманист, </a:t>
            </a:r>
            <a:r>
              <a:rPr lang="ru-RU" sz="1500" b="1" i="0" dirty="0">
                <a:solidFill>
                  <a:schemeClr val="tx2">
                    <a:lumMod val="50000"/>
                  </a:schemeClr>
                </a:solidFill>
              </a:rPr>
              <a:t>представитель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500" b="1" i="0" dirty="0">
                <a:solidFill>
                  <a:schemeClr val="tx2">
                    <a:lumMod val="50000"/>
                  </a:schemeClr>
                </a:solidFill>
              </a:rPr>
              <a:t>эпохи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 Возрождения.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3959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ОСНОВНЫЕ ТЕМЫ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5634"/>
            <a:ext cx="5486400" cy="2215991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600" i="0" dirty="0" smtClean="0"/>
              <a:t>Автор </a:t>
            </a:r>
            <a:r>
              <a:rPr lang="ru-RU" sz="1600" i="0" dirty="0"/>
              <a:t>обличает извечные человеческие </a:t>
            </a:r>
            <a:endParaRPr lang="ru-RU" sz="1600" i="0" dirty="0" smtClean="0"/>
          </a:p>
          <a:p>
            <a:pPr fontAlgn="base"/>
            <a:r>
              <a:rPr lang="ru-RU" sz="1600" i="0" dirty="0" smtClean="0"/>
              <a:t>пороки </a:t>
            </a:r>
            <a:r>
              <a:rPr lang="ru-RU" sz="1600" i="0" dirty="0"/>
              <a:t>и высмеивает слабости, </a:t>
            </a:r>
            <a:endParaRPr lang="ru-RU" sz="1600" i="0" dirty="0" smtClean="0"/>
          </a:p>
          <a:p>
            <a:pPr fontAlgn="base"/>
            <a:r>
              <a:rPr lang="ru-RU" sz="1600" i="0" dirty="0" smtClean="0"/>
              <a:t>недостатки и </a:t>
            </a:r>
            <a:r>
              <a:rPr lang="ru-RU" sz="1600" i="0" dirty="0"/>
              <a:t>проблемы своего времени. </a:t>
            </a:r>
            <a:endParaRPr lang="ru-RU" sz="1600" i="0" dirty="0" smtClean="0"/>
          </a:p>
          <a:p>
            <a:pPr fontAlgn="base"/>
            <a:r>
              <a:rPr lang="ru-RU" sz="1600" i="0" dirty="0"/>
              <a:t> </a:t>
            </a:r>
            <a:r>
              <a:rPr lang="ru-RU" sz="1600" i="0" dirty="0" smtClean="0"/>
              <a:t>    Излюбленными объектами </a:t>
            </a:r>
            <a:r>
              <a:rPr lang="ru-RU" sz="1600" i="0" dirty="0"/>
              <a:t>для </a:t>
            </a:r>
            <a:endParaRPr lang="ru-RU" sz="1600" i="0" dirty="0" smtClean="0"/>
          </a:p>
          <a:p>
            <a:pPr fontAlgn="base"/>
            <a:r>
              <a:rPr lang="ru-RU" sz="1600" i="0" dirty="0" smtClean="0"/>
              <a:t>насмешек </a:t>
            </a:r>
            <a:r>
              <a:rPr lang="ru-RU" sz="1600" i="0" dirty="0"/>
              <a:t>Рабле являются </a:t>
            </a:r>
            <a:r>
              <a:rPr lang="ru-RU" sz="1600" i="0" dirty="0" smtClean="0"/>
              <a:t>церковь </a:t>
            </a:r>
            <a:r>
              <a:rPr lang="ru-RU" sz="1600" i="0" dirty="0"/>
              <a:t>и </a:t>
            </a:r>
            <a:endParaRPr lang="ru-RU" sz="1600" i="0" dirty="0" smtClean="0"/>
          </a:p>
          <a:p>
            <a:pPr fontAlgn="base"/>
            <a:r>
              <a:rPr lang="ru-RU" sz="1600" i="0" dirty="0" smtClean="0"/>
              <a:t>католический </a:t>
            </a:r>
            <a:r>
              <a:rPr lang="ru-RU" sz="1600" i="0" dirty="0"/>
              <a:t>институт </a:t>
            </a:r>
            <a:r>
              <a:rPr lang="ru-RU" sz="1600" i="0" dirty="0" smtClean="0"/>
              <a:t>монашества</a:t>
            </a:r>
            <a:r>
              <a:rPr lang="ru-RU" sz="1600" i="0" dirty="0"/>
              <a:t>, </a:t>
            </a:r>
            <a:r>
              <a:rPr lang="ru-RU" sz="1600" i="0" dirty="0" smtClean="0"/>
              <a:t>что </a:t>
            </a:r>
          </a:p>
          <a:p>
            <a:pPr fontAlgn="base"/>
            <a:r>
              <a:rPr lang="ru-RU" sz="1600" i="0" dirty="0" smtClean="0"/>
              <a:t>неудивительно - </a:t>
            </a:r>
            <a:r>
              <a:rPr lang="ru-RU" sz="1600" i="0" dirty="0"/>
              <a:t>он знал о лени, </a:t>
            </a:r>
            <a:r>
              <a:rPr lang="ru-RU" sz="1600" i="0" dirty="0" smtClean="0"/>
              <a:t>невежестве</a:t>
            </a:r>
            <a:r>
              <a:rPr lang="ru-RU" sz="1600" i="0" dirty="0"/>
              <a:t>, алчности, ханжестве и </a:t>
            </a:r>
            <a:r>
              <a:rPr lang="ru-RU" sz="1600" i="0" dirty="0" smtClean="0"/>
              <a:t>лицемерии </a:t>
            </a:r>
            <a:r>
              <a:rPr lang="ru-RU" sz="1600" i="0" dirty="0"/>
              <a:t>духовного сословия не понаслышке, </a:t>
            </a:r>
            <a:r>
              <a:rPr lang="ru-RU" sz="1600" i="0" dirty="0" smtClean="0"/>
              <a:t>ведь </a:t>
            </a:r>
            <a:r>
              <a:rPr lang="ru-RU" sz="1600" i="0" dirty="0"/>
              <a:t>сам в молодости жил в монастыре. </a:t>
            </a:r>
            <a:endParaRPr lang="ru-RU" sz="1600" dirty="0"/>
          </a:p>
        </p:txBody>
      </p:sp>
      <p:pic>
        <p:nvPicPr>
          <p:cNvPr id="4" name="Picture 8" descr="http://mywishlist.ru/pic/i/wish/orig/009/382/7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76" y="631825"/>
            <a:ext cx="132263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7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ГЛАВНАЯ ИДЕЯ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90153"/>
            <a:ext cx="5410200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Главная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идея произведения — демонстрация приобщения к национальной культуре французов, а не безоговорочное подчинение пугающей демагогии католицизма. Он искренне желал, чтобы человек рассчитывал на собственный здравый смысл, а не на абстрактные и неправильно истолкованные учения схоластиков. Теоретики были оторваны от настоящей жизни. Они не работали, поэтому не могли ничему толковому научить народ, ведь не понимали его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потребностей.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СТИЛИСТИКА РАБЛЕ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701834"/>
            <a:ext cx="5410200" cy="2215991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романе «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 изобилует непристойными словесными оборотами и карикатурно поданными выжимками из священных текстов. Текст неразрывно связан с народной культурой Франции позднего Средневековья и Возрождения. Образы главных героев,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Пантагрюэля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имена которых взяты напрямую из французского фольклора, символизируют Ренессанс с его отказом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традиционных жизненных установок Средневековья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.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СТИЛИСТИКА РАБЛЕ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038600" cy="2677656"/>
          </a:xfrm>
        </p:spPr>
        <p:txBody>
          <a:bodyPr/>
          <a:lstStyle/>
          <a:p>
            <a:pPr fontAlgn="base"/>
            <a:r>
              <a:rPr lang="ru-RU" i="0" dirty="0"/>
              <a:t> </a:t>
            </a:r>
            <a:r>
              <a:rPr lang="ru-RU" i="0" dirty="0" smtClean="0"/>
              <a:t>  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Главная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идея эпохи Возрождения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– возвращение интереса к светскому искусству и познанию мира, свободному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догм и ограничений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fontAlgn="base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Рабле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— причудливый, сложный, нагромождение оборотов и средств художественной выразительности сбивает читателя с толку, заставляет не раз перечитывать предложение в погоне за сутью.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936625"/>
            <a:ext cx="1474920" cy="16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2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962400" cy="2585323"/>
          </a:xfrm>
        </p:spPr>
        <p:txBody>
          <a:bodyPr/>
          <a:lstStyle/>
          <a:p>
            <a:pPr fontAlgn="base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Гротескно-комическая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структура романа «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» имеет несколько функций. Она заманивает читателя, интересует его на протяжении всего повествования и облегчает восприятие глубоких мыслей в основе творческого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метода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Рабле. С другой стороны, она их маскирует, то есть служит щитом от въедливой цензуры. Шутовство и дуракаваляние образуют мощный комический эффект в средневековой литературе на пороге эпохи Возрождения.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https://disgustingmen.com/wp-content/uploads/2020/02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86042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492105"/>
            <a:ext cx="3886200" cy="3416320"/>
          </a:xfrm>
        </p:spPr>
        <p:txBody>
          <a:bodyPr/>
          <a:lstStyle/>
          <a:p>
            <a:pPr fontAlgn="base"/>
            <a:r>
              <a:rPr lang="ru-RU" i="0" dirty="0"/>
              <a:t> </a:t>
            </a:r>
            <a:r>
              <a:rPr lang="ru-RU" i="0" dirty="0" smtClean="0"/>
              <a:t>     </a:t>
            </a:r>
            <a:r>
              <a:rPr lang="ru-RU" sz="1600" i="0" dirty="0" smtClean="0"/>
              <a:t>Композиция </a:t>
            </a:r>
            <a:r>
              <a:rPr lang="ru-RU" sz="1600" i="0" dirty="0"/>
              <a:t>романа – это свободное чередование эпизодов и образов</a:t>
            </a:r>
            <a:r>
              <a:rPr lang="ru-RU" sz="1600" i="0" dirty="0" smtClean="0"/>
              <a:t>.</a:t>
            </a:r>
            <a:r>
              <a:rPr lang="ru-RU" sz="1600" i="0" dirty="0"/>
              <a:t> Скрепляющей основной идеей «</a:t>
            </a:r>
            <a:r>
              <a:rPr lang="ru-RU" sz="1600" i="0" dirty="0" err="1"/>
              <a:t>Гаргантюа</a:t>
            </a:r>
            <a:r>
              <a:rPr lang="ru-RU" sz="1600" i="0" dirty="0"/>
              <a:t> и </a:t>
            </a:r>
            <a:r>
              <a:rPr lang="ru-RU" sz="1600" i="0" dirty="0" err="1"/>
              <a:t>Пантагрюэль</a:t>
            </a:r>
            <a:r>
              <a:rPr lang="ru-RU" sz="1600" i="0" dirty="0"/>
              <a:t>»  является гротеск народного характера. Не все мысли Рабле расшифрованы. Частный случай гротеска – размеры </a:t>
            </a:r>
            <a:r>
              <a:rPr lang="ru-RU" sz="1600" i="0" dirty="0" err="1"/>
              <a:t>Гаргантюа</a:t>
            </a:r>
            <a:r>
              <a:rPr lang="ru-RU" sz="1600" i="0" dirty="0"/>
              <a:t> </a:t>
            </a:r>
            <a:endParaRPr lang="ru-RU" sz="1600" i="0" dirty="0" smtClean="0"/>
          </a:p>
          <a:p>
            <a:pPr fontAlgn="base"/>
            <a:r>
              <a:rPr lang="ru-RU" sz="1600" i="0" dirty="0" smtClean="0"/>
              <a:t>в </a:t>
            </a:r>
            <a:r>
              <a:rPr lang="ru-RU" sz="1600" i="0" dirty="0"/>
              <a:t>первых двух книгах. Это гиперболизированное стремление натуры освободиться от гнета средневековых норм.</a:t>
            </a:r>
          </a:p>
          <a:p>
            <a:endParaRPr lang="ru-RU" dirty="0"/>
          </a:p>
        </p:txBody>
      </p:sp>
      <p:pic>
        <p:nvPicPr>
          <p:cNvPr id="9218" name="Picture 2" descr="https://polny-shkaf.utopia14.org/albums/zz11/bukvoed/106821/654538/img007_zpsfcd71b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784225"/>
            <a:ext cx="1371600" cy="19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ГЛАВНАЯ ИДЕЯ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24145"/>
            <a:ext cx="5410200" cy="2454518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Хоть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книга и велика по объему, словно ее герой, она несет вполне себе конкретный посыл. Рабле видел, как люди страдают от засилья религиозного суеверия, воспринимая не умелые проповеди, как слово Божие, хотя именно в них теряется смысл любого религиозного культа. Народ же прозябал в невежестве и фанатизме, поэтому родители не хотели лечить и учить детей, считая любое вмешательство в ум и тело своего ребенка бесовским промыслом. Поэтому главная идея романа Рабле — показать приобщение к национальной французской культуре, ее истокам, а не рабское повиновение жутковатой демагогии католицизма. </a:t>
            </a:r>
            <a:endParaRPr lang="ru-RU" sz="14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30942"/>
          </a:xfrm>
        </p:spPr>
        <p:txBody>
          <a:bodyPr/>
          <a:lstStyle/>
          <a:p>
            <a:r>
              <a:rPr lang="ru-RU" dirty="0" smtClean="0"/>
              <a:t>ХАРАКТЕРИСТИКА ГЛАВНЫХ ГЕРОЕВ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5257800" cy="2800767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Описания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персонажей в книге крайне разрознены и обильны, поэтому бывает сложно сразу сориентироваться, кто есть кто. Для понимания сути романа необходимо четко уяснить себе, кто такой </a:t>
            </a:r>
            <a:r>
              <a:rPr lang="ru-RU" i="0" dirty="0" err="1" smtClean="0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Это король государства Утопия из рода великанов. Появляется в первой и эпизодически во второй и третьей книгах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романа.</a:t>
            </a:r>
          </a:p>
          <a:p>
            <a:pPr fontAlgn="base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мы знаем, это не единственный великан в творении Рабле. Кто же такой </a:t>
            </a:r>
            <a:r>
              <a:rPr lang="ru-RU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Это сын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 принц королевства Утопия. Появляется в романе со второй книги. Представляет собой тип передового человека эпохи Возрождения, который интересуется сразу несколькими научными дисциплинами и видами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АНАЛИЗ ПЕРВОЙ 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44969"/>
            <a:ext cx="5486399" cy="2677656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первой книге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 – добрый, миролюбивый великан-король. Их вообще в романе три таких красавца: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Грангузье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. Так же есть три главные темы:</a:t>
            </a:r>
          </a:p>
          <a:p>
            <a:pPr fontAlgn="base"/>
            <a:r>
              <a:rPr lang="ru-RU" sz="1450" b="1" i="0" dirty="0">
                <a:solidFill>
                  <a:schemeClr val="tx2">
                    <a:lumMod val="50000"/>
                  </a:schemeClr>
                </a:solidFill>
              </a:rPr>
              <a:t>Воспитание </a:t>
            </a:r>
            <a:r>
              <a:rPr lang="ru-RU" sz="1450" b="1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450" b="1" i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 Противопоставление средневекового и ренессансного воспитания. Но даже в такой серьезной теме автор использует пародийную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игру.</a:t>
            </a:r>
            <a:endParaRPr lang="ru-RU" sz="1450" i="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450" b="1" i="0" dirty="0">
                <a:solidFill>
                  <a:schemeClr val="tx2">
                    <a:lumMod val="50000"/>
                  </a:schemeClr>
                </a:solidFill>
              </a:rPr>
              <a:t>Война с </a:t>
            </a:r>
            <a:r>
              <a:rPr lang="ru-RU" sz="1450" b="1" i="0" dirty="0" err="1">
                <a:solidFill>
                  <a:schemeClr val="tx2">
                    <a:lumMod val="50000"/>
                  </a:schemeClr>
                </a:solidFill>
              </a:rPr>
              <a:t>Пикрохолом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. Противопоставление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Пикрохола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45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– сравнение средневекового и гуманистического правителя.</a:t>
            </a:r>
          </a:p>
          <a:p>
            <a:pPr fontAlgn="base"/>
            <a:r>
              <a:rPr lang="ru-RU" sz="1450" b="1" i="0" dirty="0" err="1">
                <a:solidFill>
                  <a:schemeClr val="tx2">
                    <a:lumMod val="50000"/>
                  </a:schemeClr>
                </a:solidFill>
              </a:rPr>
              <a:t>Телемская</a:t>
            </a:r>
            <a:r>
              <a:rPr lang="ru-RU" sz="1450" b="1" i="0" dirty="0">
                <a:solidFill>
                  <a:schemeClr val="tx2">
                    <a:lumMod val="50000"/>
                  </a:schemeClr>
                </a:solidFill>
              </a:rPr>
              <a:t> обитель.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 Это, во-первых, противопоставление средневекового монастыря и утопии нового мира. </a:t>
            </a:r>
            <a:endParaRPr lang="ru-RU" sz="14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АНАЛИЗ ВТОРОЙ КНИГИ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4145"/>
            <a:ext cx="3733800" cy="2369880"/>
          </a:xfrm>
        </p:spPr>
        <p:txBody>
          <a:bodyPr/>
          <a:lstStyle/>
          <a:p>
            <a:pPr fontAlgn="base"/>
            <a:r>
              <a:rPr lang="ru-RU" i="0" dirty="0" smtClean="0"/>
              <a:t>     Во </a:t>
            </a:r>
            <a:r>
              <a:rPr lang="ru-RU" i="0" dirty="0"/>
              <a:t>второй книге </a:t>
            </a:r>
            <a:r>
              <a:rPr lang="ru-RU" i="0" dirty="0" err="1"/>
              <a:t>Пантагрюэль</a:t>
            </a:r>
            <a:r>
              <a:rPr lang="ru-RU" i="0" dirty="0"/>
              <a:t> — добрый великан, добрый малый, обжора и любитель выпить. Мотив жажды, которая сопровождает рождение </a:t>
            </a:r>
            <a:r>
              <a:rPr lang="ru-RU" i="0" dirty="0" err="1"/>
              <a:t>Пантагрюэля</a:t>
            </a:r>
            <a:r>
              <a:rPr lang="ru-RU" i="0" dirty="0"/>
              <a:t>, — алчность познаний и обычная жажда. </a:t>
            </a:r>
            <a:endParaRPr lang="ru-RU" i="0" dirty="0" smtClean="0"/>
          </a:p>
          <a:p>
            <a:pPr fontAlgn="base"/>
            <a:r>
              <a:rPr lang="ru-RU" i="0" dirty="0" smtClean="0"/>
              <a:t>Новый </a:t>
            </a:r>
            <a:r>
              <a:rPr lang="ru-RU" i="0" dirty="0"/>
              <a:t>человек — «алчущий познаний», а </a:t>
            </a:r>
            <a:endParaRPr lang="ru-RU" i="0" dirty="0" smtClean="0"/>
          </a:p>
          <a:p>
            <a:pPr fontAlgn="base"/>
            <a:r>
              <a:rPr lang="ru-RU" i="0" dirty="0" smtClean="0"/>
              <a:t>не </a:t>
            </a:r>
            <a:r>
              <a:rPr lang="ru-RU" i="0" dirty="0"/>
              <a:t>тупоголовый раб чьих-то домыслов. В то же время он весел и прост в обращении, в нем нет чопорности и замкнутости средневекового человека. Параллель выпивки и науки проходит через всю книгу. </a:t>
            </a:r>
            <a:endParaRPr lang="ru-RU" dirty="0"/>
          </a:p>
        </p:txBody>
      </p:sp>
      <p:pic>
        <p:nvPicPr>
          <p:cNvPr id="10242" name="Picture 2" descr="https://disgustingmen.com/wp-content/uploads/2020/02/xy2-2709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1089025"/>
            <a:ext cx="1512888" cy="10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Франсуа Рабле - величайший деятель Эпохи Возрождения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25" y="555625"/>
            <a:ext cx="4017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Франсуа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Рабле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один из самых выдающихся писателей мировой литературы. По мнению многих литературоведов, его деятельность </a:t>
            </a:r>
            <a:endParaRPr lang="ru-RU" sz="16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являются ярчайшим примером гуманистического течения </a:t>
            </a:r>
            <a:endParaRPr lang="ru-RU" sz="16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Франции. В сферу его интересов входили: медицина, педагогика, филология, естественные науки, юриспруденция, археология, поэзия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993502"/>
            <a:ext cx="1343554" cy="15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10200" cy="2769989"/>
          </a:xfrm>
        </p:spPr>
        <p:txBody>
          <a:bodyPr/>
          <a:lstStyle/>
          <a:p>
            <a:pPr fontAlgn="base"/>
            <a:r>
              <a:rPr lang="ru-RU" i="0" dirty="0" smtClean="0"/>
              <a:t>     </a:t>
            </a:r>
            <a:r>
              <a:rPr lang="ru-RU" sz="1500" i="0" dirty="0" smtClean="0"/>
              <a:t>Что </a:t>
            </a:r>
            <a:r>
              <a:rPr lang="ru-RU" sz="1500" i="0" dirty="0"/>
              <a:t>хотел сказать автор в пятой и четвертой книгах?</a:t>
            </a:r>
          </a:p>
          <a:p>
            <a:pPr fontAlgn="base"/>
            <a:r>
              <a:rPr lang="ru-RU" sz="1500" i="0" dirty="0"/>
              <a:t>Ближе к финалу стало больше серьезности, ослаблена народно-карнавальная основа. Острова в 4-5 книгах чаще всего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символизируют</a:t>
            </a:r>
            <a:r>
              <a:rPr lang="ru-RU" sz="1500" i="0" dirty="0"/>
              <a:t> социальные институты, ценности. Там уже нет главного героя, все путешественники. </a:t>
            </a:r>
            <a:r>
              <a:rPr lang="ru-RU" sz="1500" i="0" dirty="0" err="1"/>
              <a:t>Пантагрюэль</a:t>
            </a:r>
            <a:r>
              <a:rPr lang="ru-RU" sz="1500" i="0" dirty="0"/>
              <a:t> возвышен, </a:t>
            </a:r>
            <a:r>
              <a:rPr lang="ru-RU" sz="1500" i="0" dirty="0" err="1"/>
              <a:t>Панург</a:t>
            </a:r>
            <a:r>
              <a:rPr lang="ru-RU" sz="1500" i="0" dirty="0"/>
              <a:t> — напротив.</a:t>
            </a:r>
          </a:p>
          <a:p>
            <a:pPr fontAlgn="base"/>
            <a:r>
              <a:rPr lang="ru-RU" sz="1500" i="0" dirty="0" smtClean="0"/>
              <a:t>     Это связано </a:t>
            </a:r>
            <a:r>
              <a:rPr lang="ru-RU" sz="1500" i="0" dirty="0"/>
              <a:t>с тем, что </a:t>
            </a:r>
            <a:r>
              <a:rPr lang="ru-RU" sz="1500" i="0" dirty="0" err="1"/>
              <a:t>Панург</a:t>
            </a:r>
            <a:r>
              <a:rPr lang="ru-RU" sz="1500" i="0" dirty="0"/>
              <a:t> и </a:t>
            </a:r>
            <a:r>
              <a:rPr lang="ru-RU" sz="1500" i="0" dirty="0" err="1"/>
              <a:t>Пантагрюэль</a:t>
            </a:r>
            <a:r>
              <a:rPr lang="ru-RU" sz="1500" i="0" dirty="0"/>
              <a:t> – разные полюса Божественной природы. </a:t>
            </a:r>
            <a:r>
              <a:rPr lang="ru-RU" sz="1500" i="0" dirty="0" err="1"/>
              <a:t>Пантагрюэль</a:t>
            </a:r>
            <a:r>
              <a:rPr lang="ru-RU" sz="1500" i="0" dirty="0"/>
              <a:t> – идеальный человек, </a:t>
            </a:r>
            <a:r>
              <a:rPr lang="ru-RU" sz="1500" i="0" dirty="0" err="1"/>
              <a:t>Панург</a:t>
            </a:r>
            <a:r>
              <a:rPr lang="ru-RU" sz="1500" i="0" dirty="0"/>
              <a:t> — реальный. Но писатель разочаровывается в реальном человеке, оттого и происходит снижение образа.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875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r>
              <a:rPr lang="ru-RU" sz="2400" dirty="0" smtClean="0"/>
              <a:t>ЧЕМ ЗАКАНЧИВАЕТСЯ РОМАН?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5410200" cy="2431435"/>
          </a:xfrm>
        </p:spPr>
        <p:txBody>
          <a:bodyPr/>
          <a:lstStyle/>
          <a:p>
            <a:pPr fontAlgn="base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тем, что Бутылка изрекла: “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Тринк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”, что означает «пей» (и «выпивай», и пей из источника мудрости). Рабле воспроизвел плавание к истине, путешествие в поисках этого вожделенного сокровища. Правда, абсолютной истины нет, перед авантюристами всплывает лишь фата-моргана. Поэтому они пьют и радуются жизни без призрака смерти и сомнительных обещаний божественной милости в обмен на земное счастье.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09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87" y="655161"/>
            <a:ext cx="4038600" cy="2031325"/>
          </a:xfrm>
        </p:spPr>
        <p:txBody>
          <a:bodyPr/>
          <a:lstStyle/>
          <a:p>
            <a:pPr algn="ctr"/>
            <a:r>
              <a:rPr lang="ru-RU" sz="2200" i="0" dirty="0" smtClean="0">
                <a:solidFill>
                  <a:schemeClr val="tx2">
                    <a:lumMod val="50000"/>
                  </a:schemeClr>
                </a:solidFill>
              </a:rPr>
              <a:t>Почему книга Рабле «</a:t>
            </a:r>
            <a:r>
              <a:rPr lang="ru-RU" sz="2200" i="0" dirty="0" err="1" smtClean="0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2200" i="0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200" i="0" dirty="0" err="1" smtClean="0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2200" i="0" dirty="0" smtClean="0">
                <a:solidFill>
                  <a:schemeClr val="tx2">
                    <a:lumMod val="50000"/>
                  </a:schemeClr>
                </a:solidFill>
              </a:rPr>
              <a:t>» живёт и не стареет, несмотря на то, что в нём показана давно прошедшая историческая эпоха?</a:t>
            </a:r>
            <a:endParaRPr lang="ru-RU" sz="22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936625"/>
            <a:ext cx="1081554" cy="13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САМОСТОЯТЕЛЬНАЯ РАБОТА</a:t>
            </a:r>
            <a:endParaRPr lang="ru-RU" sz="24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555625"/>
            <a:ext cx="4108761" cy="2462213"/>
          </a:xfrm>
        </p:spPr>
        <p:txBody>
          <a:bodyPr/>
          <a:lstStyle/>
          <a:p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     Место 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и время рождения Рабле доподлинно неизвестны. Некоторые исследователи называют годом его рождения 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1483 г., 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другие склоняются 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тому, что он родился 4 февраля 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1494 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года рядом с </a:t>
            </a:r>
            <a:r>
              <a:rPr lang="ru-RU" sz="1600" b="0" dirty="0" err="1">
                <a:solidFill>
                  <a:schemeClr val="tx2">
                    <a:lumMod val="50000"/>
                  </a:schemeClr>
                </a:solidFill>
              </a:rPr>
              <a:t>Шиноном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, где его 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отец 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работал адвокатом. Местом рождения Франсуа Рабле считается поместье </a:t>
            </a:r>
            <a:r>
              <a:rPr lang="ru-RU" sz="1600" b="0" dirty="0" err="1">
                <a:solidFill>
                  <a:schemeClr val="tx2">
                    <a:lumMod val="50000"/>
                  </a:schemeClr>
                </a:solidFill>
              </a:rPr>
              <a:t>Девинье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b="0" dirty="0" err="1">
                <a:solidFill>
                  <a:schemeClr val="tx2">
                    <a:lumMod val="50000"/>
                  </a:schemeClr>
                </a:solidFill>
              </a:rPr>
              <a:t>Сёйи</a:t>
            </a:r>
            <a:r>
              <a:rPr lang="ru-RU" sz="1600" b="0" dirty="0">
                <a:solidFill>
                  <a:schemeClr val="tx2">
                    <a:lumMod val="50000"/>
                  </a:schemeClr>
                </a:solidFill>
              </a:rPr>
              <a:t>, где сейчас расположен музей писателя.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7" y="1012825"/>
            <a:ext cx="1752600" cy="1387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77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14191"/>
            <a:ext cx="4800600" cy="2708434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детском возрасте Рабле был отдан послушником в монастырь 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францисканцев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580" i="0" dirty="0" err="1">
                <a:solidFill>
                  <a:schemeClr val="tx2">
                    <a:lumMod val="50000"/>
                  </a:schemeClr>
                </a:solidFill>
              </a:rPr>
              <a:t>Фонтене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580" i="0" dirty="0" err="1">
                <a:solidFill>
                  <a:schemeClr val="tx2">
                    <a:lumMod val="50000"/>
                  </a:schemeClr>
                </a:solidFill>
              </a:rPr>
              <a:t>ле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-Конт. Там он изучал филологию </a:t>
            </a:r>
            <a:endParaRPr lang="ru-RU" sz="158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право, 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древнегреческий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и латинский языки, естественные науки, 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заслужив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своими изысканиями известность и уважение среди </a:t>
            </a:r>
            <a:endParaRPr lang="ru-RU" sz="158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своих современников-гуманистов.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Из-за неодобрения орденом его изысканий, Рабле добился разрешения Папы Климента VII </a:t>
            </a:r>
            <a:endParaRPr lang="ru-RU" sz="158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перейти 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в </a:t>
            </a:r>
            <a:r>
              <a:rPr lang="ru-RU" sz="1580" i="0" dirty="0" err="1">
                <a:solidFill>
                  <a:schemeClr val="tx2">
                    <a:lumMod val="50000"/>
                  </a:schemeClr>
                </a:solidFill>
              </a:rPr>
              <a:t>бенедиктинский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 монастырь в </a:t>
            </a:r>
            <a:r>
              <a:rPr lang="ru-RU" sz="1580" i="0" dirty="0" err="1">
                <a:solidFill>
                  <a:schemeClr val="tx2">
                    <a:lumMod val="50000"/>
                  </a:schemeClr>
                </a:solidFill>
              </a:rPr>
              <a:t>Мальезе</a:t>
            </a:r>
            <a:r>
              <a:rPr lang="ru-RU" sz="1580" i="0" dirty="0">
                <a:solidFill>
                  <a:schemeClr val="tx2">
                    <a:lumMod val="50000"/>
                  </a:schemeClr>
                </a:solidFill>
              </a:rPr>
              <a:t>, где он встретил более тёплое отношение к </a:t>
            </a:r>
            <a:r>
              <a:rPr lang="ru-RU" sz="1580" i="0" dirty="0" smtClean="0">
                <a:solidFill>
                  <a:schemeClr val="tx2">
                    <a:lumMod val="50000"/>
                  </a:schemeClr>
                </a:solidFill>
              </a:rPr>
              <a:t>себе.</a:t>
            </a:r>
            <a:endParaRPr lang="ru-RU" sz="158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9" name="Picture 5" descr="https://1.bp.blogspot.com/-FOjUBsaMjGc/WugfuT0PcZI/AAAAAAADvNU/mR9aBC4V_SwqPFmMmq0Cy3ZILMoj8LW7gCLcBGAs/s1600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6318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guruturizma.ru/wp-content/uploads/2015/08/517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851025"/>
            <a:ext cx="914400" cy="8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6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7302"/>
            <a:ext cx="4572000" cy="22159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1532 году он перебрался в Лион, один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культурных центров Франции. Там он совмещал врачебную практику с редактированием латинских трудов для печатника Себастьяна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Грифа. Свободное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время он посвящал написанию и публикации юмористических памфлетов, критиковавших устоявшиеся порядки и выражавших его понимание свободы личности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Франсуа Рабле в молодост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754697"/>
            <a:ext cx="11430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65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691654"/>
            <a:ext cx="3733800" cy="2154436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1532 году под псевдонимом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Алькофрибас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Назье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Рабле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опубликовал свою первую книгу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Пантагрюэль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», ставшую потом второй частью обессмертившего его имя 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Пантагрюэля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2050" name="Picture 2" descr="https://img.yakaboo.ua/media/catalog/product/2/1/216950_34421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822325"/>
            <a:ext cx="136281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43255"/>
            <a:ext cx="5334000" cy="249299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1534 году последовала её предыстория — 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Гаргантюа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», где рассказывалось о жизни отца протагониста предыдущей книги. Оба произведения были осуждены богословами 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Сорбонны за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своё сатирическое содержание. Третья часть, опубликованная Рабле в 1546 году под его настоящим именем, также была запрещена.</a:t>
            </a: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7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677656"/>
          </a:xfrm>
        </p:spPr>
        <p:txBody>
          <a:bodyPr/>
          <a:lstStyle/>
          <a:p>
            <a:r>
              <a:rPr lang="ru-RU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Рабле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некоторое время — в 1534 и 1539 годах преподавал медицину в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Монпелье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Он часто путешествовал в Рим вместе со своим другом кардиналом Жаном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дю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Белле.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Благодаря поддержке влиятельной семьи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дю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Белле Рабле получил разрешение короля Франциска I на продолжение публикаций. Однако после смерти монарха писатель вновь столкнулся с неодобрением академической элиты, а французский парламент приостановил продажи его четвёртой книги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1129</Words>
  <Application>Microsoft Office PowerPoint</Application>
  <PresentationFormat>Произвольный</PresentationFormat>
  <Paragraphs>116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Литература </vt:lpstr>
      <vt:lpstr>ЛИТЕРАТУРА ЭПОХИ ВОЗРОЖДЕНИЯ</vt:lpstr>
      <vt:lpstr>Франсуа Рабле - величайший деятель Эпохи Возрождения</vt:lpstr>
      <vt:lpstr>     Место и время рождения Рабле доподлинно неизвестны. Некоторые исследователи называют годом его рождения 1483 г., другие склоняются  к тому, что он родился 4 февраля  1494 года рядом с Шиноном, где его  отец работал адвокатом. Местом рождения Франсуа Рабле считается поместье Девинье в Сёйи, где сейчас расположен музей писателя.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</vt:lpstr>
      <vt:lpstr>КРАТКОЕ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ЖАНРОВЫЕ ОСОБЕННОСТИ </vt:lpstr>
      <vt:lpstr>ОСНОВНЫЕ ТЕМЫ </vt:lpstr>
      <vt:lpstr>ГЛАВНАЯ ИДЕЯ</vt:lpstr>
      <vt:lpstr>СТИЛИСТИКА РАБЛЕ</vt:lpstr>
      <vt:lpstr>СТИЛИСТИКА РАБЛЕ</vt:lpstr>
      <vt:lpstr>КОМПОЗИЦИЯ</vt:lpstr>
      <vt:lpstr>КОМПОЗИЦИЯ</vt:lpstr>
      <vt:lpstr>ГЛАВНАЯ ИДЕЯ</vt:lpstr>
      <vt:lpstr>ХАРАКТЕРИСТИКА ГЛАВНЫХ ГЕРОЕВ </vt:lpstr>
      <vt:lpstr>АНАЛИЗ ПЕРВОЙ КНИГИ</vt:lpstr>
      <vt:lpstr>АНАЛИЗ ВТОРОЙ КНИГИ</vt:lpstr>
      <vt:lpstr>Презентация PowerPoint</vt:lpstr>
      <vt:lpstr>ЧЕМ ЗАКАНЧИВАЕТСЯ РОМАН? 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196</cp:revision>
  <dcterms:created xsi:type="dcterms:W3CDTF">2020-04-13T08:05:16Z</dcterms:created>
  <dcterms:modified xsi:type="dcterms:W3CDTF">2021-03-08T19:52:25Z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