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302" r:id="rId3"/>
    <p:sldId id="316" r:id="rId4"/>
    <p:sldId id="303" r:id="rId5"/>
    <p:sldId id="337" r:id="rId6"/>
    <p:sldId id="331" r:id="rId7"/>
    <p:sldId id="304" r:id="rId8"/>
    <p:sldId id="318" r:id="rId9"/>
    <p:sldId id="321" r:id="rId10"/>
    <p:sldId id="305" r:id="rId11"/>
    <p:sldId id="317" r:id="rId12"/>
    <p:sldId id="324" r:id="rId13"/>
    <p:sldId id="307" r:id="rId14"/>
    <p:sldId id="319" r:id="rId15"/>
    <p:sldId id="309" r:id="rId16"/>
    <p:sldId id="311" r:id="rId17"/>
    <p:sldId id="313" r:id="rId18"/>
    <p:sldId id="333" r:id="rId19"/>
    <p:sldId id="315" r:id="rId20"/>
    <p:sldId id="314" r:id="rId21"/>
    <p:sldId id="334" r:id="rId22"/>
    <p:sldId id="335" r:id="rId23"/>
    <p:sldId id="329" r:id="rId24"/>
    <p:sldId id="326" r:id="rId25"/>
    <p:sldId id="325" r:id="rId26"/>
    <p:sldId id="336" r:id="rId27"/>
    <p:sldId id="332" r:id="rId28"/>
    <p:sldId id="338" r:id="rId29"/>
    <p:sldId id="339" r:id="rId30"/>
    <p:sldId id="340" r:id="rId31"/>
    <p:sldId id="341" r:id="rId32"/>
    <p:sldId id="322" r:id="rId33"/>
    <p:sldId id="330" r:id="rId34"/>
    <p:sldId id="301" r:id="rId35"/>
  </p:sldIdLst>
  <p:sldSz cx="5768975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726" y="90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72A8A-8DEC-48CE-BCFF-A0DA74164998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DBCD9-CD1C-4EC2-9110-FCCBA255B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87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DBCD9-CD1C-4EC2-9110-FCCBA255BBB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2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673" y="1005903"/>
            <a:ext cx="490362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5346" y="1817116"/>
            <a:ext cx="40382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449" y="138207"/>
            <a:ext cx="5192078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288449" y="901347"/>
            <a:ext cx="2547964" cy="215444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32562" y="901347"/>
            <a:ext cx="2547964" cy="21544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FAF08-D8B8-4527-81E1-04B93B41F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69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310EE-6290-4F70-B32D-098242096F56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CEDB3-8A04-4038-A996-669FD0DC0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51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449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71023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88449" y="3017711"/>
            <a:ext cx="1326864" cy="276999"/>
          </a:xfrm>
        </p:spPr>
        <p:txBody>
          <a:bodyPr/>
          <a:lstStyle/>
          <a:p>
            <a:pPr>
              <a:defRPr/>
            </a:pPr>
            <a:fld id="{EEA8F1ED-19FD-431E-92D3-E757F7F40E2D}" type="datetimeFigureOut">
              <a:rPr lang="ru-RU" smtClean="0"/>
              <a:pPr>
                <a:defRPr/>
              </a:pPr>
              <a:t>01.03.2021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61452" y="3017711"/>
            <a:ext cx="1846072" cy="276999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153662" y="3017711"/>
            <a:ext cx="1326864" cy="276999"/>
          </a:xfrm>
        </p:spPr>
        <p:txBody>
          <a:bodyPr/>
          <a:lstStyle/>
          <a:p>
            <a:pPr>
              <a:defRPr/>
            </a:pPr>
            <a:fld id="{CE77D5B2-2A3F-4776-9E40-86D4DA8985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449" y="216323"/>
            <a:ext cx="5192078" cy="3154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449" y="937401"/>
            <a:ext cx="2547964" cy="1600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32562" y="937401"/>
            <a:ext cx="2547964" cy="1600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71067" y="2956419"/>
            <a:ext cx="1826842" cy="276999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134432" y="2956419"/>
            <a:ext cx="1346094" cy="276999"/>
          </a:xfrm>
        </p:spPr>
        <p:txBody>
          <a:bodyPr/>
          <a:lstStyle>
            <a:lvl1pPr>
              <a:defRPr/>
            </a:lvl1pPr>
          </a:lstStyle>
          <a:p>
            <a:fld id="{D11E3CBB-CD10-4EBE-971D-62C8916A6DF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288449" y="2954917"/>
            <a:ext cx="1346094" cy="276999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19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449" y="509738"/>
            <a:ext cx="1897953" cy="169277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5509" y="129193"/>
            <a:ext cx="3225017" cy="107721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449" y="679015"/>
            <a:ext cx="1897953" cy="123111"/>
          </a:xfrm>
        </p:spPr>
        <p:txBody>
          <a:bodyPr/>
          <a:lstStyle>
            <a:lvl1pPr marL="0" indent="0">
              <a:buNone/>
              <a:defRPr sz="800"/>
            </a:lvl1pPr>
            <a:lvl2pPr marL="257495" indent="0">
              <a:buNone/>
              <a:defRPr sz="700"/>
            </a:lvl2pPr>
            <a:lvl3pPr marL="514990" indent="0">
              <a:buNone/>
              <a:defRPr sz="600"/>
            </a:lvl3pPr>
            <a:lvl4pPr marL="772485" indent="0">
              <a:buNone/>
              <a:defRPr sz="500"/>
            </a:lvl4pPr>
            <a:lvl5pPr marL="1029980" indent="0">
              <a:buNone/>
              <a:defRPr sz="500"/>
            </a:lvl5pPr>
            <a:lvl6pPr marL="1287475" indent="0">
              <a:buNone/>
              <a:defRPr sz="500"/>
            </a:lvl6pPr>
            <a:lvl7pPr marL="1544970" indent="0">
              <a:buNone/>
              <a:defRPr sz="500"/>
            </a:lvl7pPr>
            <a:lvl8pPr marL="1802465" indent="0">
              <a:buNone/>
              <a:defRPr sz="500"/>
            </a:lvl8pPr>
            <a:lvl9pPr marL="2059960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330B3-7170-4A76-BD7D-069D64267F9E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13CF1-F3D8-4EE3-A1F2-0615DE294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09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449" y="937401"/>
            <a:ext cx="2547964" cy="10926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32562" y="937401"/>
            <a:ext cx="2547964" cy="109260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DD4C-733C-4676-9ECC-056DAD907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11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77" y="536168"/>
            <a:ext cx="5653977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346" y="982040"/>
            <a:ext cx="48962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1452" y="3017710"/>
            <a:ext cx="18460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449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3662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culture.ru/storage/images/67f085add98fc0fc9a1f5edaebf32885/56c0dbee95f02fdfe6f0828ee78120f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culture.ru/storage/images/67f085add98fc0fc9a1f5edaebf32885/1c1aaf6e7cabf7a778eb448003e948a3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culture.ru/storage/images/67f085add98fc0fc9a1f5edaebf32885/7f062d66b0a4f9af222183ca2dd57f06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6687" y="250826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lang="ru-RU" sz="3400" spc="-5" dirty="0"/>
              <a:t>Литература 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903287" y="1555249"/>
            <a:ext cx="3352800" cy="905376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2384" marR="1048385" algn="ctr">
              <a:spcBef>
                <a:spcPts val="1160"/>
              </a:spcBef>
            </a:pP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Н.Рубцов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 Лирика.</a:t>
            </a:r>
            <a:endParaRPr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4494" y="1481694"/>
            <a:ext cx="344170" cy="121920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88347" y="212868"/>
            <a:ext cx="634365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18851" y="246463"/>
            <a:ext cx="173355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3287" y="555625"/>
            <a:ext cx="59418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" y="250825"/>
            <a:ext cx="609600" cy="609600"/>
          </a:xfrm>
          <a:prstGeom prst="rect">
            <a:avLst/>
          </a:prstGeom>
        </p:spPr>
      </p:pic>
      <p:pic>
        <p:nvPicPr>
          <p:cNvPr id="4098" name="Picture 2" descr="https://al-shell.ru/wp-content/uploads/2014/07/%D0%9F%D0%BE%D1%8D%D1%82-%D0%9D%D0%B8%D0%BA%D0%BE%D0%BB%D0%B0%D0%B9-%D0%A0%D1%83%D0%B1%D1%86%D0%BE%D0%B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142" y="1298643"/>
            <a:ext cx="1493135" cy="150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" y="515441"/>
            <a:ext cx="5562600" cy="2708434"/>
          </a:xfrm>
        </p:spPr>
        <p:txBody>
          <a:bodyPr/>
          <a:lstStyle/>
          <a:p>
            <a:pPr algn="l"/>
            <a:r>
              <a:rPr lang="ru-RU" sz="1600" i="0" dirty="0" smtClean="0"/>
              <a:t> 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1950 году Рубцов окончил семь классов и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поехал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l"/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Ригу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поступать в мореходное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училище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, однако не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l"/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прошел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по конкурсу и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вскоре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вернулся обратно. Чтобы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получить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специальность, он стал студентом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лесотехнического техникума.</a:t>
            </a:r>
            <a:endParaRPr lang="ru-RU" sz="1600" i="0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Как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я рвался на море!</a:t>
            </a:r>
            <a:br>
              <a:rPr lang="ru-RU" sz="1600" i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	Бросил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дом безрассудно</a:t>
            </a:r>
            <a:br>
              <a:rPr lang="ru-RU" sz="1600" i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	И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в моряцкой конторе</a:t>
            </a:r>
            <a:br>
              <a:rPr lang="ru-RU" sz="1600" i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	Все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просился на судно.</a:t>
            </a:r>
            <a:br>
              <a:rPr lang="ru-RU" sz="1600" i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	Умолял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, караулил...</a:t>
            </a:r>
            <a:br>
              <a:rPr lang="ru-RU" sz="1600" i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	       Николай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Рубцов. «Фиалки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https://avatars.mds.yandex.net/get-zen_doc/1716911/pub_5e2d23ed78125e00b13d5c14_5e2d24bb6d29c100ae6599a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81" y="1774825"/>
            <a:ext cx="8382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631825"/>
            <a:ext cx="3505200" cy="2092881"/>
          </a:xfrm>
        </p:spPr>
        <p:txBody>
          <a:bodyPr/>
          <a:lstStyle/>
          <a:p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     А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в 16 лет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отправился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на Белое море, где более двух лет плавал кочегаром на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рыболовецком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судне. Потом четыре года прослужил матросом на эсминце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Северного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флота. Здесь он начинает писать стихи и печататься во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флотских изданиях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Николай Рубцов 2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46" y="2003425"/>
            <a:ext cx="9144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Северный фло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7" y="644696"/>
            <a:ext cx="878820" cy="115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87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Всю жизнь не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забудется флот…</a:t>
            </a:r>
            <a:endParaRPr lang="ru-RU" dirty="0"/>
          </a:p>
        </p:txBody>
      </p:sp>
      <p:sp>
        <p:nvSpPr>
          <p:cNvPr id="6147" name="Текст 6"/>
          <p:cNvSpPr>
            <a:spLocks noGrp="1"/>
          </p:cNvSpPr>
          <p:nvPr>
            <p:ph type="body" idx="1"/>
          </p:nvPr>
        </p:nvSpPr>
        <p:spPr>
          <a:xfrm>
            <a:off x="198003" y="701834"/>
            <a:ext cx="3524684" cy="2215991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pPr algn="l">
              <a:defRPr/>
            </a:pP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Всю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 не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забудется флот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l">
              <a:defRPr/>
            </a:pP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вы, корабельные кубрики,</a:t>
            </a:r>
          </a:p>
          <a:p>
            <a:pPr algn="l">
              <a:defRPr/>
            </a:pP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море, где служба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идет</a:t>
            </a:r>
          </a:p>
          <a:p>
            <a:pPr algn="l">
              <a:defRPr/>
            </a:pP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флагом Советской Республики.</a:t>
            </a:r>
          </a:p>
          <a:p>
            <a:pPr algn="l">
              <a:defRPr/>
            </a:pP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i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близок тот час, когда я</a:t>
            </a:r>
          </a:p>
          <a:p>
            <a:pPr algn="l">
              <a:defRPr/>
            </a:pP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Сойду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электрички на станции.</a:t>
            </a:r>
          </a:p>
          <a:p>
            <a:pPr algn="l">
              <a:defRPr/>
            </a:pP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Продолжится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юность моя</a:t>
            </a:r>
          </a:p>
          <a:p>
            <a:pPr algn="l">
              <a:defRPr/>
            </a:pP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аллеях с цветами и танцами</a:t>
            </a:r>
            <a:r>
              <a:rPr lang="ru-RU" sz="1000" i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/>
          </a:p>
        </p:txBody>
      </p:sp>
      <p:pic>
        <p:nvPicPr>
          <p:cNvPr id="6148" name="Picture 5" descr="Рубцов000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1287" y="1165225"/>
            <a:ext cx="1598612" cy="935038"/>
          </a:xfrm>
          <a:ln w="127000" algn="ctr">
            <a:solidFill>
              <a:srgbClr val="0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04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2424"/>
            <a:ext cx="5768975" cy="315471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1900" dirty="0" smtClean="0"/>
              <a:t>Служба </a:t>
            </a:r>
            <a:r>
              <a:rPr lang="ru-RU" sz="1900" dirty="0"/>
              <a:t>на флоте и первый сборник </a:t>
            </a:r>
            <a:r>
              <a:rPr lang="ru-RU" sz="1900" dirty="0" smtClean="0"/>
              <a:t>стихов</a:t>
            </a:r>
            <a:endParaRPr lang="ru-RU" sz="1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4267200" cy="2462213"/>
          </a:xfrm>
        </p:spPr>
        <p:txBody>
          <a:bodyPr/>
          <a:lstStyle/>
          <a:p>
            <a:pPr algn="l"/>
            <a:r>
              <a:rPr lang="ru-RU" sz="1600" i="0" dirty="0" smtClean="0"/>
              <a:t>     Газета </a:t>
            </a:r>
            <a:r>
              <a:rPr lang="ru-RU" sz="1600" i="0" dirty="0"/>
              <a:t>для моряков «На страже Заполярья» опубликовала некоторые из них: «Старпомы ждут своих матросов», «Хороший улов», «В океане», «Летел приказ». Вскоре при издании появилось литературное объединение. </a:t>
            </a:r>
            <a:endParaRPr lang="ru-RU" sz="1600" i="0" dirty="0" smtClean="0"/>
          </a:p>
          <a:p>
            <a:pPr algn="l"/>
            <a:r>
              <a:rPr lang="ru-RU" sz="1600" i="0" dirty="0" smtClean="0"/>
              <a:t>На </a:t>
            </a:r>
            <a:r>
              <a:rPr lang="ru-RU" sz="1600" i="0" dirty="0"/>
              <a:t>еженедельных собраниях журналисты учили всех желающих писательскому мастерству. Николай Рубцов сразу же стал членом кружка и редко пропускал встречи. </a:t>
            </a:r>
            <a:endParaRPr lang="ru-RU" sz="1600" dirty="0"/>
          </a:p>
        </p:txBody>
      </p:sp>
      <p:pic>
        <p:nvPicPr>
          <p:cNvPr id="4" name="Рисунок 3" descr="Николай Рубцов 2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7" y="708023"/>
            <a:ext cx="1371600" cy="1600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72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398" y="555625"/>
            <a:ext cx="5627689" cy="2708434"/>
          </a:xfrm>
        </p:spPr>
        <p:txBody>
          <a:bodyPr/>
          <a:lstStyle/>
          <a:p>
            <a:r>
              <a:rPr lang="ru-RU" sz="1550" i="0" dirty="0" smtClean="0"/>
              <a:t>     С </a:t>
            </a:r>
            <a:r>
              <a:rPr lang="ru-RU" sz="1550" i="0" dirty="0"/>
              <a:t>1959 по 1962 год работает слесарем </a:t>
            </a:r>
            <a:endParaRPr lang="ru-RU" sz="1550" i="0" dirty="0" smtClean="0"/>
          </a:p>
          <a:p>
            <a:r>
              <a:rPr lang="ru-RU" sz="1550" i="0" dirty="0" smtClean="0"/>
              <a:t>на </a:t>
            </a:r>
            <a:r>
              <a:rPr lang="ru-RU" sz="1550" i="0" dirty="0"/>
              <a:t>Кировском заводе </a:t>
            </a:r>
            <a:r>
              <a:rPr lang="ru-RU" sz="1550" i="0" dirty="0" smtClean="0"/>
              <a:t>в Ленинграде. </a:t>
            </a:r>
            <a:r>
              <a:rPr lang="ru-RU" sz="1550" i="0" dirty="0"/>
              <a:t>В начале </a:t>
            </a:r>
            <a:endParaRPr lang="ru-RU" sz="1550" i="0" dirty="0" smtClean="0"/>
          </a:p>
          <a:p>
            <a:r>
              <a:rPr lang="ru-RU" sz="1550" i="0" dirty="0" smtClean="0"/>
              <a:t>1960-х </a:t>
            </a:r>
            <a:r>
              <a:rPr lang="ru-RU" sz="1550" i="0" dirty="0"/>
              <a:t>годов поэт написал произведения </a:t>
            </a:r>
            <a:endParaRPr lang="ru-RU" sz="1550" i="0" dirty="0" smtClean="0"/>
          </a:p>
          <a:p>
            <a:r>
              <a:rPr lang="ru-RU" sz="1550" i="0" dirty="0" smtClean="0"/>
              <a:t>«</a:t>
            </a:r>
            <a:r>
              <a:rPr lang="ru-RU" sz="1550" i="0" dirty="0"/>
              <a:t>Соловьи», «Старый конь», «Левитан», </a:t>
            </a:r>
            <a:endParaRPr lang="ru-RU" sz="1550" i="0" dirty="0" smtClean="0"/>
          </a:p>
          <a:p>
            <a:r>
              <a:rPr lang="ru-RU" sz="1550" i="0" dirty="0" smtClean="0"/>
              <a:t>«</a:t>
            </a:r>
            <a:r>
              <a:rPr lang="ru-RU" sz="1550" i="0" dirty="0"/>
              <a:t>Видение в долине» и отправил их в </a:t>
            </a:r>
            <a:endParaRPr lang="ru-RU" sz="1550" i="0" dirty="0" smtClean="0"/>
          </a:p>
          <a:p>
            <a:r>
              <a:rPr lang="ru-RU" sz="1550" i="0" dirty="0" smtClean="0"/>
              <a:t>редакцию</a:t>
            </a:r>
            <a:r>
              <a:rPr lang="ru-RU" sz="1550" i="0" dirty="0"/>
              <a:t>, но ни одно не взяли в номер. Тогда </a:t>
            </a:r>
            <a:endParaRPr lang="ru-RU" sz="1550" i="0" dirty="0" smtClean="0"/>
          </a:p>
          <a:p>
            <a:r>
              <a:rPr lang="ru-RU" sz="1550" i="0" dirty="0" smtClean="0"/>
              <a:t>литератор </a:t>
            </a:r>
            <a:r>
              <a:rPr lang="ru-RU" sz="1550" i="0" dirty="0"/>
              <a:t>Борис </a:t>
            </a:r>
            <a:r>
              <a:rPr lang="ru-RU" sz="1550" i="0" dirty="0" err="1"/>
              <a:t>Тайгин</a:t>
            </a:r>
            <a:r>
              <a:rPr lang="ru-RU" sz="1550" i="0" dirty="0"/>
              <a:t> </a:t>
            </a:r>
            <a:r>
              <a:rPr lang="ru-RU" sz="1550" i="0" dirty="0" smtClean="0"/>
              <a:t>предложил </a:t>
            </a:r>
            <a:r>
              <a:rPr lang="ru-RU" sz="1550" i="0" dirty="0"/>
              <a:t>ему не ждать публикации в журналах, а самому выпустить небольшой </a:t>
            </a:r>
            <a:r>
              <a:rPr lang="ru-RU" sz="1550" i="0" dirty="0" smtClean="0"/>
              <a:t>сборник. </a:t>
            </a:r>
            <a:r>
              <a:rPr lang="ru-RU" sz="1550" i="0" dirty="0"/>
              <a:t>В 1962 году Рубцов выпустил первую книгу </a:t>
            </a:r>
            <a:endParaRPr lang="ru-RU" sz="1550" i="0" dirty="0" smtClean="0"/>
          </a:p>
          <a:p>
            <a:r>
              <a:rPr lang="ru-RU" sz="1550" i="0" dirty="0" smtClean="0"/>
              <a:t>«</a:t>
            </a:r>
            <a:r>
              <a:rPr lang="ru-RU" sz="1550" i="0" dirty="0"/>
              <a:t>Волны и скалы» из 38 стихотворений. Поэт вручную напечатал ее на машинке.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" y="102424"/>
            <a:ext cx="5768974" cy="738664"/>
          </a:xfrm>
        </p:spPr>
        <p:txBody>
          <a:bodyPr/>
          <a:lstStyle/>
          <a:p>
            <a:pPr algn="ctr"/>
            <a:r>
              <a:rPr lang="ru-RU" sz="2400" dirty="0" smtClean="0"/>
              <a:t>ПЕРВАЯ КНИГА «ВОЛНЫ И СКАЛЫ»</a:t>
            </a:r>
            <a:endParaRPr lang="ru-RU" dirty="0"/>
          </a:p>
        </p:txBody>
      </p:sp>
      <p:pic>
        <p:nvPicPr>
          <p:cNvPr id="9222" name="Picture 6" descr="https://rubtsov-poetry.ru/others_3/ex2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914" y="631825"/>
            <a:ext cx="99843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2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5067" y="631825"/>
            <a:ext cx="3606220" cy="2492990"/>
          </a:xfrm>
        </p:spPr>
        <p:txBody>
          <a:bodyPr/>
          <a:lstStyle/>
          <a:p>
            <a:r>
              <a:rPr lang="ru-RU" i="0" dirty="0" smtClean="0"/>
              <a:t>     </a:t>
            </a:r>
            <a:r>
              <a:rPr lang="ru-RU" sz="1800" i="0" dirty="0" smtClean="0"/>
              <a:t>В 1965 </a:t>
            </a:r>
            <a:r>
              <a:rPr lang="ru-RU" sz="1800" i="0" dirty="0"/>
              <a:t>году в Архангельске вышла в свет небольшая книжка </a:t>
            </a:r>
            <a:r>
              <a:rPr lang="ru-RU" sz="1800" i="0" dirty="0" smtClean="0"/>
              <a:t>Рубцова </a:t>
            </a:r>
            <a:r>
              <a:rPr lang="ru-RU" sz="1800" i="0" dirty="0"/>
              <a:t>«Лирика», а в 1967 в Москве — «Звезда полей», в которой он предстал как вполне зрелый поэт</a:t>
            </a:r>
            <a:r>
              <a:rPr lang="ru-RU" sz="1800" i="0" dirty="0" smtClean="0"/>
              <a:t>.</a:t>
            </a:r>
            <a:r>
              <a:rPr lang="ru-RU" sz="1800" i="0" dirty="0"/>
              <a:t> В 1962 году поступает в Литературный институт имени Горького в Москве. </a:t>
            </a:r>
            <a:endParaRPr lang="ru-RU" sz="1600" dirty="0"/>
          </a:p>
        </p:txBody>
      </p:sp>
      <p:pic>
        <p:nvPicPr>
          <p:cNvPr id="4" name="Picture 4" descr="https://img03litfund.ru/images/lots/196/cache/196-130-5413-2-VB235583_m_600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215" y="1829110"/>
            <a:ext cx="865320" cy="123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cherkray.ru/content/images/upload/2021011213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7" y="631825"/>
            <a:ext cx="827528" cy="104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9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8487" y="1317625"/>
            <a:ext cx="3879850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чём шумят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Друзья мои, поэты,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неугомонном доме допоздна?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 слышу спор.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вижу силуэты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смутном фоне позднего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окна.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" y="102424"/>
            <a:ext cx="5703888" cy="338554"/>
          </a:xfrm>
        </p:spPr>
        <p:txBody>
          <a:bodyPr/>
          <a:lstStyle/>
          <a:p>
            <a:pPr algn="ctr"/>
            <a:r>
              <a:rPr lang="ru-RU" sz="2200" dirty="0"/>
              <a:t>«Лиризм, естественность, звучность»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62828"/>
            <a:ext cx="5486400" cy="738664"/>
          </a:xfrm>
        </p:spPr>
        <p:txBody>
          <a:bodyPr/>
          <a:lstStyle/>
          <a:p>
            <a:r>
              <a:rPr lang="ru-RU" sz="1600" i="0" dirty="0"/>
              <a:t> </a:t>
            </a:r>
            <a:r>
              <a:rPr lang="ru-RU" sz="1600" i="0" dirty="0" smtClean="0"/>
              <a:t>    В </a:t>
            </a:r>
            <a:r>
              <a:rPr lang="ru-RU" sz="1600" i="0" dirty="0"/>
              <a:t>начале 1960-х годов Рубцов написал стихотворения «Стихи из дома гонят нас», </a:t>
            </a:r>
            <a:endParaRPr lang="ru-RU" sz="1600" i="0" dirty="0" smtClean="0"/>
          </a:p>
          <a:p>
            <a:r>
              <a:rPr lang="ru-RU" sz="1600" i="0" dirty="0" smtClean="0"/>
              <a:t>«</a:t>
            </a:r>
            <a:r>
              <a:rPr lang="ru-RU" sz="1600" i="0" dirty="0"/>
              <a:t>О чем шумят друзья мои, поэты», «Дуэль</a:t>
            </a:r>
            <a:r>
              <a:rPr lang="ru-RU" sz="1600" i="0" dirty="0" smtClean="0"/>
              <a:t>».</a:t>
            </a:r>
            <a:endParaRPr lang="ru-RU" sz="1600" dirty="0"/>
          </a:p>
        </p:txBody>
      </p:sp>
      <p:pic>
        <p:nvPicPr>
          <p:cNvPr id="4" name="Рисунок 3" descr="Николай Рубцов 3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643256"/>
            <a:ext cx="990600" cy="113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5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4495800" cy="2354491"/>
          </a:xfrm>
        </p:spPr>
        <p:txBody>
          <a:bodyPr/>
          <a:lstStyle/>
          <a:p>
            <a:r>
              <a:rPr lang="ru-RU" sz="1600" i="0" dirty="0" smtClean="0"/>
              <a:t>     </a:t>
            </a:r>
            <a:r>
              <a:rPr lang="ru-RU" sz="1700" i="0" dirty="0" smtClean="0"/>
              <a:t>Лето </a:t>
            </a:r>
            <a:r>
              <a:rPr lang="ru-RU" sz="1700" i="0" dirty="0"/>
              <a:t>после второго курса Рубцов провел </a:t>
            </a:r>
            <a:endParaRPr lang="ru-RU" sz="1700" i="0" dirty="0" smtClean="0"/>
          </a:p>
          <a:p>
            <a:r>
              <a:rPr lang="ru-RU" sz="1700" i="0" dirty="0" smtClean="0"/>
              <a:t>в </a:t>
            </a:r>
            <a:r>
              <a:rPr lang="ru-RU" sz="1700" i="0" dirty="0"/>
              <a:t>Вологодской области. Лирика поэта после поездки на родину изменилась: он стал больше писать о природе. Вскоре Николай Рубцов сочинил стихотворения «Тихая моя родина», «Я буду скакать по холмам», «Прощальная песня», «Русский огонек» и другие. Все они описывали красоту северной деревни и быт простых людей.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7" y="860425"/>
            <a:ext cx="914400" cy="133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0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768975" cy="3244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087" y="98425"/>
            <a:ext cx="30479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Тихая моя родина!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Ивы, река, соловьи…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Мать моя здесь похоронена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детские годы мои.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— Где тут погост? Вы не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видели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Сам я найти не могу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Тихо ответили жители: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— Это на том берегу.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Тихо ответили жители,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Тихо проехал обоз.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73387" y="98425"/>
            <a:ext cx="28829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Купол церковной обители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Яркой травою зарос.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Там, где я плавал за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рыбами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Сено гребут в сеновал: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Между речными изгибами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Вырыли люди канал.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Тина теперь и болотина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Там, где купаться любил…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Тихая моя родина,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Я ничего не забыл.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625634"/>
            <a:ext cx="5410200" cy="2215991"/>
          </a:xfrm>
        </p:spPr>
        <p:txBody>
          <a:bodyPr/>
          <a:lstStyle/>
          <a:p>
            <a:r>
              <a:rPr lang="ru-RU" sz="1600" i="0" dirty="0" smtClean="0"/>
              <a:t>     В </a:t>
            </a:r>
            <a:r>
              <a:rPr lang="ru-RU" sz="1600" i="0" dirty="0"/>
              <a:t>1964 году Николай Рубцов решил издать новый сборник стихотворений. Машинописный макет книги </a:t>
            </a:r>
            <a:endParaRPr lang="ru-RU" sz="1600" i="0" dirty="0" smtClean="0"/>
          </a:p>
          <a:p>
            <a:r>
              <a:rPr lang="ru-RU" sz="1600" i="0" dirty="0" smtClean="0"/>
              <a:t>он </a:t>
            </a:r>
            <a:r>
              <a:rPr lang="ru-RU" sz="1600" i="0" dirty="0"/>
              <a:t>сделал за несколько ночей. </a:t>
            </a:r>
            <a:r>
              <a:rPr lang="ru-RU" sz="1600" i="0" dirty="0" smtClean="0"/>
              <a:t>Сборник </a:t>
            </a:r>
            <a:r>
              <a:rPr lang="ru-RU" sz="1600" i="0" dirty="0"/>
              <a:t>приняло издательство в Архангельске, и его включили в план </a:t>
            </a:r>
            <a:endParaRPr lang="ru-RU" sz="1600" i="0" dirty="0" smtClean="0"/>
          </a:p>
          <a:p>
            <a:r>
              <a:rPr lang="ru-RU" sz="1600" i="0" dirty="0" smtClean="0"/>
              <a:t>по </a:t>
            </a:r>
            <a:r>
              <a:rPr lang="ru-RU" sz="1600" i="0" dirty="0"/>
              <a:t>выпуску на следующий год</a:t>
            </a:r>
            <a:r>
              <a:rPr lang="ru-RU" sz="1600" i="0" dirty="0" smtClean="0"/>
              <a:t>.</a:t>
            </a:r>
            <a:r>
              <a:rPr lang="ru-RU" sz="1600" i="0" dirty="0"/>
              <a:t> </a:t>
            </a:r>
            <a:endParaRPr lang="ru-RU" sz="1600" i="0" dirty="0" smtClean="0"/>
          </a:p>
          <a:p>
            <a:r>
              <a:rPr lang="ru-RU" sz="1600" i="0" dirty="0" smtClean="0"/>
              <a:t>     Летом 1964 </a:t>
            </a:r>
            <a:r>
              <a:rPr lang="ru-RU" sz="1600" i="0" dirty="0"/>
              <a:t>года поэт перевелся на заочное отделение и переехал в Вологду. Рубцов вспоминал: «Здесь за полтора месяца </a:t>
            </a:r>
            <a:r>
              <a:rPr lang="ru-RU" sz="1600" i="0" dirty="0" smtClean="0"/>
              <a:t>написал </a:t>
            </a:r>
            <a:r>
              <a:rPr lang="ru-RU" sz="1600" i="0" dirty="0"/>
              <a:t>около сорока стихотворений. В основном о </a:t>
            </a:r>
            <a:r>
              <a:rPr lang="ru-RU" sz="1600" i="0" dirty="0" smtClean="0"/>
              <a:t>природе.</a:t>
            </a:r>
            <a:endParaRPr lang="ru-RU" sz="1600" i="0" dirty="0"/>
          </a:p>
        </p:txBody>
      </p:sp>
    </p:spTree>
    <p:extLst>
      <p:ext uri="{BB962C8B-B14F-4D97-AF65-F5344CB8AC3E}">
        <p14:creationId xmlns:p14="http://schemas.microsoft.com/office/powerpoint/2010/main" val="8173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8" y="631825"/>
            <a:ext cx="4267200" cy="2677656"/>
          </a:xfrm>
        </p:spPr>
        <p:txBody>
          <a:bodyPr/>
          <a:lstStyle/>
          <a:p>
            <a:r>
              <a:rPr lang="ru-RU" sz="1600" i="0" cap="all" dirty="0" smtClean="0"/>
              <a:t>     Н</a:t>
            </a:r>
            <a:r>
              <a:rPr lang="ru-RU" sz="1600" i="0" dirty="0" smtClean="0"/>
              <a:t>иколая </a:t>
            </a:r>
            <a:r>
              <a:rPr lang="ru-RU" sz="1600" i="0" dirty="0"/>
              <a:t>Рубцова называли «поэтом Русского Севера»: он часто вдохновлялся </a:t>
            </a:r>
            <a:endParaRPr lang="ru-RU" sz="1600" i="0" dirty="0" smtClean="0"/>
          </a:p>
          <a:p>
            <a:r>
              <a:rPr lang="ru-RU" sz="1600" i="0" dirty="0" smtClean="0"/>
              <a:t>в </a:t>
            </a:r>
            <a:r>
              <a:rPr lang="ru-RU" sz="1600" i="0" dirty="0"/>
              <a:t>творчестве </a:t>
            </a:r>
            <a:r>
              <a:rPr lang="ru-RU" sz="1600" i="0" dirty="0" smtClean="0"/>
              <a:t>пейзажами</a:t>
            </a:r>
            <a:r>
              <a:rPr lang="ru-RU" sz="1600" i="0" dirty="0"/>
              <a:t> </a:t>
            </a:r>
            <a:r>
              <a:rPr lang="ru-RU" sz="1600" i="0" dirty="0" smtClean="0"/>
              <a:t>Вологодской</a:t>
            </a:r>
            <a:r>
              <a:rPr lang="ru-RU" sz="1600" i="0" dirty="0"/>
              <a:t> </a:t>
            </a:r>
            <a:r>
              <a:rPr lang="ru-RU" sz="1600" i="0" dirty="0" smtClean="0"/>
              <a:t>и</a:t>
            </a:r>
          </a:p>
          <a:p>
            <a:r>
              <a:rPr lang="ru-RU" sz="1600" i="0" dirty="0" smtClean="0"/>
              <a:t>Архангельской</a:t>
            </a:r>
            <a:r>
              <a:rPr lang="ru-RU" sz="1600" i="0" dirty="0"/>
              <a:t> областей. При жизни </a:t>
            </a:r>
            <a:endParaRPr lang="ru-RU" sz="1600" i="0" dirty="0" smtClean="0"/>
          </a:p>
          <a:p>
            <a:r>
              <a:rPr lang="ru-RU" sz="1600" i="0" dirty="0" smtClean="0"/>
              <a:t>поэт </a:t>
            </a:r>
            <a:r>
              <a:rPr lang="ru-RU" sz="1600" i="0" dirty="0"/>
              <a:t>опубликовал только четыре </a:t>
            </a:r>
            <a:endParaRPr lang="ru-RU" sz="1600" i="0" dirty="0" smtClean="0"/>
          </a:p>
          <a:p>
            <a:r>
              <a:rPr lang="ru-RU" sz="1600" i="0" dirty="0" smtClean="0"/>
              <a:t>сборника</a:t>
            </a:r>
            <a:r>
              <a:rPr lang="ru-RU" sz="1600" i="0" dirty="0"/>
              <a:t>. После его смерти вышло </a:t>
            </a:r>
            <a:endParaRPr lang="ru-RU" sz="1600" i="0" dirty="0" smtClean="0"/>
          </a:p>
          <a:p>
            <a:r>
              <a:rPr lang="ru-RU" sz="1600" i="0" dirty="0" smtClean="0"/>
              <a:t>более 30 </a:t>
            </a:r>
            <a:r>
              <a:rPr lang="ru-RU" sz="1600" i="0" dirty="0"/>
              <a:t>изданий. Рубцов говорил: </a:t>
            </a:r>
            <a:endParaRPr lang="ru-RU" sz="1600" i="0" dirty="0" smtClean="0"/>
          </a:p>
          <a:p>
            <a:r>
              <a:rPr lang="ru-RU" sz="1600" i="0" dirty="0" smtClean="0"/>
              <a:t>«</a:t>
            </a:r>
            <a:r>
              <a:rPr lang="ru-RU" sz="1600" i="0" dirty="0"/>
              <a:t>Думаю, что стихи сильны и долговечны тогда, </a:t>
            </a:r>
            <a:r>
              <a:rPr lang="ru-RU" sz="1600" i="0" dirty="0" smtClean="0"/>
              <a:t>когда </a:t>
            </a:r>
            <a:r>
              <a:rPr lang="ru-RU" sz="1600" i="0" dirty="0"/>
              <a:t>они идут через личное, через </a:t>
            </a:r>
            <a:endParaRPr lang="ru-RU" sz="1600" i="0" dirty="0" smtClean="0"/>
          </a:p>
          <a:p>
            <a:r>
              <a:rPr lang="ru-RU" sz="1600" i="0" dirty="0" smtClean="0"/>
              <a:t>частное</a:t>
            </a:r>
            <a:r>
              <a:rPr lang="ru-RU" sz="1600" i="0" dirty="0"/>
              <a:t>, но при этом нужна масштабность».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7" y="1124378"/>
            <a:ext cx="1524000" cy="121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3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003" y="631825"/>
            <a:ext cx="5429684" cy="1661993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sz="1800" i="0" dirty="0" smtClean="0"/>
              <a:t>В </a:t>
            </a:r>
            <a:r>
              <a:rPr lang="ru-RU" sz="1800" i="0" dirty="0"/>
              <a:t>короткий срок появились </a:t>
            </a:r>
            <a:r>
              <a:rPr lang="ru-RU" sz="1800" i="0" dirty="0" smtClean="0"/>
              <a:t>стихотворения</a:t>
            </a:r>
          </a:p>
          <a:p>
            <a:r>
              <a:rPr lang="ru-RU" sz="1800" i="0" dirty="0"/>
              <a:t> «Звезда полей», «Добрый Филя», «Мне лошадь встретилась в кустах». Все эти произведения в августе того же года напечатал литературно-художественный журнал «Октябрь</a:t>
            </a:r>
            <a:r>
              <a:rPr lang="ru-RU" sz="1800" i="0" dirty="0" smtClean="0"/>
              <a:t>».</a:t>
            </a:r>
          </a:p>
          <a:p>
            <a:r>
              <a:rPr lang="ru-RU" sz="1800" i="0" dirty="0"/>
              <a:t> </a:t>
            </a:r>
            <a:r>
              <a:rPr lang="ru-RU" sz="1800" i="0" dirty="0" smtClean="0"/>
              <a:t>  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6235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8975" cy="3244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123" y="87754"/>
            <a:ext cx="5167164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ЗВЕЗДА ПОЛЕЙ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087" y="473234"/>
            <a:ext cx="4191000" cy="2215991"/>
          </a:xfrm>
        </p:spPr>
        <p:txBody>
          <a:bodyPr/>
          <a:lstStyle/>
          <a:p>
            <a:r>
              <a:rPr lang="ru-RU" sz="1800" i="0" dirty="0"/>
              <a:t>Звезда полей, во мгле заледенелой</a:t>
            </a:r>
            <a:br>
              <a:rPr lang="ru-RU" sz="1800" i="0" dirty="0"/>
            </a:br>
            <a:r>
              <a:rPr lang="ru-RU" sz="1800" i="0" dirty="0"/>
              <a:t>Остановившись, смотрит в полынью.</a:t>
            </a:r>
            <a:br>
              <a:rPr lang="ru-RU" sz="1800" i="0" dirty="0"/>
            </a:br>
            <a:r>
              <a:rPr lang="ru-RU" sz="1800" i="0" dirty="0"/>
              <a:t>Уж на часах двенадцать прозвенело,</a:t>
            </a:r>
            <a:br>
              <a:rPr lang="ru-RU" sz="1800" i="0" dirty="0"/>
            </a:br>
            <a:r>
              <a:rPr lang="ru-RU" sz="1800" i="0" dirty="0"/>
              <a:t>И сон окутал родину мою…</a:t>
            </a:r>
          </a:p>
          <a:p>
            <a:pPr lvl="0"/>
            <a:r>
              <a:rPr lang="ru-RU" sz="1800" i="0" dirty="0"/>
              <a:t>Звезда полей! В минуты потрясений</a:t>
            </a:r>
            <a:br>
              <a:rPr lang="ru-RU" sz="1800" i="0" dirty="0"/>
            </a:br>
            <a:r>
              <a:rPr lang="ru-RU" sz="1800" i="0" dirty="0"/>
              <a:t>Я вспоминал, как тихо за холмом</a:t>
            </a:r>
            <a:br>
              <a:rPr lang="ru-RU" sz="1800" i="0" dirty="0"/>
            </a:br>
            <a:r>
              <a:rPr lang="ru-RU" sz="1800" i="0" dirty="0"/>
              <a:t>Она горит над золотом осенним</a:t>
            </a:r>
            <a:r>
              <a:rPr lang="ru-RU" sz="1800" i="0" dirty="0" smtClean="0"/>
              <a:t>,</a:t>
            </a:r>
            <a:r>
              <a:rPr lang="ru-RU" sz="1800" i="0" dirty="0"/>
              <a:t> </a:t>
            </a:r>
            <a:endParaRPr lang="ru-RU" sz="1800" i="0" dirty="0" smtClean="0"/>
          </a:p>
          <a:p>
            <a:pPr lvl="0"/>
            <a:r>
              <a:rPr lang="ru-RU" sz="1800" i="0" dirty="0" smtClean="0"/>
              <a:t>Она </a:t>
            </a:r>
            <a:r>
              <a:rPr lang="ru-RU" sz="1800" i="0" dirty="0"/>
              <a:t>горит над зимним серебром</a:t>
            </a:r>
            <a:r>
              <a:rPr lang="ru-RU" sz="1800" i="0" dirty="0" smtClean="0"/>
              <a:t>…</a:t>
            </a:r>
            <a:endParaRPr lang="ru-RU" sz="1800" i="0" dirty="0"/>
          </a:p>
        </p:txBody>
      </p:sp>
    </p:spTree>
    <p:extLst>
      <p:ext uri="{BB962C8B-B14F-4D97-AF65-F5344CB8AC3E}">
        <p14:creationId xmlns:p14="http://schemas.microsoft.com/office/powerpoint/2010/main" val="37500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8975" cy="3244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123" y="87754"/>
            <a:ext cx="5167164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ЗВЕЗДА ПОЛЕЙ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0887" y="501035"/>
            <a:ext cx="4191000" cy="2492990"/>
          </a:xfrm>
        </p:spPr>
        <p:txBody>
          <a:bodyPr/>
          <a:lstStyle/>
          <a:p>
            <a:pPr lvl="0"/>
            <a:r>
              <a:rPr lang="ru-RU" sz="1800" i="0" dirty="0" smtClean="0"/>
              <a:t>Звезда </a:t>
            </a:r>
            <a:r>
              <a:rPr lang="ru-RU" sz="1800" i="0" dirty="0"/>
              <a:t>полей горит, не угасая,</a:t>
            </a:r>
            <a:br>
              <a:rPr lang="ru-RU" sz="1800" i="0" dirty="0"/>
            </a:br>
            <a:r>
              <a:rPr lang="ru-RU" sz="1800" i="0" dirty="0"/>
              <a:t>Для всех тревожных жителей земли,</a:t>
            </a:r>
            <a:br>
              <a:rPr lang="ru-RU" sz="1800" i="0" dirty="0"/>
            </a:br>
            <a:r>
              <a:rPr lang="ru-RU" sz="1800" i="0" dirty="0"/>
              <a:t>Своим лучом приветливым касаясь</a:t>
            </a:r>
            <a:br>
              <a:rPr lang="ru-RU" sz="1800" i="0" dirty="0"/>
            </a:br>
            <a:r>
              <a:rPr lang="ru-RU" sz="1800" i="0" dirty="0"/>
              <a:t>Всех городов, поднявшихся вдали.</a:t>
            </a:r>
          </a:p>
          <a:p>
            <a:pPr lvl="0"/>
            <a:r>
              <a:rPr lang="ru-RU" sz="1800" i="0" dirty="0"/>
              <a:t>Но только здесь, во мгле заледенелой,</a:t>
            </a:r>
            <a:br>
              <a:rPr lang="ru-RU" sz="1800" i="0" dirty="0"/>
            </a:br>
            <a:r>
              <a:rPr lang="ru-RU" sz="1800" i="0" dirty="0"/>
              <a:t>Она восходит ярче и полней,</a:t>
            </a:r>
            <a:br>
              <a:rPr lang="ru-RU" sz="1800" i="0" dirty="0"/>
            </a:br>
            <a:r>
              <a:rPr lang="ru-RU" sz="1800" i="0" dirty="0"/>
              <a:t>И счастлив я, пока на свете белом</a:t>
            </a:r>
            <a:br>
              <a:rPr lang="ru-RU" sz="1800" i="0" dirty="0"/>
            </a:br>
            <a:r>
              <a:rPr lang="ru-RU" sz="1800" i="0" dirty="0"/>
              <a:t>Горит, горит звезда моих полей…</a:t>
            </a:r>
          </a:p>
          <a:p>
            <a:r>
              <a:rPr lang="ru-RU" sz="1800" i="0" dirty="0" smtClean="0"/>
              <a:t>                                                      1964 </a:t>
            </a:r>
            <a:r>
              <a:rPr lang="ru-RU" sz="1800" i="0" dirty="0"/>
              <a:t>г</a:t>
            </a:r>
            <a:r>
              <a:rPr lang="ru-RU" sz="1800" i="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269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5768975" cy="3244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3" y="22225"/>
            <a:ext cx="5326783" cy="369332"/>
          </a:xfrm>
        </p:spPr>
        <p:txBody>
          <a:bodyPr/>
          <a:lstStyle/>
          <a:p>
            <a:pPr algn="ctr"/>
            <a:r>
              <a:rPr lang="ru-RU" altLang="ru-RU" sz="2400" dirty="0" smtClean="0">
                <a:solidFill>
                  <a:srgbClr val="C00000"/>
                </a:solidFill>
              </a:rPr>
              <a:t>«</a:t>
            </a:r>
            <a:r>
              <a:rPr lang="ru-RU" sz="2400" dirty="0">
                <a:solidFill>
                  <a:srgbClr val="C00000"/>
                </a:solidFill>
              </a:rPr>
              <a:t>Добрый </a:t>
            </a:r>
            <a:r>
              <a:rPr lang="ru-RU" sz="2400" dirty="0" smtClean="0">
                <a:solidFill>
                  <a:srgbClr val="C00000"/>
                </a:solidFill>
              </a:rPr>
              <a:t>Филя</a:t>
            </a:r>
            <a:r>
              <a:rPr lang="ru-RU" altLang="ru-RU" sz="2400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560257"/>
            <a:ext cx="2514599" cy="2357568"/>
          </a:xfrm>
        </p:spPr>
        <p:txBody>
          <a:bodyPr/>
          <a:lstStyle/>
          <a:p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Я запомнил, как диво,</a:t>
            </a:r>
            <a:br>
              <a:rPr lang="ru-RU" sz="1600" i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Тот лесной хуторок,</a:t>
            </a:r>
            <a:br>
              <a:rPr lang="ru-RU" sz="1600" i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Задремавший счастливо</a:t>
            </a:r>
            <a:br>
              <a:rPr lang="ru-RU" sz="1600" i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Меж звериных дорог…</a:t>
            </a:r>
          </a:p>
          <a:p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Там в избе деревянной,</a:t>
            </a:r>
            <a:br>
              <a:rPr lang="ru-RU" sz="1600" i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Без претензий и льгот,</a:t>
            </a:r>
            <a:br>
              <a:rPr lang="ru-RU" sz="1600" i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Так, без газа, без ванной,</a:t>
            </a:r>
            <a:br>
              <a:rPr lang="ru-RU" sz="1600" i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Добрый Филя живет.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i="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altLang="ru-RU" i="0" dirty="0">
                <a:solidFill>
                  <a:schemeClr val="tx2">
                    <a:lumMod val="50000"/>
                  </a:schemeClr>
                </a:solidFill>
              </a:rPr>
            </a:br>
            <a:endParaRPr lang="ru-RU" altLang="ru-RU" i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8287" y="1084322"/>
            <a:ext cx="2743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Филя любит скотину,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Ест любую еду,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Филя ходит в долину,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Филя дует в дуду!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Мир такой справедливый,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Даже нечего крыть…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— Филя, что молчаливый?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— А о чем говорить?</a:t>
            </a:r>
          </a:p>
        </p:txBody>
      </p:sp>
      <p:pic>
        <p:nvPicPr>
          <p:cNvPr id="2050" name="Picture 2" descr="https://avatars.mds.yandex.net/get-zen_doc/3633274/pub_5f7372b528bb441afd3561f5_5f737320c859e64d800bfc31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7" y="174625"/>
            <a:ext cx="112936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904" y="110093"/>
            <a:ext cx="5167164" cy="3693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dirty="0" smtClean="0"/>
              <a:t>  </a:t>
            </a:r>
            <a:r>
              <a:rPr lang="ru-RU" sz="2400" dirty="0" smtClean="0"/>
              <a:t>ТЕМЫ ПОЭЗИИ РУБЦОВА</a:t>
            </a:r>
            <a:endParaRPr lang="ru-RU" sz="2400" dirty="0"/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141287" y="555625"/>
            <a:ext cx="5486400" cy="2886944"/>
          </a:xfrm>
        </p:spPr>
        <p:txBody>
          <a:bodyPr/>
          <a:lstStyle/>
          <a:p>
            <a:pPr lvl="0">
              <a:defRPr/>
            </a:pP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Мотив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одиночества                    </a:t>
            </a:r>
            <a:r>
              <a:rPr lang="ru-RU" sz="1700" dirty="0" smtClean="0">
                <a:solidFill>
                  <a:srgbClr val="C00000"/>
                </a:solidFill>
              </a:rPr>
              <a:t>«</a:t>
            </a:r>
            <a:r>
              <a:rPr lang="ru-RU" sz="1700" dirty="0">
                <a:solidFill>
                  <a:srgbClr val="C00000"/>
                </a:solidFill>
              </a:rPr>
              <a:t>Огонек»</a:t>
            </a:r>
          </a:p>
          <a:p>
            <a:pPr lvl="0">
              <a:defRPr/>
            </a:pP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Бескорыстие чувств                   </a:t>
            </a:r>
            <a:r>
              <a:rPr lang="ru-RU" sz="1700" dirty="0" smtClean="0">
                <a:solidFill>
                  <a:srgbClr val="C00000"/>
                </a:solidFill>
              </a:rPr>
              <a:t>«</a:t>
            </a:r>
            <a:r>
              <a:rPr lang="ru-RU" sz="1700" dirty="0">
                <a:solidFill>
                  <a:srgbClr val="C00000"/>
                </a:solidFill>
              </a:rPr>
              <a:t>Посвящение другу»</a:t>
            </a:r>
          </a:p>
          <a:p>
            <a:pPr eaLnBrk="1" hangingPunct="1">
              <a:defRPr/>
            </a:pP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Величие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природы и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родины      </a:t>
            </a:r>
            <a:r>
              <a:rPr lang="ru-RU" sz="1700" dirty="0" smtClean="0">
                <a:solidFill>
                  <a:srgbClr val="C00000"/>
                </a:solidFill>
              </a:rPr>
              <a:t>«Журавли</a:t>
            </a:r>
            <a:r>
              <a:rPr lang="ru-RU" sz="1700" dirty="0" smtClean="0">
                <a:solidFill>
                  <a:srgbClr val="C00000"/>
                </a:solidFill>
              </a:rPr>
              <a:t>», «По  </a:t>
            </a:r>
            <a:endParaRPr lang="ru-RU" sz="1700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ru-RU" sz="1700" dirty="0">
                <a:solidFill>
                  <a:srgbClr val="C00000"/>
                </a:solidFill>
              </a:rPr>
              <a:t> </a:t>
            </a:r>
            <a:r>
              <a:rPr lang="ru-RU" sz="1700" dirty="0" smtClean="0">
                <a:solidFill>
                  <a:srgbClr val="C00000"/>
                </a:solidFill>
              </a:rPr>
              <a:t>                                                     дороге </a:t>
            </a:r>
            <a:r>
              <a:rPr lang="ru-RU" sz="1700" dirty="0">
                <a:solidFill>
                  <a:srgbClr val="C00000"/>
                </a:solidFill>
              </a:rPr>
              <a:t>из дома»</a:t>
            </a:r>
          </a:p>
          <a:p>
            <a:pPr lvl="0">
              <a:lnSpc>
                <a:spcPct val="90000"/>
              </a:lnSpc>
              <a:defRPr/>
            </a:pP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Любовь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к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родине                        </a:t>
            </a:r>
            <a:r>
              <a:rPr lang="ru-RU" sz="1700" dirty="0" smtClean="0">
                <a:solidFill>
                  <a:srgbClr val="C00000"/>
                </a:solidFill>
              </a:rPr>
              <a:t>«</a:t>
            </a:r>
            <a:r>
              <a:rPr lang="ru-RU" sz="1700" dirty="0">
                <a:solidFill>
                  <a:srgbClr val="C00000"/>
                </a:solidFill>
              </a:rPr>
              <a:t>Тихая моя родина»</a:t>
            </a:r>
          </a:p>
          <a:p>
            <a:pPr lvl="0">
              <a:lnSpc>
                <a:spcPct val="90000"/>
              </a:lnSpc>
              <a:defRPr/>
            </a:pPr>
            <a:r>
              <a:rPr lang="ru-RU" sz="1700" dirty="0" smtClean="0">
                <a:solidFill>
                  <a:srgbClr val="C00000"/>
                </a:solidFill>
              </a:rPr>
              <a:t>                                                     «</a:t>
            </a:r>
            <a:r>
              <a:rPr lang="ru-RU" sz="1700" dirty="0">
                <a:solidFill>
                  <a:srgbClr val="C00000"/>
                </a:solidFill>
              </a:rPr>
              <a:t>В горнице»</a:t>
            </a:r>
          </a:p>
          <a:p>
            <a:pPr lvl="0">
              <a:defRPr/>
            </a:pP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Человеческая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душа,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                 </a:t>
            </a:r>
            <a:r>
              <a:rPr lang="ru-RU" sz="1800" dirty="0" smtClean="0">
                <a:solidFill>
                  <a:srgbClr val="C00000"/>
                </a:solidFill>
              </a:rPr>
              <a:t>«</a:t>
            </a:r>
            <a:r>
              <a:rPr lang="ru-RU" sz="1800" dirty="0">
                <a:solidFill>
                  <a:srgbClr val="C00000"/>
                </a:solidFill>
              </a:rPr>
              <a:t>В минуты </a:t>
            </a:r>
            <a:r>
              <a:rPr lang="ru-RU" sz="1800" dirty="0" smtClean="0">
                <a:solidFill>
                  <a:srgbClr val="C00000"/>
                </a:solidFill>
              </a:rPr>
              <a:t>музыки</a:t>
            </a:r>
            <a:endParaRPr lang="ru-RU" sz="1700" i="0" dirty="0" smtClean="0">
              <a:solidFill>
                <a:srgbClr val="C00000"/>
              </a:solidFill>
            </a:endParaRPr>
          </a:p>
          <a:p>
            <a:pPr lvl="0">
              <a:defRPr/>
            </a:pP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покой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умиротворенность          </a:t>
            </a:r>
            <a:r>
              <a:rPr lang="ru-RU" sz="1800" dirty="0" smtClean="0">
                <a:solidFill>
                  <a:srgbClr val="C00000"/>
                </a:solidFill>
              </a:rPr>
              <a:t>печальной</a:t>
            </a:r>
            <a:r>
              <a:rPr lang="ru-RU" sz="1800" dirty="0">
                <a:solidFill>
                  <a:srgbClr val="C00000"/>
                </a:solidFill>
              </a:rPr>
              <a:t>»</a:t>
            </a:r>
          </a:p>
          <a:p>
            <a:pPr lvl="0">
              <a:defRPr/>
            </a:pP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Бескорыстие чувств                   </a:t>
            </a:r>
            <a:r>
              <a:rPr lang="ru-RU" sz="1800" dirty="0" smtClean="0">
                <a:solidFill>
                  <a:srgbClr val="C00000"/>
                </a:solidFill>
              </a:rPr>
              <a:t>«</a:t>
            </a:r>
            <a:r>
              <a:rPr lang="ru-RU" sz="1800" dirty="0">
                <a:solidFill>
                  <a:srgbClr val="C00000"/>
                </a:solidFill>
              </a:rPr>
              <a:t>Замерзают мои </a:t>
            </a:r>
            <a:endParaRPr lang="ru-RU" sz="1800" dirty="0" smtClean="0">
              <a:solidFill>
                <a:srgbClr val="C00000"/>
              </a:solidFill>
            </a:endParaRPr>
          </a:p>
          <a:p>
            <a:pPr lvl="0">
              <a:defRPr/>
            </a:pP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smtClean="0">
                <a:solidFill>
                  <a:srgbClr val="C00000"/>
                </a:solidFill>
              </a:rPr>
              <a:t>                                                  георгины</a:t>
            </a:r>
            <a:r>
              <a:rPr lang="ru-RU" sz="1800" dirty="0">
                <a:solidFill>
                  <a:srgbClr val="C00000"/>
                </a:solidFill>
              </a:rPr>
              <a:t>»</a:t>
            </a:r>
          </a:p>
          <a:p>
            <a:pPr eaLnBrk="1" hangingPunct="1">
              <a:defRPr/>
            </a:pPr>
            <a:endParaRPr lang="ru-RU" sz="1700" i="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88" y="102424"/>
            <a:ext cx="5486400" cy="369332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/>
              <a:t>ОБРАЗЫ – СИМВОЛЫ </a:t>
            </a:r>
            <a:r>
              <a:rPr lang="ru-RU" sz="2400" dirty="0" smtClean="0"/>
              <a:t>ПОЭЗИИ    </a:t>
            </a:r>
            <a:endParaRPr lang="ru-RU" sz="1400" dirty="0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95459" y="1381919"/>
            <a:ext cx="5179828" cy="1661993"/>
          </a:xfrm>
        </p:spPr>
        <p:txBody>
          <a:bodyPr/>
          <a:lstStyle/>
          <a:p>
            <a:pPr>
              <a:defRPr/>
            </a:pP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Дорога                              </a:t>
            </a:r>
            <a:r>
              <a:rPr lang="ru-RU" sz="1800" i="0" dirty="0" smtClean="0">
                <a:solidFill>
                  <a:srgbClr val="C00000"/>
                </a:solidFill>
              </a:rPr>
              <a:t>Жизненный </a:t>
            </a:r>
            <a:r>
              <a:rPr lang="ru-RU" sz="1800" i="0" dirty="0">
                <a:solidFill>
                  <a:srgbClr val="C00000"/>
                </a:solidFill>
              </a:rPr>
              <a:t>путь</a:t>
            </a:r>
          </a:p>
          <a:p>
            <a:pPr>
              <a:defRPr/>
            </a:pP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Звезда, свет                    </a:t>
            </a:r>
            <a:r>
              <a:rPr lang="ru-RU" sz="1800" i="0" dirty="0" smtClean="0">
                <a:solidFill>
                  <a:srgbClr val="C00000"/>
                </a:solidFill>
              </a:rPr>
              <a:t>Знак </a:t>
            </a:r>
            <a:r>
              <a:rPr lang="ru-RU" sz="1800" i="0" dirty="0">
                <a:solidFill>
                  <a:srgbClr val="C00000"/>
                </a:solidFill>
              </a:rPr>
              <a:t>высокого, </a:t>
            </a:r>
            <a:r>
              <a:rPr lang="ru-RU" sz="1800" i="0" dirty="0" smtClean="0">
                <a:solidFill>
                  <a:srgbClr val="C00000"/>
                </a:solidFill>
              </a:rPr>
              <a:t> </a:t>
            </a:r>
          </a:p>
          <a:p>
            <a:pPr>
              <a:defRPr/>
            </a:pPr>
            <a:r>
              <a:rPr lang="ru-RU" sz="1800" i="0" dirty="0">
                <a:solidFill>
                  <a:srgbClr val="C00000"/>
                </a:solidFill>
              </a:rPr>
              <a:t> </a:t>
            </a:r>
            <a:r>
              <a:rPr lang="ru-RU" sz="1800" i="0" dirty="0" smtClean="0">
                <a:solidFill>
                  <a:srgbClr val="C00000"/>
                </a:solidFill>
              </a:rPr>
              <a:t>                                        бесконечного</a:t>
            </a:r>
            <a:endParaRPr lang="ru-RU" sz="1800" i="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Ветер                               </a:t>
            </a:r>
            <a:r>
              <a:rPr lang="ru-RU" sz="1800" i="0" dirty="0" smtClean="0">
                <a:solidFill>
                  <a:srgbClr val="C00000"/>
                </a:solidFill>
              </a:rPr>
              <a:t>Судьба</a:t>
            </a:r>
            <a:r>
              <a:rPr lang="ru-RU" sz="1800" i="0" dirty="0">
                <a:solidFill>
                  <a:srgbClr val="C00000"/>
                </a:solidFill>
              </a:rPr>
              <a:t>, скитания</a:t>
            </a:r>
          </a:p>
          <a:p>
            <a:pPr>
              <a:defRPr/>
            </a:pP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Красота                            </a:t>
            </a:r>
            <a:r>
              <a:rPr lang="ru-RU" sz="1800" i="0" dirty="0" smtClean="0">
                <a:solidFill>
                  <a:srgbClr val="C00000"/>
                </a:solidFill>
              </a:rPr>
              <a:t>Духовное </a:t>
            </a:r>
            <a:r>
              <a:rPr lang="ru-RU" sz="1800" i="0" dirty="0">
                <a:solidFill>
                  <a:srgbClr val="C00000"/>
                </a:solidFill>
              </a:rPr>
              <a:t>начало</a:t>
            </a:r>
          </a:p>
          <a:p>
            <a:pPr eaLnBrk="1" hangingPunct="1">
              <a:defRPr/>
            </a:pP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287" y="479425"/>
            <a:ext cx="556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kern="0" dirty="0" smtClean="0">
                <a:solidFill>
                  <a:schemeClr val="tx2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     Характерная </a:t>
            </a:r>
            <a:r>
              <a:rPr lang="ru-RU" sz="1600" kern="0" dirty="0">
                <a:solidFill>
                  <a:schemeClr val="tx2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черта поэзии Рубцова – выражение больших, масштабных тем и идей через </a:t>
            </a:r>
            <a:r>
              <a:rPr lang="ru-RU" sz="1600" kern="0" dirty="0" smtClean="0">
                <a:solidFill>
                  <a:schemeClr val="tx2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личное, частное.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ЦВЕТОВЫЕ ЭПИТЕТЫ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486400" cy="2492990"/>
          </a:xfrm>
        </p:spPr>
        <p:txBody>
          <a:bodyPr/>
          <a:lstStyle/>
          <a:p>
            <a:r>
              <a:rPr lang="ru-RU" i="0" dirty="0" smtClean="0"/>
              <a:t>     </a:t>
            </a:r>
            <a:r>
              <a:rPr lang="ru-RU" sz="1800" i="0" dirty="0" smtClean="0"/>
              <a:t>Вадим </a:t>
            </a:r>
            <a:r>
              <a:rPr lang="ru-RU" sz="1800" i="0" dirty="0" err="1"/>
              <a:t>Кожинов</a:t>
            </a:r>
            <a:r>
              <a:rPr lang="ru-RU" sz="1800" i="0" dirty="0"/>
              <a:t> выделил в стихах Рубцова около 60 «цветовых» слов</a:t>
            </a:r>
            <a:r>
              <a:rPr lang="ru-RU" sz="1800" i="0" dirty="0" smtClean="0"/>
              <a:t>. Эти </a:t>
            </a:r>
            <a:r>
              <a:rPr lang="ru-RU" sz="1800" i="0" dirty="0"/>
              <a:t>цветовые эпитеты соответствуют значениям, распространенным </a:t>
            </a:r>
            <a:r>
              <a:rPr lang="ru-RU" sz="1800" i="0" dirty="0" smtClean="0"/>
              <a:t>в лирической </a:t>
            </a:r>
            <a:r>
              <a:rPr lang="ru-RU" sz="1800" i="0" dirty="0"/>
              <a:t>народной поэзии. Вот некоторые из них: </a:t>
            </a:r>
            <a:r>
              <a:rPr lang="ru-RU" sz="1800" i="0" dirty="0" smtClean="0"/>
              <a:t> белый </a:t>
            </a:r>
            <a:r>
              <a:rPr lang="ru-RU" sz="1800" i="0" dirty="0"/>
              <a:t>— </a:t>
            </a:r>
            <a:r>
              <a:rPr lang="ru-RU" sz="1800" i="0" dirty="0" smtClean="0"/>
              <a:t>символ чистоты</a:t>
            </a:r>
            <a:r>
              <a:rPr lang="ru-RU" sz="1800" i="0" dirty="0"/>
              <a:t>; </a:t>
            </a:r>
            <a:endParaRPr lang="ru-RU" sz="1800" i="0" dirty="0" smtClean="0"/>
          </a:p>
          <a:p>
            <a:r>
              <a:rPr lang="ru-RU" sz="1800" i="0" dirty="0" smtClean="0"/>
              <a:t>        </a:t>
            </a:r>
            <a:r>
              <a:rPr lang="ru-RU" sz="1800" i="0" dirty="0" smtClean="0"/>
              <a:t> </a:t>
            </a:r>
            <a:r>
              <a:rPr lang="ru-RU" sz="1800" i="0" dirty="0" smtClean="0"/>
              <a:t>черный </a:t>
            </a:r>
            <a:r>
              <a:rPr lang="ru-RU" sz="1800" i="0" dirty="0"/>
              <a:t>— печали, смерти; </a:t>
            </a:r>
            <a:endParaRPr lang="ru-RU" sz="1800" i="0" dirty="0" smtClean="0"/>
          </a:p>
          <a:p>
            <a:r>
              <a:rPr lang="ru-RU" sz="1800" i="0" dirty="0" smtClean="0"/>
              <a:t>         </a:t>
            </a:r>
            <a:r>
              <a:rPr lang="ru-RU" sz="1800" i="0" dirty="0" smtClean="0"/>
              <a:t>зеленый </a:t>
            </a:r>
            <a:r>
              <a:rPr lang="ru-RU" sz="1800" i="0" dirty="0"/>
              <a:t>— </a:t>
            </a:r>
            <a:r>
              <a:rPr lang="ru-RU" sz="1800" i="0" dirty="0" smtClean="0"/>
              <a:t>молодости; </a:t>
            </a:r>
            <a:endParaRPr lang="ru-RU" sz="1800" i="0" dirty="0" smtClean="0"/>
          </a:p>
          <a:p>
            <a:r>
              <a:rPr lang="ru-RU" sz="1800" i="0" dirty="0" smtClean="0"/>
              <a:t>         </a:t>
            </a:r>
            <a:r>
              <a:rPr lang="ru-RU" sz="1800" i="0" dirty="0" smtClean="0"/>
              <a:t>красный — символизирует </a:t>
            </a:r>
            <a:r>
              <a:rPr lang="ru-RU" sz="1800" i="0" dirty="0"/>
              <a:t>любовь и </a:t>
            </a:r>
            <a:r>
              <a:rPr lang="ru-RU" sz="1800" i="0" dirty="0" smtClean="0"/>
              <a:t>красоту;</a:t>
            </a:r>
          </a:p>
          <a:p>
            <a:r>
              <a:rPr lang="ru-RU" sz="1800" i="0" dirty="0" smtClean="0"/>
              <a:t>         </a:t>
            </a:r>
            <a:r>
              <a:rPr lang="ru-RU" sz="1800" i="0" dirty="0" smtClean="0"/>
              <a:t>багряный </a:t>
            </a:r>
            <a:r>
              <a:rPr lang="ru-RU" sz="1800" i="0" dirty="0"/>
              <a:t>— увядание.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926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8975" cy="3244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141287" y="22225"/>
            <a:ext cx="5492479" cy="369332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rgbClr val="C00000"/>
                </a:solidFill>
              </a:rPr>
              <a:t> </a:t>
            </a:r>
            <a:r>
              <a:rPr lang="ru-RU" altLang="ru-RU" sz="2400" dirty="0">
                <a:solidFill>
                  <a:srgbClr val="C00000"/>
                </a:solidFill>
              </a:rPr>
              <a:t>«</a:t>
            </a:r>
            <a:r>
              <a:rPr lang="ru-RU" altLang="ru-RU" sz="2400" dirty="0" smtClean="0">
                <a:solidFill>
                  <a:srgbClr val="C00000"/>
                </a:solidFill>
              </a:rPr>
              <a:t>Душа»</a:t>
            </a:r>
            <a:endParaRPr lang="ru-RU" altLang="ru-RU" dirty="0" smtClean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500" y="450910"/>
            <a:ext cx="28971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недвижнее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стекла.</a:t>
            </a:r>
            <a:b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глубине её светло.</a:t>
            </a:r>
            <a:b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только щука, как стрела,</a:t>
            </a:r>
            <a:b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Пронзает водное стекло.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вид, смиренный и </a:t>
            </a:r>
            <a:endParaRPr lang="ru-RU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родной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Берёзы, избы по буграм</a:t>
            </a:r>
            <a:b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И, отражённый глубиной,</a:t>
            </a:r>
            <a:b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сон столетий, божий </a:t>
            </a:r>
            <a:endParaRPr lang="ru-RU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храм.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4487" y="457101"/>
            <a:ext cx="2895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Русь — великий </a:t>
            </a:r>
            <a:endParaRPr lang="ru-RU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звездочёт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звёзд не свергнуть с </a:t>
            </a:r>
            <a:endParaRPr lang="ru-RU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высоты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век неслышно протечёт,</a:t>
            </a:r>
            <a:b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тронув этой красоты,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будто древний этот вид</a:t>
            </a:r>
            <a:b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 навсегда запечатлен</a:t>
            </a:r>
            <a:b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душе, которая хранит</a:t>
            </a:r>
            <a:b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Всю красоту былых </a:t>
            </a:r>
            <a:endParaRPr lang="ru-RU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времён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9843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СЛЕДЫ ИСТОРИИ НАРОДА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486399" cy="738664"/>
          </a:xfrm>
        </p:spPr>
        <p:txBody>
          <a:bodyPr/>
          <a:lstStyle/>
          <a:p>
            <a:r>
              <a:rPr lang="ru-RU" sz="1600" i="0" dirty="0" smtClean="0"/>
              <a:t>     Холмы </a:t>
            </a:r>
            <a:r>
              <a:rPr lang="ru-RU" sz="1600" i="0" dirty="0"/>
              <a:t>отчизны </a:t>
            </a:r>
            <a:r>
              <a:rPr lang="ru-RU" sz="1600" i="0" dirty="0" smtClean="0"/>
              <a:t>- </a:t>
            </a:r>
            <a:r>
              <a:rPr lang="ru-RU" sz="1600" i="0" dirty="0"/>
              <a:t>это как бы и есть следы миновавших времен, следы истории народа. В стихотворении «О Московском Кремле» читаем: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4687" y="1315899"/>
            <a:ext cx="4572000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dirty="0" smtClean="0"/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твоей судьбе — о русская земля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!-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     В твоей глуши с лесами и холмами,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     Где смутной грустью веет старина,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     Где было все: смиренье и гордыня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     Навек слышна, навек озарена,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     Утверждена московская твердыня!</a:t>
            </a:r>
          </a:p>
        </p:txBody>
      </p:sp>
    </p:spTree>
    <p:extLst>
      <p:ext uri="{BB962C8B-B14F-4D97-AF65-F5344CB8AC3E}">
        <p14:creationId xmlns:p14="http://schemas.microsoft.com/office/powerpoint/2010/main" val="21284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625634"/>
            <a:ext cx="5627688" cy="2215991"/>
          </a:xfrm>
        </p:spPr>
        <p:txBody>
          <a:bodyPr/>
          <a:lstStyle/>
          <a:p>
            <a:pPr algn="l"/>
            <a:r>
              <a:rPr lang="ru-RU" sz="1600" i="0" dirty="0"/>
              <a:t> </a:t>
            </a:r>
            <a:r>
              <a:rPr lang="ru-RU" sz="1600" i="0" dirty="0" smtClean="0"/>
              <a:t>    </a:t>
            </a:r>
            <a:r>
              <a:rPr lang="ru-RU" sz="1600" i="0" dirty="0" smtClean="0"/>
              <a:t>В </a:t>
            </a:r>
            <a:r>
              <a:rPr lang="ru-RU" sz="1600" i="0" dirty="0" smtClean="0"/>
              <a:t>поэзии </a:t>
            </a:r>
            <a:r>
              <a:rPr lang="ru-RU" sz="1600" i="0" dirty="0" err="1" smtClean="0"/>
              <a:t>Н.Рубцова</a:t>
            </a:r>
            <a:r>
              <a:rPr lang="ru-RU" sz="1600" i="0" dirty="0" smtClean="0"/>
              <a:t> </a:t>
            </a:r>
            <a:r>
              <a:rPr lang="ru-RU" sz="1600" i="0" dirty="0" smtClean="0"/>
              <a:t>природа </a:t>
            </a:r>
            <a:r>
              <a:rPr lang="ru-RU" sz="1600" i="0" dirty="0"/>
              <a:t>предстает как необходимый исток и основа истории, как естественно порождающая бытие народа почва. </a:t>
            </a:r>
            <a:r>
              <a:rPr lang="ru-RU" sz="1600" i="0" dirty="0" smtClean="0"/>
              <a:t>Только </a:t>
            </a:r>
            <a:r>
              <a:rPr lang="ru-RU" sz="1600" i="0" dirty="0"/>
              <a:t>в единстве со своим народом и его тысячелетней историей человек обретает действительное единство с природой </a:t>
            </a:r>
            <a:r>
              <a:rPr lang="ru-RU" sz="1600" i="0" dirty="0" smtClean="0"/>
              <a:t>- </a:t>
            </a:r>
            <a:r>
              <a:rPr lang="ru-RU" sz="1600" i="0" dirty="0"/>
              <a:t>таков сквозной смысл поэзии Николая Рубцова. Лишенный народного сознания и исторической памяти, оказавшийся в одиночестве человек неизбежно ощущает вдруг чуждость и враждебность природы.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3750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631825"/>
            <a:ext cx="4191000" cy="2215991"/>
          </a:xfrm>
        </p:spPr>
        <p:txBody>
          <a:bodyPr/>
          <a:lstStyle/>
          <a:p>
            <a:r>
              <a:rPr lang="ru-RU" sz="1800" i="0" dirty="0" smtClean="0"/>
              <a:t>     Вслед за </a:t>
            </a:r>
            <a:r>
              <a:rPr lang="ru-RU" sz="1800" i="0" dirty="0" err="1" smtClean="0"/>
              <a:t>С.Есениным</a:t>
            </a:r>
            <a:r>
              <a:rPr lang="ru-RU" sz="1800" i="0" dirty="0"/>
              <a:t>, сказавшим: </a:t>
            </a:r>
            <a:endParaRPr lang="ru-RU" sz="1800" i="0" dirty="0" smtClean="0"/>
          </a:p>
          <a:p>
            <a:r>
              <a:rPr lang="ru-RU" sz="1800" i="0" dirty="0" smtClean="0"/>
              <a:t>«</a:t>
            </a:r>
            <a:r>
              <a:rPr lang="ru-RU" sz="1800" i="0" dirty="0"/>
              <a:t>Я люблю Родину, я очень </a:t>
            </a:r>
            <a:r>
              <a:rPr lang="ru-RU" sz="1800" i="0" dirty="0" smtClean="0"/>
              <a:t>люблю родину</a:t>
            </a:r>
            <a:r>
              <a:rPr lang="ru-RU" sz="1800" i="0" dirty="0"/>
              <a:t>...», </a:t>
            </a:r>
            <a:r>
              <a:rPr lang="ru-RU" sz="1800" i="0" dirty="0" err="1" smtClean="0"/>
              <a:t>Н.Рубцов</a:t>
            </a:r>
            <a:r>
              <a:rPr lang="ru-RU" sz="1800" i="0" dirty="0" smtClean="0"/>
              <a:t> </a:t>
            </a:r>
            <a:r>
              <a:rPr lang="ru-RU" sz="1800" i="0" dirty="0"/>
              <a:t>восклицает:</a:t>
            </a:r>
          </a:p>
          <a:p>
            <a:pPr algn="l"/>
            <a:r>
              <a:rPr lang="ru-RU" sz="1800" i="0" dirty="0" smtClean="0"/>
              <a:t>	Тихая </a:t>
            </a:r>
            <a:r>
              <a:rPr lang="ru-RU" sz="1800" i="0" dirty="0"/>
              <a:t>моя родина!..</a:t>
            </a:r>
          </a:p>
          <a:p>
            <a:pPr algn="l"/>
            <a:r>
              <a:rPr lang="ru-RU" sz="1800" i="0" dirty="0" smtClean="0"/>
              <a:t>	С </a:t>
            </a:r>
            <a:r>
              <a:rPr lang="ru-RU" sz="1800" i="0" dirty="0"/>
              <a:t>каждой избою и тучею,</a:t>
            </a:r>
          </a:p>
          <a:p>
            <a:pPr algn="l"/>
            <a:r>
              <a:rPr lang="ru-RU" sz="1800" i="0" dirty="0" smtClean="0"/>
              <a:t>	С </a:t>
            </a:r>
            <a:r>
              <a:rPr lang="ru-RU" sz="1800" i="0" dirty="0"/>
              <a:t>громом, готовым упасть,</a:t>
            </a:r>
          </a:p>
          <a:p>
            <a:pPr algn="l"/>
            <a:r>
              <a:rPr lang="ru-RU" sz="1800" i="0" dirty="0" smtClean="0"/>
              <a:t>	Чувствую </a:t>
            </a:r>
            <a:r>
              <a:rPr lang="ru-RU" sz="1800" i="0" dirty="0"/>
              <a:t>самую жгучую,</a:t>
            </a:r>
          </a:p>
          <a:p>
            <a:pPr algn="l"/>
            <a:r>
              <a:rPr lang="ru-RU" sz="1800" i="0" dirty="0" smtClean="0"/>
              <a:t>	Самую </a:t>
            </a:r>
            <a:r>
              <a:rPr lang="ru-RU" sz="1800" i="0" dirty="0"/>
              <a:t>смертную связь</a:t>
            </a:r>
            <a:r>
              <a:rPr lang="ru-RU" i="0" dirty="0"/>
              <a:t>.</a:t>
            </a:r>
            <a:endParaRPr lang="ru-RU" dirty="0"/>
          </a:p>
        </p:txBody>
      </p:sp>
      <p:pic>
        <p:nvPicPr>
          <p:cNvPr id="6146" name="Picture 2" descr="https://stihi.ru/pics/2016/01/01/22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06" y="860425"/>
            <a:ext cx="115928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03687" y="2548493"/>
            <a:ext cx="157511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1936 -</a:t>
            </a:r>
            <a:r>
              <a:rPr lang="ru-RU" alt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1971 гг</a:t>
            </a:r>
            <a:r>
              <a:rPr lang="ru-RU" alt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768975" cy="3244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-42307"/>
            <a:ext cx="5167164" cy="36933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«Осенние этюды»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7487" y="251837"/>
            <a:ext cx="5333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вот среди осеннего безлюдья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Раздался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бодрый голос человека: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 много нынче клюквы на болоте!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всех чудес всемирного потопа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Досталось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нам безбрежное болото,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сотни вёрст усыпанное клюквой,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Овеянное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сказками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былью.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Прошедших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здесь крестьянских поколений...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Зовёшь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зовёшь... Никто не отзовётся...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вдруг уснёт могучее сознанье,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вдруг уснут мучительные страсти,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Исчезнет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даже память о тебе.</a:t>
            </a:r>
          </a:p>
        </p:txBody>
      </p:sp>
    </p:spTree>
    <p:extLst>
      <p:ext uri="{BB962C8B-B14F-4D97-AF65-F5344CB8AC3E}">
        <p14:creationId xmlns:p14="http://schemas.microsoft.com/office/powerpoint/2010/main" val="13439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639534"/>
            <a:ext cx="5410200" cy="2354491"/>
          </a:xfrm>
        </p:spPr>
        <p:txBody>
          <a:bodyPr/>
          <a:lstStyle/>
          <a:p>
            <a:r>
              <a:rPr lang="ru-RU" sz="1500" i="0" dirty="0" smtClean="0"/>
              <a:t>     Поэзия </a:t>
            </a:r>
            <a:r>
              <a:rPr lang="ru-RU" sz="1500" i="0" dirty="0" err="1" smtClean="0"/>
              <a:t>Н.Рубцова</a:t>
            </a:r>
            <a:r>
              <a:rPr lang="ru-RU" sz="1500" i="0" dirty="0"/>
              <a:t>, как и любая истинная поэзия, несет в себе богатый и сложный </a:t>
            </a:r>
            <a:r>
              <a:rPr lang="ru-RU" sz="1500" i="0" dirty="0" smtClean="0"/>
              <a:t>смысл. Истинное </a:t>
            </a:r>
            <a:r>
              <a:rPr lang="ru-RU" sz="1500" i="0" dirty="0" smtClean="0"/>
              <a:t>существо </a:t>
            </a:r>
            <a:r>
              <a:rPr lang="ru-RU" sz="1500" i="0" dirty="0"/>
              <a:t>поэзии </a:t>
            </a:r>
            <a:r>
              <a:rPr lang="ru-RU" sz="1500" i="0" dirty="0" err="1" smtClean="0"/>
              <a:t>Н.Рубцова</a:t>
            </a:r>
            <a:r>
              <a:rPr lang="ru-RU" sz="1500" i="0" dirty="0" smtClean="0"/>
              <a:t> </a:t>
            </a:r>
            <a:r>
              <a:rPr lang="ru-RU" sz="1500" i="0" dirty="0" smtClean="0"/>
              <a:t>- </a:t>
            </a:r>
            <a:r>
              <a:rPr lang="ru-RU" sz="1500" i="0" dirty="0"/>
              <a:t>в воплощении слияния человека и </a:t>
            </a:r>
            <a:r>
              <a:rPr lang="ru-RU" sz="1500" i="0" dirty="0" smtClean="0"/>
              <a:t>мира. Народность </a:t>
            </a:r>
            <a:r>
              <a:rPr lang="ru-RU" sz="1500" i="0" dirty="0" err="1" smtClean="0"/>
              <a:t>Н.Рубцова</a:t>
            </a:r>
            <a:r>
              <a:rPr lang="ru-RU" sz="1500" i="0" dirty="0" smtClean="0"/>
              <a:t> </a:t>
            </a:r>
            <a:r>
              <a:rPr lang="ru-RU" sz="1500" i="0" dirty="0"/>
              <a:t>осуществлена в самой сердцевине его поэзии, в том органическом единстве смысла и формы, которое определяет живую жизнь </a:t>
            </a:r>
            <a:r>
              <a:rPr lang="ru-RU" sz="1500" i="0" dirty="0" smtClean="0"/>
              <a:t>стиха.</a:t>
            </a:r>
            <a:r>
              <a:rPr lang="ru-RU" sz="1500" i="0" dirty="0"/>
              <a:t> </a:t>
            </a:r>
            <a:r>
              <a:rPr lang="ru-RU" sz="1500" i="0" dirty="0" smtClean="0"/>
              <a:t>Сложность его </a:t>
            </a:r>
            <a:r>
              <a:rPr lang="ru-RU" sz="1500" i="0" dirty="0"/>
              <a:t>поэзии </a:t>
            </a:r>
            <a:r>
              <a:rPr lang="ru-RU" sz="1500" i="0" dirty="0" smtClean="0"/>
              <a:t>- </a:t>
            </a:r>
            <a:r>
              <a:rPr lang="ru-RU" sz="1500" i="0" dirty="0"/>
              <a:t>это неисчерпаемая сложность </a:t>
            </a:r>
            <a:r>
              <a:rPr lang="ru-RU" sz="1500" i="0" dirty="0" smtClean="0"/>
              <a:t>жизни.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i="0" dirty="0"/>
              <a:t>      По определению </a:t>
            </a:r>
            <a:r>
              <a:rPr lang="ru-RU" sz="1500" i="0" dirty="0" err="1" smtClean="0"/>
              <a:t>П.А.Флоренского</a:t>
            </a:r>
            <a:r>
              <a:rPr lang="ru-RU" sz="1500" i="0" dirty="0"/>
              <a:t>, сделанные предметы блестят, а рожденные </a:t>
            </a:r>
            <a:r>
              <a:rPr lang="ru-RU" sz="1500" i="0" dirty="0" smtClean="0"/>
              <a:t>мерцают. В </a:t>
            </a:r>
            <a:r>
              <a:rPr lang="ru-RU" sz="1500" i="0" dirty="0"/>
              <a:t>поэзии </a:t>
            </a:r>
            <a:r>
              <a:rPr lang="ru-RU" sz="1500" i="0" dirty="0" err="1" smtClean="0"/>
              <a:t>Н.Рубцова</a:t>
            </a:r>
            <a:r>
              <a:rPr lang="ru-RU" sz="1500" i="0" dirty="0" smtClean="0"/>
              <a:t> </a:t>
            </a:r>
            <a:r>
              <a:rPr lang="ru-RU" sz="1500" i="0" dirty="0"/>
              <a:t>есть это живое </a:t>
            </a:r>
            <a:r>
              <a:rPr lang="ru-RU" sz="1500" i="0" dirty="0" smtClean="0"/>
              <a:t>мерцание.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0229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65087" y="98425"/>
            <a:ext cx="5638800" cy="369332"/>
          </a:xfrm>
        </p:spPr>
        <p:txBody>
          <a:bodyPr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Я УМРУ В КРЕЩЕНСКИЕ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МОРОЗЫ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17487" y="555625"/>
            <a:ext cx="3429000" cy="263149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умру в крещенские морозы,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умру, когда трещат березы,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весною ужас будет полным: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погост речные хлынут волны!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моей затопленной могилы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Гроб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всплывет, забытый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унылый,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Разобьется с треском 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и в потемки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Уплывут ужасные обломки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 не знаю, что это такое…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не верю вечности покоя.</a:t>
            </a:r>
          </a:p>
          <a:p>
            <a:pPr>
              <a:lnSpc>
                <a:spcPct val="90000"/>
              </a:lnSpc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89287" y="2003425"/>
            <a:ext cx="2438400" cy="8079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15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погиб в крещенскую ночь </a:t>
            </a:r>
          </a:p>
          <a:p>
            <a:pPr algn="ctr">
              <a:buFont typeface="Wingdings" pitchFamily="2" charset="2"/>
              <a:buNone/>
            </a:pPr>
            <a:r>
              <a:rPr lang="ru-RU" sz="15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января 1971 </a:t>
            </a:r>
            <a:r>
              <a:rPr lang="ru-RU" sz="15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года. </a:t>
            </a:r>
            <a:endParaRPr lang="ru-RU" sz="15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1.bp.blogspot.com/-QQObwVwnL8s/XiWI70B-FeI/AAAAAAABWro/ftvGB9YvJOw7cjjeu6cKHXrIeyiDXrnmACLcBGAsYHQ/w1200-h630-p-k-no-nu/1-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7" y="784225"/>
            <a:ext cx="1584377" cy="103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290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4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4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8975" cy="3244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9887" y="608410"/>
            <a:ext cx="2929557" cy="224369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</a:rPr>
              <a:t>Ушел </a:t>
            </a:r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</a:rPr>
              <a:t>из жизни поэт, но его стихи продолжают жить, выполняя свое святое предназначение - содействовать духовной связи между людьми в нашем сложном и многотрудном мире.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</a:rPr>
              <a:t>	</a:t>
            </a:r>
          </a:p>
        </p:txBody>
      </p:sp>
      <p:pic>
        <p:nvPicPr>
          <p:cNvPr id="17411" name="Picture 6" descr="9111260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7" y="479425"/>
            <a:ext cx="1676400" cy="194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0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93687" y="936625"/>
            <a:ext cx="3581400" cy="1477328"/>
          </a:xfrm>
        </p:spPr>
        <p:txBody>
          <a:bodyPr/>
          <a:lstStyle/>
          <a:p>
            <a:pPr algn="ctr"/>
            <a:r>
              <a:rPr lang="ru-RU" sz="2400" b="1" i="0" dirty="0" smtClean="0">
                <a:solidFill>
                  <a:srgbClr val="002060"/>
                </a:solidFill>
              </a:rPr>
              <a:t>Выучить стихотворение</a:t>
            </a:r>
            <a:r>
              <a:rPr lang="ru-RU" sz="2400" b="1" i="0" dirty="0">
                <a:solidFill>
                  <a:srgbClr val="002060"/>
                </a:solidFill>
              </a:rPr>
              <a:t> Николая </a:t>
            </a:r>
            <a:r>
              <a:rPr lang="ru-RU" sz="2400" b="1" i="0" dirty="0" smtClean="0">
                <a:solidFill>
                  <a:srgbClr val="002060"/>
                </a:solidFill>
              </a:rPr>
              <a:t>Рубцова </a:t>
            </a:r>
          </a:p>
          <a:p>
            <a:pPr algn="ctr"/>
            <a:r>
              <a:rPr lang="ru-RU" sz="2400" b="1" i="0" dirty="0" smtClean="0">
                <a:solidFill>
                  <a:srgbClr val="002060"/>
                </a:solidFill>
              </a:rPr>
              <a:t>«Во время грозы». </a:t>
            </a:r>
            <a:endParaRPr lang="ru-RU" sz="2400" b="1" i="0" dirty="0">
              <a:solidFill>
                <a:srgbClr val="002060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00904" y="98425"/>
            <a:ext cx="516716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400" kern="0" dirty="0" smtClean="0"/>
              <a:t>САМОСТОЯТЕЛЬНАЯ РАБОТА </a:t>
            </a:r>
            <a:endParaRPr lang="ru-RU" sz="2400" kern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073" y="936625"/>
            <a:ext cx="1273968" cy="169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87" y="102424"/>
            <a:ext cx="5562600" cy="946413"/>
          </a:xfrm>
        </p:spPr>
        <p:txBody>
          <a:bodyPr/>
          <a:lstStyle/>
          <a:p>
            <a:pPr algn="ctr"/>
            <a:r>
              <a:rPr lang="ru-RU" dirty="0" smtClean="0"/>
              <a:t>ДЕТСТВО И ЮНОСТЬ БУДУЩЕГО ПОЭТА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631825"/>
            <a:ext cx="2895600" cy="1508105"/>
          </a:xfrm>
        </p:spPr>
        <p:txBody>
          <a:bodyPr/>
          <a:lstStyle/>
          <a:p>
            <a:r>
              <a:rPr lang="ru-RU" i="0" dirty="0" smtClean="0"/>
              <a:t>     Николай </a:t>
            </a:r>
            <a:r>
              <a:rPr lang="ru-RU" i="0" dirty="0"/>
              <a:t>Михайлович Рубцов родился 5 января 1936 года в </a:t>
            </a:r>
            <a:r>
              <a:rPr lang="ru-RU" i="0" dirty="0" smtClean="0"/>
              <a:t>поселке Емецк </a:t>
            </a:r>
            <a:r>
              <a:rPr lang="ru-RU" i="0" dirty="0"/>
              <a:t>Архангельской области. Отец его был военным политработником</a:t>
            </a:r>
            <a:r>
              <a:rPr lang="ru-RU" i="0" dirty="0" smtClean="0"/>
              <a:t>, в </a:t>
            </a:r>
            <a:r>
              <a:rPr lang="ru-RU" i="0" dirty="0"/>
              <a:t>1941 году он ушел на фронт и не вернулся, а в 1942 умерла мать. </a:t>
            </a:r>
            <a:r>
              <a:rPr lang="ru-RU" i="0" dirty="0" smtClean="0"/>
              <a:t>Детство и </a:t>
            </a:r>
            <a:r>
              <a:rPr lang="ru-RU" i="0" dirty="0"/>
              <a:t>отрочество прошли в детском доме села Никольское на Вологодчине</a:t>
            </a:r>
            <a:r>
              <a:rPr lang="ru-RU" i="0" dirty="0" smtClean="0"/>
              <a:t>, которое </a:t>
            </a:r>
            <a:r>
              <a:rPr lang="ru-RU" i="0" dirty="0"/>
              <a:t>и стало настоящей </a:t>
            </a:r>
            <a:r>
              <a:rPr lang="ru-RU" i="0" dirty="0" smtClean="0"/>
              <a:t>родиной.</a:t>
            </a:r>
            <a:endParaRPr lang="ru-RU" dirty="0"/>
          </a:p>
        </p:txBody>
      </p:sp>
      <p:pic>
        <p:nvPicPr>
          <p:cNvPr id="1026" name="Picture 2" descr="https://cdn.fishki.net/upload/post/2017/01/03/2181697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67" y="1794027"/>
            <a:ext cx="918749" cy="13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7" y="709186"/>
            <a:ext cx="981668" cy="129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169" y="673604"/>
            <a:ext cx="1155346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9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684803"/>
          </a:xfrm>
        </p:spPr>
        <p:txBody>
          <a:bodyPr/>
          <a:lstStyle/>
          <a:p>
            <a:pPr algn="ctr"/>
            <a:r>
              <a:rPr lang="ru-RU" sz="2400" dirty="0" smtClean="0"/>
              <a:t>«ДЕТСТВО»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0003" y="555625"/>
            <a:ext cx="3905684" cy="2585323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r>
              <a:rPr lang="ru-RU" i="0" dirty="0"/>
              <a:t>      Мать умерла. Отец ушел на фронт.</a:t>
            </a:r>
            <a:br>
              <a:rPr lang="ru-RU" i="0" dirty="0"/>
            </a:br>
            <a:r>
              <a:rPr lang="ru-RU" i="0" dirty="0"/>
              <a:t>      Соседка злая не дает проходу.</a:t>
            </a:r>
            <a:br>
              <a:rPr lang="ru-RU" i="0" dirty="0"/>
            </a:br>
            <a:r>
              <a:rPr lang="ru-RU" i="0" dirty="0"/>
              <a:t>      Я смутно помню утро похорон</a:t>
            </a:r>
            <a:br>
              <a:rPr lang="ru-RU" i="0" dirty="0"/>
            </a:br>
            <a:r>
              <a:rPr lang="ru-RU" i="0" dirty="0"/>
              <a:t>      И за окошком скудную природу.</a:t>
            </a:r>
            <a:br>
              <a:rPr lang="ru-RU" i="0" dirty="0"/>
            </a:br>
            <a:r>
              <a:rPr lang="ru-RU" i="0" dirty="0"/>
              <a:t>      Откуда только — как из-под земли! —</a:t>
            </a:r>
            <a:br>
              <a:rPr lang="ru-RU" i="0" dirty="0"/>
            </a:br>
            <a:r>
              <a:rPr lang="ru-RU" i="0" dirty="0"/>
              <a:t>      Взялись в жилье и сумерки, и сырость,</a:t>
            </a:r>
            <a:br>
              <a:rPr lang="ru-RU" i="0" dirty="0"/>
            </a:br>
            <a:r>
              <a:rPr lang="ru-RU" i="0" dirty="0"/>
              <a:t>      Но вот однажды все переменилось:</a:t>
            </a:r>
            <a:br>
              <a:rPr lang="ru-RU" i="0" dirty="0"/>
            </a:br>
            <a:r>
              <a:rPr lang="ru-RU" i="0" dirty="0"/>
              <a:t>      За мной пришли, куда-то повезли..</a:t>
            </a:r>
            <a:br>
              <a:rPr lang="ru-RU" i="0" dirty="0"/>
            </a:br>
            <a:r>
              <a:rPr lang="ru-RU" i="0" dirty="0"/>
              <a:t>      Я смутно помню позднюю реку,</a:t>
            </a:r>
            <a:br>
              <a:rPr lang="ru-RU" i="0" dirty="0"/>
            </a:br>
            <a:r>
              <a:rPr lang="ru-RU" i="0" dirty="0"/>
              <a:t>      Огни на ней, и скрип, и плеск парома,</a:t>
            </a:r>
            <a:br>
              <a:rPr lang="ru-RU" i="0" dirty="0"/>
            </a:br>
            <a:r>
              <a:rPr lang="ru-RU" i="0" dirty="0"/>
              <a:t>      И крик: «Скорей!» Потом раскаты грома</a:t>
            </a:r>
            <a:br>
              <a:rPr lang="ru-RU" i="0" dirty="0"/>
            </a:br>
            <a:r>
              <a:rPr lang="ru-RU" i="0" dirty="0"/>
              <a:t>      И дождь... Потом... детдом на берегу</a:t>
            </a:r>
            <a:r>
              <a:rPr lang="ru-RU" i="0" dirty="0" smtClean="0"/>
              <a:t>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0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5768975" cy="3244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25351" y="101402"/>
            <a:ext cx="5300246" cy="1661993"/>
          </a:xfrm>
        </p:spPr>
        <p:txBody>
          <a:bodyPr/>
          <a:lstStyle/>
          <a:p>
            <a:pPr eaLnBrk="1" hangingPunct="1"/>
            <a:r>
              <a:rPr lang="ru-RU" altLang="ru-RU" sz="1800" b="0" dirty="0" smtClean="0">
                <a:solidFill>
                  <a:schemeClr val="tx2">
                    <a:lumMod val="50000"/>
                  </a:schemeClr>
                </a:solidFill>
              </a:rPr>
              <a:t>     Вологодская </a:t>
            </a:r>
            <a:r>
              <a:rPr lang="ru-RU" altLang="ru-RU" sz="1800" b="0" dirty="0">
                <a:solidFill>
                  <a:schemeClr val="tx2">
                    <a:lumMod val="50000"/>
                  </a:schemeClr>
                </a:solidFill>
              </a:rPr>
              <a:t>«малая родина» и Русский Север дали ему главную тему будущего творчества — «старинную русскую </a:t>
            </a:r>
            <a:r>
              <a:rPr lang="ru-RU" altLang="ru-RU" sz="1800" b="0" dirty="0" smtClean="0">
                <a:solidFill>
                  <a:schemeClr val="tx2">
                    <a:lumMod val="50000"/>
                  </a:schemeClr>
                </a:solidFill>
              </a:rPr>
              <a:t>самобытность». Эта земля стала </a:t>
            </a:r>
            <a:r>
              <a:rPr lang="ru-RU" altLang="ru-RU" sz="1800" b="0" dirty="0">
                <a:solidFill>
                  <a:schemeClr val="tx2">
                    <a:lumMod val="50000"/>
                  </a:schemeClr>
                </a:solidFill>
              </a:rPr>
              <a:t>центром его жизни, «землёй… священной», где он чувствовал себя «и живым, и смертным</a:t>
            </a:r>
            <a:r>
              <a:rPr lang="ru-RU" altLang="ru-RU" sz="1800" b="0" dirty="0" smtClean="0">
                <a:solidFill>
                  <a:schemeClr val="tx2">
                    <a:lumMod val="50000"/>
                  </a:schemeClr>
                </a:solidFill>
              </a:rPr>
              <a:t>».</a:t>
            </a:r>
            <a:endParaRPr lang="ru-RU" altLang="ru-RU" sz="1800" b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2" name="Содержимое 5" descr="photo132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6887" y="1793187"/>
            <a:ext cx="2257698" cy="127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631825"/>
            <a:ext cx="3200400" cy="2492990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1800" i="0" dirty="0" smtClean="0"/>
              <a:t>С </a:t>
            </a:r>
            <a:r>
              <a:rPr lang="ru-RU" sz="1800" i="0" dirty="0"/>
              <a:t>1943 года Николай Рубцов учился в школе </a:t>
            </a:r>
            <a:endParaRPr lang="ru-RU" sz="1800" i="0" dirty="0" smtClean="0"/>
          </a:p>
          <a:p>
            <a:r>
              <a:rPr lang="ru-RU" sz="1800" i="0" dirty="0" smtClean="0"/>
              <a:t>при </a:t>
            </a:r>
            <a:r>
              <a:rPr lang="ru-RU" sz="1800" i="0" dirty="0"/>
              <a:t>интернате</a:t>
            </a:r>
            <a:r>
              <a:rPr lang="ru-RU" sz="1800" i="0" dirty="0" smtClean="0"/>
              <a:t>. </a:t>
            </a:r>
            <a:r>
              <a:rPr lang="ru-RU" sz="1800" i="0" dirty="0"/>
              <a:t>Любимыми предметами Николая Рубцова были рисование и музыка. Он сам научился играть на гармони и по праздникам выступал на самодеятельных концертах. </a:t>
            </a:r>
            <a:endParaRPr lang="ru-RU" sz="1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22" y="708025"/>
            <a:ext cx="1092365" cy="114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7" y="2003425"/>
            <a:ext cx="1332871" cy="92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1" y="102424"/>
            <a:ext cx="5768975" cy="315471"/>
          </a:xfrm>
        </p:spPr>
        <p:txBody>
          <a:bodyPr/>
          <a:lstStyle/>
          <a:p>
            <a:pPr algn="ctr"/>
            <a:r>
              <a:rPr lang="ru-RU" dirty="0" smtClean="0"/>
              <a:t>ДЕТСТВО И ЮНОСТЬ БУДУЩЕГО ПОЭТА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7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631825"/>
            <a:ext cx="3505200" cy="2677656"/>
          </a:xfrm>
        </p:spPr>
        <p:txBody>
          <a:bodyPr/>
          <a:lstStyle/>
          <a:p>
            <a:r>
              <a:rPr lang="ru-RU" sz="1600" i="0" dirty="0" smtClean="0"/>
              <a:t>     В 1945 </a:t>
            </a:r>
            <a:r>
              <a:rPr lang="ru-RU" sz="1600" i="0" dirty="0"/>
              <a:t>году Рубцов сочинил первое четверостишие — «Зима», а вскоре завел альбом, куда записывал свои стихотворения. Каждое произведение будущий поэт иллюстрировал. Чаще всего на картинках в альбоме было изображено море: он мечтал служить на флоте и увидеть другие города и страны.</a:t>
            </a:r>
          </a:p>
          <a:p>
            <a:endParaRPr lang="ru-RU" dirty="0"/>
          </a:p>
        </p:txBody>
      </p:sp>
      <p:pic>
        <p:nvPicPr>
          <p:cNvPr id="7172" name="Picture 4" descr="https://img-fotki.yandex.ru/get/6442/130321337.12/0_c1201_ff74a43_L.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7" y="784225"/>
            <a:ext cx="1314450" cy="20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5087" y="102424"/>
            <a:ext cx="5638800" cy="630942"/>
          </a:xfrm>
        </p:spPr>
        <p:txBody>
          <a:bodyPr/>
          <a:lstStyle/>
          <a:p>
            <a:pPr algn="ctr"/>
            <a:r>
              <a:rPr lang="ru-RU" dirty="0" smtClean="0"/>
              <a:t>ДЕТСТВО И ЮНОСТЬ БУДУЩЕГО ПОЭТА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4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215" y="631825"/>
            <a:ext cx="3931472" cy="22679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lIns="51499" tIns="25750" rIns="51499" bIns="25750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говорят, что скуден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паек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были ночи с холодом, с </a:t>
            </a:r>
            <a:r>
              <a:rPr lang="ru-RU" altLang="ru-RU" sz="16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тоскою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b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лучше помню ивы над рекою</a:t>
            </a:r>
            <a:b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запоздалый в поле огонек.</a:t>
            </a:r>
            <a:b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слез теперь любимые места!</a:t>
            </a:r>
            <a:b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там, в глуши, под крышею </a:t>
            </a:r>
            <a:endParaRPr lang="ru-RU" altLang="ru-RU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детдома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нас звучало как-то незнакомо,</a:t>
            </a:r>
            <a:b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оскорбляло слово «сирота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9"/>
          <a:stretch>
            <a:fillRect/>
          </a:stretch>
        </p:blipFill>
        <p:spPr bwMode="auto">
          <a:xfrm>
            <a:off x="3798887" y="1089025"/>
            <a:ext cx="1765770" cy="120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5087" y="123185"/>
            <a:ext cx="5638799" cy="34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99" tIns="25750" rIns="51499" bIns="25750">
            <a:spAutoFit/>
          </a:bodyPr>
          <a:lstStyle/>
          <a:p>
            <a:r>
              <a:rPr lang="ru-RU" altLang="ru-RU" sz="19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Рубцов позднее написал о детском доме так:</a:t>
            </a:r>
            <a:endParaRPr lang="ru-RU" altLang="ru-RU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9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</TotalTime>
  <Words>1202</Words>
  <Application>Microsoft Office PowerPoint</Application>
  <PresentationFormat>Произвольный</PresentationFormat>
  <Paragraphs>170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Office Theme</vt:lpstr>
      <vt:lpstr>Литература </vt:lpstr>
      <vt:lpstr>Презентация PowerPoint</vt:lpstr>
      <vt:lpstr>Презентация PowerPoint</vt:lpstr>
      <vt:lpstr>ДЕТСТВО И ЮНОСТЬ БУДУЩЕГО ПОЭТА </vt:lpstr>
      <vt:lpstr>«ДЕТСТВО» </vt:lpstr>
      <vt:lpstr>     Вологодская «малая родина» и Русский Север дали ему главную тему будущего творчества — «старинную русскую самобытность». Эта земля стала центром его жизни, «землёй… священной», где он чувствовал себя «и живым, и смертным».</vt:lpstr>
      <vt:lpstr>ДЕТСТВО И ЮНОСТЬ БУДУЩЕГО ПОЭТА </vt:lpstr>
      <vt:lpstr>ДЕТСТВО И ЮНОСТЬ БУДУЩЕГО ПОЭТА </vt:lpstr>
      <vt:lpstr>Презентация PowerPoint</vt:lpstr>
      <vt:lpstr>Презентация PowerPoint</vt:lpstr>
      <vt:lpstr>Презентация PowerPoint</vt:lpstr>
      <vt:lpstr>Всю жизнь не забудется флот…</vt:lpstr>
      <vt:lpstr> Служба на флоте и первый сборник стихов</vt:lpstr>
      <vt:lpstr>ПЕРВАЯ КНИГА «ВОЛНЫ И СКАЛЫ»</vt:lpstr>
      <vt:lpstr>Презентация PowerPoint</vt:lpstr>
      <vt:lpstr>«Лиризм, естественность, звучность»</vt:lpstr>
      <vt:lpstr>Презентация PowerPoint</vt:lpstr>
      <vt:lpstr>Презентация PowerPoint</vt:lpstr>
      <vt:lpstr>Презентация PowerPoint</vt:lpstr>
      <vt:lpstr>Презентация PowerPoint</vt:lpstr>
      <vt:lpstr>ЗВЕЗДА ПОЛЕЙ</vt:lpstr>
      <vt:lpstr>ЗВЕЗДА ПОЛЕЙ</vt:lpstr>
      <vt:lpstr>«Добрый Филя»</vt:lpstr>
      <vt:lpstr>  ТЕМЫ ПОЭЗИИ РУБЦОВА</vt:lpstr>
      <vt:lpstr>ОБРАЗЫ – СИМВОЛЫ ПОЭЗИИ    </vt:lpstr>
      <vt:lpstr>ЦВЕТОВЫЕ ЭПИТЕТЫ</vt:lpstr>
      <vt:lpstr> «Душа»</vt:lpstr>
      <vt:lpstr>СЛЕДЫ ИСТОРИИ НАРОДА</vt:lpstr>
      <vt:lpstr>Презентация PowerPoint</vt:lpstr>
      <vt:lpstr>«Осенние этюды»</vt:lpstr>
      <vt:lpstr>Презентация PowerPoint</vt:lpstr>
      <vt:lpstr>Я УМРУ В КРЕЩЕНСКИЕ МОРОЗЫ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ТСБ-1</cp:lastModifiedBy>
  <cp:revision>181</cp:revision>
  <dcterms:created xsi:type="dcterms:W3CDTF">2020-04-13T08:05:16Z</dcterms:created>
  <dcterms:modified xsi:type="dcterms:W3CDTF">2021-03-01T12:31:00Z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