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5" r:id="rId3"/>
    <p:sldId id="317" r:id="rId4"/>
    <p:sldId id="306" r:id="rId5"/>
    <p:sldId id="307" r:id="rId6"/>
    <p:sldId id="321" r:id="rId7"/>
    <p:sldId id="308" r:id="rId8"/>
    <p:sldId id="322" r:id="rId9"/>
    <p:sldId id="323" r:id="rId10"/>
    <p:sldId id="324" r:id="rId11"/>
    <p:sldId id="302" r:id="rId12"/>
    <p:sldId id="328" r:id="rId13"/>
    <p:sldId id="325" r:id="rId14"/>
    <p:sldId id="329" r:id="rId15"/>
    <p:sldId id="326" r:id="rId16"/>
    <p:sldId id="327" r:id="rId17"/>
    <p:sldId id="330" r:id="rId18"/>
    <p:sldId id="331" r:id="rId19"/>
    <p:sldId id="303" r:id="rId20"/>
    <p:sldId id="304" r:id="rId21"/>
    <p:sldId id="311" r:id="rId22"/>
    <p:sldId id="337" r:id="rId23"/>
    <p:sldId id="338" r:id="rId24"/>
    <p:sldId id="345" r:id="rId25"/>
    <p:sldId id="343" r:id="rId26"/>
    <p:sldId id="344" r:id="rId27"/>
    <p:sldId id="332" r:id="rId28"/>
    <p:sldId id="333" r:id="rId29"/>
    <p:sldId id="334" r:id="rId30"/>
    <p:sldId id="335" r:id="rId31"/>
    <p:sldId id="341" r:id="rId32"/>
    <p:sldId id="340" r:id="rId33"/>
    <p:sldId id="318" r:id="rId34"/>
    <p:sldId id="336" r:id="rId35"/>
    <p:sldId id="339" r:id="rId36"/>
    <p:sldId id="347" r:id="rId37"/>
    <p:sldId id="342" r:id="rId38"/>
    <p:sldId id="346" r:id="rId39"/>
    <p:sldId id="315" r:id="rId40"/>
    <p:sldId id="301" r:id="rId41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54" y="-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73" y="1008007"/>
            <a:ext cx="4903629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46" y="1838749"/>
            <a:ext cx="4038283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3047" y="829239"/>
            <a:ext cx="2355665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24861" y="829239"/>
            <a:ext cx="2355665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7F30-1516-46AA-9922-8CCAE49C8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3071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E%D0%B2%D1%81%D1%8F%D0%BD%D0%BA%D0%B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info.ru/brumfield/images/vol-25-53_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content.foto.mail.ru/mail/alik_levin/117/i-166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www.ruslania.com/pictures/big/9785699405398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750887" y="1309029"/>
            <a:ext cx="3581400" cy="167481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В.П. Астафьев.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«Фотография, на которой меня нет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802" y="1331254"/>
            <a:ext cx="344170" cy="1434017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53" y="1369320"/>
            <a:ext cx="2019298" cy="13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6" y="631825"/>
            <a:ext cx="3886201" cy="2677656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1941 году Виктору Астафьеву исполнилось 17 лет, и по закону он больше не мог оставаться в детдоме.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Астафьев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пошел работать на завод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коновозчиком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затем поступил в железнодорожную школу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Но началась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Великая Отечественная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война. Виктор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Астафьев, как и многие его сокурсники, не захотел оставаться в тылу и пошел добровольцем на фронт.</a:t>
            </a:r>
          </a:p>
          <a:p>
            <a:endParaRPr lang="ru-RU" dirty="0"/>
          </a:p>
        </p:txBody>
      </p:sp>
      <p:pic>
        <p:nvPicPr>
          <p:cNvPr id="6" name="Picture 2" descr="https://img.labirint.ru/rcimg/a7c1a8cf482fe6d16b94c74dfa096a25/1920x1080/comments_pic/1309/11_4836072685b21738fdc99ba6bdb2c588_1361893821.jpg?13618938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20" y="672471"/>
            <a:ext cx="1047749" cy="119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20" y="1955800"/>
            <a:ext cx="1047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4114800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боях под польским городом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Дукла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осенью 1944-го Астафьев был ранен и несколько месяцев провел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госпитале. После лечения от строевой службы его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отстранили.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Молодой боец был заслуженно награжден орденом «Красной Звезды», медалями «За отвагу» и «За победу над фашистской Германией».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8" name="Picture 8" descr="https://spadilo.ru/wp-content/uploads/2020/08/%D0%BD%D0%B0-%D1%84%D1%80%D0%BE%D0%BD%D1%82%D0%B5-209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860425"/>
            <a:ext cx="1087437" cy="15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555625"/>
            <a:ext cx="4343400" cy="2492990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За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первые послевоенные годы Астафьев сменил несколько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профессий.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Жизнь ему скрашивали встречи литературного кружка при местной газете. Именно они вдохновили его на написание первого художественного произведения. В 1951 году рассказ «Гражданский человек» напечатали в городской газете «Чусовской рабочий».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4" descr="https://img03litfund.ru/images/lots/190/cache/190-389-5199-8-V9187535_m_6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1851025"/>
            <a:ext cx="838200" cy="11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rasrab.com/archive/2011/06/30/02/photo_8_2?display=previe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631825"/>
            <a:ext cx="80082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14191"/>
            <a:ext cx="4648200" cy="2708434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1953 году в Перми напечатали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первую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книгу Астафьева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«До будущей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весны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». В 1955-м там же вышел сборник «Огоньки».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1958 году Астафьев стал членом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Союза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писателей СССР. Тогда же вышел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роман «Тают снега». Рассказы писателя начали публиковать в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крупных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журналах — «Новый мир» и «Молодая гвардия». В конце 1950-х годов увидели свет повести «Перевал»,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Звездопад»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«Стародуб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».   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img03litfund.ru/images/lots/190/cache/190-389-5199-8-V9187534_m_6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53" y="686497"/>
            <a:ext cx="7165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apeenko.net/wp-content/uploads/2014/04/ast_2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03" y="686497"/>
            <a:ext cx="732692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nfomania.ru/map/wp-content/uploads/2014/12/%D1%82%D0%B0%D1%8E%D1%82-%D1%81%D0%BD%D0%B5%D0%B3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3" y="1812924"/>
            <a:ext cx="714264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ВЕДУЩИЕ ТЕМЫ ТВОРЧЕСТВА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10200" cy="2708434"/>
          </a:xfrm>
        </p:spPr>
        <p:txBody>
          <a:bodyPr/>
          <a:lstStyle/>
          <a:p>
            <a:pPr fontAlgn="base"/>
            <a:r>
              <a:rPr lang="ru-RU" sz="18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Тема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военного патриотизма и описание деревенского быта – ведущие темы творчества Астафьева. Его первый рассказ 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Васюткино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озеро», написанный еще в школе, стал в итоге полноценным произведением.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Жизнь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в глухих сибирских поселениях отражена в лирических рассказах Астафьева. Многие работы автора были переведены на разные языки и изданы во многих странах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5720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23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декабря 1975 года Виктор Астафьев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получил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Государственную премию СССР за повести «Кража», «Последний поклон», «Перевал» и «Пастух и пастушка».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Он также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попробовал себя в драматургии и создал две пьесы — «Черемуха» и «Прости меня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1976 году была опубликована книга «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Царь-рыба»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вмешательстве цивилизации в жизнь провинции. Именно «Царь-рыба» принесла Астафьеву всесоюзную известность. 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68516"/>
            <a:ext cx="999308" cy="14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689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3995240" cy="2462213"/>
          </a:xfrm>
        </p:spPr>
        <p:txBody>
          <a:bodyPr/>
          <a:lstStyle/>
          <a:p>
            <a:pPr algn="l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1980 году Виктор Петрович купил дом в селе Овсянка и стал использовать его вместо дачи, все лето проживая на своей малой родине. В этот период появилось много его произведений – как художественных, так и публицистических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Здесь он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начал работу над романом «Прокляты и убиты», первый том которого вышел в 1992 году, второй –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1994.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spadilo.ru/wp-content/uploads/2020/08/img22-218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39" y="1851025"/>
            <a:ext cx="8880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padilo.ru/wp-content/uploads/2020/08/%D0%BF%D0%BE%D1%81%D0%BB-%D0%B3%D0%BE%D0%B4%D1%8B-300x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708025"/>
            <a:ext cx="1295400" cy="9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038600" cy="2462213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произведениям Астафьева сняты кинофильмы «Сюда не залетали чайки», «Таежная повесть», «Звездопад»,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Где-то гремит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война»,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«Ненаглядный мой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Умер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Виктор Петрович 29 ноября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2001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года.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деревне, где он родился сейчас расположен музей семьи Астафьева. Через восемь лет после смерти писателю была присуждена премия Солженицына.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spadilo.ru/wp-content/uploads/2020/08/%D0%B4%D0%BE%D0%BC-%D0%BC%D1%83%D0%B7-%D0%B2-%D0%BE%D0%B2%D1%81%D1%8F%D0%BD%D0%BA%D0%B5-300x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1855643"/>
            <a:ext cx="1371600" cy="9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culture.ru/storage/images/6fde3e0e8b8d907c8adfb4082c69fc6a/0a619eada604051713e79ec8f8a778f3.jpg/g_center,c_fill/1-16-ast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87" y="631825"/>
            <a:ext cx="1295400" cy="10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 «ПОСЛЕДНИЙ ПОКЛОН»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572000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Последний поклон», который </a:t>
            </a:r>
            <a:r>
              <a:rPr lang="ru-RU" sz="1800" i="0" dirty="0" err="1" smtClean="0">
                <a:solidFill>
                  <a:schemeClr val="tx2">
                    <a:lumMod val="50000"/>
                  </a:schemeClr>
                </a:solidFill>
              </a:rPr>
              <a:t>В.П.Астафьев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назвал самой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своей 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сокровенной» книгой, писался в течение долгих 20 лет, постепенно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вырастая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законченное произведение. Оно печаталось отдельными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главами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газетах и журналах (в том числе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детских) в разных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издательствах страны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, начиная с 1960 по 1978 годы.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chitaemkratko.ru/wp-content/uploads/2019/12/astafyev_posledniy_poklon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936625"/>
            <a:ext cx="990600" cy="15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87" y="2167740"/>
            <a:ext cx="1442244" cy="2651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Виктор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Астафьев</a:t>
            </a:r>
            <a:endParaRPr lang="ru-RU" sz="1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288017" y="405606"/>
            <a:ext cx="3282270" cy="2791214"/>
          </a:xfrm>
          <a:prstGeom prst="rect">
            <a:avLst/>
          </a:prstGeom>
        </p:spPr>
        <p:txBody>
          <a:bodyPr lIns="51499" tIns="25750" rIns="51499" bIns="25750"/>
          <a:lstStyle/>
          <a:p>
            <a:pPr indent="20638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     «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 моя, память, что ты делаешь со мной?! Память моя, сотвори ещё раз чудо, сними с души тревогу, тупой гнёт усталости... И воскреси – слышишь? – воскреси во мне мальчика, дай успокоиться </a:t>
            </a:r>
            <a:endParaRPr lang="ru-RU" altLang="ru-RU" sz="1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0638"/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очиститься возле него...»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037" indent="-215474"/>
            <a:endParaRPr lang="ru-RU" alt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астаф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8887" y="464801"/>
            <a:ext cx="1524000" cy="16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8" y="514191"/>
            <a:ext cx="5486400" cy="2708434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Последний поклон» — этапное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произведение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В.П.Астафьева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В нем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сопряжены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две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основные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темы для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писателя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деревенская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военная.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центре 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автобиографической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повести –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судьба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рано оставшегося без матери мальчика, которого воспитывает бабушка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Порядочность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трепетное отношение к хлебу, аккуратное —  к деньгам — все это при ощутимой бедности и скромности в сочетании с трудолюбием помогает семье выживать даже в самые трудные минуты.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 «ПОСЛЕДНИЙ ПОКЛОН»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1" y="631825"/>
            <a:ext cx="132952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2708434"/>
          </a:xfrm>
        </p:spPr>
        <p:txBody>
          <a:bodyPr/>
          <a:lstStyle/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Главная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тема «Последнего поклона» — тема взросления человека, становления личности главного героя Виктора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Потылицына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Центральным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образом всей книги является образ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бабушки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 Ей, хранительнице семьи, защитнице детства, бьет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благодарный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земной поклон автор книги.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главного героя – добрая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заботливая. 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речь автор включил огромное количество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диалектных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просторечных слов и выражений.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Астафьев показал всю простоту и незатейливость русского человека.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В.Астафьев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создал большое автобиографическое произведение, одной из частей которого является рассказ «Фотография, на которой меня нет». Сам писатель говорит о том, что хотел написать о своей родной Сибири, о людях, ее населяющих, о своем детстве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Писатель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хотел донести до читателя идею родства, связи поколений. В рассказе описываются главные герои – бабушка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внук. Писать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большую книгу автор начал в 1956 году, с небольших рассказов о своем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детстве.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287" y="98425"/>
            <a:ext cx="5627688" cy="369332"/>
          </a:xfrm>
        </p:spPr>
        <p:txBody>
          <a:bodyPr/>
          <a:lstStyle/>
          <a:p>
            <a:r>
              <a:rPr lang="ru-RU" sz="2400" dirty="0"/>
              <a:t>«Фотография, на которой меня нет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25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627688" cy="2585323"/>
          </a:xfrm>
        </p:spPr>
        <p:txBody>
          <a:bodyPr/>
          <a:lstStyle/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Год написания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– 1968 г.</a:t>
            </a:r>
          </a:p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История создания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– Приезд фотографа в глухую деревушку. Фотография, попавшая в руки писателя, напомнила о прошлом, </a:t>
            </a:r>
            <a:endParaRPr lang="ru-RU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так началась история создания рассказа.</a:t>
            </a:r>
          </a:p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Тема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– В своем рассказе писатель раскрывает тему семейных традиций, тему патриотизма и любви к родине, к ее истории.</a:t>
            </a:r>
          </a:p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Композиция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– Особенность композиции рассказа Астафьева заключается в том, что повествование идет от рассказчика сначала от маленького мальчика, а заканчивается зрелым взглядом взрослого человека.</a:t>
            </a:r>
          </a:p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Жанр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 – Автобиографический рассказ.</a:t>
            </a:r>
          </a:p>
          <a:p>
            <a:r>
              <a:rPr lang="ru-RU" b="1" i="0" dirty="0">
                <a:solidFill>
                  <a:schemeClr val="tx2">
                    <a:lumMod val="50000"/>
                  </a:schemeClr>
                </a:solidFill>
              </a:rPr>
              <a:t>Направление </a:t>
            </a:r>
            <a:r>
              <a:rPr lang="ru-RU" i="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Реализм.</a:t>
            </a:r>
            <a:endParaRPr 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287" y="98425"/>
            <a:ext cx="5627688" cy="369332"/>
          </a:xfrm>
        </p:spPr>
        <p:txBody>
          <a:bodyPr/>
          <a:lstStyle/>
          <a:p>
            <a:r>
              <a:rPr lang="ru-RU" sz="2400" dirty="0"/>
              <a:t>«Фотография, на которой меня нет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5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ЖАНР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343400" cy="2585323"/>
          </a:xfrm>
        </p:spPr>
        <p:txBody>
          <a:bodyPr/>
          <a:lstStyle/>
          <a:p>
            <a:r>
              <a:rPr lang="ru-RU" i="0" dirty="0" smtClean="0"/>
              <a:t>     Небольшой </a:t>
            </a:r>
            <a:r>
              <a:rPr lang="ru-RU" i="0" dirty="0"/>
              <a:t>рассказ «Фотография, на которой меня нет», входит в автобиографическое произведение писателя «Последний поклон», </a:t>
            </a:r>
            <a:endParaRPr lang="ru-RU" i="0" dirty="0" smtClean="0"/>
          </a:p>
          <a:p>
            <a:r>
              <a:rPr lang="ru-RU" i="0" dirty="0" smtClean="0"/>
              <a:t>чей </a:t>
            </a:r>
            <a:r>
              <a:rPr lang="ru-RU" i="0" dirty="0"/>
              <a:t>жанр определяется как повесть, состоящая </a:t>
            </a:r>
            <a:endParaRPr lang="ru-RU" i="0" dirty="0" smtClean="0"/>
          </a:p>
          <a:p>
            <a:r>
              <a:rPr lang="ru-RU" i="0" dirty="0" smtClean="0"/>
              <a:t>из </a:t>
            </a:r>
            <a:r>
              <a:rPr lang="ru-RU" i="0" dirty="0"/>
              <a:t>рассказов. Рассказ «Фотография, на которой меня нет» является одной из глав «Последнего поклона</a:t>
            </a:r>
            <a:r>
              <a:rPr lang="ru-RU" i="0" dirty="0" smtClean="0"/>
              <a:t>».</a:t>
            </a:r>
          </a:p>
          <a:p>
            <a:r>
              <a:rPr lang="ru-RU" i="0" dirty="0"/>
              <a:t> </a:t>
            </a:r>
            <a:r>
              <a:rPr lang="ru-RU" i="0" dirty="0" smtClean="0"/>
              <a:t>    Произведение </a:t>
            </a:r>
            <a:r>
              <a:rPr lang="ru-RU" i="0" dirty="0"/>
              <a:t>писателя автобиографично не только для него, но и для читателей. Все события близки и узнаваемы, герои настолько реальны, </a:t>
            </a:r>
            <a:endParaRPr lang="ru-RU" i="0" dirty="0" smtClean="0"/>
          </a:p>
          <a:p>
            <a:r>
              <a:rPr lang="ru-RU" i="0" dirty="0" smtClean="0"/>
              <a:t>что </a:t>
            </a:r>
            <a:r>
              <a:rPr lang="ru-RU" i="0" dirty="0"/>
              <a:t>многие из читателей узнают в них себя и </a:t>
            </a:r>
            <a:endParaRPr lang="ru-RU" i="0" dirty="0" smtClean="0"/>
          </a:p>
          <a:p>
            <a:r>
              <a:rPr lang="ru-RU" i="0" dirty="0" smtClean="0"/>
              <a:t>своих </a:t>
            </a:r>
            <a:r>
              <a:rPr lang="ru-RU" i="0" dirty="0"/>
              <a:t>близких, и дальних родственников.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784225"/>
            <a:ext cx="106753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08012"/>
            <a:ext cx="5486400" cy="2462213"/>
          </a:xfrm>
        </p:spPr>
        <p:txBody>
          <a:bodyPr/>
          <a:lstStyle/>
          <a:p>
            <a:r>
              <a:rPr lang="ru-RU" sz="1600" i="0" dirty="0" smtClean="0"/>
              <a:t>     В </a:t>
            </a:r>
            <a:r>
              <a:rPr lang="ru-RU" sz="1600" i="0" dirty="0"/>
              <a:t>композиции произведения, автор использует характерную для него особенность рассказа – </a:t>
            </a:r>
            <a:r>
              <a:rPr lang="ru-RU" sz="1600" b="1" i="0" dirty="0"/>
              <a:t>два автора</a:t>
            </a:r>
            <a:r>
              <a:rPr lang="ru-RU" sz="1600" i="0" dirty="0"/>
              <a:t>. На протяжении всей истории, события довоенного времени, описываются глазами ребенка, наивного и непосредственного, верящего в счастливое будущее. И лишь в самом конце появляется взрослый автор, который смотрит на старое фото, и видит все прошедшее время глазами человека, пережившего войну, потерявшего на ней многих из тех, кто остался лишь на этой фотографии.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4114800" cy="2677656"/>
          </a:xfrm>
        </p:spPr>
        <p:txBody>
          <a:bodyPr/>
          <a:lstStyle/>
          <a:p>
            <a:r>
              <a:rPr lang="ru-RU" sz="1600" i="0" dirty="0"/>
              <a:t> </a:t>
            </a:r>
            <a:r>
              <a:rPr lang="ru-RU" sz="1600" i="0" dirty="0" smtClean="0"/>
              <a:t>    Довоенный </a:t>
            </a:r>
            <a:r>
              <a:rPr lang="ru-RU" sz="1600" i="0" dirty="0"/>
              <a:t>период и война, все это проходит перед глазами читателя. Хотя 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рассказе и нет описания военной трагедии, это подразумевается само собой, </a:t>
            </a:r>
            <a:r>
              <a:rPr lang="ru-RU" sz="1600" i="0" dirty="0" smtClean="0"/>
              <a:t>и </a:t>
            </a:r>
            <a:r>
              <a:rPr lang="ru-RU" sz="1600" i="0" dirty="0"/>
              <a:t>в этом заключается особенность композиционного построения рассказа. Сделав такой вывод, читатель по-другому начинает относиться к жизни, к старым фотографиям, в которых хранится история.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1241425"/>
            <a:ext cx="1371600" cy="9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5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634325"/>
            <a:ext cx="5486400" cy="3139321"/>
          </a:xfrm>
        </p:spPr>
        <p:txBody>
          <a:bodyPr/>
          <a:lstStyle/>
          <a:p>
            <a:r>
              <a:rPr lang="ru-RU" i="0" dirty="0" smtClean="0"/>
              <a:t>     «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Глухой зимою, во времена тихие, сонные нашу школу взбудоражило неслыханно важное событие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города на подводе приехал фотограф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! Он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приехал фотографировать учащихся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поместить его на ночлег?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Фотограф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был пристроен на ночь у десятника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сплав конторы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Ильи Ивановича Чехова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..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Школьники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готовились к съемке, обсуждая, что надеть, как причесаться. Было решено, что в первых рядах будут отличники, а хулиганы и двоечники — в последних.</a:t>
            </a:r>
          </a:p>
          <a:p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2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3200400" cy="2514600"/>
          </a:xfrm>
        </p:spPr>
        <p:txBody>
          <a:bodyPr/>
          <a:lstStyle/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Рассказчик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его друг Санька ни примерным поведением, ни оценками не могли похвастаться. Поэтому с горя, что окажутся в последнем ряду, где их никто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 разглядит, мальчишки накатались с горки на санках. Вернулись домой мокрые и разгоряченные.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1089025"/>
            <a:ext cx="1863183" cy="13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562600" cy="3139321"/>
          </a:xfrm>
        </p:spPr>
        <p:txBody>
          <a:bodyPr/>
          <a:lstStyle/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Рассказчик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страдал ревматизмом — и ночью у него разболелись ноги. Да так, что он завыл — сначала тихонько,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по-щенячьи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затем и в полный голос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i="0" dirty="0"/>
              <a:t> Бабушка растерла ноги нашатырным спиртом, нашлепала его, закутала в пуховую шаль:</a:t>
            </a:r>
          </a:p>
          <a:p>
            <a:r>
              <a:rPr lang="ru-RU" sz="1600" i="0" dirty="0"/>
              <a:t> </a:t>
            </a:r>
            <a:r>
              <a:rPr lang="ru-RU" sz="1600" i="0" dirty="0" smtClean="0"/>
              <a:t>— </a:t>
            </a:r>
            <a:r>
              <a:rPr lang="ru-RU" sz="1600" i="0" dirty="0"/>
              <a:t>Спи, пташка малая, Господь с тобой и </a:t>
            </a:r>
            <a:r>
              <a:rPr lang="ru-RU" sz="1600" i="0" dirty="0" err="1"/>
              <a:t>анделы</a:t>
            </a:r>
            <a:r>
              <a:rPr lang="ru-RU" sz="1600" i="0" dirty="0"/>
              <a:t> во изголовье</a:t>
            </a:r>
            <a:r>
              <a:rPr lang="ru-RU" sz="1600" i="0" dirty="0" smtClean="0"/>
              <a:t>.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    Но </a:t>
            </a:r>
            <a:r>
              <a:rPr lang="ru-RU" sz="1600" i="0" dirty="0"/>
              <a:t>растирка не помогла. Мальчик бился и кричал</a:t>
            </a:r>
            <a:r>
              <a:rPr lang="ru-RU" sz="1600" i="0" dirty="0" smtClean="0"/>
              <a:t>.</a:t>
            </a:r>
          </a:p>
          <a:p>
            <a:r>
              <a:rPr lang="ru-RU" sz="1600" i="0" dirty="0" smtClean="0"/>
              <a:t>Бабушка </a:t>
            </a:r>
            <a:r>
              <a:rPr lang="ru-RU" sz="1600" i="0" dirty="0"/>
              <a:t>велела деду растопить баню и унесла туда </a:t>
            </a:r>
            <a:r>
              <a:rPr lang="ru-RU" sz="1600" i="0" dirty="0" smtClean="0"/>
              <a:t> мальчонку </a:t>
            </a:r>
            <a:r>
              <a:rPr lang="ru-RU" sz="1600" i="0" dirty="0"/>
              <a:t>— сам он идти уже не мог.</a:t>
            </a:r>
          </a:p>
          <a:p>
            <a:r>
              <a:rPr lang="ru-RU" sz="1600" i="0" dirty="0"/>
              <a:t> 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i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217487" y="629076"/>
            <a:ext cx="2819400" cy="2441149"/>
          </a:xfrm>
        </p:spPr>
        <p:txBody>
          <a:bodyPr>
            <a:noAutofit/>
          </a:bodyPr>
          <a:lstStyle/>
          <a:p>
            <a:pPr algn="l" eaLnBrk="1" hangingPunct="1">
              <a:buFontTx/>
              <a:buNone/>
              <a:defRPr/>
            </a:pPr>
            <a:r>
              <a:rPr lang="ru-RU" sz="1600" b="1" dirty="0">
                <a:solidFill>
                  <a:schemeClr val="accent6"/>
                </a:solidFill>
                <a:latin typeface="Comic Sans MS" pitchFamily="66" charset="0"/>
              </a:rPr>
              <a:t>  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Петрович Астафьев – один из тех писателей 20 века, кто много писал о российской деревне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назначении человека на земле и в обществе, о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нравственных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устоях, </a:t>
            </a:r>
            <a:endParaRPr lang="ru-RU" sz="1600" b="1" i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Tx/>
              <a:buNone/>
              <a:defRPr/>
            </a:pP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народном русском характере.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631825"/>
            <a:ext cx="2028222" cy="18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4644" y="2532360"/>
            <a:ext cx="1911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1924-2001 гг.)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6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410200" cy="2215991"/>
          </a:xfrm>
        </p:spPr>
        <p:txBody>
          <a:bodyPr/>
          <a:lstStyle/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/>
              <a:t> </a:t>
            </a:r>
            <a:r>
              <a:rPr lang="ru-RU" sz="1800" i="0" dirty="0" smtClean="0"/>
              <a:t>Санька </a:t>
            </a:r>
            <a:r>
              <a:rPr lang="ru-RU" sz="1800" i="0" dirty="0"/>
              <a:t>из солидарности тоже сказал, что фотографироваться не пойдет. Тем более, что ему было совестно, ведь это он сманил приятеля кататься</a:t>
            </a:r>
            <a:r>
              <a:rPr lang="ru-RU" sz="1800" i="0" dirty="0" smtClean="0"/>
              <a:t>.</a:t>
            </a:r>
            <a:r>
              <a:rPr lang="ru-RU" sz="1800" i="0" dirty="0"/>
              <a:t> Так проверяется настоящая дружба, какое великодушное сердце и какую сильную волю надо иметь, чтобы отказаться от такого события, которое, может, больше и не повторится.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3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631825"/>
            <a:ext cx="5410200" cy="2769989"/>
          </a:xfrm>
        </p:spPr>
        <p:txBody>
          <a:bodyPr/>
          <a:lstStyle/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</a:rPr>
              <a:t>примере Санька, становится ясно, чему учит рассказ, а именно, умению отказаться ради дружбы от всего дорогого, важного 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и неповторимого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</a:rPr>
              <a:t>, Санька понял, что именно такой поступок, в данный момент, является самым важным, и не только для больного друга, но </a:t>
            </a:r>
            <a:endParaRPr lang="ru-RU" sz="18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и для </a:t>
            </a:r>
            <a:r>
              <a:rPr lang="ru-RU" sz="1800" i="0" dirty="0">
                <a:solidFill>
                  <a:schemeClr val="tx2">
                    <a:lumMod val="75000"/>
                  </a:schemeClr>
                </a:solidFill>
              </a:rPr>
              <a:t>него самого. Это настоящий пример самоотверженности и 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великодушия.</a:t>
            </a:r>
          </a:p>
          <a:p>
            <a:pPr algn="l"/>
            <a:endParaRPr lang="ru-RU" sz="1800" i="0" dirty="0" smtClean="0"/>
          </a:p>
          <a:p>
            <a:pPr algn="l"/>
            <a:r>
              <a:rPr lang="ru-RU" sz="1800" i="0" dirty="0"/>
              <a:t> </a:t>
            </a:r>
            <a:r>
              <a:rPr lang="ru-RU" sz="1800" i="0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6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87" y="102424"/>
            <a:ext cx="5627687" cy="738664"/>
          </a:xfrm>
        </p:spPr>
        <p:txBody>
          <a:bodyPr/>
          <a:lstStyle/>
          <a:p>
            <a:r>
              <a:rPr lang="ru-RU" sz="2400" dirty="0"/>
              <a:t>«Фотография, на которой меня нет»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87" y="403225"/>
            <a:ext cx="3352800" cy="2708434"/>
          </a:xfrm>
        </p:spPr>
        <p:txBody>
          <a:bodyPr/>
          <a:lstStyle/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/>
              <a:t> </a:t>
            </a:r>
            <a:endParaRPr lang="ru-RU" sz="1800" i="0" dirty="0" smtClean="0"/>
          </a:p>
          <a:p>
            <a:pPr algn="l"/>
            <a:r>
              <a:rPr lang="ru-RU" sz="1800" i="0" dirty="0"/>
              <a:t> </a:t>
            </a:r>
            <a:r>
              <a:rPr lang="ru-RU" sz="1800" i="0" dirty="0" smtClean="0"/>
              <a:t>   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приходит справиться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здоровье мальчика и приносит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фотографию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класса,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сняты деревенские школьники, а самого Вити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. Это </a:t>
            </a:r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тоже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endParaRPr lang="ru-RU" sz="18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доброты </a:t>
            </a:r>
            <a:r>
              <a:rPr lang="ru-RU" sz="1800" i="0" dirty="0">
                <a:latin typeface="Arial" panose="020B0604020202020204" pitchFamily="34" charset="0"/>
                <a:cs typeface="Arial" panose="020B0604020202020204" pitchFamily="34" charset="0"/>
              </a:rPr>
              <a:t>и сопереживания.</a:t>
            </a:r>
          </a:p>
          <a:p>
            <a:endParaRPr lang="ru-RU" dirty="0"/>
          </a:p>
        </p:txBody>
      </p:sp>
      <p:pic>
        <p:nvPicPr>
          <p:cNvPr id="16386" name="Picture 2" descr="https://chitaemkratko.ru/wp-content/uploads/2019/12/fotografiya_na_kotoroj_menya_ne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9" y="1851025"/>
            <a:ext cx="1597300" cy="11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87" y="627131"/>
            <a:ext cx="1597300" cy="107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1287" y="555625"/>
            <a:ext cx="4724400" cy="251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Воспоминания об учителе занимают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большое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место в рассказе.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    Память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сохранила даже внешность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умного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, интеллигентного человека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, чья </a:t>
            </a:r>
          </a:p>
          <a:p>
            <a:pPr eaLnBrk="1" hangingPunct="1"/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жизнь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воспринимается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как великое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самопожертвование. </a:t>
            </a:r>
          </a:p>
          <a:p>
            <a:pPr eaLnBrk="1" hangingPunct="1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Суровое время требовало именно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таких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самоотверженных учителей, которые, бросив городскую жизнь, всецело отдавали себя учительской работе. </a:t>
            </a:r>
          </a:p>
        </p:txBody>
      </p:sp>
      <p:pic>
        <p:nvPicPr>
          <p:cNvPr id="3" name="Picture 2" descr="IMG_0005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 flipH="1">
            <a:off x="4256087" y="631825"/>
            <a:ext cx="1414721" cy="157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ln w="11430"/>
                <a:latin typeface="Arial" charset="0"/>
                <a:cs typeface="Arial" charset="0"/>
              </a:rPr>
              <a:t>УЧИТЕЛЬ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43325"/>
      </p:ext>
    </p:extLst>
  </p:cSld>
  <p:clrMapOvr>
    <a:masterClrMapping/>
  </p:clrMapOvr>
  <p:transition advClick="0" advTm="5000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3016210"/>
          </a:xfrm>
        </p:spPr>
        <p:txBody>
          <a:bodyPr/>
          <a:lstStyle/>
          <a:p>
            <a:r>
              <a:rPr lang="ru-RU" i="0" dirty="0" smtClean="0"/>
              <a:t>     Бедно </a:t>
            </a:r>
            <a:r>
              <a:rPr lang="ru-RU" i="0" dirty="0"/>
              <a:t>жило село, но учитель оказался очень деятельным: он послал школьников собирать утиль: старые самовары, тряпки, кости. Все это отвез в город и привез тетради, переводные картинки. «Мы попробовали сладких петушков на палочках, женщины разжились иголками, нитками, пуговицами.</a:t>
            </a:r>
          </a:p>
          <a:p>
            <a:r>
              <a:rPr lang="ru-RU" i="0" dirty="0"/>
              <a:t> </a:t>
            </a:r>
            <a:r>
              <a:rPr lang="ru-RU" i="0" dirty="0" smtClean="0"/>
              <a:t>     Учитель </a:t>
            </a:r>
            <a:r>
              <a:rPr lang="ru-RU" i="0" dirty="0"/>
              <a:t>еще и еще ездил в город на сельсоветской кляче, выхлопотал и привез учебники, один учебник на пятерых</a:t>
            </a:r>
            <a:r>
              <a:rPr lang="ru-RU" i="0" dirty="0" smtClean="0"/>
              <a:t>.. </a:t>
            </a:r>
            <a:r>
              <a:rPr lang="ru-RU" i="0" dirty="0"/>
              <a:t>Деревенские семьи большие, стало быть, в каждом доме появился учебник. Столы и скамейки сделали деревенские мужики и плату за них не взяли, обошлись магарычом, который, как я теперь догадываюсь, выставил им учитель на свою зарплату».</a:t>
            </a:r>
          </a:p>
          <a:p>
            <a:r>
              <a:rPr lang="ru-RU" i="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1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5486400" cy="1723549"/>
          </a:xfrm>
        </p:spPr>
        <p:txBody>
          <a:bodyPr/>
          <a:lstStyle/>
          <a:p>
            <a:r>
              <a:rPr lang="ru-RU" i="0" dirty="0" smtClean="0"/>
              <a:t>     Так </a:t>
            </a:r>
            <a:r>
              <a:rPr lang="ru-RU" i="0" dirty="0"/>
              <a:t>поднялась школа</a:t>
            </a:r>
            <a:r>
              <a:rPr lang="ru-RU" i="0" dirty="0" smtClean="0"/>
              <a:t>.</a:t>
            </a:r>
            <a:r>
              <a:rPr lang="ru-RU" i="0" dirty="0"/>
              <a:t> </a:t>
            </a:r>
          </a:p>
          <a:p>
            <a:r>
              <a:rPr lang="ru-RU" i="0" dirty="0" smtClean="0"/>
              <a:t>     Учитель </a:t>
            </a:r>
            <a:r>
              <a:rPr lang="ru-RU" i="0" dirty="0"/>
              <a:t>в теплое время ходит с учениками гулять в лес и поле и много рассказывает им, а дети делятся с ним своими знаниями о местной природе. Однажды компания увидела ядовитую змею и учитель, испугавшись за детей, убил ее палкой.</a:t>
            </a:r>
          </a:p>
          <a:p>
            <a:r>
              <a:rPr lang="ru-RU" i="0" dirty="0"/>
              <a:t> </a:t>
            </a:r>
            <a:r>
              <a:rPr lang="ru-RU" i="0" dirty="0" smtClean="0"/>
              <a:t>     Фамилии </a:t>
            </a:r>
            <a:r>
              <a:rPr lang="ru-RU" i="0" dirty="0"/>
              <a:t>учительской в деревне теперь никто не помнит, но главное, что осталось слово — Учитель.</a:t>
            </a:r>
          </a:p>
          <a:p>
            <a:endParaRPr lang="ru-RU" dirty="0"/>
          </a:p>
        </p:txBody>
      </p:sp>
      <p:pic>
        <p:nvPicPr>
          <p:cNvPr id="19462" name="Picture 6" descr="https://cs9.pikabu.ru/post_img/2016/11/01/6/og_og_147798910029284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2073996"/>
            <a:ext cx="1295400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vedomosti102.ru/uploads/posts/2020-03/1585199201_tekst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2073996"/>
            <a:ext cx="1371600" cy="9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7" y="2073996"/>
            <a:ext cx="1905000" cy="9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98425"/>
            <a:ext cx="5486400" cy="3040832"/>
          </a:xfrm>
        </p:spPr>
        <p:txBody>
          <a:bodyPr/>
          <a:lstStyle/>
          <a:p>
            <a:r>
              <a:rPr lang="ru-RU" sz="1520" i="0" dirty="0" smtClean="0">
                <a:solidFill>
                  <a:schemeClr val="tx2">
                    <a:lumMod val="50000"/>
                  </a:schemeClr>
                </a:solidFill>
              </a:rPr>
              <a:t>   «…Прошли </a:t>
            </a:r>
            <a:r>
              <a:rPr lang="ru-RU" sz="1520" i="0" dirty="0">
                <a:solidFill>
                  <a:schemeClr val="tx2">
                    <a:lumMod val="50000"/>
                  </a:schemeClr>
                </a:solidFill>
              </a:rPr>
              <a:t>годы, много, ох много их минуло. А я таким вот и помню деревенского учителя — с чуть виноватой улыбкой, вежливого, застенчивого, но всегда готового броситься вперед и оборонить своих учеников, помочь им в беде, облегчить и улучшить людскую жизнь. Уже работая над этой книгой, я узнал, что звали наших учителей Евгений Николаевич и Евгения Николаевна. Мои земляки уверяют, что не только именем-отчеством, но и лицом они походили друг на </a:t>
            </a:r>
            <a:r>
              <a:rPr lang="ru-RU" sz="1520" i="0" dirty="0" smtClean="0">
                <a:solidFill>
                  <a:schemeClr val="tx2">
                    <a:lumMod val="50000"/>
                  </a:schemeClr>
                </a:solidFill>
              </a:rPr>
              <a:t>друга… </a:t>
            </a:r>
            <a:r>
              <a:rPr lang="ru-RU" sz="1520" i="0" dirty="0">
                <a:solidFill>
                  <a:schemeClr val="tx2">
                    <a:lumMod val="50000"/>
                  </a:schemeClr>
                </a:solidFill>
              </a:rPr>
              <a:t>Тут, я думаю, сработала благодарная человеческая память, сблизив и сроднив дорогих людей, а вот фамилии учителя с учительницей никто в Овсянке вспомнить не может. Но фамилию учителя можно и забыть, важно, чтоб осталось слово «учитель</a:t>
            </a:r>
            <a:r>
              <a:rPr lang="ru-RU" sz="1520" i="0" dirty="0" smtClean="0">
                <a:solidFill>
                  <a:schemeClr val="tx2">
                    <a:lumMod val="50000"/>
                  </a:schemeClr>
                </a:solidFill>
              </a:rPr>
              <a:t>»!...»</a:t>
            </a:r>
            <a:endParaRPr lang="ru-RU" sz="152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555625"/>
            <a:ext cx="4876800" cy="2677656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Повзрослев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Витя смотрит на эту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фотографию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где запечатлены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школьники на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фоне его родового дома,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перед ним встают образы тех людей, которые жили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ним рядом, учились и работали.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Фотография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хранит в себе события тех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далеких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дней, являясь летописью истории.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Именно об этом хотел сказать автор в своем произведении, что надо свято беречь в памяти прошлое, ведь без него нет и будущего.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772205"/>
            <a:ext cx="1676400" cy="9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87" y="22225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«…Смотрю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иногда улыбнусь, вспоминая, а смеяться и тем паче насмехаться над деревенскими фотографиями не могу, как бы они порой нелепы ни были.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…пусть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тетки и дядья красуются в фанерном автомобиле, одна тетка в шляпе вроде вороньего гнезда, дядя в кожаном шлеме, севшем на глаза; пусть казак, точнее, мой братишка Кеша, высунувший голову в дыру на материи, изображает казака с газырями и кинжалом; пусть люди с гармошками, балалайками, гитарами, с часами, высунутыми напоказ из-под рукава, и другими предметами, демонстрирующими достаток в доме, таращатся с фотографий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равно не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смеюсь….»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8975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7" y="250825"/>
            <a:ext cx="5486400" cy="1969770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Многие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считают деревенские фотографии смешными, но это не так.</a:t>
            </a:r>
          </a:p>
          <a:p>
            <a:r>
              <a:rPr lang="ru-RU" sz="1600" i="0" dirty="0">
                <a:solidFill>
                  <a:srgbClr val="C00000"/>
                </a:solidFill>
              </a:rPr>
              <a:t> </a:t>
            </a:r>
            <a:r>
              <a:rPr lang="ru-RU" sz="1600" i="0" dirty="0" smtClean="0">
                <a:solidFill>
                  <a:srgbClr val="C00000"/>
                </a:solidFill>
              </a:rPr>
              <a:t>     «</a:t>
            </a:r>
            <a:r>
              <a:rPr lang="ru-RU" sz="1600" i="0" dirty="0">
                <a:solidFill>
                  <a:srgbClr val="C00000"/>
                </a:solidFill>
              </a:rPr>
              <a:t>Деревенская фотография — своеобычная летопись нашего народа, настенная его история, а еще не смешно и оттого, что фото сделано на фоне родового, разоренного гнезда».</a:t>
            </a:r>
          </a:p>
          <a:p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1774825"/>
            <a:ext cx="2666999" cy="13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80087" cy="3244850"/>
          </a:xfrm>
          <a:prstGeom prst="rect">
            <a:avLst/>
          </a:prstGeom>
          <a:noFill/>
        </p:spPr>
      </p:pic>
      <p:pic>
        <p:nvPicPr>
          <p:cNvPr id="5" name="Picture 10" descr="http://upload.wikimedia.org/wikipedia/ru/thumb/f/f3/%D0%9E%D0%B2%D1%81%D1%8F%D0%BD%D0%BA%D0%B0.jpg/240px-%D0%9E%D0%B2%D1%81%D1%8F%D0%BD%D0%BA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7" y="581323"/>
            <a:ext cx="2128466" cy="12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rt-Ovsyan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7" y="1851025"/>
            <a:ext cx="2052266" cy="12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7287" y="479425"/>
            <a:ext cx="3200400" cy="1283109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Астафьев родился 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мая 1924 года в селе Овсянка (Красноярский край) в семье Лидии Ильиничны Потылициной </a:t>
            </a:r>
          </a:p>
          <a:p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Петра Павловича Астафьева.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9887" y="168993"/>
            <a:ext cx="5029199" cy="2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ОВСЯНКА – РОДНОЕ СЕЛО ПИСАТЕЛЯ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Фотография 1 - Природа Красноярского края - Красноярский кра…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1516" y="1846300"/>
            <a:ext cx="2137571" cy="12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00904" y="98425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САМОСТОЯТЕЛЬНАЯ РАБОТА </a:t>
            </a:r>
            <a:endParaRPr lang="ru-RU" sz="2400" kern="0" dirty="0"/>
          </a:p>
        </p:txBody>
      </p:sp>
      <p:pic>
        <p:nvPicPr>
          <p:cNvPr id="26628" name="Picture 4" descr="https://s1.livelib.ru/boocover/1002067808/200x305/9f11/Fotografiya_na_kotoroj_menya_net._Sborni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84" y="936624"/>
            <a:ext cx="1276292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87" y="860425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рассказ. Ответить на вопросы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выполнить задания (стр. 120).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68975" cy="32448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7487" y="101391"/>
            <a:ext cx="2678633" cy="298224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В.П.Астафьева</a:t>
            </a:r>
          </a:p>
        </p:txBody>
      </p:sp>
      <p:pic>
        <p:nvPicPr>
          <p:cNvPr id="9" name="Picture 4" descr="Картинка 22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84" y="585134"/>
            <a:ext cx="1671803" cy="14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Картинка 153 из 124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87" y="250503"/>
            <a:ext cx="2133600" cy="1233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84487" y="1698625"/>
            <a:ext cx="2438400" cy="2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Астафьевых.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57120" y="2003425"/>
            <a:ext cx="2794367" cy="1036888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 был третьим ребёнком в семье, однако две его старшие сестры умерли в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младенчестве.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88" y="555625"/>
            <a:ext cx="3505199" cy="2492990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     1931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год стал особенно трагичным для Виктора Астафьева: погибла его мать,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отца осудили на пять лет,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признали врагом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народа и отправили в Карелию 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b="0" dirty="0">
                <a:solidFill>
                  <a:schemeClr val="tx2">
                    <a:lumMod val="50000"/>
                  </a:schemeClr>
                </a:solidFill>
              </a:rPr>
              <a:t>на строительство Беломорканала. Мальчик остался на попечении бабушки.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612486"/>
            <a:ext cx="1143000" cy="11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4" y="1819612"/>
            <a:ext cx="990600" cy="11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8487" y="2809359"/>
            <a:ext cx="609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768975" cy="3244850"/>
          </a:xfrm>
          <a:prstGeom prst="rect">
            <a:avLst/>
          </a:prstGeom>
          <a:noFill/>
        </p:spPr>
      </p:pic>
      <p:pic>
        <p:nvPicPr>
          <p:cNvPr id="10" name="Рисунок 9" descr="Скачать астафьев фотография на которой меня не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3287" y="174624"/>
            <a:ext cx="762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оговора найма работник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24114" y="1622425"/>
            <a:ext cx="2009670" cy="11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93687" y="139767"/>
            <a:ext cx="3200400" cy="30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 smtClean="0"/>
              <a:t>    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После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смерти матери Виктор жил у её родителей 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Екатерины Петровны и Ильи Евграфовича Потылициных. О детстве, проведённом с бабушкой Катериной Петровной, Виктор Астафьев рассказал в первой части автобиографии «Последний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поклон»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рассказов «Фотография, на которой меня нет» и «Конь с розовой гривой».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6" descr="Картинка 30 из 12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114" y="174624"/>
            <a:ext cx="90172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287" y="631825"/>
            <a:ext cx="5334000" cy="2462213"/>
          </a:xfrm>
        </p:spPr>
        <p:txBody>
          <a:bodyPr/>
          <a:lstStyle/>
          <a:p>
            <a:r>
              <a:rPr lang="ru-RU" i="0" dirty="0" smtClean="0"/>
              <a:t> 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Осенью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1934 года отец Виктора Астафьева вернулся в Овсянку. Вскоре Петр Астафьев женился второй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раз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вместе с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семьёй перебрался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в небольшой город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Игарка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О жизни в </a:t>
            </a:r>
            <a:r>
              <a:rPr lang="ru-RU" sz="1600" i="0" dirty="0" err="1">
                <a:solidFill>
                  <a:schemeClr val="tx2">
                    <a:lumMod val="50000"/>
                  </a:schemeClr>
                </a:solidFill>
              </a:rPr>
              <a:t>Игарке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Астафьев вспоминал с горечью и болью: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оказался в детском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доме.</a:t>
            </a:r>
          </a:p>
          <a:p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Беспризорничество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Сиротство. Детдом-интернат. Все это пережито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Игарке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Но ведь были и книги, и песни, и походы на лыжах, и детское веселье, первые просветленные слезы»,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 — вспоминал он об этом времени.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86" y="551714"/>
            <a:ext cx="5410201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Игнатий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Рождественский, преподаватель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русского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языка и литературы в детском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доме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стал его другом на долгие годы: писатель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уважал его за 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«требовательность и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человеческое внимание».      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Другим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наставником Астафьева был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директор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детского дома Василий Соколов.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Рождественский, и Соколов заметили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мальчику легко даются литература и русский язык, и советовали ему подумать о писательской карьере.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spadilo.ru/wp-content/uploads/2020/08/42332443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089024"/>
            <a:ext cx="957262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1739</Words>
  <Application>Microsoft Office PowerPoint</Application>
  <PresentationFormat>Произвольный</PresentationFormat>
  <Paragraphs>145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Литература </vt:lpstr>
      <vt:lpstr> Виктор Астафьев</vt:lpstr>
      <vt:lpstr>Презентация PowerPoint</vt:lpstr>
      <vt:lpstr>Презентация PowerPoint</vt:lpstr>
      <vt:lpstr>Презентация PowerPoint</vt:lpstr>
      <vt:lpstr>     1931 год стал особенно трагичным для Виктора Астафьева: погибла его мать,  а отца осудили на пять лет, признали врагом народа и отправили в Карелию - на строительство Беломорканала. Мальчик остался на попечении бабушки.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ВЕДУЩИЕ ТЕМЫ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 «ПОСЛЕДНИЙ ПОКЛОН»</vt:lpstr>
      <vt:lpstr> «ПОСЛЕДНИЙ ПОКЛОН»</vt:lpstr>
      <vt:lpstr>Презентация PowerPoint</vt:lpstr>
      <vt:lpstr>«Фотография, на которой меня нет»</vt:lpstr>
      <vt:lpstr>«Фотография, на которой меня нет»</vt:lpstr>
      <vt:lpstr>ЖАНР</vt:lpstr>
      <vt:lpstr>КОМПОЗИЦИЯ </vt:lpstr>
      <vt:lpstr>КОМПОЗИЦИЯ </vt:lpstr>
      <vt:lpstr>«Фотография, на которой меня нет» </vt:lpstr>
      <vt:lpstr>«Фотография, на которой меня нет» </vt:lpstr>
      <vt:lpstr>«Фотография, на которой меня нет» </vt:lpstr>
      <vt:lpstr>«Фотография, на которой меня нет» </vt:lpstr>
      <vt:lpstr>«Фотография, на которой меня нет» </vt:lpstr>
      <vt:lpstr>«Фотография, на которой меня нет» </vt:lpstr>
      <vt:lpstr>УЧИТЕЛЬ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179</cp:revision>
  <dcterms:created xsi:type="dcterms:W3CDTF">2020-04-13T08:05:16Z</dcterms:created>
  <dcterms:modified xsi:type="dcterms:W3CDTF">2021-03-08T19:27:08Z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