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313" r:id="rId3"/>
    <p:sldId id="284" r:id="rId4"/>
    <p:sldId id="261" r:id="rId5"/>
    <p:sldId id="262" r:id="rId6"/>
    <p:sldId id="260" r:id="rId7"/>
    <p:sldId id="302" r:id="rId8"/>
    <p:sldId id="263" r:id="rId9"/>
    <p:sldId id="292" r:id="rId10"/>
    <p:sldId id="287" r:id="rId11"/>
    <p:sldId id="315" r:id="rId12"/>
    <p:sldId id="293" r:id="rId13"/>
    <p:sldId id="285" r:id="rId14"/>
    <p:sldId id="286" r:id="rId15"/>
    <p:sldId id="273" r:id="rId16"/>
    <p:sldId id="294" r:id="rId17"/>
    <p:sldId id="289" r:id="rId18"/>
    <p:sldId id="300" r:id="rId19"/>
    <p:sldId id="264" r:id="rId20"/>
    <p:sldId id="304" r:id="rId21"/>
    <p:sldId id="303" r:id="rId22"/>
    <p:sldId id="272" r:id="rId23"/>
    <p:sldId id="265" r:id="rId24"/>
    <p:sldId id="306" r:id="rId25"/>
    <p:sldId id="274" r:id="rId26"/>
    <p:sldId id="311" r:id="rId27"/>
    <p:sldId id="305" r:id="rId28"/>
    <p:sldId id="307" r:id="rId29"/>
    <p:sldId id="267" r:id="rId30"/>
    <p:sldId id="268" r:id="rId31"/>
    <p:sldId id="308" r:id="rId32"/>
    <p:sldId id="309" r:id="rId33"/>
    <p:sldId id="314" r:id="rId34"/>
    <p:sldId id="301" r:id="rId35"/>
    <p:sldId id="316" r:id="rId36"/>
    <p:sldId id="275" r:id="rId37"/>
    <p:sldId id="281" r:id="rId38"/>
    <p:sldId id="282" r:id="rId39"/>
    <p:sldId id="278" r:id="rId40"/>
    <p:sldId id="279" r:id="rId41"/>
    <p:sldId id="280" r:id="rId42"/>
    <p:sldId id="266" r:id="rId43"/>
    <p:sldId id="277" r:id="rId44"/>
    <p:sldId id="283" r:id="rId45"/>
    <p:sldId id="257" r:id="rId46"/>
    <p:sldId id="295" r:id="rId47"/>
    <p:sldId id="297" r:id="rId48"/>
    <p:sldId id="298" r:id="rId49"/>
    <p:sldId id="299" r:id="rId50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305" autoAdjust="0"/>
  </p:normalViewPr>
  <p:slideViewPr>
    <p:cSldViewPr>
      <p:cViewPr varScale="1">
        <p:scale>
          <a:sx n="148" d="100"/>
          <a:sy n="148" d="100"/>
        </p:scale>
        <p:origin x="-654" y="-90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7D511-99F2-4D9C-AA3B-3F954FA8DB2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B7BC-FA6F-4F6B-AE07-1D906BC6E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8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2B7BC-FA6F-4F6B-AE07-1D906BC6EC2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93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2B7BC-FA6F-4F6B-AE07-1D906BC6EC2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55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449" y="1064311"/>
            <a:ext cx="2547964" cy="954107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2562" y="1064311"/>
            <a:ext cx="2547964" cy="954107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3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7535" y="782848"/>
            <a:ext cx="2134521" cy="153888"/>
          </a:xfrm>
        </p:spPr>
        <p:txBody>
          <a:bodyPr anchor="b"/>
          <a:lstStyle>
            <a:lvl1pPr algn="l">
              <a:buNone/>
              <a:defRPr sz="1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377535" y="951372"/>
            <a:ext cx="2134521" cy="123111"/>
          </a:xfrm>
        </p:spPr>
        <p:txBody>
          <a:bodyPr/>
          <a:lstStyle>
            <a:lvl1pPr marL="5150" indent="0">
              <a:buNone/>
              <a:defRPr sz="800"/>
            </a:lvl1pPr>
            <a:lvl2pPr>
              <a:buNone/>
              <a:defRPr sz="700"/>
            </a:lvl2pPr>
            <a:lvl3pPr>
              <a:buNone/>
              <a:defRPr sz="600"/>
            </a:lvl3pPr>
            <a:lvl4pPr>
              <a:buNone/>
              <a:defRPr sz="500"/>
            </a:lvl4pPr>
            <a:lvl5pPr>
              <a:buNone/>
              <a:defRPr sz="5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6150" y="367299"/>
            <a:ext cx="3219088" cy="107721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3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449" y="3017711"/>
            <a:ext cx="1326864" cy="276999"/>
          </a:xfrm>
        </p:spPr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08.03.2021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1452" y="3017711"/>
            <a:ext cx="1846072" cy="27699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3662" y="3017711"/>
            <a:ext cx="1326864" cy="276999"/>
          </a:xfrm>
        </p:spPr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673" y="1008007"/>
            <a:ext cx="4903629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5346" y="1838749"/>
            <a:ext cx="4038283" cy="2154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4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2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3B1A5-2BFC-4671-94AB-673CBCCC32B3}" type="datetimeFigureOut">
              <a:rPr lang="ru-RU"/>
              <a:pPr>
                <a:defRPr/>
              </a:pPr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AD7B5-6AB6-44A3-B7D8-19A809178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9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49" y="129945"/>
            <a:ext cx="5192078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449" y="757132"/>
            <a:ext cx="2547964" cy="21414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32562" y="757132"/>
            <a:ext cx="2547964" cy="21414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A8DA-D4CA-4866-846F-892A5C6DFDD7}" type="datetimeFigureOut">
              <a:rPr lang="ru-RU"/>
              <a:pPr>
                <a:defRPr/>
              </a:pPr>
              <a:t>08.03.2021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F9E1F-022D-4306-9E33-D1CA690A5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5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49" y="129945"/>
            <a:ext cx="5192078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8449" y="757132"/>
            <a:ext cx="2547964" cy="21414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2562" y="757132"/>
            <a:ext cx="2547964" cy="21414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BFB3-448B-4B4D-8568-3E9D1FD1D4C6}" type="datetimeFigureOut">
              <a:rPr lang="ru-RU"/>
              <a:pPr>
                <a:defRPr/>
              </a:pPr>
              <a:t>08.03.2021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2452C-859C-4341-AC64-FF2C8A29F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03287" y="1165225"/>
            <a:ext cx="3657600" cy="189026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 algn="ctr">
              <a:spcBef>
                <a:spcPts val="1160"/>
              </a:spcBef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Александр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Трифонович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Твардовский.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Поэма «Василий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517" y="1393825"/>
            <a:ext cx="344170" cy="1357817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pic>
        <p:nvPicPr>
          <p:cNvPr id="13" name="Picture 2" descr="C:\Users\Владимир\Desktop\1001828792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7" y="1258120"/>
            <a:ext cx="1295400" cy="169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  В русском фольклоре немало сказок о солдате – неунывающем балагуре и весельчаке, который и кашу из топора сварит, и чёрта перехитрит, и в добром деле поможет.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 На эту фольклорную традицию и опирался Твардовский, создавая своего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Тёркина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3" descr="C:\Users\Владимир\Desktop\beglyj-soldat-i-cher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75" y="1622425"/>
            <a:ext cx="1397328" cy="13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Владимир\Desktop\novosti-1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7" y="1622425"/>
            <a:ext cx="1377106" cy="13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8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687" y="174625"/>
            <a:ext cx="2514600" cy="2286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ОБРАЗ АВТОРА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1287" y="479425"/>
            <a:ext cx="3048000" cy="2369880"/>
          </a:xfrm>
        </p:spPr>
        <p:txBody>
          <a:bodyPr/>
          <a:lstStyle/>
          <a:p>
            <a:pPr marL="0"/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… И скажу тебе, не скрою,-</a:t>
            </a:r>
          </a:p>
          <a:p>
            <a:pPr marL="0"/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В этой книге, там ли, сям, </a:t>
            </a:r>
          </a:p>
          <a:p>
            <a:pPr marL="0"/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То, что молвить бы герою, говорю я лично сам.</a:t>
            </a:r>
          </a:p>
          <a:p>
            <a:pPr marL="0"/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Я за всё кругом в ответе,</a:t>
            </a:r>
          </a:p>
          <a:p>
            <a:pPr marL="0"/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И заметь, коль не заметил,</a:t>
            </a:r>
          </a:p>
          <a:p>
            <a:pPr marL="0"/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Что и Тёркин, мой герой,</a:t>
            </a:r>
          </a:p>
          <a:p>
            <a:pPr marL="0"/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меня гласит порой…</a:t>
            </a:r>
          </a:p>
          <a:p>
            <a:endParaRPr lang="ru-RU" sz="10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C:\Users\Владимир\Desktop\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7" y="631825"/>
            <a:ext cx="2174383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4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1287" y="157395"/>
            <a:ext cx="2895600" cy="29890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lIns="51499" tIns="25750" rIns="51499" bIns="25750"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Администратор\Desktop\АТТЕСТАЦИЯ\ТВАРДОВСКИЙ\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287" y="784225"/>
            <a:ext cx="2226556" cy="16266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8125" y="98425"/>
            <a:ext cx="31035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прожить без прибаутки,</a:t>
            </a:r>
          </a:p>
          <a:p>
            <a:pPr lvl="0"/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Шутки самой немудрой.</a:t>
            </a:r>
          </a:p>
          <a:p>
            <a:pPr lvl="0"/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прожить как без махорки,</a:t>
            </a:r>
          </a:p>
          <a:p>
            <a:pPr lvl="0"/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бомбежки до другой</a:t>
            </a:r>
          </a:p>
          <a:p>
            <a:pPr lvl="0"/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хорошей поговорки</a:t>
            </a:r>
          </a:p>
          <a:p>
            <a:pPr lvl="0"/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присказки какой,-</a:t>
            </a:r>
          </a:p>
          <a:p>
            <a:pPr lvl="0"/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тебя, Василий </a:t>
            </a:r>
            <a:r>
              <a:rPr lang="ru-RU" sz="1400" kern="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/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Вася </a:t>
            </a:r>
            <a:r>
              <a:rPr lang="ru-RU" sz="1400" kern="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мой герой.</a:t>
            </a:r>
          </a:p>
          <a:p>
            <a:pPr lvl="0"/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всего иного пуще</a:t>
            </a:r>
          </a:p>
          <a:p>
            <a:pPr lvl="0"/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прожить наверняка-</a:t>
            </a:r>
          </a:p>
          <a:p>
            <a:pPr lvl="0"/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чего? Без правды сущей,</a:t>
            </a:r>
          </a:p>
          <a:p>
            <a:pPr lvl="0"/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Правды, прямо в душу бьющей,</a:t>
            </a:r>
          </a:p>
          <a:p>
            <a:pPr lvl="0"/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была б она погуще,</a:t>
            </a:r>
          </a:p>
          <a:p>
            <a:pPr lvl="0"/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бы ни была горька</a:t>
            </a:r>
            <a:r>
              <a:rPr lang="ru-RU" sz="1400" kern="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9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ЛИТЕРАТУРНЫЙ ПРОТОТИП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087" y="512703"/>
            <a:ext cx="502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"/>
                <a:ea typeface="+mj-ea"/>
                <a:cs typeface="Arial"/>
              </a:rPr>
              <a:t>     Литературный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"/>
                <a:ea typeface="+mj-ea"/>
                <a:cs typeface="Arial"/>
              </a:rPr>
              <a:t>прототип Василия </a:t>
            </a: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"/>
              <a:ea typeface="+mj-ea"/>
              <a:cs typeface="Arial"/>
            </a:endParaRPr>
          </a:p>
          <a:p>
            <a:pPr lvl="0"/>
            <a:r>
              <a:rPr lang="ru-RU" sz="1600" kern="0" dirty="0" err="1" smtClean="0">
                <a:solidFill>
                  <a:srgbClr val="1F497D">
                    <a:lumMod val="50000"/>
                  </a:srgbClr>
                </a:solidFill>
                <a:latin typeface="Arial"/>
                <a:ea typeface="+mj-ea"/>
                <a:cs typeface="Arial"/>
              </a:rPr>
              <a:t>Тёркина</a:t>
            </a: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"/>
                <a:ea typeface="+mj-ea"/>
                <a:cs typeface="Arial"/>
              </a:rPr>
              <a:t>- Вася </a:t>
            </a:r>
            <a:r>
              <a:rPr lang="ru-RU" sz="1600" kern="0" dirty="0" err="1" smtClean="0">
                <a:solidFill>
                  <a:srgbClr val="1F497D">
                    <a:lumMod val="50000"/>
                  </a:srgbClr>
                </a:solidFill>
                <a:latin typeface="Arial"/>
                <a:ea typeface="+mj-ea"/>
                <a:cs typeface="Arial"/>
              </a:rPr>
              <a:t>Тёркин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"/>
                <a:ea typeface="+mj-ea"/>
                <a:cs typeface="Arial"/>
              </a:rPr>
              <a:t>, герой серии </a:t>
            </a: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"/>
              <a:ea typeface="+mj-ea"/>
              <a:cs typeface="Arial"/>
            </a:endParaRPr>
          </a:p>
          <a:p>
            <a:pPr lvl="0"/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"/>
                <a:ea typeface="+mj-ea"/>
                <a:cs typeface="Arial"/>
              </a:rPr>
              <a:t>фельетонов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"/>
                <a:ea typeface="+mj-ea"/>
                <a:cs typeface="Arial"/>
              </a:rPr>
              <a:t>в сатирических картинках </a:t>
            </a: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"/>
              <a:ea typeface="+mj-ea"/>
              <a:cs typeface="Arial"/>
            </a:endParaRPr>
          </a:p>
          <a:p>
            <a:pPr lvl="0"/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"/>
                <a:ea typeface="+mj-ea"/>
                <a:cs typeface="Arial"/>
              </a:rPr>
              <a:t>с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"/>
                <a:ea typeface="+mj-ea"/>
                <a:cs typeface="Arial"/>
              </a:rPr>
              <a:t>подписями в стихах, публиковавшихся </a:t>
            </a: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"/>
              <a:ea typeface="+mj-ea"/>
              <a:cs typeface="Arial"/>
            </a:endParaRPr>
          </a:p>
          <a:p>
            <a:pPr lvl="0"/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"/>
                <a:ea typeface="+mj-ea"/>
                <a:cs typeface="Arial"/>
              </a:rPr>
              <a:t>в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"/>
                <a:ea typeface="+mj-ea"/>
                <a:cs typeface="Arial"/>
              </a:rPr>
              <a:t>газете «На страже Родины» в 1939-1940 гг. </a:t>
            </a: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"/>
              <a:ea typeface="+mj-ea"/>
              <a:cs typeface="Arial"/>
            </a:endParaRPr>
          </a:p>
          <a:p>
            <a:pPr lvl="0"/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"/>
                <a:ea typeface="+mj-ea"/>
                <a:cs typeface="Arial"/>
              </a:rPr>
              <a:t>Он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"/>
                <a:ea typeface="+mj-ea"/>
                <a:cs typeface="Arial"/>
              </a:rPr>
              <a:t>был создан при участии Твардовского в редакции газеты по типу героев «уголка юмора», одним из обычных персонажей которого был «</a:t>
            </a:r>
            <a:r>
              <a:rPr lang="ru-RU" sz="1600" kern="0" dirty="0" err="1">
                <a:solidFill>
                  <a:srgbClr val="1F497D">
                    <a:lumMod val="50000"/>
                  </a:srgbClr>
                </a:solidFill>
                <a:latin typeface="Arial"/>
                <a:ea typeface="+mj-ea"/>
                <a:cs typeface="Arial"/>
              </a:rPr>
              <a:t>Протиркин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"/>
                <a:ea typeface="+mj-ea"/>
                <a:cs typeface="Arial"/>
              </a:rPr>
              <a:t>» - от технического слова «протирка» (предмет, употребляющийся при смазке оружия).</a:t>
            </a:r>
            <a:r>
              <a:rPr lang="ru-RU" kern="0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/>
            </a:r>
            <a:br>
              <a:rPr lang="ru-RU" kern="0" dirty="0">
                <a:solidFill>
                  <a:prstClr val="white"/>
                </a:solidFill>
                <a:latin typeface="Arial"/>
                <a:ea typeface="+mj-ea"/>
                <a:cs typeface="Arial"/>
              </a:rPr>
            </a:br>
            <a:endParaRPr lang="ru-RU" sz="2000" kern="0" dirty="0">
              <a:solidFill>
                <a:prstClr val="white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7" y="631825"/>
            <a:ext cx="1295400" cy="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30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399" y="527348"/>
            <a:ext cx="5627688" cy="2923877"/>
          </a:xfrm>
        </p:spPr>
        <p:txBody>
          <a:bodyPr/>
          <a:lstStyle/>
          <a:p>
            <a:r>
              <a:rPr lang="ru-RU" sz="1580" i="0" dirty="0" smtClean="0"/>
              <a:t>     Но </a:t>
            </a:r>
            <a:r>
              <a:rPr lang="ru-RU" sz="1580" i="0" dirty="0"/>
              <a:t>в 1942 году у Александра </a:t>
            </a:r>
            <a:r>
              <a:rPr lang="ru-RU" sz="1580" i="0" dirty="0" err="1"/>
              <a:t>Трифоновича</a:t>
            </a:r>
            <a:r>
              <a:rPr lang="ru-RU" sz="1580" i="0" dirty="0"/>
              <a:t> </a:t>
            </a:r>
            <a:endParaRPr lang="ru-RU" sz="1580" i="0" dirty="0" smtClean="0"/>
          </a:p>
          <a:p>
            <a:r>
              <a:rPr lang="ru-RU" sz="1580" i="0" dirty="0" smtClean="0"/>
              <a:t>меняются </a:t>
            </a:r>
            <a:r>
              <a:rPr lang="ru-RU" sz="1580" i="0" dirty="0"/>
              <a:t>взгляды на своего героя. Писателя </a:t>
            </a:r>
            <a:endParaRPr lang="ru-RU" sz="1580" i="0" dirty="0" smtClean="0"/>
          </a:p>
          <a:p>
            <a:r>
              <a:rPr lang="ru-RU" sz="1580" i="0" dirty="0" smtClean="0"/>
              <a:t>уже </a:t>
            </a:r>
            <a:r>
              <a:rPr lang="ru-RU" sz="1580" i="0" dirty="0"/>
              <a:t>не удовлетворяет веселый образ Васи </a:t>
            </a:r>
            <a:endParaRPr lang="ru-RU" sz="1580" i="0" dirty="0" smtClean="0"/>
          </a:p>
          <a:p>
            <a:r>
              <a:rPr lang="ru-RU" sz="1580" i="0" dirty="0" err="1" smtClean="0"/>
              <a:t>Тёркина</a:t>
            </a:r>
            <a:r>
              <a:rPr lang="ru-RU" sz="1580" i="0" dirty="0"/>
              <a:t>. И в 1942 году появляется Василий </a:t>
            </a:r>
            <a:endParaRPr lang="ru-RU" sz="1580" i="0" dirty="0" smtClean="0"/>
          </a:p>
          <a:p>
            <a:r>
              <a:rPr lang="ru-RU" sz="1580" i="0" dirty="0" err="1" smtClean="0"/>
              <a:t>Тёркин</a:t>
            </a:r>
            <a:r>
              <a:rPr lang="ru-RU" sz="1580" i="0" dirty="0" smtClean="0"/>
              <a:t>. </a:t>
            </a:r>
            <a:r>
              <a:rPr lang="ru-RU" sz="1580" i="0" dirty="0"/>
              <a:t>Василий </a:t>
            </a:r>
            <a:r>
              <a:rPr lang="ru-RU" sz="1580" i="0" dirty="0" err="1"/>
              <a:t>Тёркин</a:t>
            </a:r>
            <a:r>
              <a:rPr lang="ru-RU" sz="1580" i="0" dirty="0"/>
              <a:t> - вчерашний </a:t>
            </a:r>
            <a:endParaRPr lang="ru-RU" sz="1580" i="0" dirty="0" smtClean="0"/>
          </a:p>
          <a:p>
            <a:r>
              <a:rPr lang="ru-RU" sz="1580" i="0" dirty="0" smtClean="0"/>
              <a:t>крестьянский </a:t>
            </a:r>
            <a:r>
              <a:rPr lang="ru-RU" sz="1580" i="0" dirty="0"/>
              <a:t>парень, рядовой пехотинец, в боях усвоивший солдатскую науку, шутник, который за словом </a:t>
            </a:r>
            <a:endParaRPr lang="ru-RU" sz="1580" i="0" dirty="0" smtClean="0"/>
          </a:p>
          <a:p>
            <a:r>
              <a:rPr lang="ru-RU" sz="1580" i="0" dirty="0" smtClean="0"/>
              <a:t>в </a:t>
            </a:r>
            <a:r>
              <a:rPr lang="ru-RU" sz="1580" i="0" dirty="0"/>
              <a:t>карман не полезет</a:t>
            </a:r>
            <a:r>
              <a:rPr lang="ru-RU" sz="1580" i="0" dirty="0" smtClean="0"/>
              <a:t>, умеющий </a:t>
            </a:r>
            <a:r>
              <a:rPr lang="ru-RU" sz="1580" i="0" dirty="0"/>
              <a:t>в самую трудную минуту поддержать товарищей весёлым словцом, незатейливой байкой, а надо – так и повести за собой в </a:t>
            </a:r>
            <a:r>
              <a:rPr lang="ru-RU" sz="1580" i="0" dirty="0" smtClean="0"/>
              <a:t>атаку. Первые </a:t>
            </a:r>
            <a:r>
              <a:rPr lang="ru-RU" sz="1580" i="0" dirty="0"/>
              <a:t>главы были встречены восторженно.</a:t>
            </a:r>
          </a:p>
          <a:p>
            <a:endParaRPr lang="ru-RU" dirty="0"/>
          </a:p>
        </p:txBody>
      </p:sp>
      <p:pic>
        <p:nvPicPr>
          <p:cNvPr id="7170" name="Picture 2" descr="https://rossaprimavera.ru/static/files/c4e38e405a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7" y="555625"/>
            <a:ext cx="1066800" cy="121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8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41287" y="555625"/>
            <a:ext cx="3305957" cy="2489593"/>
          </a:xfrm>
          <a:prstGeom prst="rect">
            <a:avLst/>
          </a:prstGeom>
        </p:spPr>
        <p:txBody>
          <a:bodyPr lIns="51499" tIns="25750" rIns="51499" bIns="25750"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i="0" dirty="0">
                <a:solidFill>
                  <a:srgbClr val="66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1600" i="0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</a:t>
            </a:r>
            <a:r>
              <a:rPr lang="ru-RU" sz="1600" i="0" dirty="0" smtClean="0"/>
              <a:t>Главная </a:t>
            </a:r>
            <a:r>
              <a:rPr lang="ru-RU" sz="1600" i="0" dirty="0"/>
              <a:t>черта характера </a:t>
            </a:r>
            <a:r>
              <a:rPr lang="ru-RU" sz="1600" i="0" dirty="0" smtClean="0"/>
              <a:t>героя состоит </a:t>
            </a:r>
            <a:r>
              <a:rPr lang="ru-RU" sz="1600" i="0" dirty="0"/>
              <a:t>в том, что он чувствует себя неотъемлемым </a:t>
            </a:r>
            <a:endParaRPr lang="ru-RU" sz="1600" i="0" dirty="0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i="0" dirty="0" smtClean="0"/>
              <a:t>от </a:t>
            </a:r>
            <a:r>
              <a:rPr lang="ru-RU" sz="1600" i="0" dirty="0"/>
              <a:t>советского народа и </a:t>
            </a:r>
            <a:endParaRPr lang="ru-RU" sz="1600" i="0" dirty="0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i="0" dirty="0" smtClean="0"/>
              <a:t>не </a:t>
            </a:r>
            <a:r>
              <a:rPr lang="ru-RU" sz="1600" i="0" dirty="0"/>
              <a:t>представляет свою судьбу </a:t>
            </a:r>
            <a:endParaRPr lang="ru-RU" sz="1600" i="0" dirty="0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i="0" dirty="0" smtClean="0"/>
              <a:t>в </a:t>
            </a:r>
            <a:r>
              <a:rPr lang="ru-RU" sz="1600" i="0" dirty="0"/>
              <a:t>отрыве от него. Даже рассказывая о своем личном участии, он выражает это словами, которые не могут относиться к одному человеку, лишь к массе людей.</a:t>
            </a:r>
          </a:p>
        </p:txBody>
      </p:sp>
      <p:pic>
        <p:nvPicPr>
          <p:cNvPr id="1026" name="Picture 2" descr="https://avatars.mds.yandex.net/get-zen_doc/759807/pub_5cd31618849658051f765751_5cd5c8b96f167700ae3e126c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7" y="936625"/>
            <a:ext cx="1955975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6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8449" y="757132"/>
            <a:ext cx="5192078" cy="2141451"/>
          </a:xfrm>
          <a:prstGeom prst="rect">
            <a:avLst/>
          </a:prstGeom>
        </p:spPr>
        <p:txBody>
          <a:bodyPr lIns="51499" tIns="25750" rIns="51499" bIns="25750">
            <a:normAutofit/>
          </a:bodyPr>
          <a:lstStyle/>
          <a:p>
            <a:pPr>
              <a:buNone/>
            </a:pPr>
            <a:r>
              <a:rPr lang="ru-RU" sz="1900" dirty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487" y="327025"/>
            <a:ext cx="3733800" cy="2821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lIns="51499" tIns="25750" rIns="51499" bIns="2575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кто же он такой?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Скажем откровенно: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 парень сам собой 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обыкновенный. Впрочем, парень 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хоть  </a:t>
            </a:r>
          </a:p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куда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Парень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этом роде 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каждой роте есть всегда, 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каждом взводе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Администратор\Desktop\АТТЕСТАЦИЯ\ТВАРДОВСКИЙ\62.12.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2612" y="562990"/>
            <a:ext cx="1752449" cy="1592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979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487" y="555625"/>
            <a:ext cx="4114800" cy="2438400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>     Твардовский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>показывает 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>войну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>глазами обыкновенного солдата, войну не парадную, 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>когда героизм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>не виден.</a:t>
            </a:r>
            <a:br>
              <a:rPr lang="ru-RU" sz="1800" b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>Да Тёркин и не думает о 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>героизме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>и не представляет 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>себя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>героем. Делает человек своё дело и всё. 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>Потому-то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>Тёркин и такие, как он, настоящие герои 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>войны.</a:t>
            </a:r>
            <a:r>
              <a:rPr lang="ru-RU" sz="1800" b="0" dirty="0" smtClean="0"/>
              <a:t>.</a:t>
            </a:r>
            <a:br>
              <a:rPr lang="ru-RU" sz="1800" b="0" dirty="0" smtClean="0"/>
            </a:br>
            <a:endParaRPr lang="ru-RU" sz="1800" b="0" dirty="0"/>
          </a:p>
        </p:txBody>
      </p:sp>
      <p:pic>
        <p:nvPicPr>
          <p:cNvPr id="4" name="Picture 2" descr="C:\Users\Владимир\Desktop\Рисунок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7" y="708025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5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ГЕРОИ И КОМПОЗИЦИЯ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4343400" cy="2800767"/>
          </a:xfrm>
        </p:spPr>
        <p:txBody>
          <a:bodyPr/>
          <a:lstStyle/>
          <a:p>
            <a:r>
              <a:rPr lang="ru-RU" i="0" dirty="0" smtClean="0"/>
              <a:t>     Структурно </a:t>
            </a:r>
            <a:r>
              <a:rPr lang="ru-RU" i="0" dirty="0"/>
              <a:t>произведение состоит из 30 глав, пролога и эпилога. Повествование не «привязано» ни к каким конкретным датам в истории, ни к </a:t>
            </a:r>
            <a:endParaRPr lang="ru-RU" i="0" dirty="0" smtClean="0"/>
          </a:p>
          <a:p>
            <a:r>
              <a:rPr lang="ru-RU" i="0" dirty="0" smtClean="0"/>
              <a:t>каким-то </a:t>
            </a:r>
            <a:r>
              <a:rPr lang="ru-RU" i="0" dirty="0"/>
              <a:t>конкретным географическим координатам. Описываемые действия происходят во время Великой Отечественной войны на фронтовых дорогах. Именно такая общность времени, места сделали образ </a:t>
            </a:r>
            <a:r>
              <a:rPr lang="ru-RU" i="0" dirty="0" err="1" smtClean="0"/>
              <a:t>Тёркина</a:t>
            </a:r>
            <a:r>
              <a:rPr lang="ru-RU" i="0" dirty="0" smtClean="0"/>
              <a:t> </a:t>
            </a:r>
            <a:r>
              <a:rPr lang="ru-RU" i="0" dirty="0"/>
              <a:t>универсальным — такой солдат мог служить в любой части страны, в любой миг военного времени. Говоря словами автора: «У войны сюжета нету», зато есть полюбившийся бессмертный герой.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i.mycdn.me/i?r=AzEPZsRbOZEKgBhR0XGMT1RkqvvQnUxCbHb0rSgj-V_C5KaKTM5SRkZCeTgDn6uOy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7" y="1062759"/>
            <a:ext cx="105092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8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2673" y="98425"/>
            <a:ext cx="4903629" cy="369332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bg2"/>
                </a:solidFill>
              </a:rPr>
              <a:t>ЛИРИЧЕСКИЕ ОТСТУПЛЕНИЯ</a:t>
            </a:r>
            <a:endParaRPr lang="ru-RU" altLang="ru-RU" sz="2400" dirty="0">
              <a:solidFill>
                <a:schemeClr val="bg2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2249" y="784225"/>
            <a:ext cx="3434238" cy="2206439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/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четырёх авторских главах-отступлениях -рассуждения о войне, нелёгкой солдатской </a:t>
            </a:r>
          </a:p>
          <a:p>
            <a:pPr eaLnBrk="1" hangingPunct="1"/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доле и намёки на то, </a:t>
            </a:r>
          </a:p>
          <a:p>
            <a:pPr eaLnBrk="1" hangingPunct="1"/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шла работа над </a:t>
            </a:r>
            <a:endParaRPr lang="ru-RU" altLang="ru-RU" sz="180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книгой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ru-RU" alt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Владимир\Desktop\slide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38" y="631825"/>
            <a:ext cx="1371600" cy="97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7" y="936625"/>
            <a:ext cx="1066800" cy="112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7" y="1851025"/>
            <a:ext cx="1024225" cy="113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04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473234"/>
            <a:ext cx="4191001" cy="2215991"/>
          </a:xfrm>
        </p:spPr>
        <p:txBody>
          <a:bodyPr/>
          <a:lstStyle/>
          <a:p>
            <a:r>
              <a:rPr lang="ru-RU" sz="1600" i="0" dirty="0" smtClean="0"/>
              <a:t>     Поэзия </a:t>
            </a:r>
            <a:r>
              <a:rPr lang="ru-RU" sz="1600" i="0" dirty="0"/>
              <a:t>еще не рождала такой фигуры, </a:t>
            </a:r>
            <a:r>
              <a:rPr lang="ru-RU" sz="1600" i="0" dirty="0" smtClean="0"/>
              <a:t>как Теркин</a:t>
            </a:r>
            <a:r>
              <a:rPr lang="ru-RU" sz="1600" i="0" dirty="0"/>
              <a:t>. Образ по значимости, по </a:t>
            </a:r>
            <a:r>
              <a:rPr lang="ru-RU" sz="1600" i="0" dirty="0" smtClean="0"/>
              <a:t>популярности </a:t>
            </a:r>
            <a:r>
              <a:rPr lang="ru-RU" sz="1600" i="0" dirty="0"/>
              <a:t>в народе можно сравнить с </a:t>
            </a:r>
            <a:r>
              <a:rPr lang="ru-RU" sz="1600" i="0" dirty="0" smtClean="0"/>
              <a:t>Иванушкой - дурачком</a:t>
            </a:r>
            <a:r>
              <a:rPr lang="ru-RU" sz="1600" i="0" dirty="0"/>
              <a:t>. А может, и вообще ни с кем, </a:t>
            </a:r>
            <a:r>
              <a:rPr lang="ru-RU" sz="1600" i="0" dirty="0" smtClean="0"/>
              <a:t>потому </a:t>
            </a:r>
            <a:r>
              <a:rPr lang="ru-RU" sz="1600" i="0" dirty="0"/>
              <a:t>что такой России в живых </a:t>
            </a:r>
            <a:r>
              <a:rPr lang="ru-RU" sz="1600" i="0" dirty="0" smtClean="0"/>
              <a:t>народных лицах</a:t>
            </a:r>
            <a:r>
              <a:rPr lang="ru-RU" sz="1600" i="0" dirty="0"/>
              <a:t>, интонациях в русской поэзии еще </a:t>
            </a:r>
            <a:r>
              <a:rPr lang="ru-RU" sz="1600" i="0" dirty="0" smtClean="0"/>
              <a:t>не было</a:t>
            </a:r>
            <a:r>
              <a:rPr lang="ru-RU" sz="1600" i="0" dirty="0"/>
              <a:t>. Вот где эпос-то с лирикой.</a:t>
            </a:r>
          </a:p>
          <a:p>
            <a:r>
              <a:rPr lang="ru-RU" sz="1600" dirty="0" smtClean="0"/>
              <a:t>                                                </a:t>
            </a:r>
            <a:r>
              <a:rPr lang="ru-RU" sz="1600" dirty="0" err="1" smtClean="0"/>
              <a:t>Ф.Абрамов</a:t>
            </a:r>
            <a:endParaRPr lang="ru-RU" sz="1600" dirty="0"/>
          </a:p>
        </p:txBody>
      </p:sp>
      <p:pic>
        <p:nvPicPr>
          <p:cNvPr id="6" name="Picture 4" descr="http://img11.nnm.ru/d/8/5/3/8/d83f0ff6f5aedbbdd10d53d7d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4687" y="631825"/>
            <a:ext cx="1088240" cy="168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39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РАЗВИТИЕ СОБЫТИЙ В ПОЭМЕ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47945"/>
            <a:ext cx="4210049" cy="2369880"/>
          </a:xfrm>
        </p:spPr>
        <p:txBody>
          <a:bodyPr/>
          <a:lstStyle/>
          <a:p>
            <a:r>
              <a:rPr lang="ru-RU" i="0" dirty="0" smtClean="0"/>
              <a:t>     Поскольку </a:t>
            </a:r>
            <a:r>
              <a:rPr lang="ru-RU" i="0" dirty="0"/>
              <a:t>Твардовский создавал своё произведение в военной обстановке, то и </a:t>
            </a:r>
            <a:endParaRPr lang="ru-RU" i="0" dirty="0" smtClean="0"/>
          </a:p>
          <a:p>
            <a:r>
              <a:rPr lang="ru-RU" i="0" dirty="0" smtClean="0"/>
              <a:t>развитие </a:t>
            </a:r>
            <a:r>
              <a:rPr lang="ru-RU" i="0" dirty="0"/>
              <a:t>событий в поэме соответствует ходу </a:t>
            </a:r>
            <a:r>
              <a:rPr lang="ru-RU" i="0" dirty="0" smtClean="0"/>
              <a:t>войны</a:t>
            </a:r>
            <a:r>
              <a:rPr lang="ru-RU" i="0" dirty="0"/>
              <a:t>: сначала отступление, затем наступление на врага и, наконец, движение наших войск </a:t>
            </a:r>
            <a:r>
              <a:rPr lang="ru-RU" i="0" dirty="0" smtClean="0"/>
              <a:t>на</a:t>
            </a:r>
            <a:r>
              <a:rPr lang="ru-RU" i="0" dirty="0"/>
              <a:t> Запад. В это же время показан и «ход» жизни центрального персонажа: часть «На привале» повествует о том, как герой очутился в своей части; глава «Перед боем» рассказывает о выходе Василия из окружения; </a:t>
            </a:r>
            <a:r>
              <a:rPr lang="ru-RU" i="0" dirty="0" smtClean="0"/>
              <a:t>«Переправа</a:t>
            </a:r>
            <a:r>
              <a:rPr lang="ru-RU" i="0" dirty="0"/>
              <a:t>» сообщает о героическом, но </a:t>
            </a:r>
            <a:r>
              <a:rPr lang="ru-RU" i="0" dirty="0" smtClean="0"/>
              <a:t>не засчитанном </a:t>
            </a:r>
            <a:r>
              <a:rPr lang="ru-RU" i="0" dirty="0"/>
              <a:t>подвиге </a:t>
            </a:r>
            <a:r>
              <a:rPr lang="ru-RU" i="0" dirty="0" smtClean="0"/>
              <a:t>героя.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71" y="2135395"/>
            <a:ext cx="1302595" cy="86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7" y="683807"/>
            <a:ext cx="1001712" cy="125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16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86400" cy="2585323"/>
          </a:xfrm>
        </p:spPr>
        <p:txBody>
          <a:bodyPr/>
          <a:lstStyle/>
          <a:p>
            <a:r>
              <a:rPr lang="ru-RU" i="0" dirty="0" smtClean="0"/>
              <a:t>     Часть  «</a:t>
            </a:r>
            <a:r>
              <a:rPr lang="ru-RU" i="0" dirty="0" err="1" smtClean="0"/>
              <a:t>Тёркин</a:t>
            </a:r>
            <a:r>
              <a:rPr lang="ru-RU" i="0" dirty="0" smtClean="0"/>
              <a:t> ранен» - о</a:t>
            </a:r>
            <a:r>
              <a:rPr lang="ru-RU" i="0" dirty="0"/>
              <a:t> ранении воина и его </a:t>
            </a:r>
            <a:endParaRPr lang="ru-RU" i="0" dirty="0" smtClean="0"/>
          </a:p>
          <a:p>
            <a:r>
              <a:rPr lang="ru-RU" i="0" dirty="0" smtClean="0"/>
              <a:t>спасении</a:t>
            </a:r>
            <a:r>
              <a:rPr lang="ru-RU" i="0" dirty="0"/>
              <a:t>, глава «Поединок» показывает сцену </a:t>
            </a:r>
            <a:endParaRPr lang="ru-RU" i="0" dirty="0" smtClean="0"/>
          </a:p>
          <a:p>
            <a:r>
              <a:rPr lang="ru-RU" i="0" dirty="0" smtClean="0"/>
              <a:t>рукопашной </a:t>
            </a:r>
            <a:r>
              <a:rPr lang="ru-RU" i="0" dirty="0"/>
              <a:t>драки с врагом, </a:t>
            </a:r>
            <a:r>
              <a:rPr lang="ru-RU" i="0" dirty="0" smtClean="0"/>
              <a:t>«Кто </a:t>
            </a:r>
            <a:r>
              <a:rPr lang="ru-RU" i="0" dirty="0"/>
              <a:t>стрелял</a:t>
            </a:r>
            <a:r>
              <a:rPr lang="ru-RU" i="0" dirty="0" smtClean="0"/>
              <a:t>?» </a:t>
            </a:r>
          </a:p>
          <a:p>
            <a:r>
              <a:rPr lang="ru-RU" i="0" dirty="0" smtClean="0"/>
              <a:t>раскрывает </a:t>
            </a:r>
            <a:r>
              <a:rPr lang="ru-RU" i="0" dirty="0"/>
              <a:t>подвиг героя, сумевшего сбить из </a:t>
            </a:r>
            <a:endParaRPr lang="ru-RU" i="0" dirty="0" smtClean="0"/>
          </a:p>
          <a:p>
            <a:r>
              <a:rPr lang="ru-RU" i="0" dirty="0" smtClean="0"/>
              <a:t>винтовки </a:t>
            </a:r>
            <a:r>
              <a:rPr lang="ru-RU" i="0" dirty="0"/>
              <a:t>самолет, часть «Генерал» рассказывает </a:t>
            </a:r>
            <a:endParaRPr lang="ru-RU" i="0" dirty="0" smtClean="0"/>
          </a:p>
          <a:p>
            <a:r>
              <a:rPr lang="ru-RU" i="0" dirty="0" smtClean="0"/>
              <a:t>о</a:t>
            </a:r>
            <a:r>
              <a:rPr lang="ru-RU" i="0" dirty="0"/>
              <a:t> вручении награды бойцу, «Бой в болоте» повествует </a:t>
            </a:r>
            <a:endParaRPr lang="ru-RU" i="0" dirty="0" smtClean="0"/>
          </a:p>
          <a:p>
            <a:r>
              <a:rPr lang="ru-RU" i="0" dirty="0" smtClean="0"/>
              <a:t>о</a:t>
            </a:r>
            <a:r>
              <a:rPr lang="ru-RU" i="0" dirty="0"/>
              <a:t> взятии пункта «Борки», длившемся долгие дни, глава </a:t>
            </a:r>
            <a:endParaRPr lang="ru-RU" i="0" dirty="0" smtClean="0"/>
          </a:p>
          <a:p>
            <a:r>
              <a:rPr lang="ru-RU" i="0" dirty="0" smtClean="0"/>
              <a:t>«</a:t>
            </a:r>
            <a:r>
              <a:rPr lang="ru-RU" i="0" dirty="0"/>
              <a:t>В наступлении» </a:t>
            </a:r>
            <a:r>
              <a:rPr lang="ru-RU" i="0" dirty="0" smtClean="0"/>
              <a:t>- о</a:t>
            </a:r>
            <a:r>
              <a:rPr lang="ru-RU" i="0" dirty="0"/>
              <a:t> командовании </a:t>
            </a:r>
            <a:r>
              <a:rPr lang="ru-RU" i="0" dirty="0" err="1" smtClean="0"/>
              <a:t>Тёркина</a:t>
            </a:r>
            <a:r>
              <a:rPr lang="ru-RU" i="0" dirty="0" smtClean="0"/>
              <a:t> </a:t>
            </a:r>
            <a:r>
              <a:rPr lang="ru-RU" i="0" dirty="0"/>
              <a:t>взводом </a:t>
            </a:r>
            <a:endParaRPr lang="ru-RU" i="0" dirty="0" smtClean="0"/>
          </a:p>
          <a:p>
            <a:r>
              <a:rPr lang="ru-RU" i="0" dirty="0" smtClean="0"/>
              <a:t>во</a:t>
            </a:r>
            <a:r>
              <a:rPr lang="ru-RU" i="0" dirty="0"/>
              <a:t> время наступления после гибели командира, </a:t>
            </a:r>
            <a:endParaRPr lang="ru-RU" i="0" dirty="0" smtClean="0"/>
          </a:p>
          <a:p>
            <a:r>
              <a:rPr lang="ru-RU" i="0" dirty="0" smtClean="0"/>
              <a:t>часть </a:t>
            </a:r>
            <a:r>
              <a:rPr lang="ru-RU" i="0" dirty="0"/>
              <a:t>«Смерть и воин» сообщает об опасном ранении </a:t>
            </a:r>
            <a:endParaRPr lang="ru-RU" i="0" dirty="0" smtClean="0"/>
          </a:p>
          <a:p>
            <a:r>
              <a:rPr lang="ru-RU" i="0" dirty="0" smtClean="0"/>
              <a:t>Василия </a:t>
            </a:r>
            <a:r>
              <a:rPr lang="ru-RU" i="0" dirty="0"/>
              <a:t>в ногу, и, наконец, глава «По дороге на Берлин» </a:t>
            </a:r>
            <a:endParaRPr lang="ru-RU" i="0" dirty="0" smtClean="0"/>
          </a:p>
          <a:p>
            <a:r>
              <a:rPr lang="ru-RU" i="0" dirty="0" smtClean="0"/>
              <a:t>рассказывает </a:t>
            </a:r>
            <a:r>
              <a:rPr lang="ru-RU" i="0" dirty="0"/>
              <a:t>о продвижении </a:t>
            </a:r>
            <a:r>
              <a:rPr lang="ru-RU" i="0" dirty="0" err="1" smtClean="0"/>
              <a:t>Тёркина</a:t>
            </a:r>
            <a:r>
              <a:rPr lang="ru-RU" i="0" dirty="0" smtClean="0"/>
              <a:t> </a:t>
            </a:r>
            <a:r>
              <a:rPr lang="ru-RU" i="0" dirty="0"/>
              <a:t>от границы до </a:t>
            </a:r>
            <a:r>
              <a:rPr lang="ru-RU" i="0" dirty="0" smtClean="0"/>
              <a:t>Германии.</a:t>
            </a:r>
            <a:endParaRPr lang="ru-RU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713" y="708025"/>
            <a:ext cx="76744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</p:spPr>
        <p:txBody>
          <a:bodyPr/>
          <a:lstStyle/>
          <a:p>
            <a:pPr algn="ctr"/>
            <a:r>
              <a:rPr lang="ru-RU" dirty="0" smtClean="0"/>
              <a:t>РАЗВИТИЕ СОБЫТИЙ В ПОЭМЕ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05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ПЕРВАЯ ГЛАВА</a:t>
            </a:r>
            <a:endParaRPr lang="ru-RU" sz="2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87" y="555625"/>
            <a:ext cx="4953000" cy="2514215"/>
          </a:xfrm>
          <a:prstGeom prst="rect">
            <a:avLst/>
          </a:prstGeom>
        </p:spPr>
        <p:txBody>
          <a:bodyPr lIns="51499" tIns="25750" rIns="51499" bIns="25750"/>
          <a:lstStyle/>
          <a:p>
            <a:pPr algn="l" eaLnBrk="1" hangingPunct="1">
              <a:buFontTx/>
              <a:buNone/>
            </a:pPr>
            <a:r>
              <a:rPr lang="ru-RU" sz="1600" dirty="0" smtClean="0"/>
              <a:t>    </a:t>
            </a:r>
            <a:r>
              <a:rPr lang="ru-RU" sz="1600" i="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 знакомство читателя с героем происходит «в начале главы» на привале, </a:t>
            </a:r>
          </a:p>
          <a:p>
            <a:pPr algn="l" eaLnBrk="1" hangingPunct="1">
              <a:buFontTx/>
              <a:buNone/>
            </a:pPr>
            <a:r>
              <a:rPr lang="ru-RU" sz="1600" i="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 </a:t>
            </a:r>
            <a:r>
              <a:rPr lang="ru-RU" sz="1600" i="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sz="1600" i="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участник финской войны </a:t>
            </a:r>
          </a:p>
          <a:p>
            <a:pPr algn="l" eaLnBrk="1" hangingPunct="1">
              <a:buFontTx/>
              <a:buNone/>
            </a:pPr>
            <a:r>
              <a:rPr lang="ru-RU" sz="1600" i="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«из запаса», рядовой прибывает на фронт </a:t>
            </a:r>
          </a:p>
          <a:p>
            <a:pPr algn="l" eaLnBrk="1" hangingPunct="1">
              <a:buFontTx/>
              <a:buNone/>
            </a:pPr>
            <a:r>
              <a:rPr lang="ru-RU" sz="1600" i="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(«в </a:t>
            </a:r>
            <a:r>
              <a:rPr lang="ru-RU" sz="1600" i="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строй с июня, в бой с июля, снова </a:t>
            </a:r>
          </a:p>
          <a:p>
            <a:pPr algn="l" eaLnBrk="1" hangingPunct="1">
              <a:buFontTx/>
              <a:buNone/>
            </a:pPr>
            <a:r>
              <a:rPr lang="ru-RU" sz="1600" i="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sz="1600" i="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i="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войне</a:t>
            </a:r>
            <a:r>
              <a:rPr lang="ru-RU" sz="1600" i="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»). </a:t>
            </a:r>
            <a:r>
              <a:rPr lang="ru-RU" sz="1600" i="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в этой главе </a:t>
            </a:r>
          </a:p>
          <a:p>
            <a:pPr algn="l" eaLnBrk="1" hangingPunct="1">
              <a:buFontTx/>
              <a:buNone/>
            </a:pPr>
            <a:r>
              <a:rPr lang="ru-RU" sz="1600" i="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читатель довольно близко узнает героя: он общительный  и жизнерадостный человек, бывалый опытный солдат, хороший рассказчик </a:t>
            </a:r>
          </a:p>
          <a:p>
            <a:pPr algn="l" eaLnBrk="1" hangingPunct="1">
              <a:buFontTx/>
              <a:buNone/>
            </a:pPr>
            <a:r>
              <a:rPr lang="ru-RU" sz="1600" i="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определению товарищей по полку «свой».</a:t>
            </a:r>
          </a:p>
        </p:txBody>
      </p:sp>
      <p:pic>
        <p:nvPicPr>
          <p:cNvPr id="5" name="Picture 2" descr="http://pretich.ru/st/12/8_rass_t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8487" y="860425"/>
            <a:ext cx="1154906" cy="143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191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8449" y="129944"/>
            <a:ext cx="5192078" cy="369332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bg2"/>
                </a:solidFill>
              </a:rPr>
              <a:t>ПАФОС ПОЭМЫ</a:t>
            </a:r>
            <a:endParaRPr lang="ru-RU" altLang="ru-RU" sz="2400" dirty="0">
              <a:solidFill>
                <a:schemeClr val="bg2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9487" y="1171563"/>
            <a:ext cx="3581400" cy="1898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lIns="51499" tIns="25750" rIns="51499" bIns="25750"/>
          <a:lstStyle/>
          <a:p>
            <a:pPr algn="l"/>
            <a:r>
              <a:rPr lang="ru-RU" sz="1600" b="1" i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600" b="1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тебя, Василий </a:t>
            </a:r>
            <a:r>
              <a:rPr lang="ru-RU" sz="1600" b="1" i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sz="1600" b="1" i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600" b="1" i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b="1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Вася </a:t>
            </a:r>
            <a:r>
              <a:rPr lang="ru-RU" sz="1600" b="1" i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sz="1600" b="1" i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мой герой. </a:t>
            </a:r>
            <a:endParaRPr lang="ru-RU" sz="1600" b="1" i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ru-RU" sz="1600" b="1" i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altLang="ru-RU" sz="1600" b="1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иного пуще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600" b="1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прожить наверняка —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600" b="1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чего? Без правды сущей,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600" b="1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Правды, прямо в душу бьющей,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600" b="1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была б она погуще,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600" b="1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бы ни была горька.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125" y="479425"/>
            <a:ext cx="559276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altLang="ru-RU" kern="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1600" kern="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6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первой главе </a:t>
            </a:r>
            <a:r>
              <a:rPr lang="ru-RU" altLang="ru-RU" sz="1600" kern="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 автора» </a:t>
            </a:r>
            <a:r>
              <a:rPr lang="ru-RU" altLang="ru-RU" sz="16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Твардовский определил пафос поэмы: изображение правды, какой бы она ни была</a:t>
            </a:r>
            <a:r>
              <a:rPr lang="ru-RU" altLang="ru-RU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25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«ОТ АВТОРА»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1287" y="555625"/>
            <a:ext cx="27432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 еще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?.. И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пожалуй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Словом, книга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бойца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начала, без конца.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- без начала?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Потому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сроку мало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Начинать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 сначала.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 без конца?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жалко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молодца.</a:t>
            </a:r>
          </a:p>
          <a:p>
            <a:pPr lvl="0"/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08287" y="555625"/>
            <a:ext cx="282575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/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первых дней годины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горькой,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тяжкий час земли родной </a:t>
            </a: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шутя, Василий </a:t>
            </a:r>
            <a:r>
              <a:rPr lang="ru-RU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Подружились мы с тобой, </a:t>
            </a: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забыть того не вправе, </a:t>
            </a: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твоей обязан славе, </a:t>
            </a: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и где помог ты мне. </a:t>
            </a: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Делу время, час забаве, </a:t>
            </a: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 </a:t>
            </a:r>
            <a:r>
              <a:rPr lang="ru-RU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войне.</a:t>
            </a:r>
          </a:p>
          <a:p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34037" y="1241425"/>
            <a:ext cx="14414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7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НА ПРИВАЛЕ   </a:t>
            </a:r>
            <a:endParaRPr lang="ru-RU" sz="24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7" y="708025"/>
            <a:ext cx="3657600" cy="213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lIns="51499" tIns="25750" rIns="51499" bIns="25750"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И не раз в пути привычном,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i="0" dirty="0">
                <a:latin typeface="Arial" panose="020B0604020202020204" pitchFamily="34" charset="0"/>
                <a:cs typeface="Arial" panose="020B0604020202020204" pitchFamily="34" charset="0"/>
              </a:rPr>
              <a:t>дорог, в пыли колонн,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i="0" dirty="0">
                <a:latin typeface="Arial" panose="020B0604020202020204" pitchFamily="34" charset="0"/>
                <a:cs typeface="Arial" panose="020B0604020202020204" pitchFamily="34" charset="0"/>
              </a:rPr>
              <a:t>Был рассеян я частично,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i="0" dirty="0">
                <a:latin typeface="Arial" panose="020B0604020202020204" pitchFamily="34" charset="0"/>
                <a:cs typeface="Arial" panose="020B0604020202020204" pitchFamily="34" charset="0"/>
              </a:rPr>
              <a:t>А частично истреблен…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i="0" dirty="0">
                <a:latin typeface="Arial" panose="020B0604020202020204" pitchFamily="34" charset="0"/>
                <a:cs typeface="Arial" panose="020B0604020202020204" pitchFamily="34" charset="0"/>
              </a:rPr>
              <a:t>Но, однако,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i="0" dirty="0">
                <a:latin typeface="Arial" panose="020B0604020202020204" pitchFamily="34" charset="0"/>
                <a:cs typeface="Arial" panose="020B0604020202020204" pitchFamily="34" charset="0"/>
              </a:rPr>
              <a:t>Жив вояка…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i="0" dirty="0">
                <a:latin typeface="Monotype Corsiva" pitchFamily="66" charset="0"/>
              </a:rPr>
              <a:t> </a:t>
            </a:r>
          </a:p>
        </p:txBody>
      </p:sp>
      <p:pic>
        <p:nvPicPr>
          <p:cNvPr id="3" name="Picture 2" descr="C:\Users\Владимир\Desktop\index_pic.ph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7" y="784224"/>
            <a:ext cx="1584174" cy="157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2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ГЛАВА «ПЕРЕД БОЕМ»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" y="512703"/>
            <a:ext cx="53990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главе «Перед боем» поэт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показывает, 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советские люди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поняли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глубину опасности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которая угрожает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нашей стране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какие черты характера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проявил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советский человек и, что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явилось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главным стимулом в жестокой борьбе народа с врагом. Воины преодолевали трудности и лишения, пробирались к фронту, веря в силу и могущество своей родины. </a:t>
            </a:r>
          </a:p>
        </p:txBody>
      </p:sp>
      <p:pic>
        <p:nvPicPr>
          <p:cNvPr id="6" name="Picture 2" descr="https://cdnimg.rg.ru/i/gallery/a91a0c2b/044473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51" y="631825"/>
            <a:ext cx="104363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2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«ПЕРЕД БОЕМ»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86400" cy="215444"/>
          </a:xfrm>
        </p:spPr>
        <p:txBody>
          <a:bodyPr/>
          <a:lstStyle/>
          <a:p>
            <a:r>
              <a:rPr lang="ru-RU" i="0" dirty="0" smtClean="0"/>
              <a:t>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1287" y="479425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latin typeface="Monotype Corsiva" pitchFamily="66" charset="0"/>
              </a:rPr>
              <a:t> </a:t>
            </a:r>
            <a:r>
              <a:rPr lang="ru-RU" altLang="ru-RU" sz="1600" dirty="0" smtClean="0">
                <a:latin typeface="Monotype Corsiva" pitchFamily="66" charset="0"/>
              </a:rPr>
              <a:t>     </a:t>
            </a:r>
            <a:r>
              <a:rPr lang="ru-RU" altLang="ru-RU" sz="173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lang="ru-RU" altLang="ru-RU" sz="173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раскрывает еще одну существенную черту героя – его сознательность. В этой главе говорится о первом, очень тяжелом для нас этапе войны, когда наша армия вынуждена была отступать. </a:t>
            </a:r>
            <a:r>
              <a:rPr lang="ru-RU" altLang="ru-RU" sz="173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Тёркину</a:t>
            </a:r>
            <a:r>
              <a:rPr lang="ru-RU" altLang="ru-RU" sz="173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73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товарищами пришлось выходить из окружения.</a:t>
            </a:r>
          </a:p>
          <a:p>
            <a:r>
              <a:rPr lang="ru-RU" altLang="ru-RU" sz="173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«Я ж, как более идейный, был как там бы </a:t>
            </a:r>
            <a:r>
              <a:rPr lang="ru-RU" altLang="ru-RU" sz="173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политрук», – </a:t>
            </a:r>
            <a:r>
              <a:rPr lang="ru-RU" altLang="ru-RU" sz="173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рассказывает </a:t>
            </a:r>
            <a:r>
              <a:rPr lang="ru-RU" altLang="ru-RU" sz="173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altLang="ru-RU" sz="173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73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понимает временный характер отступления, вселяет в бойцов бодрость и уверенность в нашей победе.</a:t>
            </a:r>
          </a:p>
        </p:txBody>
      </p:sp>
    </p:spTree>
    <p:extLst>
      <p:ext uri="{BB962C8B-B14F-4D97-AF65-F5344CB8AC3E}">
        <p14:creationId xmlns:p14="http://schemas.microsoft.com/office/powerpoint/2010/main" val="58030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987" y="631825"/>
            <a:ext cx="2654300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«ПЕРЕД БОЕМ»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86400" cy="215444"/>
          </a:xfrm>
        </p:spPr>
        <p:txBody>
          <a:bodyPr/>
          <a:lstStyle/>
          <a:p>
            <a:r>
              <a:rPr lang="ru-RU" i="0" dirty="0" smtClean="0"/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3987" y="631825"/>
            <a:ext cx="27305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Доложу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 бы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вкратце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пришлось нам в счет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войны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тыла к фронту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пробираться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той, с немецкой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стороны….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60687" y="631825"/>
            <a:ext cx="2667000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Шел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брат, худой,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голодный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Потерявший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и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часть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Шел поротно и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повзводно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компанией свободной, </a:t>
            </a: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один, как перст, подчас.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4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41287" y="129945"/>
            <a:ext cx="5638800" cy="553998"/>
          </a:xfrm>
        </p:spPr>
        <p:txBody>
          <a:bodyPr/>
          <a:lstStyle/>
          <a:p>
            <a:pPr eaLnBrk="1" hangingPunct="1"/>
            <a:r>
              <a:rPr lang="ru-RU" altLang="ru-RU" sz="1800" dirty="0"/>
              <a:t>Главы, рассказывающие о суровом быте войны</a:t>
            </a:r>
          </a:p>
        </p:txBody>
      </p:sp>
      <p:sp>
        <p:nvSpPr>
          <p:cNvPr id="13315" name="Rectangle 4"/>
          <p:cNvSpPr>
            <a:spLocks noGrp="1"/>
          </p:cNvSpPr>
          <p:nvPr>
            <p:ph type="body" sz="half" idx="1"/>
          </p:nvPr>
        </p:nvSpPr>
        <p:spPr>
          <a:xfrm>
            <a:off x="141287" y="853849"/>
            <a:ext cx="3200400" cy="2191369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1600" b="1" i="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600" i="0" dirty="0"/>
              <a:t>     </a:t>
            </a:r>
            <a:r>
              <a:rPr lang="ru-RU" altLang="ru-RU" sz="1800" i="0" dirty="0"/>
              <a:t>К рукаву припав лицом,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i="0" dirty="0"/>
              <a:t>     На пригретом взгорке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i="0" dirty="0"/>
              <a:t>     Меж товарищей бойцов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i="0" dirty="0"/>
              <a:t>     Лег Василий </a:t>
            </a:r>
            <a:r>
              <a:rPr lang="ru-RU" altLang="ru-RU" sz="1800" i="0" dirty="0" err="1" smtClean="0"/>
              <a:t>Тёркин</a:t>
            </a:r>
            <a:r>
              <a:rPr lang="ru-RU" altLang="ru-RU" sz="1800" i="0" dirty="0" smtClean="0"/>
              <a:t>. </a:t>
            </a:r>
            <a:endParaRPr lang="ru-RU" altLang="ru-RU" sz="1800" i="0" dirty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i="0" dirty="0"/>
              <a:t>     Тяжела, мокра шинель,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i="0" dirty="0"/>
              <a:t>     Дождь работал добрый.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i="0" dirty="0"/>
              <a:t>     Крыша - небо, хата </a:t>
            </a:r>
            <a:r>
              <a:rPr lang="ru-RU" altLang="ru-RU" sz="1800" i="0" dirty="0" smtClean="0"/>
              <a:t>–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i="0" dirty="0"/>
              <a:t> </a:t>
            </a:r>
            <a:r>
              <a:rPr lang="ru-RU" altLang="ru-RU" sz="1800" i="0" dirty="0" smtClean="0"/>
              <a:t>                                   ель</a:t>
            </a:r>
            <a:r>
              <a:rPr lang="ru-RU" altLang="ru-RU" sz="1800" i="0" dirty="0"/>
              <a:t>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i="0" dirty="0"/>
              <a:t>     Корни жмут под ребра</a:t>
            </a:r>
            <a:r>
              <a:rPr lang="ru-RU" altLang="ru-RU" sz="1800" i="0" dirty="0" smtClean="0"/>
              <a:t>.</a:t>
            </a:r>
            <a:r>
              <a:rPr lang="ru-RU" altLang="ru-RU" sz="1600" i="0" dirty="0" smtClean="0"/>
              <a:t>         </a:t>
            </a:r>
            <a:endParaRPr lang="ru-RU" altLang="ru-RU" sz="1600" i="0" dirty="0"/>
          </a:p>
        </p:txBody>
      </p:sp>
      <p:pic>
        <p:nvPicPr>
          <p:cNvPr id="13316" name="Picture 6" descr="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5487" y="1241425"/>
            <a:ext cx="2362200" cy="1301696"/>
          </a:xfrm>
        </p:spPr>
      </p:pic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237369" y="555625"/>
            <a:ext cx="5390317" cy="32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99" tIns="25750" rIns="51499" bIns="257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accent2"/>
                </a:solidFill>
              </a:rPr>
              <a:t>«На привале», «Перед боем», «Два солдата</a:t>
            </a:r>
            <a:r>
              <a:rPr lang="ru-RU" altLang="ru-RU" b="1" dirty="0" smtClean="0">
                <a:solidFill>
                  <a:schemeClr val="accent2"/>
                </a:solidFill>
              </a:rPr>
              <a:t>».</a:t>
            </a:r>
            <a:endParaRPr lang="ru-RU" alt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4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" y="22225"/>
            <a:ext cx="5703888" cy="492443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Василий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Тёркин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» -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энциклопедия солдатской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жизни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войне.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8" y="555625"/>
            <a:ext cx="3779451" cy="2893100"/>
          </a:xfrm>
        </p:spPr>
        <p:txBody>
          <a:bodyPr/>
          <a:lstStyle/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Самым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известным произведением Александра Твардовского является поэма «Василий </a:t>
            </a:r>
            <a:r>
              <a:rPr lang="ru-RU" sz="1600" i="0" dirty="0" err="1" smtClean="0">
                <a:solidFill>
                  <a:schemeClr val="tx2">
                    <a:lumMod val="50000"/>
                  </a:schemeClr>
                </a:solidFill>
              </a:rPr>
              <a:t>Тёркин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«книга про бойца без начала и конца» - яркое воплощение русского характера в годы Великой Отечественной войны, гимн таким его чертам: смелости, стойкости, отваге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Её герой рядовой солдат нашей армии, простой советский человек.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2" descr="D:\Рабочий стол\800_958d17db5805343b7a79eb9360a47c4e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863" y="936625"/>
            <a:ext cx="1178358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070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/>
          </p:cNvSpPr>
          <p:nvPr>
            <p:ph type="title"/>
          </p:nvPr>
        </p:nvSpPr>
        <p:spPr>
          <a:xfrm>
            <a:off x="65087" y="129945"/>
            <a:ext cx="5703888" cy="338554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/>
              <a:t>ГЛАВЫ О ГЕРОИЧЕСКИХ ПОДВИГАХ</a:t>
            </a:r>
          </a:p>
        </p:txBody>
      </p:sp>
      <p:sp>
        <p:nvSpPr>
          <p:cNvPr id="14339" name="Rectangle 5"/>
          <p:cNvSpPr>
            <a:spLocks noGrp="1"/>
          </p:cNvSpPr>
          <p:nvPr>
            <p:ph type="body" sz="half" idx="1"/>
          </p:nvPr>
        </p:nvSpPr>
        <p:spPr>
          <a:xfrm>
            <a:off x="288449" y="757132"/>
            <a:ext cx="2547964" cy="49244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z="1600"/>
          </a:p>
          <a:p>
            <a:pPr eaLnBrk="1" hangingPunct="1">
              <a:buFont typeface="Arial" charset="0"/>
              <a:buNone/>
            </a:pPr>
            <a:endParaRPr lang="ru-RU" altLang="ru-RU" sz="1600"/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3265487" y="566347"/>
            <a:ext cx="2254101" cy="69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99" tIns="25750" rIns="51499" bIns="257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C00000"/>
                </a:solidFill>
              </a:rPr>
              <a:t>«Переправа», «Бой в болоте», «Поединок», </a:t>
            </a:r>
            <a:endParaRPr lang="ru-RU" altLang="ru-RU" sz="14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C00000"/>
                </a:solidFill>
              </a:rPr>
              <a:t>«</a:t>
            </a:r>
            <a:r>
              <a:rPr lang="ru-RU" altLang="ru-RU" sz="1400" b="1" dirty="0">
                <a:solidFill>
                  <a:srgbClr val="C00000"/>
                </a:solidFill>
              </a:rPr>
              <a:t>На Днепре»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2071223" y="2678503"/>
            <a:ext cx="309188" cy="32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99" tIns="25750" rIns="51499" bIns="257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?</a:t>
            </a:r>
            <a:r>
              <a:rPr lang="ru-RU" altLang="ru-RU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1287" y="479425"/>
            <a:ext cx="3505200" cy="2760437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Переправа, переправа!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Берег левый, берег правый,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снег шершавый, кромка льда…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память, кому слава.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тёмная вода,-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приметы, ни следа…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Переправа, переправа!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 бьют в кромешной мгле.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 идёт святой и правый.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Смертный бой не ради славы,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 жизни на земле.</a:t>
            </a:r>
          </a:p>
        </p:txBody>
      </p:sp>
      <p:pic>
        <p:nvPicPr>
          <p:cNvPr id="10" name="Picture 2" descr="C:\Users\Владимир\Desktop\slide_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48" y="1393825"/>
            <a:ext cx="1934602" cy="127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3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49" y="129945"/>
            <a:ext cx="5192078" cy="684803"/>
          </a:xfrm>
        </p:spPr>
        <p:txBody>
          <a:bodyPr/>
          <a:lstStyle/>
          <a:p>
            <a:pPr algn="ctr"/>
            <a:r>
              <a:rPr lang="ru-RU" sz="2400" dirty="0" smtClean="0"/>
              <a:t>ГЛАВА 6 ТЁРКИН РАНЕН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1287" y="608012"/>
            <a:ext cx="2667000" cy="2462213"/>
          </a:xfrm>
        </p:spPr>
        <p:txBody>
          <a:bodyPr/>
          <a:lstStyle/>
          <a:p>
            <a:r>
              <a:rPr lang="ru-RU" sz="1600" i="0" dirty="0"/>
              <a:t>На полу в холодной яме Неохота нипочем </a:t>
            </a:r>
            <a:endParaRPr lang="ru-RU" sz="1600" i="0" dirty="0" smtClean="0"/>
          </a:p>
          <a:p>
            <a:r>
              <a:rPr lang="ru-RU" sz="1600" i="0" dirty="0" smtClean="0"/>
              <a:t>Гибнуть </a:t>
            </a:r>
            <a:r>
              <a:rPr lang="ru-RU" sz="1600" i="0" dirty="0"/>
              <a:t>с мокрыми ногами, </a:t>
            </a:r>
            <a:endParaRPr lang="ru-RU" sz="1600" i="0" dirty="0" smtClean="0"/>
          </a:p>
          <a:p>
            <a:r>
              <a:rPr lang="ru-RU" sz="1600" i="0" dirty="0" smtClean="0"/>
              <a:t>Со </a:t>
            </a:r>
            <a:r>
              <a:rPr lang="ru-RU" sz="1600" i="0" dirty="0"/>
              <a:t>своим больным плечом. </a:t>
            </a:r>
            <a:endParaRPr lang="ru-RU" sz="1600" i="0" dirty="0" smtClean="0"/>
          </a:p>
          <a:p>
            <a:r>
              <a:rPr lang="ru-RU" sz="1600" i="0" dirty="0" smtClean="0"/>
              <a:t>Жалко </a:t>
            </a:r>
            <a:r>
              <a:rPr lang="ru-RU" sz="1600" i="0" dirty="0"/>
              <a:t>жизни той, </a:t>
            </a:r>
            <a:endParaRPr lang="ru-RU" sz="1600" i="0" dirty="0" smtClean="0"/>
          </a:p>
          <a:p>
            <a:r>
              <a:rPr lang="ru-RU" sz="1600" i="0" dirty="0"/>
              <a:t> </a:t>
            </a:r>
            <a:r>
              <a:rPr lang="ru-RU" sz="1600" i="0" dirty="0" smtClean="0"/>
              <a:t>                           приманки</a:t>
            </a:r>
            <a:r>
              <a:rPr lang="ru-RU" sz="1600" i="0" dirty="0"/>
              <a:t>, </a:t>
            </a:r>
            <a:endParaRPr lang="ru-RU" sz="1600" i="0" dirty="0" smtClean="0"/>
          </a:p>
          <a:p>
            <a:r>
              <a:rPr lang="ru-RU" sz="1600" i="0" dirty="0" smtClean="0"/>
              <a:t>Малость </a:t>
            </a:r>
            <a:r>
              <a:rPr lang="ru-RU" sz="1600" i="0" dirty="0"/>
              <a:t>хочется пожить, </a:t>
            </a:r>
            <a:endParaRPr lang="ru-RU" sz="1600" i="0" dirty="0" smtClean="0"/>
          </a:p>
          <a:p>
            <a:r>
              <a:rPr lang="ru-RU" sz="1600" i="0" dirty="0" smtClean="0"/>
              <a:t>Хоть </a:t>
            </a:r>
            <a:r>
              <a:rPr lang="ru-RU" sz="1600" i="0" dirty="0"/>
              <a:t>погреться на лежанке, Хоть портянки просушить... </a:t>
            </a:r>
            <a:r>
              <a:rPr lang="ru-RU" sz="1600" i="0" dirty="0" err="1" smtClean="0"/>
              <a:t>Тёркин</a:t>
            </a:r>
            <a:r>
              <a:rPr lang="ru-RU" sz="1600" i="0" dirty="0" smtClean="0"/>
              <a:t> </a:t>
            </a:r>
            <a:r>
              <a:rPr lang="ru-RU" sz="1600" i="0" dirty="0"/>
              <a:t>сник. Тоска согнула.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97187" y="555625"/>
            <a:ext cx="28829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темноте, в углу каморки, На полу боец в крови.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такой? Но смолкнул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там хочешь, так зови. Он лежит с лицом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землистым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моргнет, хоть глаз коли. В самый срок его танкисты Подобрали, повезли. </a:t>
            </a:r>
          </a:p>
        </p:txBody>
      </p:sp>
    </p:spTree>
    <p:extLst>
      <p:ext uri="{BB962C8B-B14F-4D97-AF65-F5344CB8AC3E}">
        <p14:creationId xmlns:p14="http://schemas.microsoft.com/office/powerpoint/2010/main" val="262061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49" y="129945"/>
            <a:ext cx="5192078" cy="684803"/>
          </a:xfrm>
        </p:spPr>
        <p:txBody>
          <a:bodyPr/>
          <a:lstStyle/>
          <a:p>
            <a:pPr algn="ctr"/>
            <a:r>
              <a:rPr lang="ru-RU" sz="2400" dirty="0" smtClean="0"/>
              <a:t>ГЛАВА 7. О НАГРАДЕ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9887" y="555625"/>
            <a:ext cx="2695126" cy="258532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ru-RU" i="0" dirty="0" smtClean="0"/>
              <a:t>-Нет</a:t>
            </a:r>
            <a:r>
              <a:rPr lang="ru-RU" i="0" dirty="0"/>
              <a:t>, ребята, я не гордый. </a:t>
            </a:r>
            <a:endParaRPr lang="ru-RU" i="0" dirty="0" smtClean="0"/>
          </a:p>
          <a:p>
            <a:r>
              <a:rPr lang="ru-RU" i="0" dirty="0" smtClean="0"/>
              <a:t> Не </a:t>
            </a:r>
            <a:r>
              <a:rPr lang="ru-RU" i="0" dirty="0"/>
              <a:t>загадывая вдаль, </a:t>
            </a:r>
            <a:endParaRPr lang="ru-RU" i="0" dirty="0" smtClean="0"/>
          </a:p>
          <a:p>
            <a:r>
              <a:rPr lang="ru-RU" i="0" dirty="0" smtClean="0"/>
              <a:t> Так </a:t>
            </a:r>
            <a:r>
              <a:rPr lang="ru-RU" i="0" dirty="0"/>
              <a:t>скажу: зачем мне орден? </a:t>
            </a:r>
            <a:endParaRPr lang="ru-RU" i="0" dirty="0" smtClean="0"/>
          </a:p>
          <a:p>
            <a:r>
              <a:rPr lang="ru-RU" i="0" dirty="0" smtClean="0"/>
              <a:t> Я </a:t>
            </a:r>
            <a:r>
              <a:rPr lang="ru-RU" i="0" dirty="0"/>
              <a:t>согласен на медаль. </a:t>
            </a:r>
            <a:endParaRPr lang="ru-RU" i="0" dirty="0" smtClean="0"/>
          </a:p>
          <a:p>
            <a:r>
              <a:rPr lang="ru-RU" i="0" dirty="0" smtClean="0"/>
              <a:t> На </a:t>
            </a:r>
            <a:r>
              <a:rPr lang="ru-RU" i="0" dirty="0"/>
              <a:t>медаль. И то не к спеху. </a:t>
            </a:r>
            <a:endParaRPr lang="ru-RU" i="0" dirty="0" smtClean="0"/>
          </a:p>
          <a:p>
            <a:r>
              <a:rPr lang="ru-RU" i="0" dirty="0" smtClean="0"/>
              <a:t> Вот </a:t>
            </a:r>
            <a:r>
              <a:rPr lang="ru-RU" i="0" dirty="0"/>
              <a:t>закончили б войну, </a:t>
            </a:r>
            <a:endParaRPr lang="ru-RU" i="0" dirty="0" smtClean="0"/>
          </a:p>
          <a:p>
            <a:r>
              <a:rPr lang="ru-RU" i="0" dirty="0" smtClean="0"/>
              <a:t> Вот </a:t>
            </a:r>
            <a:r>
              <a:rPr lang="ru-RU" i="0" dirty="0"/>
              <a:t>бы в отпуск я приехал </a:t>
            </a:r>
            <a:endParaRPr lang="ru-RU" i="0" dirty="0" smtClean="0"/>
          </a:p>
          <a:p>
            <a:r>
              <a:rPr lang="ru-RU" i="0" dirty="0" smtClean="0"/>
              <a:t> На </a:t>
            </a:r>
            <a:r>
              <a:rPr lang="ru-RU" i="0" dirty="0"/>
              <a:t>родную сторону. </a:t>
            </a:r>
            <a:endParaRPr lang="ru-RU" i="0" dirty="0" smtClean="0"/>
          </a:p>
          <a:p>
            <a:r>
              <a:rPr lang="ru-RU" i="0" dirty="0" smtClean="0"/>
              <a:t> Буду </a:t>
            </a:r>
            <a:r>
              <a:rPr lang="ru-RU" i="0" dirty="0"/>
              <a:t>ль жив еще</a:t>
            </a:r>
            <a:r>
              <a:rPr lang="ru-RU" i="0" dirty="0" smtClean="0"/>
              <a:t>?- </a:t>
            </a:r>
            <a:r>
              <a:rPr lang="ru-RU" i="0" dirty="0"/>
              <a:t>Едва ли. </a:t>
            </a:r>
            <a:endParaRPr lang="ru-RU" i="0" dirty="0" smtClean="0"/>
          </a:p>
          <a:p>
            <a:r>
              <a:rPr lang="ru-RU" i="0" dirty="0" smtClean="0"/>
              <a:t> Тут </a:t>
            </a:r>
            <a:r>
              <a:rPr lang="ru-RU" i="0" dirty="0"/>
              <a:t>воюй, а не гадай. </a:t>
            </a:r>
            <a:endParaRPr lang="ru-RU" i="0" dirty="0" smtClean="0"/>
          </a:p>
          <a:p>
            <a:r>
              <a:rPr lang="ru-RU" i="0" dirty="0" smtClean="0"/>
              <a:t> Но </a:t>
            </a:r>
            <a:r>
              <a:rPr lang="ru-RU" i="0" dirty="0"/>
              <a:t>скажу насчет медали</a:t>
            </a:r>
            <a:r>
              <a:rPr lang="ru-RU" i="0" dirty="0" smtClean="0"/>
              <a:t>:</a:t>
            </a:r>
          </a:p>
          <a:p>
            <a:r>
              <a:rPr lang="ru-RU" i="0" dirty="0" smtClean="0"/>
              <a:t> </a:t>
            </a:r>
            <a:r>
              <a:rPr lang="ru-RU" i="0" dirty="0"/>
              <a:t>Мне ее тогда подай. </a:t>
            </a:r>
            <a:endParaRPr lang="ru-RU" dirty="0"/>
          </a:p>
        </p:txBody>
      </p:sp>
      <p:pic>
        <p:nvPicPr>
          <p:cNvPr id="5" name="Picture 2" descr="C:\Users\Владимир\Desktop\1415643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7" y="708025"/>
            <a:ext cx="1676400" cy="19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0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49" y="129945"/>
            <a:ext cx="5192078" cy="684803"/>
          </a:xfrm>
        </p:spPr>
        <p:txBody>
          <a:bodyPr/>
          <a:lstStyle/>
          <a:p>
            <a:pPr algn="ctr"/>
            <a:r>
              <a:rPr lang="ru-RU" sz="2400" dirty="0" smtClean="0"/>
              <a:t>ГЛАВА 7. О НАГРАДЕ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9887" y="555625"/>
            <a:ext cx="2667000" cy="258532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ru-RU" i="0" dirty="0" smtClean="0"/>
              <a:t> Обеспечь</a:t>
            </a:r>
            <a:r>
              <a:rPr lang="ru-RU" i="0" dirty="0"/>
              <a:t>, раз я достоин. </a:t>
            </a:r>
            <a:endParaRPr lang="ru-RU" i="0" dirty="0" smtClean="0"/>
          </a:p>
          <a:p>
            <a:r>
              <a:rPr lang="ru-RU" i="0" dirty="0" smtClean="0"/>
              <a:t> И </a:t>
            </a:r>
            <a:r>
              <a:rPr lang="ru-RU" i="0" dirty="0"/>
              <a:t>понять вы все должны: </a:t>
            </a:r>
            <a:r>
              <a:rPr lang="ru-RU" i="0" dirty="0" smtClean="0"/>
              <a:t> </a:t>
            </a:r>
          </a:p>
          <a:p>
            <a:r>
              <a:rPr lang="ru-RU" i="0" dirty="0" smtClean="0"/>
              <a:t> Дело </a:t>
            </a:r>
            <a:r>
              <a:rPr lang="ru-RU" i="0" dirty="0"/>
              <a:t>самое простое </a:t>
            </a:r>
            <a:r>
              <a:rPr lang="ru-RU" i="0" dirty="0" smtClean="0"/>
              <a:t>– </a:t>
            </a:r>
          </a:p>
          <a:p>
            <a:r>
              <a:rPr lang="ru-RU" i="0" dirty="0" smtClean="0"/>
              <a:t> Человек </a:t>
            </a:r>
            <a:r>
              <a:rPr lang="ru-RU" i="0" dirty="0"/>
              <a:t>пришел с войны.</a:t>
            </a:r>
            <a:endParaRPr lang="ru-RU" dirty="0"/>
          </a:p>
          <a:p>
            <a:r>
              <a:rPr lang="ru-RU" i="0" dirty="0" smtClean="0"/>
              <a:t> Вот </a:t>
            </a:r>
            <a:r>
              <a:rPr lang="ru-RU" i="0" dirty="0"/>
              <a:t>пришел я с полустанка </a:t>
            </a:r>
            <a:endParaRPr lang="ru-RU" i="0" dirty="0" smtClean="0"/>
          </a:p>
          <a:p>
            <a:r>
              <a:rPr lang="ru-RU" i="0" dirty="0" smtClean="0"/>
              <a:t> В </a:t>
            </a:r>
            <a:r>
              <a:rPr lang="ru-RU" i="0" dirty="0"/>
              <a:t>свой родимый сельсовет. </a:t>
            </a:r>
            <a:endParaRPr lang="ru-RU" i="0" dirty="0" smtClean="0"/>
          </a:p>
          <a:p>
            <a:r>
              <a:rPr lang="ru-RU" i="0" dirty="0" smtClean="0"/>
              <a:t> Я </a:t>
            </a:r>
            <a:r>
              <a:rPr lang="ru-RU" i="0" dirty="0"/>
              <a:t>пришел, а тут гулянка. </a:t>
            </a:r>
            <a:endParaRPr lang="ru-RU" i="0" dirty="0" smtClean="0"/>
          </a:p>
          <a:p>
            <a:r>
              <a:rPr lang="ru-RU" i="0" dirty="0" smtClean="0"/>
              <a:t> Нет </a:t>
            </a:r>
            <a:r>
              <a:rPr lang="ru-RU" i="0" dirty="0"/>
              <a:t>гулянки? Ладно, нет. </a:t>
            </a:r>
            <a:endParaRPr lang="ru-RU" i="0" dirty="0" smtClean="0"/>
          </a:p>
          <a:p>
            <a:r>
              <a:rPr lang="ru-RU" i="0" dirty="0" smtClean="0"/>
              <a:t> Я </a:t>
            </a:r>
            <a:r>
              <a:rPr lang="ru-RU" i="0" dirty="0"/>
              <a:t>в другой колхоз и в третий </a:t>
            </a:r>
            <a:r>
              <a:rPr lang="ru-RU" i="0" dirty="0" smtClean="0"/>
              <a:t>–</a:t>
            </a:r>
          </a:p>
          <a:p>
            <a:r>
              <a:rPr lang="ru-RU" i="0" dirty="0" smtClean="0"/>
              <a:t> Вся </a:t>
            </a:r>
            <a:r>
              <a:rPr lang="ru-RU" i="0" dirty="0"/>
              <a:t>округа на виду. </a:t>
            </a:r>
            <a:endParaRPr lang="ru-RU" i="0" dirty="0" smtClean="0"/>
          </a:p>
          <a:p>
            <a:r>
              <a:rPr lang="ru-RU" i="0" dirty="0" smtClean="0"/>
              <a:t> Где-нибудь </a:t>
            </a:r>
            <a:r>
              <a:rPr lang="ru-RU" i="0" dirty="0"/>
              <a:t>я в сельсовете </a:t>
            </a:r>
            <a:endParaRPr lang="ru-RU" i="0" dirty="0" smtClean="0"/>
          </a:p>
          <a:p>
            <a:r>
              <a:rPr lang="ru-RU" i="0" dirty="0" smtClean="0"/>
              <a:t> На </a:t>
            </a:r>
            <a:r>
              <a:rPr lang="ru-RU" i="0" dirty="0"/>
              <a:t>гулянку попаду.</a:t>
            </a:r>
            <a:endParaRPr lang="ru-RU" dirty="0"/>
          </a:p>
        </p:txBody>
      </p:sp>
      <p:pic>
        <p:nvPicPr>
          <p:cNvPr id="5" name="Picture 2" descr="C:\Users\Владимир\Desktop\1415643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7" y="784225"/>
            <a:ext cx="1676400" cy="19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49" y="129945"/>
            <a:ext cx="5192078" cy="369332"/>
          </a:xfrm>
        </p:spPr>
        <p:txBody>
          <a:bodyPr/>
          <a:lstStyle/>
          <a:p>
            <a:pPr algn="ctr"/>
            <a:r>
              <a:rPr lang="ru-RU" sz="2400" dirty="0" smtClean="0"/>
              <a:t>ГЛАВА 8. ГАРМОНЬ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7487" y="784225"/>
            <a:ext cx="30480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гармонь зовёт куда-то,</a:t>
            </a:r>
          </a:p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Далеко, легко ведёт…</a:t>
            </a:r>
          </a:p>
          <a:p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Нет, какой вы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ребята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Удивительный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81" y="1317625"/>
            <a:ext cx="223425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10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87" y="580525"/>
            <a:ext cx="2895600" cy="1575300"/>
          </a:xfrm>
        </p:spPr>
        <p:txBody>
          <a:bodyPr>
            <a:noAutofit/>
          </a:bodyPr>
          <a:lstStyle/>
          <a:p>
            <a:r>
              <a:rPr lang="ru-RU" sz="1300" i="1" dirty="0" smtClean="0">
                <a:solidFill>
                  <a:srgbClr val="002060"/>
                </a:solidFill>
              </a:rPr>
              <a:t> </a:t>
            </a:r>
            <a:r>
              <a:rPr lang="ru-RU" sz="1300" i="1" dirty="0" smtClean="0">
                <a:solidFill>
                  <a:srgbClr val="C00000"/>
                </a:solidFill>
              </a:rPr>
              <a:t>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главе «Два солдата» Василий Теркин ловкий, смекалистый, не теряется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любых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обстоятельствах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широкой души человек, мастер на все руки.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Автор сопоставляет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солдат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двух поколений – старика – хозяина и Василия Теркина.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8449" y="129945"/>
            <a:ext cx="519207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kern="0" dirty="0" smtClean="0"/>
              <a:t>ГЛАВА «ДВА СОЛДАТА»</a:t>
            </a:r>
            <a:endParaRPr lang="ru-RU" sz="2400" kern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89" y="631825"/>
            <a:ext cx="1686998" cy="106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6887" y="1698625"/>
            <a:ext cx="2590800" cy="12464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И сидят они по – братски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За столом. Плечо в плечо.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Разговор ведут 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солдатский,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Дружно спорят, горячо.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8246" y="497431"/>
            <a:ext cx="4326441" cy="2711192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Твардовский рисует </a:t>
            </a:r>
            <a:endParaRPr lang="ru-RU" sz="16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поэме последовательно развивающиеся картины военной жизни («На привале», «Перед боем», «Переправа», и др.), что даёт ему возможность полнее раскрыть внутренний мир героя произведения.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В последующих главах мы видим </a:t>
            </a:r>
            <a:r>
              <a:rPr lang="ru-RU" sz="16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Тёркина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различных ситуациях, его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психологическая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еще более углубляется. </a:t>
            </a:r>
            <a:endParaRPr lang="ru-RU" sz="16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отважен и вынослив, скромен, стоек </a:t>
            </a:r>
            <a:endParaRPr lang="ru-RU" sz="16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рукопашном бою, находчив и смел, весел </a:t>
            </a:r>
            <a:endParaRPr lang="ru-RU" sz="16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часы отдыха.</a:t>
            </a:r>
          </a:p>
        </p:txBody>
      </p:sp>
      <p:pic>
        <p:nvPicPr>
          <p:cNvPr id="3" name="Picture 2" descr="https://b1.culture.ru/c/2317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12" y="708026"/>
            <a:ext cx="11758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creative.su/sites/creative.su/data/XmUserFiles/userfiles/user9004/1_savinova_roza._o_pote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11" y="1794286"/>
            <a:ext cx="11758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7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4318" y="555625"/>
            <a:ext cx="3746969" cy="2544993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buFontTx/>
              <a:buNone/>
            </a:pPr>
            <a:r>
              <a:rPr lang="ru-RU" sz="1600" dirty="0"/>
              <a:t>  </a:t>
            </a:r>
            <a:r>
              <a:rPr lang="ru-RU" sz="1800" i="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сподручно, везде удобно, он всем нужен, всеми любим. В каждом деле он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мастак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умелец: он может развести пилу, сыграть на гармони, сложить печь,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построить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дом, починить часы,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войне он также проявляет все свои таланты и смекалку.</a:t>
            </a:r>
          </a:p>
        </p:txBody>
      </p:sp>
      <p:pic>
        <p:nvPicPr>
          <p:cNvPr id="11266" name="Picture 2" descr="https://i.pinimg.com/736x/8e/8e/44/8e8e449e772a8847e113c32a0fbe88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7" y="936625"/>
            <a:ext cx="1943722" cy="14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3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1288" y="555625"/>
            <a:ext cx="3875087" cy="2375716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buFontTx/>
              <a:buNone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500" i="0" dirty="0">
                <a:latin typeface="Arial" panose="020B0604020202020204" pitchFamily="34" charset="0"/>
                <a:cs typeface="Arial" panose="020B0604020202020204" pitchFamily="34" charset="0"/>
              </a:rPr>
              <a:t>В литературе о войне трудно отыскать образ равный Василию </a:t>
            </a:r>
            <a:r>
              <a:rPr lang="ru-RU" sz="15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Тёркину</a:t>
            </a:r>
            <a:r>
              <a:rPr lang="ru-RU" sz="1500" i="0" dirty="0">
                <a:latin typeface="Arial" panose="020B0604020202020204" pitchFamily="34" charset="0"/>
                <a:cs typeface="Arial" panose="020B0604020202020204" pitchFamily="34" charset="0"/>
              </a:rPr>
              <a:t>. Он не уклоняется от схваток, не щадит в них себя, он чувствует ответственность </a:t>
            </a:r>
            <a:endParaRPr lang="ru-RU" sz="15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1500" i="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500" i="0" dirty="0">
                <a:latin typeface="Arial" panose="020B0604020202020204" pitchFamily="34" charset="0"/>
                <a:cs typeface="Arial" panose="020B0604020202020204" pitchFamily="34" charset="0"/>
              </a:rPr>
              <a:t>за Россию, за народ и за все не свете», но знает боец и цену своей единственной жизни. Слепой стихии смерти  он противопоставляет собственную зрячесть, здравый смысл, житейский </a:t>
            </a:r>
            <a:r>
              <a:rPr lang="ru-RU" sz="15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500" i="0" dirty="0">
                <a:latin typeface="Arial" panose="020B0604020202020204" pitchFamily="34" charset="0"/>
                <a:cs typeface="Arial" panose="020B0604020202020204" pitchFamily="34" charset="0"/>
              </a:rPr>
              <a:t>бытовой опыт, </a:t>
            </a:r>
            <a:r>
              <a:rPr lang="ru-RU" sz="15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мудрость крестьянина </a:t>
            </a:r>
            <a:r>
              <a:rPr lang="ru-RU" sz="1500" i="0" dirty="0">
                <a:latin typeface="Arial" panose="020B0604020202020204" pitchFamily="34" charset="0"/>
                <a:cs typeface="Arial" panose="020B0604020202020204" pitchFamily="34" charset="0"/>
              </a:rPr>
              <a:t>и солдата. </a:t>
            </a:r>
          </a:p>
        </p:txBody>
      </p:sp>
      <p:pic>
        <p:nvPicPr>
          <p:cNvPr id="4" name="Picture 2" descr="C:\Users\Администратор\Desktop\АТТЕСТАЦИЯ\ТВАРДОВСКИЙ\0012-006-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75" y="1089025"/>
            <a:ext cx="1614598" cy="1381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606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1287" y="523426"/>
            <a:ext cx="5231138" cy="2544993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В образе </a:t>
            </a:r>
            <a:r>
              <a:rPr lang="ru-RU" sz="18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Тёркина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раскрываются глубокие национальные традиции русского народа. Он «не иной какой, не энский, безымянный корешок». В </a:t>
            </a:r>
            <a:r>
              <a:rPr lang="ru-RU" sz="18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Тёркине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очень развито чувство национального самосознания. И именно поэтому он так легко находит общий язык со старым русским солдатом – участником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 мировой войны (глава «Два солдата»). </a:t>
            </a:r>
            <a:r>
              <a:rPr lang="ru-RU" sz="18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с любовью и уважением относится к прошлому своей родины и ее воинским традициям. </a:t>
            </a:r>
          </a:p>
        </p:txBody>
      </p:sp>
    </p:spTree>
    <p:extLst>
      <p:ext uri="{BB962C8B-B14F-4D97-AF65-F5344CB8AC3E}">
        <p14:creationId xmlns:p14="http://schemas.microsoft.com/office/powerpoint/2010/main" val="349938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latin typeface="Arial" charset="0"/>
              </a:rPr>
              <a:t>ОСОБЕННОСТИ ЖАНРА</a:t>
            </a:r>
          </a:p>
        </p:txBody>
      </p:sp>
      <p:sp>
        <p:nvSpPr>
          <p:cNvPr id="6147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17487" y="743612"/>
            <a:ext cx="3048000" cy="2215991"/>
          </a:xfrm>
        </p:spPr>
        <p:txBody>
          <a:bodyPr/>
          <a:lstStyle/>
          <a:p>
            <a:pPr algn="l" eaLnBrk="1" hangingPunct="1"/>
            <a:r>
              <a:rPr lang="ru-RU" altLang="ru-RU" sz="1600" dirty="0" smtClean="0">
                <a:latin typeface="Arial" charset="0"/>
              </a:rPr>
              <a:t>     «</a:t>
            </a:r>
            <a:r>
              <a:rPr lang="ru-RU" altLang="ru-RU" sz="1600" dirty="0">
                <a:latin typeface="Arial" charset="0"/>
              </a:rPr>
              <a:t>Жанровое обозначение </a:t>
            </a:r>
            <a:r>
              <a:rPr lang="ru-RU" altLang="ru-RU" sz="1600" b="1" dirty="0">
                <a:solidFill>
                  <a:srgbClr val="C00000"/>
                </a:solidFill>
                <a:latin typeface="Arial" charset="0"/>
              </a:rPr>
              <a:t>«Книга про бойца»</a:t>
            </a:r>
            <a:r>
              <a:rPr lang="ru-RU" altLang="ru-RU" sz="16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altLang="ru-RU" sz="1600" dirty="0">
                <a:latin typeface="Arial" charset="0"/>
              </a:rPr>
              <a:t>совпало с решением писать не поэму, не повесть, а книгу: слово «книга» звучит по -особенному значительно, как предмет серьезный, достоверный, безусловный</a:t>
            </a:r>
            <a:r>
              <a:rPr lang="ru-RU" altLang="ru-RU" sz="1600" dirty="0" smtClean="0">
                <a:latin typeface="Arial" charset="0"/>
              </a:rPr>
              <a:t>». </a:t>
            </a:r>
            <a:endParaRPr lang="ru-RU" altLang="ru-RU" sz="1600" dirty="0">
              <a:latin typeface="Arial" charset="0"/>
            </a:endParaRPr>
          </a:p>
          <a:p>
            <a:pPr algn="l" eaLnBrk="1" hangingPunct="1">
              <a:buFont typeface="Arial" charset="0"/>
              <a:buNone/>
            </a:pPr>
            <a:r>
              <a:rPr lang="ru-RU" altLang="ru-RU" sz="1600" dirty="0" smtClean="0">
                <a:latin typeface="Arial" charset="0"/>
              </a:rPr>
              <a:t>                           </a:t>
            </a:r>
            <a:r>
              <a:rPr lang="ru-RU" altLang="ru-RU" sz="1600" dirty="0" err="1" smtClean="0">
                <a:latin typeface="Arial" charset="0"/>
              </a:rPr>
              <a:t>А.Твардовский</a:t>
            </a:r>
            <a:endParaRPr lang="ru-RU" altLang="ru-RU" sz="1600" dirty="0">
              <a:latin typeface="Arial" charset="0"/>
            </a:endParaRPr>
          </a:p>
        </p:txBody>
      </p:sp>
      <p:pic>
        <p:nvPicPr>
          <p:cNvPr id="6148" name="Picture 5" descr="img-35645-c9ae55da5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2687" y="860425"/>
            <a:ext cx="1676400" cy="1828800"/>
          </a:xfrm>
        </p:spPr>
      </p:pic>
    </p:spTree>
    <p:extLst>
      <p:ext uri="{BB962C8B-B14F-4D97-AF65-F5344CB8AC3E}">
        <p14:creationId xmlns:p14="http://schemas.microsoft.com/office/powerpoint/2010/main" val="104673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1287" y="555625"/>
            <a:ext cx="5331182" cy="2514215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buFontTx/>
              <a:buNone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Сама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поэма несет в себе лучшие </a:t>
            </a:r>
            <a:endParaRPr lang="ru-RU" sz="16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фольклорные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традиции. Солдат в ней </a:t>
            </a:r>
            <a:endParaRPr lang="ru-RU" sz="16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бывалый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человек обаятельный, </a:t>
            </a:r>
            <a:endParaRPr lang="ru-RU" sz="16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дельный и сметливый. </a:t>
            </a:r>
          </a:p>
          <a:p>
            <a:pPr eaLnBrk="1" hangingPunct="1">
              <a:buFontTx/>
              <a:buNone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Лирическое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и эпическое тесно </a:t>
            </a:r>
            <a:endParaRPr lang="ru-RU" sz="16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переплетено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в поэме Твардовского «Василий </a:t>
            </a:r>
            <a:r>
              <a:rPr lang="ru-RU" sz="16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Личность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в понимании поэта – это средоточие многообразных связей с людьми, с народом. Она вбирает в себя опыт поколений и сверстников.  </a:t>
            </a:r>
          </a:p>
        </p:txBody>
      </p:sp>
      <p:pic>
        <p:nvPicPr>
          <p:cNvPr id="3" name="Picture 10" descr="https://ic.pics.livejournal.com/rook760/45950913/269514/269514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7" y="631825"/>
            <a:ext cx="114018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6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55687" y="98425"/>
            <a:ext cx="3733800" cy="128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lIns="51499" tIns="25750" rIns="51499" bIns="25750"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ru-RU" sz="2000" i="0" dirty="0">
                <a:solidFill>
                  <a:srgbClr val="C00000"/>
                </a:solidFill>
              </a:rPr>
              <a:t>Я счастлив тем, что я </a:t>
            </a:r>
            <a:r>
              <a:rPr lang="ru-RU" sz="2000" i="0" dirty="0" smtClean="0">
                <a:solidFill>
                  <a:srgbClr val="C00000"/>
                </a:solidFill>
              </a:rPr>
              <a:t>оттуда,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ru-RU" sz="2000" i="0" dirty="0" smtClean="0">
                <a:solidFill>
                  <a:srgbClr val="C00000"/>
                </a:solidFill>
              </a:rPr>
              <a:t>Из </a:t>
            </a:r>
            <a:r>
              <a:rPr lang="ru-RU" sz="2000" i="0" dirty="0">
                <a:solidFill>
                  <a:srgbClr val="C00000"/>
                </a:solidFill>
              </a:rPr>
              <a:t>той зимы, из той избы.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ru-RU" sz="2000" i="0" dirty="0">
                <a:solidFill>
                  <a:srgbClr val="C00000"/>
                </a:solidFill>
              </a:rPr>
              <a:t>И счастлив тем, что я не чудо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ru-RU" sz="2000" i="0" dirty="0">
                <a:solidFill>
                  <a:srgbClr val="C00000"/>
                </a:solidFill>
              </a:rPr>
              <a:t>Особой, избранной судьбы.</a:t>
            </a:r>
          </a:p>
        </p:txBody>
      </p:sp>
      <p:pic>
        <p:nvPicPr>
          <p:cNvPr id="10244" name="Picture 4" descr="https://camerton12.ru/wp-content/uploads/7944_4513b3cb490805f6cc650423debfa9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7" y="1587500"/>
            <a:ext cx="129540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cdnimg.rg.ru/img/content/187/28/29/RIAN_751972.HR.ru_d_8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7" y="1634114"/>
            <a:ext cx="1295400" cy="97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xn----8sbiecm6bhdx8i.xn--p1ai/sites/default/files/images/shkolnikam/Vasiliy_Terkin_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4" y="1576910"/>
            <a:ext cx="1383364" cy="10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72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4294967295"/>
          </p:nvPr>
        </p:nvSpPr>
        <p:spPr>
          <a:xfrm>
            <a:off x="270420" y="634178"/>
            <a:ext cx="3452267" cy="2544993"/>
          </a:xfrm>
          <a:prstGeom prst="rect">
            <a:avLst/>
          </a:prstGeom>
        </p:spPr>
        <p:txBody>
          <a:bodyPr lIns="51499" tIns="25750" rIns="51499" bIns="25750"/>
          <a:lstStyle/>
          <a:p>
            <a:pPr algn="l" eaLnBrk="1" hangingPunct="1"/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Книга стала очень популярной. Она стала дорога каждому бойцу. Они хранили её за голенищем сапог, за пазухой, в шапке. Им полюбился главный герой.</a:t>
            </a:r>
          </a:p>
          <a:p>
            <a:pPr algn="l" eaLnBrk="1" hangingPunct="1"/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хотел быть похожим на него.</a:t>
            </a:r>
          </a:p>
          <a:p>
            <a:pPr algn="just" eaLnBrk="1" hangingPunct="1"/>
            <a:endParaRPr lang="ru-RU" altLang="ru-RU" sz="180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s://dxshu-u.ru/images/Novosti/2020/Terkin/IMG_20200122_162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95" y="1089025"/>
            <a:ext cx="171459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8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1287" y="631826"/>
            <a:ext cx="3505200" cy="2267994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buFontTx/>
              <a:buNone/>
              <a:defRPr/>
            </a:pPr>
            <a:r>
              <a:rPr lang="ru-RU" sz="1700" dirty="0" smtClean="0"/>
              <a:t> 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«Читая «Василия </a:t>
            </a:r>
            <a:r>
              <a:rPr lang="ru-RU" sz="18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Тёркина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» сначала и до конца, я видел прежде самого себя, своих близких боевых товарищей, всю нашу семью во 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всем своем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поистине правдивом облике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», -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так писал Твардовскому один 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из рядовых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бойцов.</a:t>
            </a:r>
          </a:p>
        </p:txBody>
      </p:sp>
      <p:pic>
        <p:nvPicPr>
          <p:cNvPr id="3" name="Picture 3" descr="C:\Users\Владимир\Desktop\a9c82969d2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7" y="936625"/>
            <a:ext cx="19050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6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9390" y="518029"/>
            <a:ext cx="3473298" cy="2544993"/>
          </a:xfrm>
          <a:prstGeom prst="rect">
            <a:avLst/>
          </a:prstGeom>
        </p:spPr>
        <p:txBody>
          <a:bodyPr lIns="51499" tIns="25750" rIns="51499" bIns="25750"/>
          <a:lstStyle/>
          <a:p>
            <a:pPr algn="l" eaLnBrk="1" hangingPunct="1">
              <a:buFontTx/>
              <a:buNone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Оптимизм и нравственное здоровье </a:t>
            </a:r>
            <a:r>
              <a:rPr lang="ru-RU" sz="1800" i="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Тёркина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от сознанья правоты, чувства реальности, долга перед людьми, перед родной землей, всеми поколениями, соотечественниками.</a:t>
            </a:r>
          </a:p>
          <a:p>
            <a:pPr algn="l" eaLnBrk="1" hangingPunct="1">
              <a:buFontTx/>
              <a:buNone/>
            </a:pPr>
            <a:r>
              <a:rPr 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Это «Русский чудо – человек,   национальный тип».</a:t>
            </a:r>
          </a:p>
        </p:txBody>
      </p:sp>
      <p:pic>
        <p:nvPicPr>
          <p:cNvPr id="4" name="Picture 2" descr="C:\Users\Владимир\Desktop\vter01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7" y="944774"/>
            <a:ext cx="1371600" cy="169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6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САМОСТОЯТЕЛЬНАЯ РАБОТА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05843" y="830337"/>
            <a:ext cx="3170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4" marR="1048385" algn="ctr">
              <a:spcBef>
                <a:spcPts val="1160"/>
              </a:spcBef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51" y="709885"/>
            <a:ext cx="3561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Написать домашнее сочинение на тему «Народно – патриотические мотивы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поэме «Василий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Администратор\Desktop\АТТЕСТАЦИЯ\ТВАРДОВСКИЙ\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816" y="885437"/>
            <a:ext cx="1630008" cy="1587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013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ПОРЯДОК ГЛАВ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553363"/>
            <a:ext cx="5410200" cy="2492990"/>
          </a:xfrm>
        </p:spPr>
        <p:txBody>
          <a:bodyPr/>
          <a:lstStyle/>
          <a:p>
            <a:pPr fontAlgn="base"/>
            <a:r>
              <a:rPr lang="ru-RU" sz="1600" b="1" i="0" dirty="0"/>
              <a:t>Глава 1. От </a:t>
            </a:r>
            <a:r>
              <a:rPr lang="ru-RU" sz="1600" b="1" i="0" dirty="0" smtClean="0"/>
              <a:t>автора.</a:t>
            </a:r>
            <a:endParaRPr lang="ru-RU" sz="1600" i="0" dirty="0"/>
          </a:p>
          <a:p>
            <a:pPr fontAlgn="base"/>
            <a:r>
              <a:rPr lang="ru-RU" i="0" dirty="0"/>
              <a:t>Автор пишет книгу о бойце Василии </a:t>
            </a:r>
            <a:r>
              <a:rPr lang="ru-RU" i="0" dirty="0" err="1"/>
              <a:t>Тёркине</a:t>
            </a:r>
            <a:r>
              <a:rPr lang="ru-RU" i="0" dirty="0"/>
              <a:t>, человеке неунывающем, умеющим поднять настроение любому, как бы тяжело не было на душе</a:t>
            </a:r>
            <a:r>
              <a:rPr lang="ru-RU" i="0" dirty="0" smtClean="0"/>
              <a:t>.</a:t>
            </a:r>
            <a:r>
              <a:rPr lang="ru-RU" b="1" i="0" dirty="0"/>
              <a:t> </a:t>
            </a:r>
            <a:endParaRPr lang="ru-RU" b="1" i="0" dirty="0" smtClean="0"/>
          </a:p>
          <a:p>
            <a:pPr fontAlgn="base"/>
            <a:r>
              <a:rPr lang="ru-RU" sz="1600" b="1" i="0" dirty="0" smtClean="0"/>
              <a:t>Глава </a:t>
            </a:r>
            <a:r>
              <a:rPr lang="ru-RU" sz="1600" b="1" i="0" dirty="0"/>
              <a:t>2. На </a:t>
            </a:r>
            <a:r>
              <a:rPr lang="ru-RU" sz="1600" b="1" i="0" dirty="0" smtClean="0"/>
              <a:t>привале.</a:t>
            </a:r>
            <a:endParaRPr lang="ru-RU" sz="1600" i="0" dirty="0"/>
          </a:p>
          <a:p>
            <a:pPr fontAlgn="base"/>
            <a:r>
              <a:rPr lang="ru-RU" i="0" dirty="0" smtClean="0"/>
              <a:t>Автор </a:t>
            </a:r>
            <a:r>
              <a:rPr lang="ru-RU" i="0" dirty="0"/>
              <a:t>задается вопросом, кто такой Василий </a:t>
            </a:r>
            <a:r>
              <a:rPr lang="ru-RU" i="0" dirty="0" err="1"/>
              <a:t>Тёркин</a:t>
            </a:r>
            <a:r>
              <a:rPr lang="ru-RU" i="0" dirty="0"/>
              <a:t>.</a:t>
            </a:r>
          </a:p>
          <a:p>
            <a:pPr fontAlgn="base"/>
            <a:r>
              <a:rPr lang="ru-RU" sz="1600" b="1" i="0" dirty="0"/>
              <a:t>Глава 3. Перед </a:t>
            </a:r>
            <a:r>
              <a:rPr lang="ru-RU" sz="1600" b="1" i="0" dirty="0" smtClean="0"/>
              <a:t>боем.</a:t>
            </a:r>
            <a:endParaRPr lang="ru-RU" sz="1600" i="0" dirty="0"/>
          </a:p>
          <a:p>
            <a:pPr fontAlgn="base"/>
            <a:r>
              <a:rPr lang="ru-RU" i="0" dirty="0"/>
              <a:t>Отступление. </a:t>
            </a:r>
            <a:r>
              <a:rPr lang="ru-RU" i="0" dirty="0" err="1"/>
              <a:t>Тёркин</a:t>
            </a:r>
            <a:r>
              <a:rPr lang="ru-RU" i="0" dirty="0"/>
              <a:t> взвалил на себя обязанности политрука. </a:t>
            </a:r>
          </a:p>
          <a:p>
            <a:pPr fontAlgn="base"/>
            <a:r>
              <a:rPr lang="ru-RU" sz="1600" b="1" i="0" dirty="0"/>
              <a:t>Глава 4. </a:t>
            </a:r>
            <a:r>
              <a:rPr lang="ru-RU" sz="1600" b="1" i="0" dirty="0" smtClean="0"/>
              <a:t>Переправа.</a:t>
            </a:r>
            <a:endParaRPr lang="ru-RU" sz="1600" i="0" dirty="0"/>
          </a:p>
          <a:p>
            <a:pPr fontAlgn="base"/>
            <a:r>
              <a:rPr lang="ru-RU" i="0" dirty="0"/>
              <a:t>Артобстрел. Часть солдат утонула. Первый взвод уцелел. </a:t>
            </a:r>
            <a:r>
              <a:rPr lang="ru-RU" i="0" dirty="0" err="1" smtClean="0"/>
              <a:t>Тёркин</a:t>
            </a:r>
            <a:r>
              <a:rPr lang="ru-RU" i="0" dirty="0" smtClean="0"/>
              <a:t> </a:t>
            </a:r>
            <a:r>
              <a:rPr lang="ru-RU" i="0" dirty="0"/>
              <a:t>обещает помочь остальным с переправой</a:t>
            </a:r>
            <a:r>
              <a:rPr lang="ru-RU" i="0" dirty="0" smtClean="0"/>
              <a:t>.</a:t>
            </a:r>
            <a:endParaRPr lang="ru-RU" i="0" dirty="0"/>
          </a:p>
        </p:txBody>
      </p:sp>
    </p:spTree>
    <p:extLst>
      <p:ext uri="{BB962C8B-B14F-4D97-AF65-F5344CB8AC3E}">
        <p14:creationId xmlns:p14="http://schemas.microsoft.com/office/powerpoint/2010/main" val="57274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ПОРЯДОК ГЛАВ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562600" cy="2585323"/>
          </a:xfrm>
        </p:spPr>
        <p:txBody>
          <a:bodyPr/>
          <a:lstStyle/>
          <a:p>
            <a:pPr fontAlgn="base"/>
            <a:r>
              <a:rPr lang="ru-RU" b="1" i="0" dirty="0" smtClean="0"/>
              <a:t>Глава </a:t>
            </a:r>
            <a:r>
              <a:rPr lang="ru-RU" b="1" i="0" dirty="0"/>
              <a:t>5. О </a:t>
            </a:r>
            <a:r>
              <a:rPr lang="ru-RU" b="1" i="0" dirty="0" smtClean="0"/>
              <a:t>войне. </a:t>
            </a:r>
            <a:r>
              <a:rPr lang="ru-RU" i="0" dirty="0" smtClean="0"/>
              <a:t>Бой </a:t>
            </a:r>
            <a:r>
              <a:rPr lang="ru-RU" i="0" dirty="0"/>
              <a:t>идет святой и </a:t>
            </a:r>
            <a:r>
              <a:rPr lang="ru-RU" i="0" dirty="0" smtClean="0"/>
              <a:t>правый…</a:t>
            </a:r>
            <a:endParaRPr lang="ru-RU" i="0" dirty="0"/>
          </a:p>
          <a:p>
            <a:pPr fontAlgn="base"/>
            <a:r>
              <a:rPr lang="ru-RU" b="1" i="0" dirty="0" smtClean="0"/>
              <a:t>Глава </a:t>
            </a:r>
            <a:r>
              <a:rPr lang="ru-RU" b="1" i="0" dirty="0"/>
              <a:t>6. </a:t>
            </a:r>
            <a:r>
              <a:rPr lang="ru-RU" b="1" i="0" dirty="0" err="1"/>
              <a:t>Тёркин</a:t>
            </a:r>
            <a:r>
              <a:rPr lang="ru-RU" b="1" i="0" dirty="0"/>
              <a:t> </a:t>
            </a:r>
            <a:r>
              <a:rPr lang="ru-RU" b="1" i="0" dirty="0" smtClean="0"/>
              <a:t>ранен.</a:t>
            </a:r>
            <a:endParaRPr lang="ru-RU" i="0" dirty="0"/>
          </a:p>
          <a:p>
            <a:pPr fontAlgn="base"/>
            <a:r>
              <a:rPr lang="ru-RU" b="1" i="0" dirty="0" smtClean="0"/>
              <a:t>Глава </a:t>
            </a:r>
            <a:r>
              <a:rPr lang="ru-RU" b="1" i="0" dirty="0"/>
              <a:t>7. О </a:t>
            </a:r>
            <a:r>
              <a:rPr lang="ru-RU" b="1" i="0" dirty="0" smtClean="0"/>
              <a:t>награде. </a:t>
            </a:r>
            <a:r>
              <a:rPr lang="ru-RU" i="0" dirty="0" smtClean="0"/>
              <a:t>За </a:t>
            </a:r>
            <a:r>
              <a:rPr lang="ru-RU" i="0" dirty="0"/>
              <a:t>ранение Василию полагался орден</a:t>
            </a:r>
            <a:r>
              <a:rPr lang="ru-RU" i="0" dirty="0" smtClean="0"/>
              <a:t>..</a:t>
            </a:r>
            <a:endParaRPr lang="ru-RU" i="0" dirty="0"/>
          </a:p>
          <a:p>
            <a:pPr fontAlgn="base"/>
            <a:r>
              <a:rPr lang="ru-RU" b="1" i="0" dirty="0"/>
              <a:t>Глава 8. </a:t>
            </a:r>
            <a:r>
              <a:rPr lang="ru-RU" b="1" i="0" dirty="0" smtClean="0"/>
              <a:t>Гармонь.</a:t>
            </a:r>
            <a:endParaRPr lang="ru-RU" i="0" dirty="0"/>
          </a:p>
          <a:p>
            <a:pPr fontAlgn="base"/>
            <a:r>
              <a:rPr lang="ru-RU" b="1" i="0" dirty="0" smtClean="0"/>
              <a:t>Глава </a:t>
            </a:r>
            <a:r>
              <a:rPr lang="ru-RU" b="1" i="0" dirty="0"/>
              <a:t>9. Два </a:t>
            </a:r>
            <a:r>
              <a:rPr lang="ru-RU" b="1" i="0" dirty="0" smtClean="0"/>
              <a:t>солдата.</a:t>
            </a:r>
            <a:endParaRPr lang="ru-RU" i="0" dirty="0"/>
          </a:p>
          <a:p>
            <a:pPr fontAlgn="base"/>
            <a:r>
              <a:rPr lang="ru-RU" b="1" i="0" dirty="0" smtClean="0"/>
              <a:t>Глава </a:t>
            </a:r>
            <a:r>
              <a:rPr lang="ru-RU" b="1" i="0" dirty="0"/>
              <a:t>10. О </a:t>
            </a:r>
            <a:r>
              <a:rPr lang="ru-RU" b="1" i="0" dirty="0" smtClean="0"/>
              <a:t>потере.</a:t>
            </a:r>
            <a:r>
              <a:rPr lang="ru-RU" dirty="0"/>
              <a:t/>
            </a:r>
            <a:br>
              <a:rPr lang="ru-RU" dirty="0"/>
            </a:br>
            <a:r>
              <a:rPr lang="ru-RU" b="1" i="0" dirty="0"/>
              <a:t>Глава 11. </a:t>
            </a:r>
            <a:r>
              <a:rPr lang="ru-RU" b="1" i="0" dirty="0" smtClean="0"/>
              <a:t>Поединок. </a:t>
            </a:r>
            <a:r>
              <a:rPr lang="ru-RU" i="0" dirty="0" err="1" smtClean="0"/>
              <a:t>Тёркин</a:t>
            </a:r>
            <a:r>
              <a:rPr lang="ru-RU" i="0" dirty="0" smtClean="0"/>
              <a:t> </a:t>
            </a:r>
            <a:r>
              <a:rPr lang="ru-RU" i="0" dirty="0"/>
              <a:t>схлестнулся с немцем в рукопашной. </a:t>
            </a:r>
            <a:endParaRPr lang="ru-RU" i="0" dirty="0" smtClean="0"/>
          </a:p>
          <a:p>
            <a:pPr fontAlgn="base"/>
            <a:r>
              <a:rPr lang="ru-RU" b="1" i="0" dirty="0" smtClean="0"/>
              <a:t>Глава </a:t>
            </a:r>
            <a:r>
              <a:rPr lang="ru-RU" b="1" i="0" dirty="0"/>
              <a:t>12. От </a:t>
            </a:r>
            <a:r>
              <a:rPr lang="ru-RU" b="1" i="0" dirty="0" smtClean="0"/>
              <a:t>автора.</a:t>
            </a:r>
            <a:endParaRPr lang="ru-RU" i="0" dirty="0"/>
          </a:p>
          <a:p>
            <a:pPr fontAlgn="base"/>
            <a:r>
              <a:rPr lang="ru-RU" b="1" i="0" dirty="0" smtClean="0"/>
              <a:t>Глава </a:t>
            </a:r>
            <a:r>
              <a:rPr lang="ru-RU" b="1" i="0" dirty="0"/>
              <a:t>13. Кто стрелял?</a:t>
            </a:r>
            <a:endParaRPr lang="ru-RU" i="0" dirty="0"/>
          </a:p>
          <a:p>
            <a:pPr fontAlgn="base"/>
            <a:r>
              <a:rPr lang="ru-RU" b="1" i="0" dirty="0" smtClean="0"/>
              <a:t>Глава </a:t>
            </a:r>
            <a:r>
              <a:rPr lang="ru-RU" b="1" i="0" dirty="0"/>
              <a:t>14. О </a:t>
            </a:r>
            <a:r>
              <a:rPr lang="ru-RU" b="1" i="0" dirty="0" smtClean="0"/>
              <a:t>герое. </a:t>
            </a:r>
            <a:r>
              <a:rPr lang="ru-RU" i="0" dirty="0" err="1" smtClean="0"/>
              <a:t>Тёркин</a:t>
            </a:r>
            <a:r>
              <a:rPr lang="ru-RU" i="0" dirty="0" smtClean="0"/>
              <a:t> вспоминает край родной. </a:t>
            </a:r>
          </a:p>
          <a:p>
            <a:pPr fontAlgn="base"/>
            <a:r>
              <a:rPr lang="ru-RU" b="1" i="0" dirty="0" smtClean="0"/>
              <a:t>Глава 15. Генерал.</a:t>
            </a:r>
            <a:endParaRPr lang="ru-RU" i="0" dirty="0" smtClean="0"/>
          </a:p>
          <a:p>
            <a:pPr fontAlgn="base"/>
            <a:r>
              <a:rPr lang="ru-RU" b="1" i="0" dirty="0" smtClean="0"/>
              <a:t>Глава </a:t>
            </a:r>
            <a:r>
              <a:rPr lang="ru-RU" b="1" i="0" dirty="0"/>
              <a:t>16. О </a:t>
            </a:r>
            <a:r>
              <a:rPr lang="ru-RU" b="1" i="0" dirty="0" smtClean="0"/>
              <a:t>себе.</a:t>
            </a:r>
            <a:r>
              <a:rPr lang="ru-RU" i="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21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ПОРЯДОК ГЛАВ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562600" cy="2585323"/>
          </a:xfrm>
        </p:spPr>
        <p:txBody>
          <a:bodyPr/>
          <a:lstStyle/>
          <a:p>
            <a:pPr fontAlgn="base"/>
            <a:r>
              <a:rPr lang="ru-RU" b="1" i="0" dirty="0" smtClean="0"/>
              <a:t>Глава </a:t>
            </a:r>
            <a:r>
              <a:rPr lang="ru-RU" b="1" i="0" dirty="0"/>
              <a:t>17. Бой в </a:t>
            </a:r>
            <a:r>
              <a:rPr lang="ru-RU" b="1" i="0" dirty="0" smtClean="0"/>
              <a:t>болоте.</a:t>
            </a:r>
            <a:endParaRPr lang="ru-RU" i="0" dirty="0"/>
          </a:p>
          <a:p>
            <a:pPr fontAlgn="base"/>
            <a:r>
              <a:rPr lang="ru-RU" b="1" i="0" dirty="0" smtClean="0"/>
              <a:t>Глава </a:t>
            </a:r>
            <a:r>
              <a:rPr lang="ru-RU" b="1" i="0" dirty="0"/>
              <a:t>18. О </a:t>
            </a:r>
            <a:r>
              <a:rPr lang="ru-RU" b="1" i="0" dirty="0" smtClean="0"/>
              <a:t>любви. </a:t>
            </a:r>
            <a:r>
              <a:rPr lang="ru-RU" i="0" dirty="0" smtClean="0"/>
              <a:t>Бойцы </a:t>
            </a:r>
            <a:r>
              <a:rPr lang="ru-RU" i="0" dirty="0"/>
              <a:t>вспоминают любимых </a:t>
            </a:r>
            <a:r>
              <a:rPr lang="ru-RU" i="0" dirty="0" smtClean="0"/>
              <a:t>женщин.</a:t>
            </a:r>
            <a:endParaRPr lang="ru-RU" i="0" dirty="0"/>
          </a:p>
          <a:p>
            <a:pPr fontAlgn="base"/>
            <a:r>
              <a:rPr lang="ru-RU" b="1" i="0" dirty="0"/>
              <a:t>Глава 19. Отдых </a:t>
            </a:r>
            <a:r>
              <a:rPr lang="ru-RU" b="1" i="0" dirty="0" err="1" smtClean="0"/>
              <a:t>Тёркина</a:t>
            </a:r>
            <a:r>
              <a:rPr lang="ru-RU" b="1" i="0" dirty="0" smtClean="0"/>
              <a:t>. </a:t>
            </a:r>
            <a:r>
              <a:rPr lang="ru-RU" i="0" dirty="0" smtClean="0"/>
              <a:t>Отоспаться </a:t>
            </a:r>
            <a:r>
              <a:rPr lang="ru-RU" i="0" dirty="0"/>
              <a:t>на войне не получается. </a:t>
            </a:r>
            <a:r>
              <a:rPr lang="ru-RU" b="1" i="0" dirty="0" smtClean="0"/>
              <a:t>Глава </a:t>
            </a:r>
            <a:r>
              <a:rPr lang="ru-RU" b="1" i="0" dirty="0"/>
              <a:t>20. В </a:t>
            </a:r>
            <a:r>
              <a:rPr lang="ru-RU" b="1" i="0" dirty="0" smtClean="0"/>
              <a:t>наступлении.</a:t>
            </a:r>
            <a:endParaRPr lang="ru-RU" i="0" dirty="0"/>
          </a:p>
          <a:p>
            <a:pPr fontAlgn="base"/>
            <a:r>
              <a:rPr lang="ru-RU" b="1" i="0" dirty="0"/>
              <a:t>Глава 21. Смерть и </a:t>
            </a:r>
            <a:r>
              <a:rPr lang="ru-RU" b="1" i="0" dirty="0" smtClean="0"/>
              <a:t>воин.</a:t>
            </a:r>
            <a:endParaRPr lang="ru-RU" i="0" dirty="0"/>
          </a:p>
          <a:p>
            <a:pPr fontAlgn="base"/>
            <a:r>
              <a:rPr lang="ru-RU" b="1" i="0" dirty="0"/>
              <a:t>Глава 22. </a:t>
            </a:r>
            <a:r>
              <a:rPr lang="ru-RU" b="1" i="0" dirty="0" err="1"/>
              <a:t>Тёркин</a:t>
            </a:r>
            <a:r>
              <a:rPr lang="ru-RU" b="1" i="0" dirty="0"/>
              <a:t> </a:t>
            </a:r>
            <a:r>
              <a:rPr lang="ru-RU" b="1" i="0" dirty="0" smtClean="0"/>
              <a:t>пишет.</a:t>
            </a:r>
            <a:endParaRPr lang="ru-RU" i="0" dirty="0"/>
          </a:p>
          <a:p>
            <a:pPr fontAlgn="base"/>
            <a:r>
              <a:rPr lang="ru-RU" b="1" i="0" dirty="0"/>
              <a:t>Глава 23. </a:t>
            </a:r>
            <a:r>
              <a:rPr lang="ru-RU" b="1" i="0" dirty="0" err="1"/>
              <a:t>Тёркин</a:t>
            </a:r>
            <a:r>
              <a:rPr lang="ru-RU" b="1" i="0" dirty="0"/>
              <a:t> – </a:t>
            </a:r>
            <a:r>
              <a:rPr lang="ru-RU" b="1" i="0" dirty="0" err="1" smtClean="0"/>
              <a:t>Тёркин</a:t>
            </a:r>
            <a:r>
              <a:rPr lang="ru-RU" b="1" i="0" dirty="0" smtClean="0"/>
              <a:t>. </a:t>
            </a:r>
            <a:r>
              <a:rPr lang="ru-RU" i="0" dirty="0" smtClean="0"/>
              <a:t>Василий </a:t>
            </a:r>
            <a:r>
              <a:rPr lang="ru-RU" i="0" dirty="0"/>
              <a:t>знакомится с однофамильцем. Парня зовут Иван. Старшина отдает распоряжение, что каждая рота будет иметь своего </a:t>
            </a:r>
            <a:r>
              <a:rPr lang="ru-RU" i="0" dirty="0" err="1"/>
              <a:t>Тёркина</a:t>
            </a:r>
            <a:r>
              <a:rPr lang="ru-RU" i="0" dirty="0" smtClean="0"/>
              <a:t>.</a:t>
            </a:r>
            <a:r>
              <a:rPr lang="ru-RU" b="1" i="0" dirty="0"/>
              <a:t> Глава 24. От </a:t>
            </a:r>
            <a:r>
              <a:rPr lang="ru-RU" b="1" i="0" dirty="0" smtClean="0"/>
              <a:t>автора. </a:t>
            </a:r>
            <a:r>
              <a:rPr lang="ru-RU" i="0" dirty="0" smtClean="0"/>
              <a:t>Все </a:t>
            </a:r>
            <a:r>
              <a:rPr lang="ru-RU" i="0" dirty="0"/>
              <a:t>наслышаны о </a:t>
            </a:r>
            <a:r>
              <a:rPr lang="ru-RU" i="0" dirty="0" err="1"/>
              <a:t>Тёркине</a:t>
            </a:r>
            <a:r>
              <a:rPr lang="ru-RU" i="0" dirty="0"/>
              <a:t>. </a:t>
            </a:r>
          </a:p>
          <a:p>
            <a:pPr fontAlgn="base"/>
            <a:r>
              <a:rPr lang="ru-RU" b="1" i="0" dirty="0"/>
              <a:t>Глава 25. Дед и </a:t>
            </a:r>
            <a:r>
              <a:rPr lang="ru-RU" b="1" i="0" dirty="0" smtClean="0"/>
              <a:t>баба. </a:t>
            </a:r>
            <a:r>
              <a:rPr lang="ru-RU" i="0" dirty="0" smtClean="0"/>
              <a:t>Три </a:t>
            </a:r>
            <a:r>
              <a:rPr lang="ru-RU" i="0" dirty="0"/>
              <a:t>года от начала войны. </a:t>
            </a:r>
            <a:endParaRPr lang="ru-RU" i="0" dirty="0" smtClean="0"/>
          </a:p>
          <a:p>
            <a:pPr fontAlgn="base"/>
            <a:r>
              <a:rPr lang="ru-RU" b="1" i="0" dirty="0" smtClean="0"/>
              <a:t>Глава </a:t>
            </a:r>
            <a:r>
              <a:rPr lang="ru-RU" b="1" i="0" dirty="0"/>
              <a:t>26. На </a:t>
            </a:r>
            <a:r>
              <a:rPr lang="ru-RU" b="1" i="0" dirty="0" smtClean="0"/>
              <a:t>Днепре. </a:t>
            </a:r>
            <a:r>
              <a:rPr lang="ru-RU" i="0" dirty="0" err="1" smtClean="0"/>
              <a:t>Тёркин</a:t>
            </a:r>
            <a:r>
              <a:rPr lang="ru-RU" i="0" dirty="0" smtClean="0"/>
              <a:t> </a:t>
            </a:r>
            <a:r>
              <a:rPr lang="ru-RU" i="0" dirty="0"/>
              <a:t>с полком рядом с родной землей.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29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ПОРЯДОК ГЛАВ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562600" cy="3877985"/>
          </a:xfrm>
        </p:spPr>
        <p:txBody>
          <a:bodyPr/>
          <a:lstStyle/>
          <a:p>
            <a:pPr fontAlgn="base"/>
            <a:r>
              <a:rPr lang="ru-RU" b="1" i="0" dirty="0" smtClean="0"/>
              <a:t>Глава </a:t>
            </a:r>
            <a:r>
              <a:rPr lang="ru-RU" b="1" i="0" dirty="0"/>
              <a:t>27. Про </a:t>
            </a:r>
            <a:r>
              <a:rPr lang="ru-RU" b="1" i="0" dirty="0" smtClean="0"/>
              <a:t>солдата-сироту.</a:t>
            </a:r>
            <a:endParaRPr lang="ru-RU" i="0" dirty="0"/>
          </a:p>
          <a:p>
            <a:pPr fontAlgn="base"/>
            <a:r>
              <a:rPr lang="ru-RU" i="0" dirty="0"/>
              <a:t>Взятие Берлина популярная тема среди солдат. </a:t>
            </a:r>
            <a:endParaRPr lang="ru-RU" i="0" dirty="0" smtClean="0"/>
          </a:p>
          <a:p>
            <a:pPr fontAlgn="base"/>
            <a:r>
              <a:rPr lang="ru-RU" b="1" i="0" dirty="0" smtClean="0"/>
              <a:t>Глава </a:t>
            </a:r>
            <a:r>
              <a:rPr lang="ru-RU" b="1" i="0" dirty="0"/>
              <a:t>28. По дороге на </a:t>
            </a:r>
            <a:r>
              <a:rPr lang="ru-RU" b="1" i="0" dirty="0" smtClean="0"/>
              <a:t>Берлин.</a:t>
            </a:r>
            <a:endParaRPr lang="ru-RU" i="0" dirty="0"/>
          </a:p>
          <a:p>
            <a:pPr fontAlgn="base"/>
            <a:r>
              <a:rPr lang="ru-RU" i="0" dirty="0"/>
              <a:t>Европа освобождена. Солдаты мечтают о доме. Навстречу попалась русская </a:t>
            </a:r>
            <a:r>
              <a:rPr lang="ru-RU" i="0" dirty="0" smtClean="0"/>
              <a:t>женщина.</a:t>
            </a:r>
            <a:endParaRPr lang="ru-RU" i="0" dirty="0"/>
          </a:p>
          <a:p>
            <a:pPr fontAlgn="base"/>
            <a:r>
              <a:rPr lang="ru-RU" b="1" i="0" dirty="0"/>
              <a:t>Глава 29. В </a:t>
            </a:r>
            <a:r>
              <a:rPr lang="ru-RU" b="1" i="0" dirty="0" smtClean="0"/>
              <a:t>бане.</a:t>
            </a:r>
            <a:endParaRPr lang="ru-RU" i="0" dirty="0"/>
          </a:p>
          <a:p>
            <a:pPr fontAlgn="base"/>
            <a:r>
              <a:rPr lang="ru-RU" i="0" dirty="0"/>
              <a:t>Солдаты парятся. Впервые за долгое время. На теле каждого шрамы и рубцы. Гимнастерки ребят в орденах и медалях.</a:t>
            </a:r>
          </a:p>
          <a:p>
            <a:pPr fontAlgn="base"/>
            <a:r>
              <a:rPr lang="ru-RU" b="1" i="0" dirty="0"/>
              <a:t>Глава 30. От </a:t>
            </a:r>
            <a:r>
              <a:rPr lang="ru-RU" b="1" i="0" dirty="0" smtClean="0"/>
              <a:t>автора.</a:t>
            </a:r>
            <a:endParaRPr lang="ru-RU" i="0" dirty="0"/>
          </a:p>
          <a:p>
            <a:pPr fontAlgn="base"/>
            <a:r>
              <a:rPr lang="ru-RU" i="0" dirty="0"/>
              <a:t>Автор просит не забывать русского солдата </a:t>
            </a:r>
            <a:r>
              <a:rPr lang="ru-RU" i="0" dirty="0" err="1"/>
              <a:t>Тёркина</a:t>
            </a:r>
            <a:r>
              <a:rPr lang="ru-RU" i="0" dirty="0"/>
              <a:t> и после войны. Ведь именно его шутки и прибаутки помогали выжить в трудное для всех время.</a:t>
            </a:r>
          </a:p>
          <a:p>
            <a:pPr fontAlgn="base"/>
            <a:endParaRPr lang="ru-RU" i="0" dirty="0"/>
          </a:p>
          <a:p>
            <a:r>
              <a:rPr lang="ru-RU" dirty="0"/>
              <a:t/>
            </a:r>
            <a:br>
              <a:rPr lang="ru-RU" dirty="0"/>
            </a:br>
            <a:endParaRPr lang="ru-RU" i="0" dirty="0"/>
          </a:p>
          <a:p>
            <a:pPr fontAlgn="base"/>
            <a:endParaRPr lang="ru-RU" i="0" dirty="0"/>
          </a:p>
          <a:p>
            <a:pPr fontAlgn="base"/>
            <a:endParaRPr lang="ru-RU" i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33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288449" y="129945"/>
            <a:ext cx="5192078" cy="369332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latin typeface="Arial" charset="0"/>
              </a:rPr>
              <a:t>КОМПОЗИЦИЯ ПОЭМЫ</a:t>
            </a:r>
          </a:p>
        </p:txBody>
      </p:sp>
      <p:sp>
        <p:nvSpPr>
          <p:cNvPr id="7171" name="Rectangle 5"/>
          <p:cNvSpPr>
            <a:spLocks noGrp="1"/>
          </p:cNvSpPr>
          <p:nvPr>
            <p:ph type="body" sz="half" idx="2"/>
          </p:nvPr>
        </p:nvSpPr>
        <p:spPr>
          <a:xfrm>
            <a:off x="217487" y="590391"/>
            <a:ext cx="3429000" cy="2400657"/>
          </a:xfrm>
        </p:spPr>
        <p:txBody>
          <a:bodyPr/>
          <a:lstStyle/>
          <a:p>
            <a:pPr algn="l" eaLnBrk="1" hangingPunct="1"/>
            <a:r>
              <a:rPr lang="ru-RU" altLang="ru-RU" sz="2000" i="0" dirty="0" smtClean="0">
                <a:latin typeface="Arial" charset="0"/>
              </a:rPr>
              <a:t>     Книга </a:t>
            </a:r>
            <a:r>
              <a:rPr lang="ru-RU" altLang="ru-RU" sz="2000" i="0" dirty="0">
                <a:latin typeface="Arial" charset="0"/>
              </a:rPr>
              <a:t>состоит из </a:t>
            </a:r>
            <a:r>
              <a:rPr lang="ru-RU" altLang="ru-RU" sz="2000" b="1" i="0" dirty="0">
                <a:latin typeface="Arial" charset="0"/>
              </a:rPr>
              <a:t>30</a:t>
            </a:r>
            <a:r>
              <a:rPr lang="ru-RU" altLang="ru-RU" sz="2000" i="0" dirty="0">
                <a:latin typeface="Arial" charset="0"/>
              </a:rPr>
              <a:t> глав. </a:t>
            </a:r>
          </a:p>
          <a:p>
            <a:pPr algn="l" eaLnBrk="1" hangingPunct="1"/>
            <a:r>
              <a:rPr lang="ru-RU" altLang="ru-RU" sz="2000" i="0" dirty="0"/>
              <a:t>Каждая глава – самостоятельное произведение. Но главы объединены одним главным героем – </a:t>
            </a:r>
            <a:r>
              <a:rPr lang="ru-RU" altLang="ru-RU" sz="2000" i="0" dirty="0" smtClean="0"/>
              <a:t>Василием </a:t>
            </a:r>
            <a:r>
              <a:rPr lang="ru-RU" altLang="ru-RU" sz="2000" i="0" dirty="0" err="1" smtClean="0"/>
              <a:t>Тёркиным</a:t>
            </a:r>
            <a:r>
              <a:rPr lang="ru-RU" altLang="ru-RU" sz="2000" i="0" dirty="0" smtClean="0"/>
              <a:t>.</a:t>
            </a:r>
            <a:endParaRPr lang="ru-RU" altLang="ru-RU" sz="2000" i="0" dirty="0"/>
          </a:p>
          <a:p>
            <a:pPr eaLnBrk="1" hangingPunct="1">
              <a:lnSpc>
                <a:spcPct val="80000"/>
              </a:lnSpc>
            </a:pPr>
            <a:endParaRPr lang="ru-RU" altLang="ru-RU" sz="2000" dirty="0">
              <a:latin typeface="Arial" charset="0"/>
            </a:endParaRPr>
          </a:p>
        </p:txBody>
      </p:sp>
      <p:pic>
        <p:nvPicPr>
          <p:cNvPr id="7172" name="Picture 6" descr="p335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8887" y="784225"/>
            <a:ext cx="1752600" cy="1958702"/>
          </a:xfrm>
        </p:spPr>
      </p:pic>
    </p:spTree>
    <p:extLst>
      <p:ext uri="{BB962C8B-B14F-4D97-AF65-F5344CB8AC3E}">
        <p14:creationId xmlns:p14="http://schemas.microsoft.com/office/powerpoint/2010/main" val="348282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 idx="4294967295"/>
          </p:nvPr>
        </p:nvSpPr>
        <p:spPr>
          <a:xfrm>
            <a:off x="315491" y="87754"/>
            <a:ext cx="5192078" cy="369332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latin typeface="Arial" charset="0"/>
              </a:rPr>
              <a:t>ИСТОРИЯ СОЗДАНИЯ ПОЭМЫ</a:t>
            </a:r>
          </a:p>
        </p:txBody>
      </p:sp>
      <p:sp>
        <p:nvSpPr>
          <p:cNvPr id="5123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35211" y="639635"/>
            <a:ext cx="4120876" cy="243759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altLang="ru-RU" sz="1600" b="1" i="0" dirty="0" smtClean="0">
                <a:latin typeface="Arial" charset="0"/>
              </a:rPr>
              <a:t>     11 </a:t>
            </a:r>
            <a:r>
              <a:rPr lang="ru-RU" altLang="ru-RU" sz="1600" b="1" i="0" dirty="0">
                <a:latin typeface="Arial" charset="0"/>
              </a:rPr>
              <a:t>декабря 1939</a:t>
            </a:r>
            <a:r>
              <a:rPr lang="ru-RU" altLang="ru-RU" sz="1600" i="0" dirty="0">
                <a:latin typeface="Arial" charset="0"/>
              </a:rPr>
              <a:t> года в газете Ленинградского военного округа «На страже Родины» появилось стихотворение </a:t>
            </a:r>
            <a:r>
              <a:rPr lang="ru-RU" altLang="ru-RU" sz="1600" i="0" dirty="0" err="1" smtClean="0">
                <a:latin typeface="Arial" charset="0"/>
              </a:rPr>
              <a:t>А.Твардовского</a:t>
            </a:r>
            <a:r>
              <a:rPr lang="ru-RU" altLang="ru-RU" sz="1600" i="0" dirty="0" smtClean="0">
                <a:latin typeface="Arial" charset="0"/>
              </a:rPr>
              <a:t> </a:t>
            </a:r>
            <a:r>
              <a:rPr lang="ru-RU" altLang="ru-RU" sz="1600" b="1" i="0" dirty="0">
                <a:latin typeface="Arial" charset="0"/>
              </a:rPr>
              <a:t>«На привале»,</a:t>
            </a:r>
            <a:r>
              <a:rPr lang="ru-RU" altLang="ru-RU" sz="1600" i="0" dirty="0">
                <a:latin typeface="Arial" charset="0"/>
              </a:rPr>
              <a:t> развитое впоследствии в одноименную главу поэмы «Василий </a:t>
            </a:r>
            <a:r>
              <a:rPr lang="ru-RU" altLang="ru-RU" sz="1600" i="0" dirty="0" err="1" smtClean="0">
                <a:latin typeface="Arial" charset="0"/>
              </a:rPr>
              <a:t>Тёркин</a:t>
            </a:r>
            <a:r>
              <a:rPr lang="ru-RU" altLang="ru-RU" sz="1600" i="0" dirty="0" smtClean="0">
                <a:latin typeface="Arial" charset="0"/>
              </a:rPr>
              <a:t>». </a:t>
            </a:r>
            <a:r>
              <a:rPr lang="ru-RU" altLang="ru-RU" sz="1600" i="0" dirty="0">
                <a:latin typeface="Arial" charset="0"/>
              </a:rPr>
              <a:t>Глава </a:t>
            </a:r>
            <a:r>
              <a:rPr lang="ru-RU" altLang="ru-RU" sz="1600" b="1" i="0" dirty="0">
                <a:latin typeface="Arial" charset="0"/>
              </a:rPr>
              <a:t>«Гармонь»</a:t>
            </a:r>
            <a:r>
              <a:rPr lang="ru-RU" altLang="ru-RU" sz="1600" i="0" dirty="0">
                <a:latin typeface="Arial" charset="0"/>
              </a:rPr>
              <a:t> была написана в 1940 году, во время Финской кампании создавалась глава </a:t>
            </a:r>
            <a:r>
              <a:rPr lang="ru-RU" altLang="ru-RU" sz="1600" b="1" i="0" dirty="0">
                <a:latin typeface="Arial" charset="0"/>
              </a:rPr>
              <a:t>«Переправа».</a:t>
            </a:r>
            <a:r>
              <a:rPr lang="ru-RU" altLang="ru-RU" sz="1600" i="0" dirty="0">
                <a:latin typeface="Arial" charset="0"/>
              </a:rPr>
              <a:t> Таким образом, Василий </a:t>
            </a:r>
            <a:r>
              <a:rPr lang="ru-RU" altLang="ru-RU" sz="1600" i="0" dirty="0" err="1" smtClean="0">
                <a:latin typeface="Arial" charset="0"/>
              </a:rPr>
              <a:t>Тёркин</a:t>
            </a:r>
            <a:r>
              <a:rPr lang="ru-RU" altLang="ru-RU" sz="1600" i="0" dirty="0" smtClean="0">
                <a:latin typeface="Arial" charset="0"/>
              </a:rPr>
              <a:t> </a:t>
            </a:r>
            <a:r>
              <a:rPr lang="ru-RU" altLang="ru-RU" sz="1600" i="0" dirty="0">
                <a:latin typeface="Arial" charset="0"/>
              </a:rPr>
              <a:t>поначалу был героем Финской войны </a:t>
            </a:r>
            <a:r>
              <a:rPr lang="ru-RU" altLang="ru-RU" sz="1600" i="0" dirty="0" smtClean="0">
                <a:latin typeface="Arial" charset="0"/>
              </a:rPr>
              <a:t>1939-1940 </a:t>
            </a:r>
            <a:r>
              <a:rPr lang="ru-RU" altLang="ru-RU" sz="1600" i="0" dirty="0">
                <a:latin typeface="Arial" charset="0"/>
              </a:rPr>
              <a:t>годов.</a:t>
            </a:r>
          </a:p>
        </p:txBody>
      </p:sp>
      <p:pic>
        <p:nvPicPr>
          <p:cNvPr id="5124" name="Picture 7" descr="07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2681" y="784226"/>
            <a:ext cx="1302897" cy="1371600"/>
          </a:xfrm>
        </p:spPr>
      </p:pic>
    </p:spTree>
    <p:extLst>
      <p:ext uri="{BB962C8B-B14F-4D97-AF65-F5344CB8AC3E}">
        <p14:creationId xmlns:p14="http://schemas.microsoft.com/office/powerpoint/2010/main" val="23088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84803"/>
          </a:xfrm>
        </p:spPr>
        <p:txBody>
          <a:bodyPr/>
          <a:lstStyle/>
          <a:p>
            <a:pPr algn="ctr"/>
            <a:r>
              <a:rPr lang="ru-RU" sz="2400" dirty="0" smtClean="0"/>
              <a:t>ОСНОВНАЯ МЫСЛЬ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86400" cy="2800767"/>
          </a:xfrm>
        </p:spPr>
        <p:txBody>
          <a:bodyPr/>
          <a:lstStyle/>
          <a:p>
            <a:r>
              <a:rPr lang="ru-RU" i="0" dirty="0" smtClean="0"/>
              <a:t>     Главным </a:t>
            </a:r>
            <a:r>
              <a:rPr lang="ru-RU" i="0" dirty="0"/>
              <a:t>лейтмотивом поэмы становятся </a:t>
            </a:r>
            <a:endParaRPr lang="ru-RU" i="0" dirty="0" smtClean="0"/>
          </a:p>
          <a:p>
            <a:r>
              <a:rPr lang="ru-RU" i="0" dirty="0" smtClean="0"/>
              <a:t>праведность </a:t>
            </a:r>
            <a:r>
              <a:rPr lang="ru-RU" i="0" dirty="0"/>
              <a:t>сражений за жизнь и свободу своей </a:t>
            </a:r>
            <a:endParaRPr lang="ru-RU" i="0" dirty="0" smtClean="0"/>
          </a:p>
          <a:p>
            <a:r>
              <a:rPr lang="ru-RU" i="0" dirty="0" smtClean="0"/>
              <a:t>Родины</a:t>
            </a:r>
            <a:r>
              <a:rPr lang="ru-RU" i="0" dirty="0"/>
              <a:t>, святость этой борьбы. В такой </a:t>
            </a:r>
            <a:endParaRPr lang="ru-RU" i="0" dirty="0" smtClean="0"/>
          </a:p>
          <a:p>
            <a:r>
              <a:rPr lang="ru-RU" i="0" dirty="0" smtClean="0"/>
              <a:t>непрекращающейся </a:t>
            </a:r>
            <a:r>
              <a:rPr lang="ru-RU" i="0" dirty="0"/>
              <a:t>борьбе нужны именно такие </a:t>
            </a:r>
            <a:endParaRPr lang="ru-RU" i="0" dirty="0" smtClean="0"/>
          </a:p>
          <a:p>
            <a:r>
              <a:rPr lang="ru-RU" i="0" dirty="0" smtClean="0"/>
              <a:t>люди</a:t>
            </a:r>
            <a:r>
              <a:rPr lang="ru-RU" i="0" dirty="0"/>
              <a:t>, как </a:t>
            </a:r>
            <a:r>
              <a:rPr lang="ru-RU" i="0" dirty="0" err="1" smtClean="0"/>
              <a:t>Тёркин</a:t>
            </a:r>
            <a:r>
              <a:rPr lang="ru-RU" i="0" dirty="0" smtClean="0"/>
              <a:t>. </a:t>
            </a:r>
            <a:r>
              <a:rPr lang="ru-RU" i="0" dirty="0"/>
              <a:t>Это воины, способные не </a:t>
            </a:r>
            <a:endParaRPr lang="ru-RU" i="0" dirty="0" smtClean="0"/>
          </a:p>
          <a:p>
            <a:r>
              <a:rPr lang="ru-RU" i="0" dirty="0" smtClean="0"/>
              <a:t>только дать </a:t>
            </a:r>
            <a:r>
              <a:rPr lang="ru-RU" i="0" dirty="0"/>
              <a:t>отпор коварному врагу, но и </a:t>
            </a:r>
            <a:endParaRPr lang="ru-RU" i="0" dirty="0" smtClean="0"/>
          </a:p>
          <a:p>
            <a:r>
              <a:rPr lang="ru-RU" i="0" dirty="0" smtClean="0"/>
              <a:t>неунывающие перед </a:t>
            </a:r>
            <a:r>
              <a:rPr lang="ru-RU" i="0" dirty="0"/>
              <a:t>сложными жизненными ситуациями, бойцы, преисполненные патриотизмом и верой в победу.</a:t>
            </a:r>
          </a:p>
          <a:p>
            <a:r>
              <a:rPr lang="ru-RU" i="0" dirty="0"/>
              <a:t>Соблюдая принцип реальности, автор не всегда делает </a:t>
            </a:r>
            <a:r>
              <a:rPr lang="ru-RU" i="0" dirty="0" err="1" smtClean="0"/>
              <a:t>Тёркина</a:t>
            </a:r>
            <a:r>
              <a:rPr lang="ru-RU" i="0" dirty="0" smtClean="0"/>
              <a:t> </a:t>
            </a:r>
            <a:r>
              <a:rPr lang="ru-RU" i="0" dirty="0"/>
              <a:t>центральным персонажем, иногда Василий отходит на второй план. Есть в поэме и лирические отступления, и внутренние монологи, и рассуждения автора и персонажей.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708025"/>
            <a:ext cx="1219200" cy="105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55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sz="half" idx="1"/>
          </p:nvPr>
        </p:nvSpPr>
        <p:spPr>
          <a:xfrm>
            <a:off x="141287" y="74851"/>
            <a:ext cx="5562600" cy="4308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b="1" i="0" dirty="0" smtClean="0">
                <a:solidFill>
                  <a:schemeClr val="bg2"/>
                </a:solidFill>
              </a:rPr>
              <a:t>Почему автор каждую главу создавал как самостоятельное произведение?</a:t>
            </a:r>
          </a:p>
        </p:txBody>
      </p:sp>
      <p:sp>
        <p:nvSpPr>
          <p:cNvPr id="7172" name="Текст 3"/>
          <p:cNvSpPr>
            <a:spLocks noGrp="1"/>
          </p:cNvSpPr>
          <p:nvPr>
            <p:ph type="body" sz="half" idx="2"/>
          </p:nvPr>
        </p:nvSpPr>
        <p:spPr>
          <a:xfrm>
            <a:off x="217487" y="708025"/>
            <a:ext cx="5334000" cy="23698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defRPr/>
            </a:pPr>
            <a:r>
              <a:rPr lang="ru-RU" b="1" i="0" dirty="0" smtClean="0">
                <a:solidFill>
                  <a:schemeClr val="bg2"/>
                </a:solidFill>
              </a:rPr>
              <a:t>    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Поэма создавалась в страшные годы войны.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Бойцы не имели возможности читать главы 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по порядку. Они не  могли знать предыдущих 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глав. Они читали то, что попадалось им в руки, 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но им было понятно, о чем эта поэма.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i="0" dirty="0"/>
              <a:t>Она имеет «свободный» сюжет, который позволяет включать или выключать, а также переставлять главы без особого ущерба для </a:t>
            </a:r>
            <a:r>
              <a:rPr lang="ru-RU" i="0" dirty="0" smtClean="0"/>
              <a:t>смысла.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i="0" dirty="0"/>
              <a:t> </a:t>
            </a:r>
            <a:r>
              <a:rPr lang="ru-RU" i="0" dirty="0" smtClean="0"/>
              <a:t>                                   Эта </a:t>
            </a:r>
            <a:r>
              <a:rPr lang="ru-RU" i="0" dirty="0"/>
              <a:t>книга про бойца</a:t>
            </a:r>
          </a:p>
          <a:p>
            <a:pPr algn="ctr" eaLnBrk="1" hangingPunct="1">
              <a:defRPr/>
            </a:pPr>
            <a:r>
              <a:rPr lang="ru-RU" i="0" dirty="0"/>
              <a:t>Без начала и конца</a:t>
            </a:r>
            <a:r>
              <a:rPr lang="ru-RU" i="0" dirty="0" smtClean="0"/>
              <a:t>…</a:t>
            </a:r>
          </a:p>
          <a:p>
            <a:pPr algn="just" eaLnBrk="1" hangingPunct="1">
              <a:defRPr/>
            </a:pPr>
            <a:endParaRPr lang="ru-RU" b="1" i="0" dirty="0" smtClean="0">
              <a:solidFill>
                <a:schemeClr val="bg2"/>
              </a:solidFill>
            </a:endParaRPr>
          </a:p>
          <a:p>
            <a:pPr algn="just" eaLnBrk="1" hangingPunct="1">
              <a:defRPr/>
            </a:pPr>
            <a:endParaRPr lang="ru-RU" b="1" dirty="0" smtClean="0">
              <a:solidFill>
                <a:schemeClr val="bg2"/>
              </a:solidFill>
            </a:endParaRPr>
          </a:p>
        </p:txBody>
      </p:sp>
      <p:pic>
        <p:nvPicPr>
          <p:cNvPr id="4" name="Picture 6" descr="http://so-chinenie.ru/wp-content/uploads/2014/04/vasiliy-tyor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2287" y="708024"/>
            <a:ext cx="1219200" cy="87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874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7487" y="631825"/>
            <a:ext cx="5410200" cy="2677656"/>
          </a:xfrm>
        </p:spPr>
        <p:txBody>
          <a:bodyPr/>
          <a:lstStyle/>
          <a:p>
            <a:pPr>
              <a:buNone/>
            </a:pPr>
            <a:r>
              <a:rPr lang="ru-RU" sz="1600" i="0" dirty="0" smtClean="0"/>
              <a:t>     В произведении </a:t>
            </a:r>
            <a:r>
              <a:rPr lang="ru-RU" sz="1600" i="0" dirty="0"/>
              <a:t>война изображена, как она есть – в буднях и героике, переплетении обыденного, подчас даже комического с возвышенным и трагедийным. Во вступительной </a:t>
            </a:r>
            <a:r>
              <a:rPr lang="ru-RU" sz="1600" i="0" dirty="0" smtClean="0"/>
              <a:t>главе </a:t>
            </a:r>
            <a:r>
              <a:rPr lang="ru-RU" sz="1600" i="0" dirty="0"/>
              <a:t>«От автора» поэт не без улыбки, но и достаточно серьезно замечает:</a:t>
            </a:r>
          </a:p>
          <a:p>
            <a:pPr algn="ctr">
              <a:buNone/>
            </a:pPr>
            <a:r>
              <a:rPr lang="ru-RU" sz="1600" i="0" dirty="0"/>
              <a:t>На войне одной минутки</a:t>
            </a:r>
          </a:p>
          <a:p>
            <a:pPr algn="ctr">
              <a:buNone/>
            </a:pPr>
            <a:r>
              <a:rPr lang="ru-RU" sz="1600" i="0" dirty="0" smtClean="0"/>
              <a:t>    Не </a:t>
            </a:r>
            <a:r>
              <a:rPr lang="ru-RU" sz="1600" i="0" dirty="0"/>
              <a:t>прожить без </a:t>
            </a:r>
            <a:r>
              <a:rPr lang="ru-RU" sz="1600" i="0" dirty="0" smtClean="0"/>
              <a:t>прибаутки,</a:t>
            </a:r>
          </a:p>
          <a:p>
            <a:pPr algn="l">
              <a:buNone/>
            </a:pPr>
            <a:r>
              <a:rPr lang="ru-RU" sz="1600" i="0" dirty="0"/>
              <a:t> </a:t>
            </a:r>
            <a:r>
              <a:rPr lang="ru-RU" sz="1600" i="0" dirty="0" smtClean="0"/>
              <a:t>                          </a:t>
            </a:r>
            <a:r>
              <a:rPr lang="ru-RU" sz="1600" i="0" dirty="0" smtClean="0"/>
              <a:t>Шутки </a:t>
            </a:r>
            <a:r>
              <a:rPr lang="ru-RU" sz="1600" i="0" dirty="0"/>
              <a:t>самой немудрой.</a:t>
            </a:r>
          </a:p>
          <a:p>
            <a:pPr>
              <a:buNone/>
            </a:pPr>
            <a:r>
              <a:rPr lang="ru-RU" sz="1600" i="0" dirty="0" smtClean="0"/>
              <a:t>     И </a:t>
            </a:r>
            <a:r>
              <a:rPr lang="ru-RU" sz="1600" i="0" dirty="0"/>
              <a:t>действительно, начиная с первой и до завершающей главы, стихия юмора пронизывает поэму.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47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</TotalTime>
  <Words>2691</Words>
  <Application>Microsoft Office PowerPoint</Application>
  <PresentationFormat>Произвольный</PresentationFormat>
  <Paragraphs>347</Paragraphs>
  <Slides>49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Office Theme</vt:lpstr>
      <vt:lpstr>Литература </vt:lpstr>
      <vt:lpstr>Презентация PowerPoint</vt:lpstr>
      <vt:lpstr>Василий Тёркин» - энциклопедия солдатской  жизни на войне.</vt:lpstr>
      <vt:lpstr>ОСОБЕННОСТИ ЖАНРА</vt:lpstr>
      <vt:lpstr>КОМПОЗИЦИЯ ПОЭМЫ</vt:lpstr>
      <vt:lpstr>ИСТОРИЯ СОЗДАНИЯ ПОЭМЫ</vt:lpstr>
      <vt:lpstr>ОСНОВНАЯ МЫСЛЬ </vt:lpstr>
      <vt:lpstr>Презентация PowerPoint</vt:lpstr>
      <vt:lpstr>Презентация PowerPoint</vt:lpstr>
      <vt:lpstr>     В русском фольклоре немало сказок о солдате – неунывающем балагуре и весельчаке, который и кашу из топора сварит, и чёрта перехитрит, и в добром деле поможет.      На эту фольклорную традицию и опирался Твардовский, создавая своего Тёркина. </vt:lpstr>
      <vt:lpstr>ОБРАЗ АВТОРА </vt:lpstr>
      <vt:lpstr>Презентация PowerPoint</vt:lpstr>
      <vt:lpstr>ЛИТЕРАТУРНЫЙ ПРОТОТИП</vt:lpstr>
      <vt:lpstr>Презентация PowerPoint</vt:lpstr>
      <vt:lpstr>Презентация PowerPoint</vt:lpstr>
      <vt:lpstr>Презентация PowerPoint</vt:lpstr>
      <vt:lpstr>     Твардовский показывает  войну глазами обыкновенного солдата, войну не парадную,  когда героизм не виден. Да Тёркин и не думает о  героизме и не представляет  себя героем. Делает человек своё дело и всё. Потому-то Тёркин и такие, как он, настоящие герои войны.. </vt:lpstr>
      <vt:lpstr>ГЕРОИ И КОМПОЗИЦИЯ</vt:lpstr>
      <vt:lpstr>ЛИРИЧЕСКИЕ ОТСТУПЛЕНИЯ</vt:lpstr>
      <vt:lpstr>РАЗВИТИЕ СОБЫТИЙ В ПОЭМЕ</vt:lpstr>
      <vt:lpstr>РАЗВИТИЕ СОБЫТИЙ В ПОЭМЕ</vt:lpstr>
      <vt:lpstr>ПЕРВАЯ ГЛАВА</vt:lpstr>
      <vt:lpstr>ПАФОС ПОЭМЫ</vt:lpstr>
      <vt:lpstr>«ОТ АВТОРА»</vt:lpstr>
      <vt:lpstr>НА ПРИВАЛЕ   </vt:lpstr>
      <vt:lpstr>ГЛАВА «ПЕРЕД БОЕМ»</vt:lpstr>
      <vt:lpstr>«ПЕРЕД БОЕМ»</vt:lpstr>
      <vt:lpstr>«ПЕРЕД БОЕМ»</vt:lpstr>
      <vt:lpstr>Главы, рассказывающие о суровом быте войны</vt:lpstr>
      <vt:lpstr>ГЛАВЫ О ГЕРОИЧЕСКИХ ПОДВИГАХ</vt:lpstr>
      <vt:lpstr>ГЛАВА 6 ТЁРКИН РАНЕН </vt:lpstr>
      <vt:lpstr>ГЛАВА 7. О НАГРАДЕ </vt:lpstr>
      <vt:lpstr>ГЛАВА 7. О НАГРАДЕ </vt:lpstr>
      <vt:lpstr>ГЛАВА 8. ГАРМОНЬ</vt:lpstr>
      <vt:lpstr>     В главе «Два солдата» Василий Теркин ловкий, смекалистый, не теряется  в любых обстоятельствах, широкой души человек, мастер на все руки. Автор сопоставляет  солдат двух поколений – старика – хозяина и Василия Теркина.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</vt:lpstr>
      <vt:lpstr>ПОРЯДОК ГЛАВ</vt:lpstr>
      <vt:lpstr>ПОРЯДОК ГЛАВ</vt:lpstr>
      <vt:lpstr>ПОРЯДОК ГЛАВ</vt:lpstr>
      <vt:lpstr>ПОРЯДОК ГЛАВ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RePack by Diakov</cp:lastModifiedBy>
  <cp:revision>207</cp:revision>
  <dcterms:created xsi:type="dcterms:W3CDTF">2020-04-13T08:05:16Z</dcterms:created>
  <dcterms:modified xsi:type="dcterms:W3CDTF">2021-03-08T19:11:11Z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