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02" r:id="rId3"/>
    <p:sldId id="305" r:id="rId4"/>
    <p:sldId id="303" r:id="rId5"/>
    <p:sldId id="304" r:id="rId6"/>
    <p:sldId id="309" r:id="rId7"/>
    <p:sldId id="307" r:id="rId8"/>
    <p:sldId id="306" r:id="rId9"/>
    <p:sldId id="327" r:id="rId10"/>
    <p:sldId id="311" r:id="rId11"/>
    <p:sldId id="328" r:id="rId12"/>
    <p:sldId id="310" r:id="rId13"/>
    <p:sldId id="319" r:id="rId14"/>
    <p:sldId id="320" r:id="rId15"/>
    <p:sldId id="324" r:id="rId16"/>
    <p:sldId id="321" r:id="rId17"/>
    <p:sldId id="323" r:id="rId18"/>
    <p:sldId id="322" r:id="rId19"/>
    <p:sldId id="312" r:id="rId20"/>
    <p:sldId id="313" r:id="rId21"/>
    <p:sldId id="314" r:id="rId22"/>
    <p:sldId id="325" r:id="rId23"/>
    <p:sldId id="315" r:id="rId24"/>
    <p:sldId id="329" r:id="rId25"/>
    <p:sldId id="331" r:id="rId26"/>
    <p:sldId id="326" r:id="rId27"/>
    <p:sldId id="316" r:id="rId28"/>
    <p:sldId id="338" r:id="rId29"/>
    <p:sldId id="318" r:id="rId30"/>
    <p:sldId id="317" r:id="rId31"/>
    <p:sldId id="308" r:id="rId32"/>
    <p:sldId id="301" r:id="rId33"/>
    <p:sldId id="332" r:id="rId34"/>
    <p:sldId id="336" r:id="rId35"/>
    <p:sldId id="335" r:id="rId36"/>
    <p:sldId id="339" r:id="rId37"/>
    <p:sldId id="340" r:id="rId38"/>
  </p:sldIdLst>
  <p:sldSz cx="5768975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305" autoAdjust="0"/>
  </p:normalViewPr>
  <p:slideViewPr>
    <p:cSldViewPr>
      <p:cViewPr varScale="1">
        <p:scale>
          <a:sx n="148" d="100"/>
          <a:sy n="148" d="100"/>
        </p:scale>
        <p:origin x="-654" y="-48"/>
      </p:cViewPr>
      <p:guideLst>
        <p:guide orient="horz" pos="2880"/>
        <p:guide pos="21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673" y="1005903"/>
            <a:ext cx="4903629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5346" y="1817116"/>
            <a:ext cx="40382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449" y="746316"/>
            <a:ext cx="250950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71023" y="746316"/>
            <a:ext cx="250950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85" y="71164"/>
            <a:ext cx="5653977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288449" y="3017711"/>
            <a:ext cx="1326864" cy="276999"/>
          </a:xfrm>
        </p:spPr>
        <p:txBody>
          <a:bodyPr/>
          <a:lstStyle/>
          <a:p>
            <a:pPr>
              <a:defRPr/>
            </a:pPr>
            <a:fld id="{EEA8F1ED-19FD-431E-92D3-E757F7F40E2D}" type="datetimeFigureOut">
              <a:rPr lang="ru-RU" smtClean="0"/>
              <a:pPr>
                <a:defRPr/>
              </a:pPr>
              <a:t>08.03.2021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961452" y="3017711"/>
            <a:ext cx="1846072" cy="276999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153662" y="3017711"/>
            <a:ext cx="1326864" cy="276999"/>
          </a:xfrm>
        </p:spPr>
        <p:txBody>
          <a:bodyPr/>
          <a:lstStyle/>
          <a:p>
            <a:pPr>
              <a:defRPr/>
            </a:pPr>
            <a:fld id="{CE77D5B2-2A3F-4776-9E40-86D4DA89859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77" y="536168"/>
            <a:ext cx="5653977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66885" y="71164"/>
            <a:ext cx="5653977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346" y="982040"/>
            <a:ext cx="489628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1452" y="3017710"/>
            <a:ext cx="18460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449" y="3017710"/>
            <a:ext cx="13268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3662" y="3017710"/>
            <a:ext cx="13268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8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36687" y="250826"/>
            <a:ext cx="4080510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lang="ru-RU" sz="3400" spc="-5" dirty="0"/>
              <a:t>Литература </a:t>
            </a:r>
            <a:endParaRPr sz="3400" dirty="0"/>
          </a:p>
        </p:txBody>
      </p:sp>
      <p:sp>
        <p:nvSpPr>
          <p:cNvPr id="4" name="object 4"/>
          <p:cNvSpPr txBox="1"/>
          <p:nvPr/>
        </p:nvSpPr>
        <p:spPr>
          <a:xfrm>
            <a:off x="903287" y="1309029"/>
            <a:ext cx="3352800" cy="1459374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2384" marR="1048385" algn="ctr">
              <a:spcBef>
                <a:spcPts val="1160"/>
              </a:spcBef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Александр</a:t>
            </a:r>
          </a:p>
          <a:p>
            <a:pPr marL="32384" marR="1048385" algn="ctr">
              <a:spcBef>
                <a:spcPts val="1160"/>
              </a:spcBef>
            </a:pP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Трифонович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384" marR="1048385" algn="ctr">
              <a:spcBef>
                <a:spcPts val="1160"/>
              </a:spcBef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Твардовский </a:t>
            </a:r>
            <a:endParaRPr sz="2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0517" y="1309028"/>
            <a:ext cx="344170" cy="686589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0517" y="2087683"/>
            <a:ext cx="344170" cy="6807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4688347" y="212868"/>
            <a:ext cx="634365" cy="634365"/>
            <a:chOff x="4686759" y="21286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918851" y="246463"/>
            <a:ext cx="173355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400" b="1" spc="1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13287" y="555625"/>
            <a:ext cx="594184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400" b="1" dirty="0">
              <a:latin typeface="Arial"/>
              <a:cs typeface="Arial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87" y="250825"/>
            <a:ext cx="609600" cy="6096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360" y="1255986"/>
            <a:ext cx="1419111" cy="1616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7487" y="631825"/>
            <a:ext cx="4343400" cy="2462213"/>
          </a:xfrm>
        </p:spPr>
        <p:txBody>
          <a:bodyPr/>
          <a:lstStyle/>
          <a:p>
            <a:r>
              <a:rPr lang="ru-RU" sz="1600" i="0" dirty="0" smtClean="0"/>
              <a:t>   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После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получения школьного аттестата </a:t>
            </a:r>
            <a:endParaRPr lang="ru-RU" sz="16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биографии Твардовского произошли большие перемены. Он переехал в Смоленск, в надежде найти работу или продолжить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обучение. Чтобы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пойти работать, нужно было владеть каким-то ремеслом, а этим он похвастаться не </a:t>
            </a:r>
            <a:endParaRPr lang="ru-RU" sz="16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мог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. Александру приходилось выживать </a:t>
            </a:r>
            <a:endParaRPr lang="ru-RU" sz="16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на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те скромные деньги, что он получал </a:t>
            </a:r>
            <a:endParaRPr lang="ru-RU" sz="16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от своего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литературного творчества</a:t>
            </a:r>
            <a:r>
              <a:rPr lang="ru-RU" sz="1600" i="0" dirty="0"/>
              <a:t>. </a:t>
            </a:r>
          </a:p>
        </p:txBody>
      </p:sp>
      <p:pic>
        <p:nvPicPr>
          <p:cNvPr id="3077" name="Picture 5" descr="http://kids.azovlib.ru/images/%D0%9F%D0%B8%D1%81%D0%B0%D1%82%D0%B5%D0%BB%D0%B8/%D0%A2%D0%B2%D0%B0%D1%80%D0%B4%D0%BE%D0%B2%D1%81%D0%BA%D0%B8%D0%B9%20%D0%B2%20%D0%BC%D0%BE%D0%BB%D0%BE%D0%B4%D0%BE%D1%81%D1%82%D0%B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87" y="1012825"/>
            <a:ext cx="1076248" cy="143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95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7487" y="555625"/>
            <a:ext cx="5334000" cy="984885"/>
          </a:xfrm>
        </p:spPr>
        <p:txBody>
          <a:bodyPr/>
          <a:lstStyle/>
          <a:p>
            <a:r>
              <a:rPr lang="ru-RU" i="0" dirty="0" smtClean="0"/>
              <a:t>     </a:t>
            </a:r>
            <a:r>
              <a:rPr lang="ru-RU" sz="1600" i="0" dirty="0" smtClean="0"/>
              <a:t>В газете «Смоленская деревня» публикуется стих «Новая изба». Он отправляется в Смоленск, в редакцию газеты «Рабочий путь», где знакомится с Михаилом Исаковским.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1287" y="1546225"/>
            <a:ext cx="54102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«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Стихи Твардовского мне понравились. Конечно, они не были совершенны, как и стихи всякого начинающего поэта, но тем не менее нетрудно было заметить, что Твардовский пишет не так, как другие», — поделился в своих воспоминаниях Исаковский.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1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7487" y="701834"/>
            <a:ext cx="3429000" cy="2215991"/>
          </a:xfrm>
        </p:spPr>
        <p:txBody>
          <a:bodyPr/>
          <a:lstStyle/>
          <a:p>
            <a:r>
              <a:rPr lang="ru-RU" sz="1600" i="0" dirty="0" smtClean="0"/>
              <a:t>    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Он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отправлял свою поэзию и в московские журналы, и однажды журнал «Октябрь» напечатал его стихотворения. Окрыленный успехом, поэт переезжает в столицу, однако завоевать Москву не получилось. Твардовский вернулся в Смоленск, где жил на протяжении следующих шести лет. </a:t>
            </a:r>
          </a:p>
        </p:txBody>
      </p:sp>
      <p:pic>
        <p:nvPicPr>
          <p:cNvPr id="4" name="Picture 2" descr="https://avatars.mds.yandex.net/get-zen_doc/2804475/pub_5eee5bf0ab1805323685d530_5eee5ec3ff6f3f07191b6c02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087" y="784226"/>
            <a:ext cx="1388883" cy="207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66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ПЕРВАЯ ПОЭМА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555625"/>
            <a:ext cx="4114800" cy="2462213"/>
          </a:xfrm>
        </p:spPr>
        <p:txBody>
          <a:bodyPr/>
          <a:lstStyle/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     В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1931 году была опубликована его первая поэма «Путь к социализму». В 1935 году в Смоленске, в Западном областном государственном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издательстве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, вышла первая книга «Сборник стихов» (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1930—1936 гг.).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Всего с 1925 по 1935 год Твардовский написал и опубликовал, главным образом на страницах смоленских газет и других областных изданий, более 130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стихотворений.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https://img0.liveinternet.ru/images/attach/d/0/137/302/137302458_Snimok_yekrana__17092017__1206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296" y="1012825"/>
            <a:ext cx="1307391" cy="168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0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«СТРАНА МУРАВИЯ»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514191"/>
            <a:ext cx="4114800" cy="2708434"/>
          </a:xfrm>
        </p:spPr>
        <p:txBody>
          <a:bodyPr/>
          <a:lstStyle/>
          <a:p>
            <a:r>
              <a:rPr lang="ru-RU" sz="1600" i="0" dirty="0"/>
              <a:t> </a:t>
            </a:r>
            <a:r>
              <a:rPr lang="ru-RU" sz="1600" i="0" dirty="0" smtClean="0"/>
              <a:t>    Он </a:t>
            </a:r>
            <a:r>
              <a:rPr lang="ru-RU" sz="1600" i="0" dirty="0"/>
              <a:t>стал студентом педагогического института, но бросил его ради переезда </a:t>
            </a:r>
            <a:r>
              <a:rPr lang="ru-RU" sz="1600" i="0" dirty="0" smtClean="0"/>
              <a:t>в </a:t>
            </a:r>
            <a:r>
              <a:rPr lang="ru-RU" sz="1600" i="0" dirty="0"/>
              <a:t>Москву. В 1936-м он снова становится студентом, на этот раз </a:t>
            </a:r>
            <a:r>
              <a:rPr lang="ru-RU" sz="1600" i="0" dirty="0" smtClean="0"/>
              <a:t>МИФЛИ (</a:t>
            </a:r>
            <a:r>
              <a:rPr lang="ru-RU" sz="1600" i="0" dirty="0"/>
              <a:t>Московский </a:t>
            </a:r>
            <a:r>
              <a:rPr lang="ru-RU" sz="1600" i="0" dirty="0" smtClean="0"/>
              <a:t>институт философии,</a:t>
            </a:r>
          </a:p>
          <a:p>
            <a:r>
              <a:rPr lang="ru-RU" sz="1600" i="0" dirty="0"/>
              <a:t> литературы и истории</a:t>
            </a:r>
            <a:r>
              <a:rPr lang="ru-RU" sz="1600" i="0" dirty="0" smtClean="0"/>
              <a:t>), </a:t>
            </a:r>
            <a:r>
              <a:rPr lang="ru-RU" sz="1600" i="0" dirty="0"/>
              <a:t>диплом которого получил в 1939-м. В это время Твардовского начали активно печатать, </a:t>
            </a:r>
            <a:r>
              <a:rPr lang="ru-RU" sz="1600" i="0" dirty="0" smtClean="0"/>
              <a:t>в </a:t>
            </a:r>
            <a:r>
              <a:rPr lang="ru-RU" sz="1600" i="0" dirty="0"/>
              <a:t>1936-м он издал поэму «Страна </a:t>
            </a:r>
            <a:r>
              <a:rPr lang="ru-RU" sz="1600" i="0" dirty="0" err="1" smtClean="0"/>
              <a:t>Муравия</a:t>
            </a:r>
            <a:r>
              <a:rPr lang="ru-RU" sz="1600" i="0" dirty="0"/>
              <a:t>», главной темой которой </a:t>
            </a:r>
            <a:r>
              <a:rPr lang="ru-RU" sz="1600" i="0" dirty="0" smtClean="0"/>
              <a:t>была </a:t>
            </a:r>
            <a:r>
              <a:rPr lang="ru-RU" sz="1600" i="0" dirty="0"/>
              <a:t>коллективизация.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945" y="906825"/>
            <a:ext cx="1148858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47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" y="102424"/>
            <a:ext cx="5562599" cy="315471"/>
          </a:xfrm>
        </p:spPr>
        <p:txBody>
          <a:bodyPr/>
          <a:lstStyle/>
          <a:p>
            <a:pPr algn="ctr"/>
            <a:r>
              <a:rPr lang="ru-RU" dirty="0" smtClean="0"/>
              <a:t>КОЛЛЕКТИВИЗАЦИЯ, РЕПРЕССИИ СЕМЬИ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088" y="514191"/>
            <a:ext cx="5638799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В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поэмах «Путь к социализму» (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1931 г.) и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«Страна </a:t>
            </a:r>
            <a:r>
              <a:rPr lang="ru-RU" sz="17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Муравия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(1934—1936 гг.) изобразил коллективизацию, Сталина, как предвестника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17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светлого </a:t>
            </a:r>
            <a:r>
              <a:rPr lang="ru-RU" sz="17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будущего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Несмотря на то, что родители вместе с братьями Твардовского были раскулачены </a:t>
            </a:r>
          </a:p>
          <a:p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 сосланы, а его хутор был сожжён односельчанами, сам он поддержал коллективизацию крестьянских хозяйств. Родители, четверо братьев и две сестры Твардовского были реабилитированы 30 января 1996 г.</a:t>
            </a:r>
            <a:endParaRPr lang="ru-RU" sz="17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35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«СЕЛЬСКАЯ ХРОНИКА»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631825"/>
            <a:ext cx="3581400" cy="2354491"/>
          </a:xfrm>
        </p:spPr>
        <p:txBody>
          <a:bodyPr/>
          <a:lstStyle/>
          <a:p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     После 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этого к поэту пришла всесоюзная слава. В 1939-м </a:t>
            </a:r>
            <a:endParaRPr lang="ru-RU" sz="17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Александр 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заканчивает работу по подготовке нового сборника поэзий «Сельская хроника</a:t>
            </a:r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».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1939—1940 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годах в составе группы писателей Твардовский работал в </a:t>
            </a:r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газете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Ленинградского 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военного округа </a:t>
            </a:r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На страже Родины». </a:t>
            </a:r>
          </a:p>
        </p:txBody>
      </p:sp>
      <p:pic>
        <p:nvPicPr>
          <p:cNvPr id="5122" name="Picture 2" descr="https://img01litfund.ru/images/lots/58s2/cache/58s2-260-1061-6-V4075787_m_600x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7" y="631825"/>
            <a:ext cx="91897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mg01litfund.ru/images/lots/58s2/cache/58s2-260-1061-6-V4075790_m_600x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491" y="1774825"/>
            <a:ext cx="876196" cy="120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02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1" y="102424"/>
            <a:ext cx="6389686" cy="338554"/>
          </a:xfrm>
        </p:spPr>
        <p:txBody>
          <a:bodyPr/>
          <a:lstStyle/>
          <a:p>
            <a:r>
              <a:rPr lang="ru-RU" sz="2200" dirty="0" smtClean="0"/>
              <a:t>Твардовский - военный  корреспондент </a:t>
            </a:r>
            <a:endParaRPr lang="ru-RU" sz="2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631825"/>
            <a:ext cx="4038600" cy="2462213"/>
          </a:xfrm>
        </p:spPr>
        <p:txBody>
          <a:bodyPr/>
          <a:lstStyle/>
          <a:p>
            <a:r>
              <a:rPr lang="ru-RU" sz="1600" i="0" dirty="0" smtClean="0"/>
              <a:t>   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качестве военного корреспондента Твардовский участвовал в походе Красной Армии в Западную Белоруссию </a:t>
            </a:r>
            <a:endParaRPr lang="ru-RU" sz="16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в войне с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Финляндией. 30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ноября </a:t>
            </a:r>
            <a:endParaRPr lang="ru-RU" sz="16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1939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года в газете были опубликованы стихи Твардовского «Час настал». </a:t>
            </a:r>
            <a:endParaRPr lang="ru-RU" sz="16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Дельный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 — что и говорить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—</a:t>
            </a:r>
          </a:p>
          <a:p>
            <a:pPr algn="l"/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         Был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старик тот самый,</a:t>
            </a:r>
            <a:br>
              <a:rPr lang="ru-RU" sz="1600" i="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          Что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придумал суп варить</a:t>
            </a:r>
            <a:br>
              <a:rPr lang="ru-RU" sz="1600" i="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          На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колёсах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прямо!</a:t>
            </a:r>
            <a:endParaRPr lang="ru-RU" sz="1600" i="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438" y="631825"/>
            <a:ext cx="984624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http://stavmuseum.ru/upload/medialibrary/2ce/2ced622e2c2397557dadef2bfd1714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087" y="1901873"/>
            <a:ext cx="1194454" cy="109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32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" y="102424"/>
            <a:ext cx="5638800" cy="738664"/>
          </a:xfrm>
        </p:spPr>
        <p:txBody>
          <a:bodyPr/>
          <a:lstStyle/>
          <a:p>
            <a:pPr algn="ctr"/>
            <a:r>
              <a:rPr lang="ru-RU" sz="2400" dirty="0" smtClean="0"/>
              <a:t>СТИХОТВОРЕНИЕ «НА ПРИВАЛЕ»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555625"/>
            <a:ext cx="3886200" cy="2877711"/>
          </a:xfrm>
        </p:spPr>
        <p:txBody>
          <a:bodyPr/>
          <a:lstStyle/>
          <a:p>
            <a:r>
              <a:rPr lang="ru-RU" sz="1700" i="0" dirty="0" smtClean="0"/>
              <a:t>     </a:t>
            </a:r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Стихотворение 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«На привале» </a:t>
            </a:r>
            <a:endParaRPr lang="ru-RU" sz="17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было 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напечатано в газете </a:t>
            </a:r>
            <a:endParaRPr lang="ru-RU" sz="17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На страже Родины» 11 декабря </a:t>
            </a:r>
            <a:endParaRPr lang="ru-RU" sz="17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1939 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года. В статье «Как был </a:t>
            </a:r>
            <a:endParaRPr lang="ru-RU" sz="17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написан 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„Василий </a:t>
            </a:r>
            <a:r>
              <a:rPr lang="ru-RU" sz="1700" i="0" dirty="0" err="1">
                <a:solidFill>
                  <a:schemeClr val="tx2">
                    <a:lumMod val="50000"/>
                  </a:schemeClr>
                </a:solidFill>
              </a:rPr>
              <a:t>Тёркин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“» </a:t>
            </a:r>
            <a:endParaRPr lang="ru-RU" sz="17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700" i="0" dirty="0" err="1" smtClean="0">
                <a:solidFill>
                  <a:schemeClr val="tx2">
                    <a:lumMod val="50000"/>
                  </a:schemeClr>
                </a:solidFill>
              </a:rPr>
              <a:t>А.Твардовский</a:t>
            </a:r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сообщил, что </a:t>
            </a:r>
            <a:endParaRPr lang="ru-RU" sz="17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образ главного 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героя был </a:t>
            </a:r>
            <a:endParaRPr lang="ru-RU" sz="17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придуман 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в 1939 году для постоянной юмористической рубрики в газете </a:t>
            </a:r>
            <a:endParaRPr lang="ru-RU" sz="17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На страже Родины».</a:t>
            </a:r>
          </a:p>
          <a:p>
            <a:endParaRPr lang="ru-RU" sz="1700" i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7" y="784225"/>
            <a:ext cx="19050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2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/>
              <a:t>ВОЙНА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7487" y="631825"/>
            <a:ext cx="3810000" cy="2492990"/>
          </a:xfrm>
        </p:spPr>
        <p:txBody>
          <a:bodyPr/>
          <a:lstStyle/>
          <a:p>
            <a:r>
              <a:rPr lang="ru-RU" sz="1800" i="0" dirty="0" smtClean="0"/>
              <a:t>    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1939 году </a:t>
            </a:r>
            <a:r>
              <a:rPr lang="ru-RU" sz="1800" i="0" dirty="0" err="1" smtClean="0">
                <a:solidFill>
                  <a:schemeClr val="tx2">
                    <a:lumMod val="50000"/>
                  </a:schemeClr>
                </a:solidFill>
              </a:rPr>
              <a:t>А.Твардовского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призвали в армию, и он участвовал в боях за освобождение Западной Белоруссии. В финскую войну поэт удостоился офицерского звания, и продолжал служить, но уже специальным корреспондентом воронежской газеты «Красная Армия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».</a:t>
            </a:r>
            <a:endParaRPr lang="ru-RU" sz="1800" i="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4" descr="Александр Твардовский в военное врем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7" y="736713"/>
            <a:ext cx="1524000" cy="199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60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4"/>
          <p:cNvSpPr txBox="1">
            <a:spLocks/>
          </p:cNvSpPr>
          <p:nvPr/>
        </p:nvSpPr>
        <p:spPr>
          <a:xfrm>
            <a:off x="2274887" y="655161"/>
            <a:ext cx="3352800" cy="2585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altLang="ru-RU" sz="1600" b="1" i="0" kern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altLang="ru-RU" sz="1800" i="0" kern="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А.Т.Твардовский</a:t>
            </a:r>
            <a:r>
              <a:rPr lang="ru-RU" altLang="ru-RU" sz="1800" i="0" kern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художник с мудрым сердцем и чистой совестью, до последнего дыхания преданный поэзии, человек большого гражданского мужества и честности…</a:t>
            </a:r>
          </a:p>
          <a:p>
            <a:pPr algn="l"/>
            <a:r>
              <a:rPr lang="ru-RU" altLang="ru-RU" sz="1800" i="0" kern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</a:t>
            </a:r>
            <a:r>
              <a:rPr lang="ru-RU" altLang="ru-RU" sz="1800" i="0" kern="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К.Куликов</a:t>
            </a:r>
            <a:endParaRPr lang="ru-RU" altLang="ru-RU" sz="1800" i="0" kern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2400" kern="0" dirty="0"/>
          </a:p>
        </p:txBody>
      </p:sp>
      <p:pic>
        <p:nvPicPr>
          <p:cNvPr id="3074" name="Picture 2" descr="https://biographe.ru/wp-content/uploads/2019/07/22342432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" y="936625"/>
            <a:ext cx="1924685" cy="144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631825"/>
            <a:ext cx="5486400" cy="2462213"/>
          </a:xfrm>
        </p:spPr>
        <p:txBody>
          <a:bodyPr/>
          <a:lstStyle/>
          <a:p>
            <a:r>
              <a:rPr lang="ru-RU" sz="1600" i="0" dirty="0" smtClean="0"/>
              <a:t>     Во </a:t>
            </a:r>
            <a:r>
              <a:rPr lang="ru-RU" sz="1600" i="0" dirty="0"/>
              <a:t>время войны Твардовский не бросал </a:t>
            </a:r>
            <a:endParaRPr lang="ru-RU" sz="1600" i="0" dirty="0" smtClean="0"/>
          </a:p>
          <a:p>
            <a:r>
              <a:rPr lang="ru-RU" sz="1600" i="0" dirty="0" smtClean="0"/>
              <a:t>любимое </a:t>
            </a:r>
            <a:r>
              <a:rPr lang="ru-RU" sz="1600" i="0" dirty="0"/>
              <a:t>занятие, он продолжал оттачивать </a:t>
            </a:r>
            <a:endParaRPr lang="ru-RU" sz="1600" i="0" dirty="0" smtClean="0"/>
          </a:p>
          <a:p>
            <a:r>
              <a:rPr lang="ru-RU" sz="1600" i="0" dirty="0" smtClean="0"/>
              <a:t>свое </a:t>
            </a:r>
            <a:r>
              <a:rPr lang="ru-RU" sz="1600" i="0" dirty="0"/>
              <a:t>мастерство и писать, писать, писать</a:t>
            </a:r>
            <a:r>
              <a:rPr lang="ru-RU" sz="1600" i="0" dirty="0" smtClean="0"/>
              <a:t>.</a:t>
            </a:r>
          </a:p>
          <a:p>
            <a:r>
              <a:rPr lang="ru-RU" sz="1600" i="0" dirty="0" smtClean="0"/>
              <a:t>В </a:t>
            </a:r>
            <a:r>
              <a:rPr lang="ru-RU" sz="1600" i="0" dirty="0"/>
              <a:t>эти годы он стал автором цикла поэзий </a:t>
            </a:r>
            <a:endParaRPr lang="ru-RU" sz="1600" i="0" dirty="0" smtClean="0"/>
          </a:p>
          <a:p>
            <a:r>
              <a:rPr lang="ru-RU" sz="1600" i="0" dirty="0" smtClean="0"/>
              <a:t>«</a:t>
            </a:r>
            <a:r>
              <a:rPr lang="ru-RU" sz="1600" i="0" dirty="0"/>
              <a:t>Фронтовая хроника», написал </a:t>
            </a:r>
            <a:endParaRPr lang="ru-RU" sz="1600" i="0" dirty="0" smtClean="0"/>
          </a:p>
          <a:p>
            <a:r>
              <a:rPr lang="ru-RU" sz="1600" i="0" dirty="0" smtClean="0"/>
              <a:t>прославленную </a:t>
            </a:r>
            <a:r>
              <a:rPr lang="ru-RU" sz="1600" i="0" dirty="0"/>
              <a:t>поэму «Василий Теркин», приступил </a:t>
            </a:r>
            <a:endParaRPr lang="ru-RU" sz="1600" i="0" dirty="0" smtClean="0"/>
          </a:p>
          <a:p>
            <a:r>
              <a:rPr lang="ru-RU" sz="1600" i="0" dirty="0" smtClean="0"/>
              <a:t>к </a:t>
            </a:r>
            <a:r>
              <a:rPr lang="ru-RU" sz="1600" i="0" dirty="0"/>
              <a:t>работе по созданию еще одной поэмы – «Дом у дороги». Но завершил ее уже после победы, в </a:t>
            </a:r>
            <a:r>
              <a:rPr lang="ru-RU" sz="1600" i="0" dirty="0" smtClean="0"/>
              <a:t>1946 году. </a:t>
            </a:r>
            <a:r>
              <a:rPr lang="ru-RU" sz="1600" i="0" dirty="0"/>
              <a:t>Победа застала Твардовского в Кенигсберге, он имел звание </a:t>
            </a:r>
            <a:r>
              <a:rPr lang="ru-RU" sz="1600" i="0" dirty="0" smtClean="0"/>
              <a:t>подполковника.</a:t>
            </a:r>
            <a:endParaRPr lang="ru-RU" sz="1600" i="0" dirty="0"/>
          </a:p>
        </p:txBody>
      </p:sp>
      <p:pic>
        <p:nvPicPr>
          <p:cNvPr id="5122" name="Picture 2" descr="https://bidspirit-images.global.ssl.fastly.net/12stulauction/cloned-images/115683/001/a_ignore_q_80_w_1000_c_limit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7" y="708025"/>
            <a:ext cx="895349" cy="100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76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15471"/>
          </a:xfrm>
        </p:spPr>
        <p:txBody>
          <a:bodyPr/>
          <a:lstStyle/>
          <a:p>
            <a:pPr algn="ctr"/>
            <a:r>
              <a:rPr lang="ru-RU" dirty="0"/>
              <a:t>«ВАСИЛИЙ </a:t>
            </a:r>
            <a:r>
              <a:rPr lang="ru-RU" dirty="0" smtClean="0"/>
              <a:t>ТЕРКИН»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631825"/>
            <a:ext cx="4876800" cy="2354491"/>
          </a:xfrm>
        </p:spPr>
        <p:txBody>
          <a:bodyPr/>
          <a:lstStyle/>
          <a:p>
            <a:r>
              <a:rPr lang="ru-RU" sz="1600" i="0" dirty="0" smtClean="0"/>
              <a:t>     </a:t>
            </a:r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Самую 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большую популярность </a:t>
            </a:r>
            <a:endParaRPr lang="ru-RU" sz="17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принесла 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поэту его поэма «Василий </a:t>
            </a:r>
            <a:endParaRPr lang="ru-RU" sz="17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Теркин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», которую он писал в военные </a:t>
            </a:r>
            <a:endParaRPr lang="ru-RU" sz="17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годы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. Он начал в </a:t>
            </a:r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1941 году, 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и </a:t>
            </a:r>
            <a:endParaRPr lang="ru-RU" sz="17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окончательный 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вариант сочинения </a:t>
            </a:r>
            <a:endParaRPr lang="ru-RU" sz="17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отдал 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в печать </a:t>
            </a:r>
            <a:r>
              <a:rPr lang="ru-RU" sz="1700" i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1700" i="0" smtClean="0">
                <a:solidFill>
                  <a:schemeClr val="tx2">
                    <a:lumMod val="50000"/>
                  </a:schemeClr>
                </a:solidFill>
              </a:rPr>
              <a:t>1945 году. 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Ее </a:t>
            </a:r>
            <a:endParaRPr lang="ru-RU" sz="17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публиковали 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частями, по мере </a:t>
            </a:r>
            <a:endParaRPr lang="ru-RU" sz="17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написания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. Это помогало поднимать боевой дух солдат </a:t>
            </a:r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командиров Красной </a:t>
            </a:r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армии.</a:t>
            </a:r>
            <a:endParaRPr lang="ru-RU" sz="1700" i="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170" name="Picture 2" descr="Александр Трифонович Твардовски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091" y="631825"/>
            <a:ext cx="1295400" cy="174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05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1288" y="555625"/>
            <a:ext cx="449579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Поэма написана доступным языком, ее отличает простая рифма, быстрое развитие сюжета. Все эпизоды произведения связаны между собой личностью центрального персонажа.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мере написания главы печатались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газете Западного фронта «Красноармейская правда» и были невероятно популярны на передовой. 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/>
              <a:t>«ВАСИЛИЙ </a:t>
            </a:r>
            <a:r>
              <a:rPr lang="ru-RU" sz="2400" dirty="0" smtClean="0"/>
              <a:t>ТЕРКИН»</a:t>
            </a:r>
            <a:endParaRPr lang="ru-RU" sz="24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7" y="936625"/>
            <a:ext cx="1125770" cy="159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28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087" y="512703"/>
            <a:ext cx="4495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Поэма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являлась одним из атрибутов фронтовой жизни, в результате чего Твардовский стал культовым автором военного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поколения. Помимо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прочего, «Василий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Тёркин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выделяется среди других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произведений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того времени полным отсутствием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идеологической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пропаганды, упоминаний о 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Сталине 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партии.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/>
              <a:t>«ВАСИЛИЙ </a:t>
            </a:r>
            <a:r>
              <a:rPr lang="ru-RU" sz="2400" dirty="0" smtClean="0"/>
              <a:t>ТЕРКИН»</a:t>
            </a:r>
            <a:endParaRPr lang="ru-RU" sz="2400" dirty="0"/>
          </a:p>
        </p:txBody>
      </p:sp>
      <p:pic>
        <p:nvPicPr>
          <p:cNvPr id="9218" name="Picture 2" descr="https://avatars.mds.yandex.net/get-zen_doc/1349008/pub_5e1d3da7433ecc00ae401e2e_5e1d439d3d008800afe2d896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383" y="784225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avatars.mds.yandex.net/get-zen_doc/29030/pub_5b952796c55e0500a9608a4f_5b95451f5960b700aa685b8d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081" y="2079625"/>
            <a:ext cx="1364206" cy="88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98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«РАССКАЗ ТАНКИСТА»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555625"/>
            <a:ext cx="3733800" cy="1938992"/>
          </a:xfrm>
        </p:spPr>
        <p:txBody>
          <a:bodyPr/>
          <a:lstStyle/>
          <a:p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     В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1942 году Твардовский услышал рассказ бойца, участника тяжелого танкового сражения. Появляется стихотворение «Рассказ танкиста» о мальчишке, безымянном герое военного лихолетья, который помог экипажу попасть на территорию врага.</a:t>
            </a: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487" y="708025"/>
            <a:ext cx="1548076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62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«РАССКАЗ ТАНКИСТА»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3687" y="708025"/>
            <a:ext cx="5181600" cy="2215991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 fontAlgn="base"/>
            <a:r>
              <a:rPr lang="ru-RU" sz="1800" i="0" dirty="0" smtClean="0"/>
              <a:t> Был </a:t>
            </a:r>
            <a:r>
              <a:rPr lang="ru-RU" sz="1800" i="0" dirty="0"/>
              <a:t>трудный бой. Все нынче, как спросонку,</a:t>
            </a:r>
            <a:br>
              <a:rPr lang="ru-RU" sz="1800" i="0" dirty="0"/>
            </a:br>
            <a:r>
              <a:rPr lang="ru-RU" sz="1800" i="0" dirty="0" smtClean="0"/>
              <a:t> И </a:t>
            </a:r>
            <a:r>
              <a:rPr lang="ru-RU" sz="1800" i="0" dirty="0"/>
              <a:t>только не могу себе простить:</a:t>
            </a:r>
            <a:br>
              <a:rPr lang="ru-RU" sz="1800" i="0" dirty="0"/>
            </a:br>
            <a:r>
              <a:rPr lang="ru-RU" sz="1800" i="0" dirty="0" smtClean="0"/>
              <a:t> Из </a:t>
            </a:r>
            <a:r>
              <a:rPr lang="ru-RU" sz="1800" i="0" dirty="0"/>
              <a:t>тысяч лиц узнал бы я мальчонку,</a:t>
            </a:r>
            <a:br>
              <a:rPr lang="ru-RU" sz="1800" i="0" dirty="0"/>
            </a:br>
            <a:r>
              <a:rPr lang="ru-RU" sz="1800" i="0" dirty="0" smtClean="0"/>
              <a:t> А </a:t>
            </a:r>
            <a:r>
              <a:rPr lang="ru-RU" sz="1800" i="0" dirty="0"/>
              <a:t>как зовут, забыл его спросить.</a:t>
            </a:r>
          </a:p>
          <a:p>
            <a:pPr fontAlgn="base"/>
            <a:r>
              <a:rPr lang="ru-RU" sz="1800" i="0" dirty="0" smtClean="0"/>
              <a:t>   </a:t>
            </a:r>
            <a:r>
              <a:rPr lang="ru-RU" sz="1800" i="0" dirty="0" smtClean="0"/>
              <a:t>  Лет </a:t>
            </a:r>
            <a:r>
              <a:rPr lang="ru-RU" sz="1800" i="0" dirty="0"/>
              <a:t>десяти-двенадцати. Бедовый,</a:t>
            </a:r>
            <a:br>
              <a:rPr lang="ru-RU" sz="1800" i="0" dirty="0"/>
            </a:br>
            <a:r>
              <a:rPr lang="ru-RU" sz="1800" i="0" dirty="0" smtClean="0"/>
              <a:t>   </a:t>
            </a:r>
            <a:r>
              <a:rPr lang="ru-RU" sz="1800" i="0" dirty="0" smtClean="0"/>
              <a:t>  Из </a:t>
            </a:r>
            <a:r>
              <a:rPr lang="ru-RU" sz="1800" i="0" dirty="0"/>
              <a:t>тех, что главарями у детей,</a:t>
            </a:r>
            <a:br>
              <a:rPr lang="ru-RU" sz="1800" i="0" dirty="0"/>
            </a:br>
            <a:r>
              <a:rPr lang="ru-RU" sz="1800" i="0" dirty="0" smtClean="0"/>
              <a:t>   </a:t>
            </a:r>
            <a:r>
              <a:rPr lang="ru-RU" sz="1800" i="0" dirty="0" smtClean="0"/>
              <a:t>  Из </a:t>
            </a:r>
            <a:r>
              <a:rPr lang="ru-RU" sz="1800" i="0" dirty="0"/>
              <a:t>тех, что в городишках прифронтовых</a:t>
            </a:r>
            <a:br>
              <a:rPr lang="ru-RU" sz="1800" i="0" dirty="0"/>
            </a:br>
            <a:r>
              <a:rPr lang="ru-RU" sz="1800" i="0" dirty="0" smtClean="0"/>
              <a:t>   </a:t>
            </a:r>
            <a:r>
              <a:rPr lang="ru-RU" sz="1800" i="0" dirty="0" smtClean="0"/>
              <a:t>  Встречают </a:t>
            </a:r>
            <a:r>
              <a:rPr lang="ru-RU" sz="1800" i="0" dirty="0"/>
              <a:t>нас как дорогих гостей.</a:t>
            </a:r>
          </a:p>
        </p:txBody>
      </p:sp>
    </p:spTree>
    <p:extLst>
      <p:ext uri="{BB962C8B-B14F-4D97-AF65-F5344CB8AC3E}">
        <p14:creationId xmlns:p14="http://schemas.microsoft.com/office/powerpoint/2010/main" val="100482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684803"/>
          </a:xfrm>
        </p:spPr>
        <p:txBody>
          <a:bodyPr/>
          <a:lstStyle/>
          <a:p>
            <a:pPr lvl="0" algn="ctr" rtl="0"/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ПОСЛЕВОЕННЫЕ ПОЭМЫ</a:t>
            </a:r>
            <a:b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05845" y="982663"/>
          <a:ext cx="157286" cy="214312"/>
        </p:xfrm>
        <a:graphic>
          <a:graphicData uri="http://schemas.openxmlformats.org/drawingml/2006/table">
            <a:tbl>
              <a:tblPr/>
              <a:tblGrid>
                <a:gridCol w="37226"/>
                <a:gridCol w="82834"/>
                <a:gridCol w="37226"/>
              </a:tblGrid>
              <a:tr h="214312">
                <a:tc>
                  <a:txBody>
                    <a:bodyPr/>
                    <a:lstStyle/>
                    <a:p>
                      <a:pPr fontAlgn="t"/>
                      <a:endParaRPr lang="ru-RU" sz="100">
                        <a:effectLst/>
                      </a:endParaRPr>
                    </a:p>
                  </a:txBody>
                  <a:tcPr marL="5792" marR="6034" marT="2896" marB="2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" i="1">
                          <a:effectLst/>
                        </a:rPr>
                        <a:t>В этот час величайшей печали</a:t>
                      </a:r>
                      <a:br>
                        <a:rPr lang="ru-RU" sz="100" i="1">
                          <a:effectLst/>
                        </a:rPr>
                      </a:br>
                      <a:r>
                        <a:rPr lang="ru-RU" sz="100" i="1">
                          <a:effectLst/>
                        </a:rPr>
                        <a:t>Я тех слов не найду,</a:t>
                      </a:r>
                      <a:br>
                        <a:rPr lang="ru-RU" sz="100" i="1">
                          <a:effectLst/>
                        </a:rPr>
                      </a:br>
                      <a:r>
                        <a:rPr lang="ru-RU" sz="100" i="1">
                          <a:effectLst/>
                        </a:rPr>
                        <a:t>Чтоб они до конца выражали</a:t>
                      </a:r>
                      <a:br>
                        <a:rPr lang="ru-RU" sz="100" i="1">
                          <a:effectLst/>
                        </a:rPr>
                      </a:br>
                      <a:r>
                        <a:rPr lang="ru-RU" sz="100" i="1">
                          <a:effectLst/>
                        </a:rPr>
                        <a:t>Всенародную нашу беду…</a:t>
                      </a:r>
                    </a:p>
                  </a:txBody>
                  <a:tcPr marL="5792" marR="5792" marT="2896" marB="28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ru-RU" sz="100" dirty="0">
                        <a:effectLst/>
                      </a:endParaRPr>
                    </a:p>
                  </a:txBody>
                  <a:tcPr marL="5792" marR="6034" marT="2896" marB="289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3687" y="843055"/>
            <a:ext cx="5181600" cy="8158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58700" rIns="0" bIns="39675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3" name="Picture 3" descr="«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2695575"/>
            <a:ext cx="28575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2695575"/>
            <a:ext cx="28575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7487" y="738565"/>
            <a:ext cx="335280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altLang="ru-RU" sz="19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altLang="ru-RU" sz="19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1946 году дописана поэма «Дом у дороги», </a:t>
            </a:r>
            <a:endParaRPr lang="ru-RU" altLang="ru-RU" sz="19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9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где </a:t>
            </a:r>
            <a:r>
              <a:rPr lang="ru-RU" altLang="ru-RU" sz="19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упоминаются первые трагические месяцы Великой Отечественной войны</a:t>
            </a:r>
            <a:r>
              <a:rPr lang="ru-RU" altLang="ru-RU" sz="19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altLang="ru-RU" sz="19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        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9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7" name="Picture 3" descr="https://cdn1.ozone.ru/multimedia/10043683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987" y="712893"/>
            <a:ext cx="843300" cy="109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87" y="1684411"/>
            <a:ext cx="97269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32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684803"/>
          </a:xfrm>
        </p:spPr>
        <p:txBody>
          <a:bodyPr/>
          <a:lstStyle/>
          <a:p>
            <a:pPr lvl="0" algn="ctr" rtl="0"/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ПОСЛЕВОЕННЫЕ ПОЭМЫ</a:t>
            </a:r>
            <a:b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05845" y="982663"/>
          <a:ext cx="157286" cy="214312"/>
        </p:xfrm>
        <a:graphic>
          <a:graphicData uri="http://schemas.openxmlformats.org/drawingml/2006/table">
            <a:tbl>
              <a:tblPr/>
              <a:tblGrid>
                <a:gridCol w="37226"/>
                <a:gridCol w="82834"/>
                <a:gridCol w="37226"/>
              </a:tblGrid>
              <a:tr h="214312">
                <a:tc>
                  <a:txBody>
                    <a:bodyPr/>
                    <a:lstStyle/>
                    <a:p>
                      <a:pPr fontAlgn="t"/>
                      <a:endParaRPr lang="ru-RU" sz="100">
                        <a:effectLst/>
                      </a:endParaRPr>
                    </a:p>
                  </a:txBody>
                  <a:tcPr marL="5792" marR="6034" marT="2896" marB="2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" i="1">
                          <a:effectLst/>
                        </a:rPr>
                        <a:t>В этот час величайшей печали</a:t>
                      </a:r>
                      <a:br>
                        <a:rPr lang="ru-RU" sz="100" i="1">
                          <a:effectLst/>
                        </a:rPr>
                      </a:br>
                      <a:r>
                        <a:rPr lang="ru-RU" sz="100" i="1">
                          <a:effectLst/>
                        </a:rPr>
                        <a:t>Я тех слов не найду,</a:t>
                      </a:r>
                      <a:br>
                        <a:rPr lang="ru-RU" sz="100" i="1">
                          <a:effectLst/>
                        </a:rPr>
                      </a:br>
                      <a:r>
                        <a:rPr lang="ru-RU" sz="100" i="1">
                          <a:effectLst/>
                        </a:rPr>
                        <a:t>Чтоб они до конца выражали</a:t>
                      </a:r>
                      <a:br>
                        <a:rPr lang="ru-RU" sz="100" i="1">
                          <a:effectLst/>
                        </a:rPr>
                      </a:br>
                      <a:r>
                        <a:rPr lang="ru-RU" sz="100" i="1">
                          <a:effectLst/>
                        </a:rPr>
                        <a:t>Всенародную нашу беду…</a:t>
                      </a:r>
                    </a:p>
                  </a:txBody>
                  <a:tcPr marL="5792" marR="5792" marT="2896" marB="28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ru-RU" sz="100" dirty="0">
                        <a:effectLst/>
                      </a:endParaRPr>
                    </a:p>
                  </a:txBody>
                  <a:tcPr marL="5792" marR="6034" marT="2896" marB="289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3687" y="843055"/>
            <a:ext cx="5181600" cy="8158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58700" rIns="0" bIns="39675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3" name="Picture 3" descr="«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2695575"/>
            <a:ext cx="28575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2695575"/>
            <a:ext cx="28575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1287" y="327025"/>
            <a:ext cx="3276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altLang="ru-RU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В 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поэме «За далью — даль», написанной на пике хрущёвской «оттепели», писатель осуждает Сталина и, как и в книге «Из лирики этих </a:t>
            </a:r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лет. </a:t>
            </a:r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1959—1968 гг.» 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1969 г.), 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размышляет о движении времени, долге художника, о жизни и смерти. </a:t>
            </a:r>
          </a:p>
        </p:txBody>
      </p:sp>
      <p:pic>
        <p:nvPicPr>
          <p:cNvPr id="10246" name="Picture 6" descr="https://cdn1.ozone.ru/multimedia/10047594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859" y="719052"/>
            <a:ext cx="954428" cy="143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783" y="1627586"/>
            <a:ext cx="993775" cy="1305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0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1287" y="102424"/>
            <a:ext cx="5638800" cy="615553"/>
          </a:xfrm>
        </p:spPr>
        <p:txBody>
          <a:bodyPr/>
          <a:lstStyle/>
          <a:p>
            <a:r>
              <a:rPr lang="ru-RU" altLang="ru-RU" sz="2000" dirty="0" smtClean="0"/>
              <a:t>ПОСЛЕВОЕННАЯ ЛИРИКА ТВАРДОВСКОГО</a:t>
            </a:r>
            <a:endParaRPr lang="ru-RU" altLang="ru-RU" sz="2000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399" y="650197"/>
            <a:ext cx="5703888" cy="2724828"/>
          </a:xfrm>
          <a:prstGeom prst="rect">
            <a:avLst/>
          </a:prstGeom>
        </p:spPr>
        <p:txBody>
          <a:bodyPr lIns="46717" tIns="23358" rIns="46717" bIns="23358"/>
          <a:lstStyle/>
          <a:p>
            <a:pPr>
              <a:lnSpc>
                <a:spcPct val="80000"/>
              </a:lnSpc>
            </a:pPr>
            <a:r>
              <a:rPr lang="ru-RU" altLang="ru-RU" sz="155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Война </a:t>
            </a:r>
            <a:r>
              <a:rPr lang="ru-RU" altLang="ru-RU" sz="155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закончилась, но тем не менее военная лирика Твардовского нашла своё продолжение и в послевоенное время</a:t>
            </a:r>
            <a:r>
              <a:rPr lang="ru-RU" altLang="ru-RU" sz="155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altLang="ru-RU" sz="155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5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Стихотворения «Жестокая </a:t>
            </a:r>
            <a:r>
              <a:rPr lang="ru-RU" altLang="ru-RU" sz="155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память</a:t>
            </a:r>
            <a:r>
              <a:rPr lang="ru-RU" altLang="ru-RU" sz="155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ru-RU" altLang="ru-RU" sz="155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знаю, никакой моей вины…» </a:t>
            </a:r>
            <a:r>
              <a:rPr lang="ru-RU" altLang="ru-RU" sz="155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затрагивает </a:t>
            </a:r>
            <a:r>
              <a:rPr lang="ru-RU" altLang="ru-RU" sz="155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тему вины перед теми, кто не вернулся с поля </a:t>
            </a:r>
            <a:r>
              <a:rPr lang="ru-RU" altLang="ru-RU" sz="155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боя.</a:t>
            </a:r>
            <a:endParaRPr lang="ru-RU" altLang="ru-RU" sz="1550" i="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altLang="ru-RU" sz="155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“</a:t>
            </a:r>
            <a:r>
              <a:rPr lang="ru-RU" altLang="ru-RU" sz="155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убит подо Ржевом” — стихотворение, написанное от первого </a:t>
            </a:r>
            <a:r>
              <a:rPr lang="ru-RU" altLang="ru-RU" sz="155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лица. Необычная </a:t>
            </a:r>
            <a:r>
              <a:rPr lang="ru-RU" altLang="ru-RU" sz="155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произведения – монолог погибшего солдата. В его словах чувствуется трагедия</a:t>
            </a:r>
            <a:r>
              <a:rPr lang="ru-RU" altLang="ru-RU" sz="155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55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стремление жить </a:t>
            </a:r>
            <a:r>
              <a:rPr lang="ru-RU" altLang="ru-RU" sz="155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sz="155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увидеть мирное </a:t>
            </a:r>
            <a:r>
              <a:rPr lang="ru-RU" altLang="ru-RU" sz="155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время:</a:t>
            </a:r>
          </a:p>
          <a:p>
            <a:pPr>
              <a:lnSpc>
                <a:spcPct val="80000"/>
              </a:lnSpc>
            </a:pPr>
            <a:r>
              <a:rPr lang="ru-RU" altLang="ru-RU" sz="155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5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  <a:r>
              <a:rPr lang="ru-RU" altLang="ru-RU" sz="155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r>
              <a:rPr lang="ru-RU" altLang="ru-RU" sz="155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где корни </a:t>
            </a:r>
            <a:r>
              <a:rPr lang="ru-RU" altLang="ru-RU" sz="155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слепые</a:t>
            </a:r>
          </a:p>
          <a:p>
            <a:pPr>
              <a:lnSpc>
                <a:spcPct val="80000"/>
              </a:lnSpc>
            </a:pPr>
            <a:r>
              <a:rPr lang="ru-RU" altLang="ru-RU" sz="155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5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  <a:r>
              <a:rPr lang="ru-RU" altLang="ru-RU" sz="155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Ищут </a:t>
            </a:r>
            <a:r>
              <a:rPr lang="ru-RU" altLang="ru-RU" sz="155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корма во </a:t>
            </a:r>
            <a:r>
              <a:rPr lang="ru-RU" altLang="ru-RU" sz="155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тьме.</a:t>
            </a:r>
          </a:p>
          <a:p>
            <a:pPr>
              <a:lnSpc>
                <a:spcPct val="80000"/>
              </a:lnSpc>
            </a:pPr>
            <a:r>
              <a:rPr lang="ru-RU" altLang="ru-RU" sz="155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5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  <a:r>
              <a:rPr lang="ru-RU" altLang="ru-RU" sz="155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r>
              <a:rPr lang="ru-RU" altLang="ru-RU" sz="155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где с облачком </a:t>
            </a:r>
            <a:r>
              <a:rPr lang="ru-RU" altLang="ru-RU" sz="155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пыли</a:t>
            </a:r>
          </a:p>
          <a:p>
            <a:pPr>
              <a:lnSpc>
                <a:spcPct val="80000"/>
              </a:lnSpc>
            </a:pPr>
            <a:r>
              <a:rPr lang="ru-RU" altLang="ru-RU" sz="155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5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  <a:r>
              <a:rPr lang="ru-RU" altLang="ru-RU" sz="155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Ходит </a:t>
            </a:r>
            <a:r>
              <a:rPr lang="ru-RU" altLang="ru-RU" sz="155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рожь на холме.</a:t>
            </a:r>
          </a:p>
          <a:p>
            <a:pPr>
              <a:lnSpc>
                <a:spcPct val="80000"/>
              </a:lnSpc>
            </a:pPr>
            <a:endParaRPr lang="ru-RU" altLang="ru-RU" sz="1600" i="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17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«ПО ПРАВУ ПАМЯТИ»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624145"/>
            <a:ext cx="4191000" cy="2462213"/>
          </a:xfrm>
        </p:spPr>
        <p:txBody>
          <a:bodyPr/>
          <a:lstStyle/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     В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1967 году он приступил к написанию автобиографического произведения «По </a:t>
            </a:r>
            <a:endParaRPr lang="ru-RU" sz="16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праву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памяти». Эта поэма была написана </a:t>
            </a:r>
            <a:endParaRPr lang="ru-RU" sz="16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1969 году, но издана спустя почти </a:t>
            </a:r>
            <a:endParaRPr lang="ru-RU" sz="16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двадцать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лет, в 1987-м. Дело в том, что </a:t>
            </a:r>
            <a:endParaRPr lang="ru-RU" sz="16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главным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героем произведения был отец Александра – Трифон </a:t>
            </a:r>
            <a:r>
              <a:rPr lang="ru-RU" sz="1600" i="0" dirty="0" err="1">
                <a:solidFill>
                  <a:schemeClr val="tx2">
                    <a:lumMod val="50000"/>
                  </a:schemeClr>
                </a:solidFill>
              </a:rPr>
              <a:t>Гордеевич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, которого репрессировали в годы коллективизации. По этой причине поэма столько лет не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печаталась.</a:t>
            </a:r>
            <a:endParaRPr lang="ru-RU" sz="1600" i="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3314" name="Picture 2" descr="https://img.yakaboo.ua/media/catalog/product/cache/1/image/234c7c011ba026e66d29567e1be1d1f7/3/7/375465_945708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7" y="1089026"/>
            <a:ext cx="979488" cy="121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79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7488" y="653435"/>
            <a:ext cx="3809999" cy="2492990"/>
          </a:xfrm>
        </p:spPr>
        <p:txBody>
          <a:bodyPr/>
          <a:lstStyle/>
          <a:p>
            <a:r>
              <a:rPr lang="ru-RU" altLang="ru-RU" sz="1800" i="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    </a:t>
            </a:r>
            <a:r>
              <a:rPr lang="ru-RU" altLang="ru-RU" sz="18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Александр </a:t>
            </a:r>
            <a:r>
              <a:rPr lang="ru-RU" altLang="ru-RU" sz="1800" i="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Трифонович</a:t>
            </a:r>
            <a:r>
              <a:rPr lang="ru-RU" altLang="ru-RU" sz="18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Твардовский </a:t>
            </a:r>
            <a:r>
              <a:rPr lang="ru-RU" altLang="ru-RU" sz="18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18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1910—1971 гг.) </a:t>
            </a:r>
            <a:r>
              <a:rPr lang="ru-RU" altLang="ru-RU" sz="18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советский писатель и поэт, участник Великой </a:t>
            </a:r>
            <a:r>
              <a:rPr lang="ru-RU" altLang="ru-RU" sz="18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Отечественной </a:t>
            </a:r>
            <a:r>
              <a:rPr lang="ru-RU" altLang="ru-RU" sz="18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войны, </a:t>
            </a:r>
            <a:r>
              <a:rPr lang="ru-RU" altLang="ru-RU" sz="18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фронтовой </a:t>
            </a:r>
            <a:r>
              <a:rPr lang="ru-RU" altLang="ru-RU" sz="18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корреспондент, главный редактор журнала </a:t>
            </a:r>
            <a:endParaRPr lang="ru-RU" altLang="ru-RU" sz="1800" i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18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altLang="ru-RU" sz="18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Новый мир», лауреат </a:t>
            </a:r>
            <a:endParaRPr lang="ru-RU" altLang="ru-RU" sz="1800" i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18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различных </a:t>
            </a:r>
            <a:r>
              <a:rPr lang="ru-RU" altLang="ru-RU" sz="18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премий, орденоносец.</a:t>
            </a:r>
            <a:r>
              <a:rPr lang="ru-RU" altLang="ru-RU" sz="1800" i="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endParaRPr lang="ru-RU" altLang="ru-RU" sz="1800" i="0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1800" i="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4" descr="сканирование0002"/>
          <p:cNvPicPr>
            <a:picLocks noChangeAspect="1" noChangeArrowheads="1"/>
          </p:cNvPicPr>
          <p:nvPr/>
        </p:nvPicPr>
        <p:blipFill>
          <a:blip r:embed="rId2" cstate="print">
            <a:lum bright="-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487" y="784225"/>
            <a:ext cx="1447800" cy="18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90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684803"/>
          </a:xfrm>
        </p:spPr>
        <p:txBody>
          <a:bodyPr/>
          <a:lstStyle/>
          <a:p>
            <a:pPr algn="ctr"/>
            <a:r>
              <a:rPr lang="ru-RU" sz="2400" dirty="0" smtClean="0"/>
              <a:t>«НОВЫЙ МИР»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577235"/>
            <a:ext cx="5410200" cy="2492990"/>
          </a:xfrm>
        </p:spPr>
        <p:txBody>
          <a:bodyPr/>
          <a:lstStyle/>
          <a:p>
            <a:r>
              <a:rPr lang="ru-RU" sz="1800" i="0" dirty="0" smtClean="0"/>
              <a:t>     Твардовский </a:t>
            </a:r>
            <a:r>
              <a:rPr lang="ru-RU" sz="1800" i="0" dirty="0"/>
              <a:t>был главным редактором журнала «Новый мир» дважды: </a:t>
            </a:r>
            <a:endParaRPr lang="ru-RU" sz="1800" i="0" dirty="0" smtClean="0"/>
          </a:p>
          <a:p>
            <a:r>
              <a:rPr lang="ru-RU" sz="1800" i="0" dirty="0" smtClean="0"/>
              <a:t>в </a:t>
            </a:r>
            <a:r>
              <a:rPr lang="ru-RU" sz="1800" i="0" dirty="0"/>
              <a:t>1950-1954 гг. и </a:t>
            </a:r>
            <a:r>
              <a:rPr lang="ru-RU" sz="1800" i="0" dirty="0" smtClean="0"/>
              <a:t>1958-1970 </a:t>
            </a:r>
            <a:r>
              <a:rPr lang="ru-RU" sz="1800" i="0" dirty="0"/>
              <a:t>гг</a:t>
            </a:r>
            <a:r>
              <a:rPr lang="ru-RU" sz="1800" i="0" dirty="0" smtClean="0"/>
              <a:t>.</a:t>
            </a:r>
            <a:r>
              <a:rPr lang="ru-RU" sz="1800" i="0" dirty="0"/>
              <a:t> В оба </a:t>
            </a:r>
            <a:endParaRPr lang="ru-RU" sz="1800" i="0" dirty="0" smtClean="0"/>
          </a:p>
          <a:p>
            <a:r>
              <a:rPr lang="ru-RU" sz="1800" i="0" dirty="0" smtClean="0"/>
              <a:t>периода </a:t>
            </a:r>
            <a:r>
              <a:rPr lang="ru-RU" sz="1800" i="0" dirty="0"/>
              <a:t>редакторства Твардовского </a:t>
            </a:r>
            <a:endParaRPr lang="ru-RU" sz="1800" i="0" dirty="0" smtClean="0"/>
          </a:p>
          <a:p>
            <a:r>
              <a:rPr lang="ru-RU" sz="1800" i="0" dirty="0" smtClean="0"/>
              <a:t>в </a:t>
            </a:r>
            <a:r>
              <a:rPr lang="ru-RU" sz="1800" i="0" dirty="0"/>
              <a:t>«Новом мире</a:t>
            </a:r>
            <a:r>
              <a:rPr lang="ru-RU" sz="1800" i="0" dirty="0" smtClean="0"/>
              <a:t>» </a:t>
            </a:r>
            <a:r>
              <a:rPr lang="ru-RU" sz="1800" i="0" dirty="0"/>
              <a:t>журнал стал </a:t>
            </a:r>
            <a:endParaRPr lang="ru-RU" sz="1800" i="0" dirty="0" smtClean="0"/>
          </a:p>
          <a:p>
            <a:r>
              <a:rPr lang="ru-RU" sz="1800" i="0" dirty="0" smtClean="0"/>
              <a:t>прибежищем </a:t>
            </a:r>
            <a:r>
              <a:rPr lang="ru-RU" sz="1800" i="0" dirty="0"/>
              <a:t>антисталинских сил </a:t>
            </a:r>
            <a:endParaRPr lang="ru-RU" sz="1800" i="0" dirty="0" smtClean="0"/>
          </a:p>
          <a:p>
            <a:r>
              <a:rPr lang="ru-RU" sz="1800" i="0" dirty="0" smtClean="0"/>
              <a:t>в литературе. </a:t>
            </a:r>
            <a:r>
              <a:rPr lang="ru-RU" sz="1800" i="0" dirty="0"/>
              <a:t>В «Новом мире» печатались </a:t>
            </a:r>
            <a:r>
              <a:rPr lang="ru-RU" sz="1800" i="0" dirty="0" smtClean="0"/>
              <a:t>произведения</a:t>
            </a:r>
            <a:r>
              <a:rPr lang="ru-RU" sz="1800" i="0" dirty="0"/>
              <a:t> </a:t>
            </a:r>
            <a:r>
              <a:rPr lang="ru-RU" sz="1800" i="0" dirty="0" err="1" smtClean="0"/>
              <a:t>Ф.Абрамова</a:t>
            </a:r>
            <a:r>
              <a:rPr lang="ru-RU" sz="1800" i="0" dirty="0"/>
              <a:t>, </a:t>
            </a:r>
            <a:r>
              <a:rPr lang="ru-RU" sz="1800" i="0" dirty="0" err="1" smtClean="0"/>
              <a:t>В.Быкова</a:t>
            </a:r>
            <a:r>
              <a:rPr lang="ru-RU" sz="1800" i="0" dirty="0"/>
              <a:t>, </a:t>
            </a:r>
            <a:r>
              <a:rPr lang="ru-RU" sz="1800" i="0" dirty="0" err="1" smtClean="0"/>
              <a:t>Б.Можаева</a:t>
            </a:r>
            <a:r>
              <a:rPr lang="ru-RU" sz="1800" i="0" dirty="0"/>
              <a:t>, </a:t>
            </a:r>
            <a:r>
              <a:rPr lang="ru-RU" sz="1800" i="0" dirty="0" err="1" smtClean="0"/>
              <a:t>Ю.Трифонова</a:t>
            </a:r>
            <a:r>
              <a:rPr lang="ru-RU" sz="1800" i="0" dirty="0"/>
              <a:t>, </a:t>
            </a:r>
            <a:r>
              <a:rPr lang="ru-RU" sz="1800" i="0" dirty="0" err="1" smtClean="0"/>
              <a:t>Ю.Домбровского</a:t>
            </a:r>
            <a:r>
              <a:rPr lang="ru-RU" sz="1800" i="0" dirty="0"/>
              <a:t>.</a:t>
            </a:r>
            <a:endParaRPr lang="ru-RU" sz="1800" dirty="0"/>
          </a:p>
        </p:txBody>
      </p:sp>
      <p:pic>
        <p:nvPicPr>
          <p:cNvPr id="12290" name="Picture 2" descr="https://cstor.nn2.ru/forum/data/forum/files/2017-08/182015427-novyy_mi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7" y="1012825"/>
            <a:ext cx="880533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5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9887" y="708025"/>
            <a:ext cx="3352799" cy="2492990"/>
          </a:xfrm>
        </p:spPr>
        <p:txBody>
          <a:bodyPr/>
          <a:lstStyle/>
          <a:p>
            <a:pPr fontAlgn="base"/>
            <a:r>
              <a:rPr lang="ru-RU" sz="1800" i="0" dirty="0" smtClean="0"/>
              <a:t>     В 1969 году в журнале создается </a:t>
            </a:r>
            <a:r>
              <a:rPr lang="ru-RU" sz="1800" i="0" dirty="0"/>
              <a:t>непереносимая враждебная </a:t>
            </a:r>
            <a:r>
              <a:rPr lang="ru-RU" sz="1800" i="0" dirty="0" smtClean="0"/>
              <a:t>атмосфера, которая мешает </a:t>
            </a:r>
            <a:r>
              <a:rPr lang="ru-RU" sz="1800" i="0" dirty="0"/>
              <a:t>работать Александру </a:t>
            </a:r>
            <a:r>
              <a:rPr lang="ru-RU" sz="1800" i="0" dirty="0" err="1"/>
              <a:t>Трифоновичу</a:t>
            </a:r>
            <a:r>
              <a:rPr lang="ru-RU" sz="1800" i="0" dirty="0" smtClean="0"/>
              <a:t>. </a:t>
            </a:r>
          </a:p>
          <a:p>
            <a:pPr fontAlgn="base"/>
            <a:r>
              <a:rPr lang="ru-RU" sz="1800" i="0" dirty="0" smtClean="0"/>
              <a:t>В </a:t>
            </a:r>
            <a:r>
              <a:rPr lang="ru-RU" sz="1800" i="0" dirty="0"/>
              <a:t>феврале 1970 года Твардовский и часть редакции уходят из журнала.</a:t>
            </a:r>
          </a:p>
          <a:p>
            <a:endParaRPr lang="ru-RU" sz="1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309" y="936625"/>
            <a:ext cx="116022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26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7487" y="555625"/>
            <a:ext cx="3962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Твардовский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переживал уход из «Нового мира». Нервное состояние сказалось на здоровье.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Он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умер 18 декабря 1971 года. Похоронен на московском Новодевичьем кладбище. На его могилу привезли землю со Смоленщины, где он провел детство и юность.</a:t>
            </a:r>
          </a:p>
        </p:txBody>
      </p:sp>
      <p:pic>
        <p:nvPicPr>
          <p:cNvPr id="16386" name="Picture 2" descr="http://i.mycdn.me/i?r=AzEPZsRbOZEKgBhR0XGMT1RkM9UKg3hAV-qqi8IWeQ5LGaaKTM5SRkZCeTgDn6uOy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7" y="1069191"/>
            <a:ext cx="1447800" cy="155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5768975" cy="32448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" y="102424"/>
            <a:ext cx="5703888" cy="615553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rgbClr val="C00000"/>
                </a:solidFill>
              </a:rPr>
              <a:t>Памятник Твардовскому и </a:t>
            </a:r>
            <a:r>
              <a:rPr lang="ru-RU" sz="2000" dirty="0" smtClean="0">
                <a:solidFill>
                  <a:srgbClr val="C00000"/>
                </a:solidFill>
              </a:rPr>
              <a:t>Василию </a:t>
            </a:r>
            <a:r>
              <a:rPr lang="ru-RU" sz="2000" dirty="0" err="1">
                <a:solidFill>
                  <a:srgbClr val="C00000"/>
                </a:solidFill>
              </a:rPr>
              <a:t>Тёркину</a:t>
            </a:r>
            <a:r>
              <a:rPr lang="ru-RU" sz="2000" dirty="0">
                <a:solidFill>
                  <a:srgbClr val="C00000"/>
                </a:solidFill>
              </a:rPr>
              <a:t> в Смоленске.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7" y="921871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56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555625"/>
            <a:ext cx="5486400" cy="984885"/>
          </a:xfrm>
        </p:spPr>
        <p:txBody>
          <a:bodyPr/>
          <a:lstStyle/>
          <a:p>
            <a:r>
              <a:rPr lang="ru-RU" sz="1600" i="0" dirty="0" smtClean="0"/>
              <a:t>     Жизнь </a:t>
            </a:r>
            <a:r>
              <a:rPr lang="ru-RU" sz="1600" i="0" dirty="0"/>
              <a:t>Александра Твардовского была яркой и насыщенной, после него осталось достойное наследие. Многие из его произведений учат в школе, они не теряют своей актуальности и сегодня</a:t>
            </a:r>
            <a:r>
              <a:rPr lang="ru-RU" sz="1600" i="0" dirty="0" smtClean="0"/>
              <a:t>.</a:t>
            </a:r>
            <a:endParaRPr lang="ru-RU" sz="1600" i="0" dirty="0"/>
          </a:p>
        </p:txBody>
      </p:sp>
      <p:pic>
        <p:nvPicPr>
          <p:cNvPr id="19458" name="Picture 2" descr="https://pbs.twimg.com/media/Dn6dy4GXkAAIyz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87" y="1622425"/>
            <a:ext cx="685800" cy="92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s://old.iv-obdu.ru/images/galery/2020/ab_vtvard-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887" y="1622425"/>
            <a:ext cx="685800" cy="90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https://img.yakaboo.ua/media/catalog/product/3/6/364939_577014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887" y="1607050"/>
            <a:ext cx="685801" cy="96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87" y="1622425"/>
            <a:ext cx="685800" cy="90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" y="2232025"/>
            <a:ext cx="25146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56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5768975" cy="32448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684803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БИБЛИОГРАФИЯ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479425"/>
            <a:ext cx="5486400" cy="3139321"/>
          </a:xfrm>
        </p:spPr>
        <p:txBody>
          <a:bodyPr/>
          <a:lstStyle/>
          <a:p>
            <a:pPr fontAlgn="base"/>
            <a:r>
              <a:rPr lang="ru-RU" sz="1600" i="0" dirty="0" smtClean="0"/>
              <a:t>1931 г. </a:t>
            </a:r>
            <a:r>
              <a:rPr lang="ru-RU" sz="1600" i="0" dirty="0"/>
              <a:t>- «Путь к социализму»</a:t>
            </a:r>
          </a:p>
          <a:p>
            <a:pPr fontAlgn="base"/>
            <a:r>
              <a:rPr lang="ru-RU" sz="1600" i="0" dirty="0" smtClean="0"/>
              <a:t>1932 г</a:t>
            </a:r>
            <a:r>
              <a:rPr lang="ru-RU" sz="1600" i="0" dirty="0"/>
              <a:t>. </a:t>
            </a:r>
            <a:r>
              <a:rPr lang="ru-RU" sz="1600" i="0" dirty="0" smtClean="0"/>
              <a:t>- </a:t>
            </a:r>
            <a:r>
              <a:rPr lang="ru-RU" sz="1600" i="0" dirty="0"/>
              <a:t>«Дневник председателя»</a:t>
            </a:r>
          </a:p>
          <a:p>
            <a:pPr fontAlgn="base"/>
            <a:r>
              <a:rPr lang="ru-RU" sz="1600" i="0" dirty="0" smtClean="0"/>
              <a:t>1934 г</a:t>
            </a:r>
            <a:r>
              <a:rPr lang="ru-RU" sz="1600" i="0" dirty="0"/>
              <a:t>. </a:t>
            </a:r>
            <a:r>
              <a:rPr lang="ru-RU" sz="1600" i="0" dirty="0" smtClean="0"/>
              <a:t>- </a:t>
            </a:r>
            <a:r>
              <a:rPr lang="ru-RU" sz="1600" i="0" dirty="0"/>
              <a:t>«Страна </a:t>
            </a:r>
            <a:r>
              <a:rPr lang="ru-RU" sz="1600" i="0" dirty="0" err="1"/>
              <a:t>Муравия</a:t>
            </a:r>
            <a:r>
              <a:rPr lang="ru-RU" sz="1600" i="0" dirty="0"/>
              <a:t>»</a:t>
            </a:r>
          </a:p>
          <a:p>
            <a:pPr fontAlgn="base"/>
            <a:r>
              <a:rPr lang="ru-RU" sz="1600" i="0" dirty="0" smtClean="0"/>
              <a:t>1942 г</a:t>
            </a:r>
            <a:r>
              <a:rPr lang="ru-RU" sz="1600" i="0" dirty="0"/>
              <a:t>. </a:t>
            </a:r>
            <a:r>
              <a:rPr lang="ru-RU" sz="1600" i="0" dirty="0" smtClean="0"/>
              <a:t>- </a:t>
            </a:r>
            <a:r>
              <a:rPr lang="ru-RU" sz="1600" i="0" dirty="0"/>
              <a:t>«Василий </a:t>
            </a:r>
            <a:r>
              <a:rPr lang="ru-RU" sz="1600" i="0" dirty="0" err="1"/>
              <a:t>Тёркин</a:t>
            </a:r>
            <a:r>
              <a:rPr lang="ru-RU" sz="1600" i="0" dirty="0"/>
              <a:t>»</a:t>
            </a:r>
          </a:p>
          <a:p>
            <a:pPr fontAlgn="base"/>
            <a:r>
              <a:rPr lang="ru-RU" sz="1600" i="0" dirty="0" smtClean="0"/>
              <a:t>1946 г</a:t>
            </a:r>
            <a:r>
              <a:rPr lang="ru-RU" sz="1600" i="0" dirty="0"/>
              <a:t>. </a:t>
            </a:r>
            <a:r>
              <a:rPr lang="ru-RU" sz="1600" i="0" dirty="0" smtClean="0"/>
              <a:t>- </a:t>
            </a:r>
            <a:r>
              <a:rPr lang="ru-RU" sz="1600" i="0" dirty="0"/>
              <a:t>«Дом у дороги»</a:t>
            </a:r>
          </a:p>
          <a:p>
            <a:pPr fontAlgn="base"/>
            <a:r>
              <a:rPr lang="ru-RU" sz="1600" i="0" dirty="0" smtClean="0"/>
              <a:t>1947 г</a:t>
            </a:r>
            <a:r>
              <a:rPr lang="ru-RU" sz="1600" i="0" dirty="0"/>
              <a:t>. </a:t>
            </a:r>
            <a:r>
              <a:rPr lang="ru-RU" sz="1600" i="0" dirty="0" smtClean="0"/>
              <a:t>- </a:t>
            </a:r>
            <a:r>
              <a:rPr lang="ru-RU" sz="1600" i="0" dirty="0"/>
              <a:t>«Поэмы»</a:t>
            </a:r>
          </a:p>
          <a:p>
            <a:pPr fontAlgn="base"/>
            <a:r>
              <a:rPr lang="ru-RU" sz="1600" i="0" dirty="0" smtClean="0"/>
              <a:t>1947 г</a:t>
            </a:r>
            <a:r>
              <a:rPr lang="ru-RU" sz="1600" i="0" dirty="0"/>
              <a:t>. </a:t>
            </a:r>
            <a:r>
              <a:rPr lang="ru-RU" sz="1600" i="0" dirty="0" smtClean="0"/>
              <a:t>- </a:t>
            </a:r>
            <a:r>
              <a:rPr lang="ru-RU" sz="1600" i="0" dirty="0"/>
              <a:t>«Родина и чужбина»</a:t>
            </a:r>
          </a:p>
          <a:p>
            <a:pPr fontAlgn="base"/>
            <a:r>
              <a:rPr lang="ru-RU" sz="1600" i="0" dirty="0" smtClean="0"/>
              <a:t>1951 г</a:t>
            </a:r>
            <a:r>
              <a:rPr lang="ru-RU" sz="1600" i="0" dirty="0"/>
              <a:t>. </a:t>
            </a:r>
            <a:r>
              <a:rPr lang="ru-RU" sz="1600" i="0" dirty="0" smtClean="0"/>
              <a:t>- </a:t>
            </a:r>
            <a:r>
              <a:rPr lang="ru-RU" sz="1600" i="0" dirty="0"/>
              <a:t>«Стихотворения и поэмы»</a:t>
            </a:r>
          </a:p>
          <a:p>
            <a:pPr fontAlgn="base"/>
            <a:r>
              <a:rPr lang="ru-RU" sz="1600" i="0" dirty="0" smtClean="0"/>
              <a:t>1953 г</a:t>
            </a:r>
            <a:r>
              <a:rPr lang="ru-RU" sz="1600" i="0" dirty="0"/>
              <a:t>. </a:t>
            </a:r>
            <a:r>
              <a:rPr lang="ru-RU" sz="1600" i="0" dirty="0" smtClean="0"/>
              <a:t>- </a:t>
            </a:r>
            <a:r>
              <a:rPr lang="ru-RU" sz="1600" i="0" dirty="0"/>
              <a:t>«За далью - даль»</a:t>
            </a:r>
          </a:p>
          <a:p>
            <a:pPr fontAlgn="base"/>
            <a:r>
              <a:rPr lang="ru-RU" sz="1600" i="0" dirty="0" smtClean="0"/>
              <a:t>1963 г</a:t>
            </a:r>
            <a:r>
              <a:rPr lang="ru-RU" sz="1600" i="0" dirty="0"/>
              <a:t>. </a:t>
            </a:r>
            <a:r>
              <a:rPr lang="ru-RU" sz="1600" i="0" dirty="0" smtClean="0"/>
              <a:t>- </a:t>
            </a:r>
            <a:r>
              <a:rPr lang="ru-RU" sz="1600" i="0" dirty="0"/>
              <a:t>«</a:t>
            </a:r>
            <a:r>
              <a:rPr lang="ru-RU" sz="1600" i="0" dirty="0" err="1"/>
              <a:t>Тёркин</a:t>
            </a:r>
            <a:r>
              <a:rPr lang="ru-RU" sz="1600" i="0" dirty="0"/>
              <a:t> на том свете»</a:t>
            </a:r>
          </a:p>
          <a:p>
            <a:pPr fontAlgn="base"/>
            <a:r>
              <a:rPr lang="ru-RU" sz="1600" i="0" dirty="0" smtClean="0"/>
              <a:t>1969 г</a:t>
            </a:r>
            <a:r>
              <a:rPr lang="ru-RU" sz="1600" i="0" dirty="0"/>
              <a:t>. </a:t>
            </a:r>
            <a:r>
              <a:rPr lang="ru-RU" sz="1600" i="0" dirty="0" smtClean="0"/>
              <a:t>- </a:t>
            </a:r>
            <a:r>
              <a:rPr lang="ru-RU" sz="1600" i="0" dirty="0"/>
              <a:t>«Из лирики этих лет. 1959 </a:t>
            </a:r>
            <a:r>
              <a:rPr lang="ru-RU" sz="1600" i="0" dirty="0" smtClean="0"/>
              <a:t>– 1968 гг.»</a:t>
            </a:r>
            <a:endParaRPr lang="ru-RU" sz="1600" i="0" dirty="0"/>
          </a:p>
          <a:p>
            <a:r>
              <a:rPr lang="ru-RU" i="0" dirty="0"/>
              <a:t/>
            </a:r>
            <a:br>
              <a:rPr lang="ru-RU" i="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210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90294" cy="32448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5087" y="130149"/>
            <a:ext cx="5580332" cy="246221"/>
          </a:xfrm>
        </p:spPr>
        <p:txBody>
          <a:bodyPr/>
          <a:lstStyle/>
          <a:p>
            <a:r>
              <a:rPr lang="ru-RU" alt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Музей-усадьба "</a:t>
            </a:r>
            <a:r>
              <a:rPr lang="ru-RU" altLang="ru-RU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А.Т.Твардовский</a:t>
            </a:r>
            <a:r>
              <a:rPr lang="ru-RU" alt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хуторе Загорье"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4363" y="403224"/>
            <a:ext cx="5390924" cy="2863328"/>
          </a:xfrm>
          <a:prstGeom prst="rect">
            <a:avLst/>
          </a:prstGeom>
        </p:spPr>
        <p:txBody>
          <a:bodyPr lIns="46717" tIns="23358" rIns="46717" bIns="23358"/>
          <a:lstStyle/>
          <a:p>
            <a:pPr>
              <a:buFont typeface="Wingdings" pitchFamily="2" charset="2"/>
              <a:buNone/>
            </a:pPr>
            <a:r>
              <a:rPr lang="ru-RU" altLang="ru-RU" b="1" i="0" dirty="0">
                <a:latin typeface="Arial" charset="0"/>
              </a:rPr>
              <a:t> </a:t>
            </a:r>
            <a:r>
              <a:rPr lang="ru-RU" altLang="ru-RU" b="1" i="0" dirty="0" smtClean="0">
                <a:latin typeface="Arial" charset="0"/>
              </a:rPr>
              <a:t>    </a:t>
            </a:r>
            <a:r>
              <a:rPr lang="ru-RU" altLang="ru-RU" sz="1300" i="0" dirty="0" smtClean="0">
                <a:latin typeface="Arial" charset="0"/>
              </a:rPr>
              <a:t>В 1988 году открыт для посетителей</a:t>
            </a:r>
          </a:p>
          <a:p>
            <a:pPr>
              <a:buFont typeface="Wingdings" pitchFamily="2" charset="2"/>
              <a:buNone/>
            </a:pPr>
            <a:r>
              <a:rPr lang="ru-RU" altLang="ru-RU" sz="1300" i="0" dirty="0" smtClean="0">
                <a:latin typeface="Arial" charset="0"/>
              </a:rPr>
              <a:t>возрожденный хутор Загорье, место, где </a:t>
            </a:r>
          </a:p>
          <a:p>
            <a:pPr>
              <a:buFont typeface="Wingdings" pitchFamily="2" charset="2"/>
              <a:buNone/>
            </a:pPr>
            <a:r>
              <a:rPr lang="ru-RU" altLang="ru-RU" sz="1300" i="0" dirty="0" smtClean="0">
                <a:latin typeface="Arial" charset="0"/>
              </a:rPr>
              <a:t>родился и жил до восемнадцатилетнего</a:t>
            </a:r>
          </a:p>
          <a:p>
            <a:pPr>
              <a:buFont typeface="Wingdings" pitchFamily="2" charset="2"/>
              <a:buNone/>
            </a:pPr>
            <a:r>
              <a:rPr lang="ru-RU" altLang="ru-RU" sz="1300" i="0" dirty="0" smtClean="0">
                <a:latin typeface="Arial" charset="0"/>
              </a:rPr>
              <a:t>возраста </a:t>
            </a:r>
            <a:r>
              <a:rPr lang="ru-RU" altLang="ru-RU" sz="1300" i="0" dirty="0" err="1" smtClean="0">
                <a:latin typeface="Arial" charset="0"/>
              </a:rPr>
              <a:t>А.Т.Твардовский</a:t>
            </a:r>
            <a:r>
              <a:rPr lang="ru-RU" altLang="ru-RU" sz="1300" i="0" dirty="0" smtClean="0">
                <a:latin typeface="Arial" charset="0"/>
              </a:rPr>
              <a:t> – выдающийся</a:t>
            </a:r>
          </a:p>
          <a:p>
            <a:pPr>
              <a:buFont typeface="Wingdings" pitchFamily="2" charset="2"/>
              <a:buNone/>
            </a:pPr>
            <a:r>
              <a:rPr lang="ru-RU" altLang="ru-RU" sz="1300" i="0" dirty="0" smtClean="0">
                <a:latin typeface="Arial" charset="0"/>
              </a:rPr>
              <a:t>советский поэт. По макету брата поэта </a:t>
            </a:r>
          </a:p>
          <a:p>
            <a:pPr>
              <a:buFont typeface="Wingdings" pitchFamily="2" charset="2"/>
              <a:buNone/>
            </a:pPr>
            <a:r>
              <a:rPr lang="ru-RU" altLang="ru-RU" sz="1300" i="0" dirty="0" smtClean="0">
                <a:latin typeface="Arial" charset="0"/>
              </a:rPr>
              <a:t>Ивана </a:t>
            </a:r>
            <a:r>
              <a:rPr lang="ru-RU" altLang="ru-RU" sz="1300" i="0" dirty="0" err="1" smtClean="0">
                <a:latin typeface="Arial" charset="0"/>
              </a:rPr>
              <a:t>Трифоновича</a:t>
            </a:r>
            <a:r>
              <a:rPr lang="ru-RU" altLang="ru-RU" sz="1300" i="0" dirty="0" smtClean="0">
                <a:latin typeface="Arial" charset="0"/>
              </a:rPr>
              <a:t> были заново возведены: </a:t>
            </a:r>
          </a:p>
          <a:p>
            <a:pPr>
              <a:buFont typeface="Wingdings" pitchFamily="2" charset="2"/>
              <a:buNone/>
            </a:pPr>
            <a:r>
              <a:rPr lang="ru-RU" altLang="ru-RU" sz="1300" i="0" dirty="0" smtClean="0">
                <a:latin typeface="Arial" charset="0"/>
              </a:rPr>
              <a:t>дом, сарай, баня, кузница и другие надворные </a:t>
            </a:r>
          </a:p>
          <a:p>
            <a:pPr>
              <a:buFont typeface="Wingdings" pitchFamily="2" charset="2"/>
              <a:buNone/>
            </a:pPr>
            <a:r>
              <a:rPr lang="ru-RU" altLang="ru-RU" sz="1300" i="0" dirty="0" smtClean="0">
                <a:latin typeface="Arial" charset="0"/>
              </a:rPr>
              <a:t>постройки, разбит сад и огород.</a:t>
            </a:r>
          </a:p>
          <a:p>
            <a:pPr>
              <a:buFont typeface="Wingdings" pitchFamily="2" charset="2"/>
              <a:buNone/>
            </a:pPr>
            <a:r>
              <a:rPr lang="ru-RU" altLang="ru-RU" sz="1300" i="0" dirty="0" smtClean="0">
                <a:latin typeface="Arial" charset="0"/>
              </a:rPr>
              <a:t>     Представленная в интерьере дома мебель тоже выполнена руками брата поэта - мастера – краснодеревщика. Большую помощь в оформлении дома, хозяйственных помещений, кузницы оказали жители деревень, передавшие музею предметы - быта, характерные для того времени. Ежегодно, в день рождения поэта, на хуторе Загорье проводятся литературные </a:t>
            </a:r>
            <a:r>
              <a:rPr lang="ru-RU" altLang="ru-RU" sz="1300" i="0" smtClean="0">
                <a:latin typeface="Arial" charset="0"/>
              </a:rPr>
              <a:t>праздники.</a:t>
            </a:r>
            <a:endParaRPr lang="ru-RU" altLang="ru-RU" sz="1300" i="0" dirty="0">
              <a:latin typeface="Arial" charset="0"/>
            </a:endParaRPr>
          </a:p>
        </p:txBody>
      </p:sp>
      <p:pic>
        <p:nvPicPr>
          <p:cNvPr id="56325" name="Picture 5" descr="Иван Трифонович демонстрирует изготовленный им макет усадьбы Твардовских в Загорь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87" y="398595"/>
            <a:ext cx="1905000" cy="122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43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САМОСТОЯТЕЛЬНАЯ РАБОТА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305843" y="830337"/>
            <a:ext cx="3170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384" marR="1048385" algn="ctr">
              <a:spcBef>
                <a:spcPts val="1160"/>
              </a:spcBef>
            </a:pP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7487" y="708025"/>
            <a:ext cx="342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Составление </a:t>
            </a:r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тезисов статьи </a:t>
            </a: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Александр </a:t>
            </a:r>
            <a:r>
              <a:rPr lang="ru-RU" altLang="ru-RU" sz="24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Трифонович</a:t>
            </a: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Твардовский</a:t>
            </a:r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ru-RU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стр. 61-65)</a:t>
            </a:r>
            <a:endParaRPr lang="ru-RU" altLang="ru-RU" sz="2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1.bp.blogspot.com/-AOcMJmm0lwY/XsEMnfSWXfI/AAAAAAAAN1w/yv7J0_kdnf4on-tRpOOTBmDiXnRfTftTACLcBGAsYHQ/s1600/Tvardovski%2B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544" y="830337"/>
            <a:ext cx="1736218" cy="187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047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altLang="ru-RU" sz="2400" dirty="0" smtClean="0">
                <a:latin typeface="Arial" charset="0"/>
              </a:rPr>
              <a:t>ДЕТСТВО ПИСАТЕЛЯ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7487" y="555625"/>
            <a:ext cx="3886200" cy="2769989"/>
          </a:xfrm>
        </p:spPr>
        <p:txBody>
          <a:bodyPr/>
          <a:lstStyle/>
          <a:p>
            <a:pPr>
              <a:buFont typeface="Wingdings" pitchFamily="2" charset="2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2400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7238" algn="l"/>
                <a:tab pos="6288088" algn="l"/>
                <a:tab pos="6737350" algn="l"/>
                <a:tab pos="7185025" algn="l"/>
                <a:tab pos="7634288" algn="l"/>
                <a:tab pos="8085138" algn="l"/>
                <a:tab pos="8534400" algn="l"/>
                <a:tab pos="8982075" algn="l"/>
              </a:tabLst>
            </a:pPr>
            <a:r>
              <a:rPr lang="ru-RU" altLang="ru-RU" sz="1600" b="1" i="0" dirty="0" smtClean="0">
                <a:solidFill>
                  <a:schemeClr val="tx2">
                    <a:lumMod val="50000"/>
                  </a:schemeClr>
                </a:solidFill>
              </a:rPr>
              <a:t>     </a:t>
            </a:r>
            <a:r>
              <a:rPr lang="ru-RU" altLang="ru-RU" sz="1800" i="0" dirty="0" err="1" smtClean="0">
                <a:solidFill>
                  <a:schemeClr val="tx2">
                    <a:lumMod val="50000"/>
                  </a:schemeClr>
                </a:solidFill>
              </a:rPr>
              <a:t>А.Т.Твардовский</a:t>
            </a:r>
            <a:r>
              <a:rPr lang="ru-RU" altLang="ru-RU" sz="1800" i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ru-RU" sz="1800" i="0" dirty="0">
                <a:solidFill>
                  <a:schemeClr val="tx2">
                    <a:lumMod val="50000"/>
                  </a:schemeClr>
                </a:solidFill>
              </a:rPr>
              <a:t>родился </a:t>
            </a:r>
            <a:endParaRPr lang="ru-RU" altLang="ru-RU" sz="18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2400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7238" algn="l"/>
                <a:tab pos="6288088" algn="l"/>
                <a:tab pos="6737350" algn="l"/>
                <a:tab pos="7185025" algn="l"/>
                <a:tab pos="7634288" algn="l"/>
                <a:tab pos="8085138" algn="l"/>
                <a:tab pos="8534400" algn="l"/>
                <a:tab pos="8982075" algn="l"/>
              </a:tabLst>
            </a:pPr>
            <a:r>
              <a:rPr lang="ru-RU" altLang="ru-RU" sz="1800" i="0" dirty="0" smtClean="0">
                <a:solidFill>
                  <a:schemeClr val="tx2">
                    <a:lumMod val="50000"/>
                  </a:schemeClr>
                </a:solidFill>
              </a:rPr>
              <a:t>8 </a:t>
            </a:r>
            <a:r>
              <a:rPr lang="ru-RU" altLang="ru-RU" sz="1800" i="0" dirty="0">
                <a:solidFill>
                  <a:schemeClr val="tx2">
                    <a:lumMod val="50000"/>
                  </a:schemeClr>
                </a:solidFill>
              </a:rPr>
              <a:t>июня </a:t>
            </a:r>
            <a:r>
              <a:rPr lang="ru-RU" altLang="ru-RU" sz="1800" i="0" dirty="0" smtClean="0">
                <a:solidFill>
                  <a:schemeClr val="tx2">
                    <a:lumMod val="50000"/>
                  </a:schemeClr>
                </a:solidFill>
              </a:rPr>
              <a:t>1910 </a:t>
            </a:r>
            <a:r>
              <a:rPr lang="ru-RU" altLang="ru-RU" sz="1800" i="0" dirty="0">
                <a:solidFill>
                  <a:schemeClr val="tx2">
                    <a:lumMod val="50000"/>
                  </a:schemeClr>
                </a:solidFill>
              </a:rPr>
              <a:t>года на </a:t>
            </a:r>
            <a:endParaRPr lang="ru-RU" altLang="ru-RU" sz="18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2400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7238" algn="l"/>
                <a:tab pos="6288088" algn="l"/>
                <a:tab pos="6737350" algn="l"/>
                <a:tab pos="7185025" algn="l"/>
                <a:tab pos="7634288" algn="l"/>
                <a:tab pos="8085138" algn="l"/>
                <a:tab pos="8534400" algn="l"/>
                <a:tab pos="8982075" algn="l"/>
              </a:tabLst>
            </a:pPr>
            <a:r>
              <a:rPr lang="ru-RU" altLang="ru-RU" sz="1800" i="0" dirty="0" smtClean="0">
                <a:solidFill>
                  <a:schemeClr val="tx2">
                    <a:lumMod val="50000"/>
                  </a:schemeClr>
                </a:solidFill>
              </a:rPr>
              <a:t>хуторе Загорье  </a:t>
            </a:r>
          </a:p>
          <a:p>
            <a:pPr>
              <a:buFont typeface="Wingdings" pitchFamily="2" charset="2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2400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7238" algn="l"/>
                <a:tab pos="6288088" algn="l"/>
                <a:tab pos="6737350" algn="l"/>
                <a:tab pos="7185025" algn="l"/>
                <a:tab pos="7634288" algn="l"/>
                <a:tab pos="8085138" algn="l"/>
                <a:tab pos="8534400" algn="l"/>
                <a:tab pos="8982075" algn="l"/>
              </a:tabLst>
            </a:pPr>
            <a:r>
              <a:rPr lang="ru-RU" altLang="ru-RU" sz="1800" i="0" dirty="0" smtClean="0">
                <a:solidFill>
                  <a:schemeClr val="tx2">
                    <a:lumMod val="50000"/>
                  </a:schemeClr>
                </a:solidFill>
              </a:rPr>
              <a:t>Смоленской области </a:t>
            </a:r>
          </a:p>
          <a:p>
            <a:pPr>
              <a:buFont typeface="Wingdings" pitchFamily="2" charset="2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2400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7238" algn="l"/>
                <a:tab pos="6288088" algn="l"/>
                <a:tab pos="6737350" algn="l"/>
                <a:tab pos="7185025" algn="l"/>
                <a:tab pos="7634288" algn="l"/>
                <a:tab pos="8085138" algn="l"/>
                <a:tab pos="8534400" algn="l"/>
                <a:tab pos="8982075" algn="l"/>
              </a:tabLst>
            </a:pPr>
            <a:r>
              <a:rPr lang="ru-RU" altLang="ru-RU" sz="1800" i="0" dirty="0" smtClean="0">
                <a:solidFill>
                  <a:schemeClr val="tx2">
                    <a:lumMod val="50000"/>
                  </a:schemeClr>
                </a:solidFill>
              </a:rPr>
              <a:t>в семье деревенского </a:t>
            </a:r>
          </a:p>
          <a:p>
            <a:pPr>
              <a:buFont typeface="Wingdings" pitchFamily="2" charset="2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2400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7238" algn="l"/>
                <a:tab pos="6288088" algn="l"/>
                <a:tab pos="6737350" algn="l"/>
                <a:tab pos="7185025" algn="l"/>
                <a:tab pos="7634288" algn="l"/>
                <a:tab pos="8085138" algn="l"/>
                <a:tab pos="8534400" algn="l"/>
                <a:tab pos="8982075" algn="l"/>
              </a:tabLst>
            </a:pPr>
            <a:r>
              <a:rPr lang="ru-RU" altLang="ru-RU" sz="1800" i="0" dirty="0" smtClean="0">
                <a:solidFill>
                  <a:schemeClr val="tx2">
                    <a:lumMod val="50000"/>
                  </a:schemeClr>
                </a:solidFill>
              </a:rPr>
              <a:t>кузнеца </a:t>
            </a:r>
            <a:r>
              <a:rPr lang="ru-RU" altLang="ru-RU" sz="1800" i="0" dirty="0">
                <a:solidFill>
                  <a:schemeClr val="tx2">
                    <a:lumMod val="50000"/>
                  </a:schemeClr>
                </a:solidFill>
              </a:rPr>
              <a:t>Трифона </a:t>
            </a:r>
            <a:endParaRPr lang="ru-RU" altLang="ru-RU" sz="18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2400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7238" algn="l"/>
                <a:tab pos="6288088" algn="l"/>
                <a:tab pos="6737350" algn="l"/>
                <a:tab pos="7185025" algn="l"/>
                <a:tab pos="7634288" algn="l"/>
                <a:tab pos="8085138" algn="l"/>
                <a:tab pos="8534400" algn="l"/>
                <a:tab pos="8982075" algn="l"/>
              </a:tabLst>
            </a:pPr>
            <a:r>
              <a:rPr lang="ru-RU" altLang="ru-RU" sz="1800" i="0" dirty="0" err="1" smtClean="0">
                <a:solidFill>
                  <a:schemeClr val="tx2">
                    <a:lumMod val="50000"/>
                  </a:schemeClr>
                </a:solidFill>
              </a:rPr>
              <a:t>Гордеевича</a:t>
            </a:r>
            <a:r>
              <a:rPr lang="ru-RU" altLang="ru-RU" sz="1800" i="0" dirty="0" smtClean="0">
                <a:solidFill>
                  <a:schemeClr val="tx2">
                    <a:lumMod val="50000"/>
                  </a:schemeClr>
                </a:solidFill>
              </a:rPr>
              <a:t> Твардовского</a:t>
            </a:r>
            <a:r>
              <a:rPr lang="ru-RU" altLang="ru-RU" sz="1800" i="0" dirty="0">
                <a:solidFill>
                  <a:schemeClr val="tx2">
                    <a:lumMod val="50000"/>
                  </a:schemeClr>
                </a:solidFill>
              </a:rPr>
              <a:t>. </a:t>
            </a:r>
            <a:endParaRPr lang="ru-RU" altLang="ru-RU" sz="18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2400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7238" algn="l"/>
                <a:tab pos="6288088" algn="l"/>
                <a:tab pos="6737350" algn="l"/>
                <a:tab pos="7185025" algn="l"/>
                <a:tab pos="7634288" algn="l"/>
                <a:tab pos="8085138" algn="l"/>
                <a:tab pos="8534400" algn="l"/>
                <a:tab pos="8982075" algn="l"/>
              </a:tabLst>
            </a:pPr>
            <a:r>
              <a:rPr lang="ru-RU" altLang="ru-RU" sz="18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18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годы </a:t>
            </a:r>
            <a:r>
              <a:rPr lang="ru-RU" altLang="ru-RU" sz="18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войны </a:t>
            </a:r>
            <a:r>
              <a:rPr lang="ru-RU" altLang="ru-RU" sz="18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этот хутор был сожжен немецкими войсками.</a:t>
            </a:r>
          </a:p>
          <a:p>
            <a:pPr>
              <a:buFont typeface="Wingdings" pitchFamily="2" charset="2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2400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7238" algn="l"/>
                <a:tab pos="6288088" algn="l"/>
                <a:tab pos="6737350" algn="l"/>
                <a:tab pos="7185025" algn="l"/>
                <a:tab pos="7634288" algn="l"/>
                <a:tab pos="8085138" algn="l"/>
                <a:tab pos="8534400" algn="l"/>
                <a:tab pos="8982075" algn="l"/>
              </a:tabLst>
            </a:pPr>
            <a:endParaRPr lang="ru-RU" sz="1800" i="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 descr="https://upload.wikimedia.org/wikipedia/commons/9/97/%D0%94%D0%BE%D0%BC_%D0%BD%D0%B0_%D1%85%D1%83%D1%82%D0%BE%D1%80%D0%B5_%D0%97%D0%B0%D0%B3%D0%BE%D1%80%D1%8C%D0%B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87" y="860425"/>
            <a:ext cx="2057400" cy="156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32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5768975" cy="3244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7487" y="1774825"/>
            <a:ext cx="5486400" cy="984885"/>
          </a:xfrm>
        </p:spPr>
        <p:txBody>
          <a:bodyPr/>
          <a:lstStyle/>
          <a:p>
            <a:pPr>
              <a:buFont typeface="Wingdings" pitchFamily="2" charset="2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2400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7238" algn="l"/>
                <a:tab pos="6288088" algn="l"/>
                <a:tab pos="6737350" algn="l"/>
                <a:tab pos="7185025" algn="l"/>
                <a:tab pos="7634288" algn="l"/>
                <a:tab pos="8085138" algn="l"/>
                <a:tab pos="8534400" algn="l"/>
                <a:tab pos="8982075" algn="l"/>
              </a:tabLst>
            </a:pP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     Мать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будущего литератора была выходцем из однодворцев, иначе говоря, ее предками были военизированные землевладельцы, которые проживали на окраине России и охраняли ее пограничные рубежи</a:t>
            </a:r>
            <a:r>
              <a:rPr lang="ru-RU" sz="1600" i="0" dirty="0"/>
              <a:t>. </a:t>
            </a:r>
            <a:endParaRPr lang="ru-RU" sz="1600" i="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3687" y="327025"/>
            <a:ext cx="1204913" cy="1354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284287" y="555625"/>
            <a:ext cx="1752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Трифон </a:t>
            </a:r>
            <a:endParaRPr lang="ru-RU" altLang="ru-RU" sz="16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Гордеевич</a:t>
            </a:r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Твардовский </a:t>
            </a:r>
            <a:endParaRPr lang="ru-RU" alt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84487" y="370814"/>
            <a:ext cx="1355534" cy="148021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027487" y="555625"/>
            <a:ext cx="1676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b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Мария </a:t>
            </a:r>
            <a:endParaRPr lang="ru-RU" altLang="ru-RU" sz="1600" b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b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Митрофановна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b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Твардовская</a:t>
            </a:r>
            <a:endParaRPr lang="ru-RU" altLang="ru-RU" sz="1600" b="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00904" y="102424"/>
            <a:ext cx="516716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altLang="ru-RU" sz="2400" kern="0" dirty="0" smtClean="0">
                <a:solidFill>
                  <a:srgbClr val="C00000"/>
                </a:solidFill>
                <a:latin typeface="Arial" charset="0"/>
              </a:rPr>
              <a:t>РОДИТЕЛИ</a:t>
            </a:r>
            <a:endParaRPr lang="ru-RU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23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087" y="515680"/>
            <a:ext cx="55514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Известной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личностью был и его дед по отцовской линии – Гордей Твардовский, служивший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бомбардиром (артиллеристом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 в Польше.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Поэтому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Трифон сам себя считал не крестьянином, а однодворцем, ходил в шляпе и не разрешал детям носить лапти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Отец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был очень начитанным человеком, и детям старался привить любовь к книге. Вечерами они устраивали дома избу-читальню, и кто-то один читал вслух. Больше всего им нравились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Н.В.Гоголь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А.С.Пушкин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Н.А.Некрасов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Л.Н.Толстой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М.Ю.Лермонтов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И.С.Никитин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86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1287" y="555625"/>
            <a:ext cx="3886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Кроме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Александра в семье было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еще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шестеро детей, четыре сына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две дочери. Самым известным среди них стал Иван, 1914 года рождения, тоже прославившийся своими литературными произведениями. Помимо этого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 резчиком по дереву, краснодеревщиком.</a:t>
            </a:r>
          </a:p>
        </p:txBody>
      </p:sp>
      <p:pic>
        <p:nvPicPr>
          <p:cNvPr id="4098" name="Picture 2" descr="https://ds04.infourok.ru/uploads/ex/12e5/000619dc-3fec82b2/hello_html_m2aec1bc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087" y="1012825"/>
            <a:ext cx="1665288" cy="141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95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673" y="174625"/>
            <a:ext cx="4903629" cy="315471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УЧЁБА</a:t>
            </a:r>
            <a:endParaRPr lang="ru-RU" dirty="0"/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7087" y="555625"/>
            <a:ext cx="1004887" cy="123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6200" y="555625"/>
            <a:ext cx="5627687" cy="2464971"/>
          </a:xfrm>
          <a:prstGeom prst="rect">
            <a:avLst/>
          </a:prstGeom>
        </p:spPr>
        <p:txBody>
          <a:bodyPr wrap="square" lIns="51499" tIns="25750" rIns="51499" bIns="25750">
            <a:spAutoFit/>
          </a:bodyPr>
          <a:lstStyle/>
          <a:p>
            <a:pPr marL="38624">
              <a:spcBef>
                <a:spcPct val="20000"/>
              </a:spcBef>
              <a:buClr>
                <a:srgbClr val="94C600"/>
              </a:buClr>
              <a:buSzPct val="76000"/>
              <a:defRPr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Александр и сам начал писать стихи </a:t>
            </a:r>
          </a:p>
          <a:p>
            <a:pPr marL="38624">
              <a:spcBef>
                <a:spcPct val="20000"/>
              </a:spcBef>
              <a:buClr>
                <a:srgbClr val="94C600"/>
              </a:buClr>
              <a:buSzPct val="76000"/>
              <a:defRPr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достаточно рано. Он сочинял, а записывать не </a:t>
            </a:r>
          </a:p>
          <a:p>
            <a:pPr marL="38624">
              <a:spcBef>
                <a:spcPct val="20000"/>
              </a:spcBef>
              <a:buClr>
                <a:srgbClr val="94C600"/>
              </a:buClr>
              <a:buSzPct val="76000"/>
              <a:defRPr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мог, потому что еще не изучал грамоту и не </a:t>
            </a:r>
          </a:p>
          <a:p>
            <a:pPr marL="38624">
              <a:spcBef>
                <a:spcPct val="20000"/>
              </a:spcBef>
              <a:buClr>
                <a:srgbClr val="94C600"/>
              </a:buClr>
              <a:buSzPct val="76000"/>
              <a:defRPr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имел навыков письма. Сашу отдали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обычную 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624">
              <a:spcBef>
                <a:spcPct val="20000"/>
              </a:spcBef>
              <a:buClr>
                <a:srgbClr val="94C600"/>
              </a:buClr>
              <a:buSzPct val="76000"/>
              <a:defRPr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сельскую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школу, и к 14-ти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годам он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уже пытался опубликовать в местных газетах свои рассказы и небольшие заметки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Тогда юный сочинитель набрался смелости и отправил в редакцию свои стихи. С легкой руки редактора издания «Рабочий путь» их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напечатали.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79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7488" y="737076"/>
            <a:ext cx="3505199" cy="2215991"/>
          </a:xfrm>
        </p:spPr>
        <p:txBody>
          <a:bodyPr/>
          <a:lstStyle/>
          <a:p>
            <a:r>
              <a:rPr lang="ru-RU" sz="1600" i="0" dirty="0" smtClean="0"/>
              <a:t>    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1924 году он начинает писать статьи для смоленских газет на злободневные темы — неисправные мосты, злоупотребления чиновников. На хуторе жители его зауважали и часто обращались к комсомольцу Твардовскому с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жалобами написать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про кого-нибудь, чтобы наказать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487" y="883285"/>
            <a:ext cx="1360488" cy="1758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18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1318</TotalTime>
  <Words>1698</Words>
  <Application>Microsoft Office PowerPoint</Application>
  <PresentationFormat>Произвольный</PresentationFormat>
  <Paragraphs>165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Office Theme</vt:lpstr>
      <vt:lpstr>Литература </vt:lpstr>
      <vt:lpstr>Презентация PowerPoint</vt:lpstr>
      <vt:lpstr>Презентация PowerPoint</vt:lpstr>
      <vt:lpstr>ДЕТСТВО ПИСАТЕЛЯ</vt:lpstr>
      <vt:lpstr>Презентация PowerPoint</vt:lpstr>
      <vt:lpstr>Презентация PowerPoint</vt:lpstr>
      <vt:lpstr>Презентация PowerPoint</vt:lpstr>
      <vt:lpstr>УЧЁБА</vt:lpstr>
      <vt:lpstr>Презентация PowerPoint</vt:lpstr>
      <vt:lpstr>Презентация PowerPoint</vt:lpstr>
      <vt:lpstr>Презентация PowerPoint</vt:lpstr>
      <vt:lpstr>Презентация PowerPoint</vt:lpstr>
      <vt:lpstr>ПЕРВАЯ ПОЭМА</vt:lpstr>
      <vt:lpstr>«СТРАНА МУРАВИЯ»</vt:lpstr>
      <vt:lpstr>КОЛЛЕКТИВИЗАЦИЯ, РЕПРЕССИИ СЕМЬИ</vt:lpstr>
      <vt:lpstr>«СЕЛЬСКАЯ ХРОНИКА»</vt:lpstr>
      <vt:lpstr>Твардовский - военный  корреспондент </vt:lpstr>
      <vt:lpstr>СТИХОТВОРЕНИЕ «НА ПРИВАЛЕ»</vt:lpstr>
      <vt:lpstr>ВОЙНА</vt:lpstr>
      <vt:lpstr>Презентация PowerPoint</vt:lpstr>
      <vt:lpstr>«ВАСИЛИЙ ТЕРКИН»</vt:lpstr>
      <vt:lpstr>«ВАСИЛИЙ ТЕРКИН»</vt:lpstr>
      <vt:lpstr>«ВАСИЛИЙ ТЕРКИН»</vt:lpstr>
      <vt:lpstr>«РАССКАЗ ТАНКИСТА»</vt:lpstr>
      <vt:lpstr>«РАССКАЗ ТАНКИСТА»</vt:lpstr>
      <vt:lpstr>ПОСЛЕВОЕННЫЕ ПОЭМЫ </vt:lpstr>
      <vt:lpstr>ПОСЛЕВОЕННЫЕ ПОЭМЫ </vt:lpstr>
      <vt:lpstr>ПОСЛЕВОЕННАЯ ЛИРИКА ТВАРДОВСКОГО</vt:lpstr>
      <vt:lpstr>«ПО ПРАВУ ПАМЯТИ»</vt:lpstr>
      <vt:lpstr>«НОВЫЙ МИР» </vt:lpstr>
      <vt:lpstr>Презентация PowerPoint</vt:lpstr>
      <vt:lpstr> </vt:lpstr>
      <vt:lpstr>Памятник Твардовскому и Василию Тёркину в Смоленске.</vt:lpstr>
      <vt:lpstr>Презентация PowerPoint</vt:lpstr>
      <vt:lpstr>БИБЛИОГРАФИЯ </vt:lpstr>
      <vt:lpstr>Музей-усадьба "А.Т.Твардовский на хуторе Загорье"</vt:lpstr>
      <vt:lpstr>САМОСТОЯТЕЛЬНАЯ РАБОТА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 </dc:title>
  <cp:lastModifiedBy>RePack by Diakov</cp:lastModifiedBy>
  <cp:revision>192</cp:revision>
  <dcterms:created xsi:type="dcterms:W3CDTF">2020-04-13T08:05:16Z</dcterms:created>
  <dcterms:modified xsi:type="dcterms:W3CDTF">2021-03-08T18:44:49Z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