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28" r:id="rId3"/>
    <p:sldId id="305" r:id="rId4"/>
    <p:sldId id="259" r:id="rId5"/>
    <p:sldId id="306" r:id="rId6"/>
    <p:sldId id="307" r:id="rId7"/>
    <p:sldId id="308" r:id="rId8"/>
    <p:sldId id="309" r:id="rId9"/>
    <p:sldId id="304" r:id="rId10"/>
    <p:sldId id="315" r:id="rId11"/>
    <p:sldId id="319" r:id="rId12"/>
    <p:sldId id="316" r:id="rId13"/>
    <p:sldId id="303" r:id="rId14"/>
    <p:sldId id="312" r:id="rId15"/>
    <p:sldId id="313" r:id="rId16"/>
    <p:sldId id="330" r:id="rId17"/>
    <p:sldId id="317" r:id="rId18"/>
    <p:sldId id="320" r:id="rId19"/>
    <p:sldId id="322" r:id="rId20"/>
    <p:sldId id="334" r:id="rId21"/>
    <p:sldId id="335" r:id="rId22"/>
    <p:sldId id="321" r:id="rId23"/>
    <p:sldId id="336" r:id="rId24"/>
    <p:sldId id="331" r:id="rId25"/>
    <p:sldId id="337" r:id="rId26"/>
    <p:sldId id="323" r:id="rId27"/>
    <p:sldId id="325" r:id="rId28"/>
    <p:sldId id="340" r:id="rId29"/>
    <p:sldId id="314" r:id="rId30"/>
    <p:sldId id="341" r:id="rId31"/>
    <p:sldId id="338" r:id="rId32"/>
    <p:sldId id="339" r:id="rId33"/>
    <p:sldId id="332" r:id="rId34"/>
    <p:sldId id="318" r:id="rId35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822" y="108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68F53-D963-48D0-8AFA-654B79E7906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8D8D-9BAD-4F81-8927-890B9D7E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6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08D8D-9BAD-4F81-8927-890B9D7E04E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8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449" y="3017711"/>
            <a:ext cx="1326864" cy="276999"/>
          </a:xfrm>
        </p:spPr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16.11.2020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1452" y="3017711"/>
            <a:ext cx="1846072" cy="27699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3662" y="3017711"/>
            <a:ext cx="1326864" cy="276999"/>
          </a:xfrm>
        </p:spPr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827087" y="1393825"/>
            <a:ext cx="3124200" cy="133626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Абдулла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«Скорпион из алтаря»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517" y="1255208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618" y="2080170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026" name="Picture 2" descr="https://static10.tgstat.ru/channels/_0/5a/5a4ac5879f4afed9866731aee7d905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2837" y="1193094"/>
            <a:ext cx="140865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/>
              <a:t>«Несчастный жених»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149"/>
            <a:ext cx="5486400" cy="2462213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Герой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первого значительного произведения писателя - драмы «Несчастный жених» - бедный молодой человек. Он служит приказчиком у бая. По совету дяди юноша женится на девушке из зажиточной семьи, с трудом собрав деньги на калым. Он влезает в огромный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долг.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Но через какое-то время молодые понимают, что отдать долг они не в состоянии. Для этого им нужно прожить не одну жизнь. После долгих раздумий, терзаний, понимая безысходность своего положения, молодые совершают самоубийство.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РАССКАЗ «НА УЛАКЕ» </a:t>
            </a:r>
            <a:r>
              <a:rPr lang="ru-RU" sz="2400" dirty="0"/>
              <a:t>(</a:t>
            </a:r>
            <a:r>
              <a:rPr lang="ru-RU" sz="2400" dirty="0" smtClean="0"/>
              <a:t>1915 г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2462213"/>
          </a:xfrm>
        </p:spPr>
        <p:txBody>
          <a:bodyPr/>
          <a:lstStyle/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Повествование ведётся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от лица мальчика, которому впервые разрешили поехать со старшим братом на праздник. Главная идея рассказа – гармония и красота жизни простых людей. Автор с большой любовью описывает родную природу, национальные обычаи и нравы, участников народного праздника – отважных и ловких юношей. На фоне всего этого веселья </a:t>
            </a:r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</a:rPr>
              <a:t>А.Кадыри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показывает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трагедию: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 самый пик праздника один из всадников выпадает из седла, и его затаптывают лошади.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22225"/>
            <a:ext cx="5167164" cy="31547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9534"/>
            <a:ext cx="5334000" cy="2354491"/>
          </a:xfrm>
        </p:spPr>
        <p:txBody>
          <a:bodyPr/>
          <a:lstStyle/>
          <a:p>
            <a:r>
              <a:rPr lang="ru-RU" sz="1700" i="0" dirty="0" smtClean="0"/>
              <a:t>    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последующие годы Абдулла </a:t>
            </a:r>
            <a:r>
              <a:rPr lang="ru-RU" sz="1700" i="0" dirty="0" err="1">
                <a:solidFill>
                  <a:schemeClr val="tx2">
                    <a:lumMod val="50000"/>
                  </a:schemeClr>
                </a:solidFill>
              </a:rPr>
              <a:t>Кадыри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 создает три рассказа: «Смерть от радости» (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1917 г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.),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«Тихое дело» (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1920 г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.)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и «Мой отец, и большевик» (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1922 г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.).</a:t>
            </a:r>
            <a:endParaRPr lang="ru-RU" sz="1700" i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     Эти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рассказы разноплановые, но объединенные стремлением автора активно участвовать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жизни своего народа.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Целый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ряд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образов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, созданных им в ранних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рассказах,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подтверждает, что в узбекскую литературу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нового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времени пришел мощный талант.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5" y="1698625"/>
            <a:ext cx="946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0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КАДЫРИ - ПЕРЕВОДЧИК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555625"/>
            <a:ext cx="4572000" cy="2616101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протяжении всей жизни Абдулла </a:t>
            </a:r>
            <a:r>
              <a:rPr lang="ru-RU" sz="1700" i="0" dirty="0" err="1">
                <a:solidFill>
                  <a:schemeClr val="tx2">
                    <a:lumMod val="50000"/>
                  </a:schemeClr>
                </a:solidFill>
              </a:rPr>
              <a:t>Кадыри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 время от времени возвращался к русскому языку и литературе. Он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стремился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к тому, чтобы земляки приобщались к мировой культуре, литературе и искусству. </a:t>
            </a:r>
            <a:r>
              <a:rPr lang="ru-RU" sz="1700" i="0" dirty="0" err="1">
                <a:solidFill>
                  <a:schemeClr val="tx2">
                    <a:lumMod val="50000"/>
                  </a:schemeClr>
                </a:solidFill>
              </a:rPr>
              <a:t>Кадыри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 перевел на родной язык комедию Гоголя «Женитьба», пьесу Чехова «Вишневый сад»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рассказ «Хамелеон», участвовал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создании узбекско-русского словаря.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https://im0-tub-ru.yandex.net/i?id=44da466aeac5006da9a4b0c7312432e8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75" y="2226071"/>
            <a:ext cx="649312" cy="87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dn.book24.ru/v2/ASE000000000832148/COVER/cover3d1__w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74" y="1512446"/>
            <a:ext cx="690215" cy="94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cdn1.ozone.ru/multimedia/1010697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75" y="631825"/>
            <a:ext cx="64931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6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876800" cy="2631490"/>
          </a:xfrm>
        </p:spPr>
        <p:txBody>
          <a:bodyPr/>
          <a:lstStyle/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1922-1926 гг. Абдулла </a:t>
            </a:r>
            <a:r>
              <a:rPr lang="ru-RU" sz="1900" i="0" dirty="0" err="1">
                <a:solidFill>
                  <a:schemeClr val="tx2">
                    <a:lumMod val="50000"/>
                  </a:schemeClr>
                </a:solidFill>
              </a:rPr>
              <a:t>Кадыри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 публикует два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сатирических </a:t>
            </a:r>
          </a:p>
          <a:p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рассказа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«Из записной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книжки </a:t>
            </a:r>
          </a:p>
          <a:p>
            <a:r>
              <a:rPr lang="ru-RU" sz="1900" i="0" dirty="0" err="1" smtClean="0">
                <a:solidFill>
                  <a:schemeClr val="tx2">
                    <a:lumMod val="50000"/>
                  </a:schemeClr>
                </a:solidFill>
              </a:rPr>
              <a:t>Калвака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i="0" dirty="0" err="1">
                <a:solidFill>
                  <a:schemeClr val="tx2">
                    <a:lumMod val="50000"/>
                  </a:schemeClr>
                </a:solidFill>
              </a:rPr>
              <a:t>Махзума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», «О чем </a:t>
            </a:r>
            <a:endParaRPr lang="ru-RU" sz="19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говорит 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упрямый </a:t>
            </a:r>
            <a:r>
              <a:rPr lang="ru-RU" sz="1900" i="0" dirty="0" err="1">
                <a:solidFill>
                  <a:schemeClr val="tx2">
                    <a:lumMod val="50000"/>
                  </a:schemeClr>
                </a:solidFill>
              </a:rPr>
              <a:t>Ташпулат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?». </a:t>
            </a:r>
            <a:endParaRPr lang="ru-RU" sz="19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    Эти рассказы </a:t>
            </a:r>
            <a:r>
              <a:rPr lang="ru-RU" sz="1900" i="0" dirty="0" err="1" smtClean="0">
                <a:solidFill>
                  <a:schemeClr val="tx2">
                    <a:lumMod val="50000"/>
                  </a:schemeClr>
                </a:solidFill>
              </a:rPr>
              <a:t>А.Кадыри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9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представляют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блестящие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образцы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узбекской сатиры, беспощадно высмеивающей глупость и невежество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7" y="908783"/>
            <a:ext cx="1371600" cy="178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61051"/>
            <a:ext cx="5627688" cy="2462213"/>
          </a:xfrm>
        </p:spPr>
        <p:txBody>
          <a:bodyPr/>
          <a:lstStyle/>
          <a:p>
            <a:r>
              <a:rPr lang="ru-RU" sz="1600" i="0" dirty="0" smtClean="0"/>
              <a:t>     Абдулла </a:t>
            </a:r>
            <a:r>
              <a:rPr lang="ru-RU" sz="1600" i="0" dirty="0" err="1"/>
              <a:t>Кадыри</a:t>
            </a:r>
            <a:r>
              <a:rPr lang="ru-RU" sz="1600" i="0" dirty="0"/>
              <a:t> был репрессирован. </a:t>
            </a:r>
            <a:endParaRPr lang="ru-RU" sz="1600" i="0" dirty="0" smtClean="0"/>
          </a:p>
          <a:p>
            <a:r>
              <a:rPr lang="ru-RU" sz="1600" i="0" dirty="0" smtClean="0"/>
              <a:t>31 </a:t>
            </a:r>
            <a:r>
              <a:rPr lang="ru-RU" sz="1600" i="0" dirty="0"/>
              <a:t>декабря 1937 года его арестовали как </a:t>
            </a:r>
            <a:endParaRPr lang="ru-RU" sz="1600" i="0" dirty="0" smtClean="0"/>
          </a:p>
          <a:p>
            <a:r>
              <a:rPr lang="ru-RU" sz="1600" i="0" dirty="0" smtClean="0"/>
              <a:t>«</a:t>
            </a:r>
            <a:r>
              <a:rPr lang="ru-RU" sz="1600" i="0" dirty="0"/>
              <a:t>врага </a:t>
            </a:r>
            <a:r>
              <a:rPr lang="ru-RU" sz="1600" i="0" dirty="0" smtClean="0"/>
              <a:t>народа». </a:t>
            </a:r>
          </a:p>
          <a:p>
            <a:r>
              <a:rPr lang="ru-RU" sz="1600" i="0" dirty="0"/>
              <a:t> </a:t>
            </a:r>
            <a:r>
              <a:rPr lang="ru-RU" sz="1600" i="0" dirty="0" smtClean="0"/>
              <a:t>    4 </a:t>
            </a:r>
            <a:r>
              <a:rPr lang="ru-RU" sz="1600" i="0" dirty="0"/>
              <a:t>октября 1938 года писатель был </a:t>
            </a:r>
            <a:endParaRPr lang="ru-RU" sz="1600" i="0" dirty="0" smtClean="0"/>
          </a:p>
          <a:p>
            <a:r>
              <a:rPr lang="ru-RU" sz="1600" i="0" dirty="0" smtClean="0"/>
              <a:t>расстрелян</a:t>
            </a:r>
            <a:r>
              <a:rPr lang="ru-RU" sz="1600" i="0" dirty="0"/>
              <a:t>, реабилитирован посмертно. </a:t>
            </a:r>
            <a:endParaRPr lang="ru-RU" sz="1600" i="0" dirty="0" smtClean="0"/>
          </a:p>
          <a:p>
            <a:r>
              <a:rPr lang="ru-RU" sz="1600" i="0" dirty="0" smtClean="0"/>
              <a:t>Абдулла </a:t>
            </a:r>
            <a:r>
              <a:rPr lang="ru-RU" sz="1600" i="0" dirty="0" err="1"/>
              <a:t>Кадыри</a:t>
            </a:r>
            <a:r>
              <a:rPr lang="ru-RU" sz="1600" i="0" dirty="0"/>
              <a:t> был официально </a:t>
            </a:r>
            <a:endParaRPr lang="ru-RU" sz="1600" i="0" dirty="0" smtClean="0"/>
          </a:p>
          <a:p>
            <a:r>
              <a:rPr lang="ru-RU" sz="1600" i="0" dirty="0" smtClean="0"/>
              <a:t>реабилитирован </a:t>
            </a:r>
            <a:r>
              <a:rPr lang="ru-RU" sz="1600" i="0" dirty="0"/>
              <a:t>в 1957 </a:t>
            </a:r>
            <a:r>
              <a:rPr lang="ru-RU" sz="1600" i="0" dirty="0" smtClean="0"/>
              <a:t>году.</a:t>
            </a:r>
            <a:r>
              <a:rPr lang="ru-RU" sz="1600" dirty="0" smtClean="0"/>
              <a:t> </a:t>
            </a:r>
            <a:r>
              <a:rPr lang="ru-RU" sz="1600" i="0" dirty="0" smtClean="0"/>
              <a:t>В </a:t>
            </a:r>
            <a:r>
              <a:rPr lang="ru-RU" sz="1600" i="0" dirty="0"/>
              <a:t>1991 г. </a:t>
            </a:r>
            <a:endParaRPr lang="ru-RU" sz="1600" i="0" dirty="0" smtClean="0"/>
          </a:p>
          <a:p>
            <a:r>
              <a:rPr lang="ru-RU" sz="1600" i="0" dirty="0" err="1" smtClean="0"/>
              <a:t>А.Кадыри</a:t>
            </a:r>
            <a:r>
              <a:rPr lang="ru-RU" sz="1600" i="0" dirty="0" smtClean="0"/>
              <a:t> </a:t>
            </a:r>
            <a:r>
              <a:rPr lang="ru-RU" sz="1600" i="0" dirty="0"/>
              <a:t>посмертно присвоена </a:t>
            </a:r>
            <a:endParaRPr lang="ru-RU" sz="1600" i="0" dirty="0" smtClean="0"/>
          </a:p>
          <a:p>
            <a:r>
              <a:rPr lang="ru-RU" sz="1600" i="0" dirty="0" smtClean="0"/>
              <a:t>Государственная </a:t>
            </a:r>
            <a:r>
              <a:rPr lang="ru-RU" sz="1600" i="0" dirty="0"/>
              <a:t>премия Узбекистана имени Алишера Навои, в 1994 г. он удостоен ордена «</a:t>
            </a:r>
            <a:r>
              <a:rPr lang="ru-RU" sz="1600" i="0" dirty="0" err="1"/>
              <a:t>Мустакиллик</a:t>
            </a:r>
            <a:r>
              <a:rPr lang="ru-RU" sz="1600" i="0" dirty="0"/>
              <a:t>». </a:t>
            </a:r>
          </a:p>
        </p:txBody>
      </p:sp>
      <p:pic>
        <p:nvPicPr>
          <p:cNvPr id="4" name="Picture 2" descr="http://s1.fotokto.ru/photo/full/447/44738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34" y="580672"/>
            <a:ext cx="99155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резидент открыл памятник Абдулле Кадыри (фоторепортаж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546225"/>
            <a:ext cx="113657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А.КАДЫРИ - РОМАНИСТ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419600" cy="2462213"/>
          </a:xfrm>
        </p:spPr>
        <p:txBody>
          <a:bodyPr/>
          <a:lstStyle/>
          <a:p>
            <a:r>
              <a:rPr lang="ru-RU" sz="1600" i="0" dirty="0" smtClean="0"/>
              <a:t>     Приступая </a:t>
            </a:r>
            <a:r>
              <a:rPr lang="ru-RU" sz="1600" i="0" dirty="0"/>
              <a:t>к работе над историческими романами, </a:t>
            </a:r>
            <a:r>
              <a:rPr lang="ru-RU" sz="1600" i="0" dirty="0" err="1" smtClean="0"/>
              <a:t>А.Кадыри</a:t>
            </a:r>
            <a:r>
              <a:rPr lang="ru-RU" sz="1600" i="0" dirty="0" smtClean="0"/>
              <a:t> </a:t>
            </a:r>
            <a:r>
              <a:rPr lang="ru-RU" sz="1600" i="0" dirty="0"/>
              <a:t>считал, что и в этой области надо «идти новым путем». Читателям, воспитанным на традиционных сказаниях и поэмах о </a:t>
            </a:r>
            <a:r>
              <a:rPr lang="ru-RU" sz="1600" i="0" dirty="0" err="1"/>
              <a:t>Тахире</a:t>
            </a:r>
            <a:r>
              <a:rPr lang="ru-RU" sz="1600" i="0" dirty="0"/>
              <a:t> и </a:t>
            </a:r>
            <a:r>
              <a:rPr lang="ru-RU" sz="1600" i="0" dirty="0" err="1"/>
              <a:t>Зухре</a:t>
            </a:r>
            <a:r>
              <a:rPr lang="ru-RU" sz="1600" i="0" dirty="0"/>
              <a:t>, Фархаде и Ширин, </a:t>
            </a:r>
            <a:r>
              <a:rPr lang="ru-RU" sz="1600" i="0" dirty="0" err="1"/>
              <a:t>Бахрам-Гуре</a:t>
            </a:r>
            <a:r>
              <a:rPr lang="ru-RU" sz="1600" i="0" dirty="0"/>
              <a:t>, нужно дать «новые произведения всех видов, будь то роман, рассказ или стихи». Однако написаны эти новые сочинения должны быть так, чтобы они стали так же дороги народу, как классика.</a:t>
            </a:r>
            <a:endParaRPr lang="ru-RU" sz="1600" dirty="0"/>
          </a:p>
        </p:txBody>
      </p:sp>
      <p:pic>
        <p:nvPicPr>
          <p:cNvPr id="4" name="Picture 2" descr="https://cdn1.ozone.ru/multimedia/1012521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91" y="665822"/>
            <a:ext cx="868496" cy="110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11" y="1961222"/>
            <a:ext cx="862676" cy="110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0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РОМАН «МИНУВШИЕ ДНИ»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399" y="591880"/>
            <a:ext cx="5627688" cy="2554545"/>
          </a:xfrm>
        </p:spPr>
        <p:txBody>
          <a:bodyPr/>
          <a:lstStyle/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Впервые роман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был напечатан в журнале «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Инкилоб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»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1922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году.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Это первый реалистический роман в узбекской литературе. Изображая исчезнувший мир прошлого, автор словно бы предлагает читателю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обратить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внимание  на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пути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личностного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совершенствования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человека.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500" i="0" dirty="0" err="1" smtClean="0">
                <a:solidFill>
                  <a:schemeClr val="tx2">
                    <a:lumMod val="50000"/>
                  </a:schemeClr>
                </a:solidFill>
              </a:rPr>
              <a:t>Е.Э.Бертельс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писал: «В мире было пять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школ романа: французская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, русская,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английская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немецкая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индийская.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Теперь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шестую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, а именно узбекскую, школу романа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создал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Абдулла 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Кадыри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http://old.natlib.uz:8101/www_data/articles/6(10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7" y="1322395"/>
            <a:ext cx="1159423" cy="170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«СКОРПИОН </a:t>
            </a:r>
            <a:r>
              <a:rPr lang="ru-RU" dirty="0"/>
              <a:t>ИЗ </a:t>
            </a:r>
            <a:r>
              <a:rPr lang="ru-RU" dirty="0" smtClean="0"/>
              <a:t>АЛТАРЯ» </a:t>
            </a:r>
            <a:r>
              <a:rPr lang="ru-RU" dirty="0"/>
              <a:t>(</a:t>
            </a:r>
            <a:r>
              <a:rPr lang="ru-RU" dirty="0" smtClean="0"/>
              <a:t>1929 г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84676"/>
            <a:ext cx="3810000" cy="2462213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b="1" i="0" dirty="0" smtClean="0"/>
              <a:t>«Скорпион </a:t>
            </a:r>
            <a:r>
              <a:rPr lang="ru-RU" sz="1600" b="1" i="0" dirty="0"/>
              <a:t>из </a:t>
            </a:r>
            <a:r>
              <a:rPr lang="ru-RU" sz="1600" b="1" i="0" dirty="0" smtClean="0"/>
              <a:t>алтаря</a:t>
            </a:r>
            <a:r>
              <a:rPr lang="ru-RU" sz="1600" b="1" i="0" dirty="0" smtClean="0"/>
              <a:t>» </a:t>
            </a:r>
            <a:r>
              <a:rPr lang="ru-RU" sz="1600" i="0" dirty="0" smtClean="0"/>
              <a:t>- </a:t>
            </a:r>
            <a:r>
              <a:rPr lang="ru-RU" sz="1600" i="0" dirty="0"/>
              <a:t>зрелое и художественно цельное произведение Абдуллы </a:t>
            </a:r>
            <a:r>
              <a:rPr lang="ru-RU" sz="1600" i="0" dirty="0" err="1"/>
              <a:t>Кадыри</a:t>
            </a:r>
            <a:r>
              <a:rPr lang="ru-RU" sz="1600" i="0" dirty="0"/>
              <a:t>. В нем автор вновь обращается к прошлому, показывая </a:t>
            </a:r>
            <a:r>
              <a:rPr lang="ru-RU" sz="1600" i="0" dirty="0" err="1"/>
              <a:t>феодально</a:t>
            </a:r>
            <a:r>
              <a:rPr lang="ru-RU" sz="1600" i="0" dirty="0"/>
              <a:t> - ханские устои и обращения. События в романе развиваются в XIX веке, во времена последнего правителя </a:t>
            </a:r>
            <a:r>
              <a:rPr lang="ru-RU" sz="1600" i="0" dirty="0" smtClean="0"/>
              <a:t>Коканда </a:t>
            </a:r>
            <a:r>
              <a:rPr lang="ru-RU" sz="1600" i="0" dirty="0" err="1" smtClean="0"/>
              <a:t>Худоярхана</a:t>
            </a:r>
            <a:r>
              <a:rPr lang="ru-RU" sz="1600" i="0" dirty="0" smtClean="0"/>
              <a:t>. </a:t>
            </a:r>
            <a:r>
              <a:rPr lang="ru-RU" sz="1600" i="0" dirty="0"/>
              <a:t>Содержание и развитие романа полны драматизма. </a:t>
            </a:r>
            <a:endParaRPr lang="ru-RU" sz="1600" dirty="0"/>
          </a:p>
        </p:txBody>
      </p:sp>
      <p:pic>
        <p:nvPicPr>
          <p:cNvPr id="4" name="Picture 2" descr="Картинки по запросу скорпион из алтар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7" y="784225"/>
            <a:ext cx="1515269" cy="20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«СКОРПИОН </a:t>
            </a:r>
            <a:r>
              <a:rPr lang="ru-RU" dirty="0"/>
              <a:t>ИЗ </a:t>
            </a:r>
            <a:r>
              <a:rPr lang="ru-RU" dirty="0" smtClean="0"/>
              <a:t>АЛТАРЯ» </a:t>
            </a:r>
            <a:r>
              <a:rPr lang="ru-RU" dirty="0"/>
              <a:t>(</a:t>
            </a:r>
            <a:r>
              <a:rPr lang="ru-RU" dirty="0" smtClean="0"/>
              <a:t>1929 г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84676"/>
            <a:ext cx="3581400" cy="2708434"/>
          </a:xfrm>
        </p:spPr>
        <p:txBody>
          <a:bodyPr/>
          <a:lstStyle/>
          <a:p>
            <a:r>
              <a:rPr lang="ru-RU" sz="1600" i="0" dirty="0" smtClean="0"/>
              <a:t>      </a:t>
            </a:r>
            <a:r>
              <a:rPr lang="ru-RU" sz="1600" i="0" dirty="0" err="1" smtClean="0"/>
              <a:t>А.Кадыри</a:t>
            </a:r>
            <a:r>
              <a:rPr lang="ru-RU" sz="1600" i="0" dirty="0" smtClean="0"/>
              <a:t> </a:t>
            </a:r>
            <a:r>
              <a:rPr lang="ru-RU" sz="1600" i="0" dirty="0"/>
              <a:t>стремится раскрыть своеобразие </a:t>
            </a:r>
            <a:r>
              <a:rPr lang="ru-RU" sz="1600" i="0" dirty="0" smtClean="0"/>
              <a:t>и </a:t>
            </a:r>
            <a:r>
              <a:rPr lang="ru-RU" sz="1600" i="0" dirty="0"/>
              <a:t>сущность феодального склада жизни </a:t>
            </a:r>
            <a:r>
              <a:rPr lang="ru-RU" sz="1600" i="0" dirty="0" smtClean="0"/>
              <a:t>народа</a:t>
            </a:r>
            <a:r>
              <a:rPr lang="ru-RU" sz="1600" i="0" dirty="0"/>
              <a:t>, показывает дела и характеры </a:t>
            </a:r>
            <a:r>
              <a:rPr lang="ru-RU" sz="1600" i="0" dirty="0" smtClean="0"/>
              <a:t>правителей</a:t>
            </a:r>
            <a:r>
              <a:rPr lang="ru-RU" sz="1600" i="0" dirty="0"/>
              <a:t>, духовных наставников. Эти </a:t>
            </a:r>
            <a:r>
              <a:rPr lang="ru-RU" sz="1600" i="0" dirty="0" smtClean="0"/>
              <a:t>противоречия раскрываются </a:t>
            </a:r>
            <a:r>
              <a:rPr lang="ru-RU" sz="1600" i="0" dirty="0"/>
              <a:t>через трудные судьбы </a:t>
            </a:r>
            <a:endParaRPr lang="ru-RU" sz="1600" i="0" dirty="0" smtClean="0"/>
          </a:p>
          <a:p>
            <a:r>
              <a:rPr lang="ru-RU" sz="1600" i="0" dirty="0" smtClean="0"/>
              <a:t>героев </a:t>
            </a:r>
            <a:r>
              <a:rPr lang="ru-RU" sz="1600" i="0" dirty="0"/>
              <a:t>- Анвара и Рано, которые, </a:t>
            </a:r>
            <a:r>
              <a:rPr lang="ru-RU" sz="1600" i="0" dirty="0" smtClean="0"/>
              <a:t>искренне </a:t>
            </a:r>
            <a:r>
              <a:rPr lang="ru-RU" sz="1600" i="0" dirty="0"/>
              <a:t>любят друг друга и готовы создать свою семью.</a:t>
            </a:r>
          </a:p>
          <a:p>
            <a:r>
              <a:rPr lang="ru-RU" sz="1600" i="0" dirty="0" smtClean="0"/>
              <a:t>.</a:t>
            </a:r>
            <a:endParaRPr lang="ru-RU" sz="1600" i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7" y="1095375"/>
            <a:ext cx="1924358" cy="135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1287" y="556010"/>
            <a:ext cx="3733800" cy="251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99" tIns="25750" rIns="51499" bIns="2575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узбекской  литературе, как и на небе, тоже много звёзд. Имена у них разные. Но есть среди них одно, которое мы произносим с особым волнением, трепетом, гордостью. </a:t>
            </a:r>
            <a:endParaRPr lang="ru-RU" alt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z-Cyrl-UZ" alt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 Абдуллы </a:t>
            </a: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Кадыри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-великого представителя новой узбекской литературы,  основателя узбекского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романа.</a:t>
            </a:r>
            <a:endParaRPr lang="ru-RU" alt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06" y="784225"/>
            <a:ext cx="17335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9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«СКОРПИОН </a:t>
            </a:r>
            <a:r>
              <a:rPr lang="ru-RU" dirty="0"/>
              <a:t>ИЗ </a:t>
            </a:r>
            <a:r>
              <a:rPr lang="ru-RU" dirty="0" smtClean="0"/>
              <a:t>АЛТАРЯ»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584676"/>
            <a:ext cx="3429000" cy="2492990"/>
          </a:xfrm>
        </p:spPr>
        <p:txBody>
          <a:bodyPr/>
          <a:lstStyle/>
          <a:p>
            <a:r>
              <a:rPr lang="ru-RU" sz="1800" i="0" dirty="0" smtClean="0"/>
              <a:t>     </a:t>
            </a:r>
            <a:r>
              <a:rPr lang="ru-RU" sz="1800" i="0" dirty="0"/>
              <a:t>В романе с большой художественной силой </a:t>
            </a:r>
            <a:endParaRPr lang="ru-RU" sz="1800" i="0" dirty="0" smtClean="0"/>
          </a:p>
          <a:p>
            <a:r>
              <a:rPr lang="ru-RU" sz="1800" i="0" dirty="0" smtClean="0"/>
              <a:t>показа­ны </a:t>
            </a:r>
            <a:r>
              <a:rPr lang="ru-RU" sz="1800" i="0" dirty="0"/>
              <a:t>изломанные </a:t>
            </a:r>
            <a:endParaRPr lang="ru-RU" sz="1800" i="0" dirty="0" smtClean="0"/>
          </a:p>
          <a:p>
            <a:r>
              <a:rPr lang="ru-RU" sz="1800" i="0" dirty="0" smtClean="0"/>
              <a:t>людские </a:t>
            </a:r>
            <a:r>
              <a:rPr lang="ru-RU" sz="1800" i="0" dirty="0"/>
              <a:t>судьбы в условиях ханской власти</a:t>
            </a:r>
            <a:r>
              <a:rPr lang="ru-RU" sz="1800" i="0" dirty="0" smtClean="0"/>
              <a:t>. Действие </a:t>
            </a:r>
            <a:r>
              <a:rPr lang="ru-RU" sz="1800" i="0" dirty="0"/>
              <a:t>"Скорпиона из алтаря" разворачивается в </a:t>
            </a:r>
            <a:endParaRPr lang="ru-RU" sz="1800" i="0" dirty="0" smtClean="0"/>
          </a:p>
          <a:p>
            <a:r>
              <a:rPr lang="ru-RU" sz="1800" i="0" dirty="0" err="1" smtClean="0"/>
              <a:t>Кокандском</a:t>
            </a:r>
            <a:r>
              <a:rPr lang="ru-RU" sz="1800" i="0" dirty="0" smtClean="0"/>
              <a:t> </a:t>
            </a:r>
            <a:r>
              <a:rPr lang="ru-RU" sz="1800" i="0" dirty="0"/>
              <a:t>ханстве, </a:t>
            </a:r>
            <a:endParaRPr lang="ru-RU" sz="1800" i="0" dirty="0" smtClean="0"/>
          </a:p>
          <a:p>
            <a:r>
              <a:rPr lang="ru-RU" sz="1800" i="0" dirty="0" smtClean="0"/>
              <a:t>во </a:t>
            </a:r>
            <a:r>
              <a:rPr lang="ru-RU" sz="1800" i="0" dirty="0"/>
              <a:t>дворце </a:t>
            </a:r>
            <a:r>
              <a:rPr lang="ru-RU" sz="1800" i="0" dirty="0" err="1"/>
              <a:t>Худояр</a:t>
            </a:r>
            <a:r>
              <a:rPr lang="ru-RU" sz="1800" i="0" dirty="0"/>
              <a:t>-хана</a:t>
            </a:r>
            <a:r>
              <a:rPr lang="ru-RU" sz="1600" i="0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7" y="784225"/>
            <a:ext cx="221985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8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«СКОРПИОН </a:t>
            </a:r>
            <a:r>
              <a:rPr lang="ru-RU" dirty="0"/>
              <a:t>ИЗ </a:t>
            </a:r>
            <a:r>
              <a:rPr lang="ru-RU" dirty="0" smtClean="0"/>
              <a:t>АЛТАРЯ»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84676"/>
            <a:ext cx="3962400" cy="2462213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i="0" dirty="0"/>
              <a:t>Писатель как бы изнутри показывает неприглядную подноготную придворной жизни: бесправие, неравенство, </a:t>
            </a:r>
            <a:endParaRPr lang="ru-RU" sz="1600" i="0" dirty="0" smtClean="0"/>
          </a:p>
          <a:p>
            <a:r>
              <a:rPr lang="ru-RU" sz="1600" i="0" dirty="0" smtClean="0"/>
              <a:t>униже­ние </a:t>
            </a:r>
            <a:r>
              <a:rPr lang="ru-RU" sz="1600" i="0" dirty="0"/>
              <a:t>человеческого </a:t>
            </a:r>
            <a:endParaRPr lang="ru-RU" sz="1600" i="0" dirty="0" smtClean="0"/>
          </a:p>
          <a:p>
            <a:r>
              <a:rPr lang="ru-RU" sz="1600" i="0" dirty="0" smtClean="0"/>
              <a:t>достоинства</a:t>
            </a:r>
            <a:r>
              <a:rPr lang="ru-RU" sz="1600" i="0" dirty="0"/>
              <a:t>, низкопоклонство, </a:t>
            </a:r>
            <a:endParaRPr lang="ru-RU" sz="1600" i="0" dirty="0" smtClean="0"/>
          </a:p>
          <a:p>
            <a:r>
              <a:rPr lang="ru-RU" sz="1600" i="0" dirty="0" smtClean="0"/>
              <a:t>интриги </a:t>
            </a:r>
            <a:r>
              <a:rPr lang="ru-RU" sz="1600" i="0" dirty="0"/>
              <a:t>и кле­вету. </a:t>
            </a:r>
            <a:r>
              <a:rPr lang="ru-RU" sz="1600" i="0" dirty="0" smtClean="0"/>
              <a:t>В </a:t>
            </a:r>
            <a:r>
              <a:rPr lang="ru-RU" sz="1600" i="0" dirty="0"/>
              <a:t>"Скорпионе из алтаря" писа­тель </a:t>
            </a:r>
            <a:r>
              <a:rPr lang="ru-RU" sz="1600" i="0" dirty="0" smtClean="0"/>
              <a:t>также </a:t>
            </a:r>
            <a:r>
              <a:rPr lang="ru-RU" sz="1600" i="0" dirty="0"/>
              <a:t>прибегает </a:t>
            </a:r>
            <a:endParaRPr lang="ru-RU" sz="1600" i="0" dirty="0" smtClean="0"/>
          </a:p>
          <a:p>
            <a:r>
              <a:rPr lang="ru-RU" sz="1600" i="0" dirty="0" smtClean="0"/>
              <a:t>к </a:t>
            </a:r>
            <a:r>
              <a:rPr lang="ru-RU" sz="1600" i="0" dirty="0"/>
              <a:t>элементу </a:t>
            </a:r>
            <a:r>
              <a:rPr lang="ru-RU" sz="1600" i="0" dirty="0" smtClean="0"/>
              <a:t>занимательности</a:t>
            </a:r>
            <a:r>
              <a:rPr lang="ru-RU" sz="1600" i="0" dirty="0"/>
              <a:t>. </a:t>
            </a:r>
            <a:r>
              <a:rPr lang="ru-RU" sz="1600" i="0" dirty="0" smtClean="0"/>
              <a:t> </a:t>
            </a:r>
            <a:r>
              <a:rPr lang="ru-RU" sz="1600" i="0" dirty="0"/>
              <a:t>Автор погружает своих героев в бурлящий водоворот </a:t>
            </a:r>
            <a:r>
              <a:rPr lang="ru-RU" sz="1600" i="0" dirty="0" smtClean="0"/>
              <a:t>событий.</a:t>
            </a:r>
            <a:endParaRPr lang="ru-RU" sz="1600" i="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7" y="708025"/>
            <a:ext cx="11322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divodvd.ru/screenshots/9741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7" y="1622425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ГЛАВНЫЙ ГЕРОЙ РОМАНА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555625"/>
            <a:ext cx="3352800" cy="2616101"/>
          </a:xfrm>
        </p:spPr>
        <p:txBody>
          <a:bodyPr/>
          <a:lstStyle/>
          <a:p>
            <a:r>
              <a:rPr lang="ru-RU" sz="1700" i="0" dirty="0" smtClean="0"/>
              <a:t>   </a:t>
            </a:r>
            <a:r>
              <a:rPr lang="ru-RU" sz="1700" i="0" dirty="0" smtClean="0"/>
              <a:t>Главный </a:t>
            </a:r>
            <a:r>
              <a:rPr lang="ru-RU" sz="1700" i="0" dirty="0"/>
              <a:t>герой романа – </a:t>
            </a:r>
            <a:r>
              <a:rPr lang="ru-RU" sz="1700" b="1" i="0" dirty="0"/>
              <a:t>Анвар</a:t>
            </a:r>
            <a:r>
              <a:rPr lang="ru-RU" sz="1700" i="0" dirty="0"/>
              <a:t> – выходец из простой трудовой семьи. Его детская дружба с дочерью учителя </a:t>
            </a:r>
            <a:endParaRPr lang="ru-RU" sz="1700" i="0" dirty="0" smtClean="0"/>
          </a:p>
          <a:p>
            <a:r>
              <a:rPr lang="ru-RU" sz="1700" i="0" dirty="0" smtClean="0"/>
              <a:t>Рано</a:t>
            </a:r>
            <a:r>
              <a:rPr lang="ru-RU" sz="1700" i="0" dirty="0"/>
              <a:t>, в семье которого он воспитывался, перерастает в большую взаимную любовь</a:t>
            </a:r>
            <a:r>
              <a:rPr lang="ru-RU" sz="1700" i="0" dirty="0" smtClean="0"/>
              <a:t>.</a:t>
            </a:r>
            <a:r>
              <a:rPr lang="ru-RU" sz="1700" i="0" dirty="0"/>
              <a:t> </a:t>
            </a:r>
            <a:endParaRPr lang="ru-RU" sz="1700" i="0" dirty="0" smtClean="0"/>
          </a:p>
          <a:p>
            <a:r>
              <a:rPr lang="ru-RU" sz="1700" i="0" dirty="0"/>
              <a:t> </a:t>
            </a:r>
            <a:r>
              <a:rPr lang="ru-RU" sz="1700" i="0" dirty="0" smtClean="0"/>
              <a:t>  </a:t>
            </a:r>
            <a:r>
              <a:rPr lang="ru-RU" sz="1700" i="0" dirty="0" smtClean="0"/>
              <a:t>Анвар </a:t>
            </a:r>
            <a:r>
              <a:rPr lang="ru-RU" sz="1700" i="0" dirty="0"/>
              <a:t>- воплощение мужества, чувства справедливости, </a:t>
            </a:r>
            <a:r>
              <a:rPr lang="ru-RU" sz="1700" i="0" dirty="0" smtClean="0"/>
              <a:t>безграничной честности.</a:t>
            </a:r>
            <a:endParaRPr lang="ru-RU" sz="1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7" y="708025"/>
            <a:ext cx="1747837" cy="229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2462213"/>
          </a:xfrm>
        </p:spPr>
        <p:txBody>
          <a:bodyPr/>
          <a:lstStyle/>
          <a:p>
            <a:r>
              <a:rPr lang="ru-RU" sz="1600" i="0" dirty="0" smtClean="0"/>
              <a:t>     Анвар</a:t>
            </a:r>
            <a:r>
              <a:rPr lang="ru-RU" sz="1600" i="0" dirty="0"/>
              <a:t>, сын бедного красильщика </a:t>
            </a:r>
            <a:r>
              <a:rPr lang="ru-RU" sz="1600" i="0" dirty="0" smtClean="0"/>
              <a:t>тканей</a:t>
            </a:r>
            <a:r>
              <a:rPr lang="ru-RU" sz="1600" i="0" dirty="0"/>
              <a:t>, рано осиротев, </a:t>
            </a:r>
            <a:r>
              <a:rPr lang="ru-RU" sz="1600" i="0" dirty="0" smtClean="0"/>
              <a:t>воспитывался </a:t>
            </a:r>
            <a:r>
              <a:rPr lang="ru-RU" sz="1600" i="0" dirty="0" err="1" smtClean="0"/>
              <a:t>Салих-махдумом</a:t>
            </a:r>
            <a:r>
              <a:rPr lang="ru-RU" sz="1600" i="0" dirty="0" smtClean="0"/>
              <a:t>. </a:t>
            </a:r>
            <a:r>
              <a:rPr lang="ru-RU" sz="1600" i="0" dirty="0"/>
              <a:t>С помощью своего </a:t>
            </a:r>
            <a:r>
              <a:rPr lang="ru-RU" sz="1600" i="0" dirty="0" smtClean="0"/>
              <a:t>воспитателя </a:t>
            </a:r>
            <a:r>
              <a:rPr lang="ru-RU" sz="1600" i="0" dirty="0"/>
              <a:t>Анвар стал </a:t>
            </a:r>
            <a:r>
              <a:rPr lang="ru-RU" sz="1600" i="0" dirty="0" smtClean="0"/>
              <a:t>письмоводителем </a:t>
            </a:r>
            <a:r>
              <a:rPr lang="ru-RU" sz="1600" i="0" dirty="0"/>
              <a:t>ханской канцелярии, его ждут повышения по службе, но он отнюдь не доволен уготованной </a:t>
            </a:r>
            <a:endParaRPr lang="ru-RU" sz="1600" i="0" dirty="0" smtClean="0"/>
          </a:p>
          <a:p>
            <a:r>
              <a:rPr lang="ru-RU" sz="1600" i="0" dirty="0" smtClean="0"/>
              <a:t>ему </a:t>
            </a:r>
            <a:r>
              <a:rPr lang="ru-RU" sz="1600" i="0" dirty="0"/>
              <a:t>карьерой. «Грязная это работа, </a:t>
            </a:r>
            <a:endParaRPr lang="ru-RU" sz="1600" i="0" dirty="0" smtClean="0"/>
          </a:p>
          <a:p>
            <a:r>
              <a:rPr lang="ru-RU" sz="1600" i="0" dirty="0" smtClean="0"/>
              <a:t>— </a:t>
            </a:r>
            <a:r>
              <a:rPr lang="ru-RU" sz="1600" i="0" dirty="0"/>
              <a:t>признается он своей </a:t>
            </a:r>
            <a:endParaRPr lang="ru-RU" sz="1600" i="0" dirty="0" smtClean="0"/>
          </a:p>
          <a:p>
            <a:r>
              <a:rPr lang="ru-RU" sz="1600" i="0" dirty="0" smtClean="0"/>
              <a:t>возлюбленной </a:t>
            </a:r>
            <a:r>
              <a:rPr lang="ru-RU" sz="1600" i="0" dirty="0"/>
              <a:t>Рано. — Если бы я </a:t>
            </a:r>
            <a:endParaRPr lang="ru-RU" sz="1600" i="0" dirty="0" smtClean="0"/>
          </a:p>
          <a:p>
            <a:r>
              <a:rPr lang="ru-RU" sz="1600" i="0" dirty="0" smtClean="0"/>
              <a:t>нашел </a:t>
            </a:r>
            <a:r>
              <a:rPr lang="ru-RU" sz="1600" i="0" dirty="0"/>
              <a:t>другую службу, я вообще </a:t>
            </a:r>
            <a:endParaRPr lang="ru-RU" sz="1600" i="0" dirty="0" smtClean="0"/>
          </a:p>
          <a:p>
            <a:r>
              <a:rPr lang="ru-RU" sz="1600" i="0" dirty="0" smtClean="0"/>
              <a:t>ушел </a:t>
            </a:r>
            <a:r>
              <a:rPr lang="ru-RU" sz="1600" i="0" dirty="0"/>
              <a:t>бы из дворца</a:t>
            </a:r>
            <a:r>
              <a:rPr lang="ru-RU" sz="1600" i="0" dirty="0" smtClean="0"/>
              <a:t>…</a:t>
            </a:r>
            <a:endParaRPr lang="ru-RU" sz="1600" dirty="0"/>
          </a:p>
        </p:txBody>
      </p:sp>
      <p:pic>
        <p:nvPicPr>
          <p:cNvPr id="7" name="Picture 8" descr="http://i.mycdn.me/i?r=AEHbyUWhePxsnNoQDZXr8-KhdjtSI5o8FgtdZRCy4y6LeazRTYs6jRiO_yJNKL8-YuWzx41vbyewPecDJrrIX9L8&amp;fn=external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7" y="1774825"/>
            <a:ext cx="190500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8790"/>
            <a:ext cx="5334000" cy="2431435"/>
          </a:xfrm>
        </p:spPr>
        <p:txBody>
          <a:bodyPr/>
          <a:lstStyle/>
          <a:p>
            <a:r>
              <a:rPr lang="ru-RU" sz="1600" i="0" dirty="0"/>
              <a:t> </a:t>
            </a:r>
            <a:r>
              <a:rPr lang="ru-RU" sz="1600" i="0" dirty="0" smtClean="0"/>
              <a:t>     </a:t>
            </a:r>
            <a:r>
              <a:rPr lang="ru-RU" sz="1600" b="1" i="0" dirty="0" smtClean="0"/>
              <a:t>В </a:t>
            </a:r>
            <a:r>
              <a:rPr lang="ru-RU" sz="1600" b="1" i="0" dirty="0"/>
              <a:t>главе 17 «Опасение Анвара»</a:t>
            </a:r>
            <a:r>
              <a:rPr lang="ru-RU" sz="1600" i="0" dirty="0"/>
              <a:t> в общении с Рано, Анвар говорит так: «Я не могу смотреть спокойно на пролитую кровь невинных людей, сердце разрывается от их стона и плача. По долгу службы я всегда плаваю в этой луже крови. Может в это время я превращусь в бессовестного. Помочь страдающим </a:t>
            </a:r>
            <a:r>
              <a:rPr lang="ru-RU" sz="1600" i="0" dirty="0" smtClean="0"/>
              <a:t>от несправедливости </a:t>
            </a:r>
            <a:r>
              <a:rPr lang="ru-RU" sz="1600" i="0" dirty="0"/>
              <a:t>конечно не в моих руках. Потому, </a:t>
            </a:r>
            <a:r>
              <a:rPr lang="ru-RU" sz="1600" i="0" dirty="0" smtClean="0"/>
              <a:t>что «</a:t>
            </a:r>
            <a:r>
              <a:rPr lang="ru-RU" sz="1600" i="0" dirty="0"/>
              <a:t>Ваше </a:t>
            </a:r>
            <a:r>
              <a:rPr lang="ru-RU" sz="1600" i="0" dirty="0" smtClean="0"/>
              <a:t>милосердие (</a:t>
            </a:r>
            <a:r>
              <a:rPr lang="ru-RU" sz="1600" i="0" dirty="0"/>
              <a:t>хан), </a:t>
            </a:r>
            <a:r>
              <a:rPr lang="ru-RU" sz="1600" i="0" dirty="0" smtClean="0"/>
              <a:t>не «</a:t>
            </a:r>
            <a:r>
              <a:rPr lang="ru-RU" sz="1600" i="0" dirty="0"/>
              <a:t>дурак</a:t>
            </a:r>
            <a:r>
              <a:rPr lang="ru-RU" sz="1600" i="0" dirty="0" smtClean="0"/>
              <a:t>», </a:t>
            </a:r>
            <a:r>
              <a:rPr lang="ru-RU" sz="1600" i="0" dirty="0"/>
              <a:t>чтобы </a:t>
            </a:r>
            <a:r>
              <a:rPr lang="ru-RU" sz="1600" i="0" dirty="0" smtClean="0"/>
              <a:t>слушать «</a:t>
            </a:r>
            <a:r>
              <a:rPr lang="ru-RU" sz="1600" i="0" dirty="0"/>
              <a:t>собрание совести</a:t>
            </a:r>
            <a:r>
              <a:rPr lang="ru-RU" sz="1600" i="0" dirty="0" smtClean="0"/>
              <a:t>».</a:t>
            </a:r>
            <a:r>
              <a:rPr lang="ru-RU" sz="1600" i="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0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08012"/>
            <a:ext cx="3886200" cy="2462213"/>
          </a:xfrm>
        </p:spPr>
        <p:txBody>
          <a:bodyPr/>
          <a:lstStyle/>
          <a:p>
            <a:r>
              <a:rPr lang="ru-RU" sz="1600" i="0" dirty="0" smtClean="0"/>
              <a:t>     Такой </a:t>
            </a:r>
            <a:r>
              <a:rPr lang="ru-RU" sz="1600" i="0" dirty="0"/>
              <a:t>вывод подтверждает нарисованная </a:t>
            </a:r>
            <a:r>
              <a:rPr lang="ru-RU" sz="1600" i="0" dirty="0" err="1" smtClean="0"/>
              <a:t>А.Кадыри</a:t>
            </a:r>
            <a:r>
              <a:rPr lang="ru-RU" sz="1600" i="0" dirty="0" smtClean="0"/>
              <a:t> </a:t>
            </a:r>
            <a:r>
              <a:rPr lang="ru-RU" sz="1600" i="0" dirty="0"/>
              <a:t>судьба Анвара, ненавидевшего </a:t>
            </a:r>
            <a:r>
              <a:rPr lang="ru-RU" sz="1600" i="0" dirty="0" smtClean="0"/>
              <a:t>подхалимство</a:t>
            </a:r>
            <a:r>
              <a:rPr lang="ru-RU" sz="1600" i="0" dirty="0"/>
              <a:t>, не мирившегося с взяточничеством, унижением и ограблением народа. Анвар понимает, что «хан большая скотина</a:t>
            </a:r>
            <a:r>
              <a:rPr lang="ru-RU" sz="1600" i="0" dirty="0" smtClean="0"/>
              <a:t>, он способен </a:t>
            </a:r>
            <a:r>
              <a:rPr lang="ru-RU" sz="1600" i="0" dirty="0"/>
              <a:t>на любую мерзость. А </a:t>
            </a:r>
            <a:r>
              <a:rPr lang="ru-RU" sz="1600" i="0" dirty="0" smtClean="0"/>
              <a:t>вокруг </a:t>
            </a:r>
            <a:r>
              <a:rPr lang="ru-RU" sz="1600" i="0" dirty="0"/>
              <a:t>него копошится всякая мелкая нечисть, всегда готовая совершить пакость».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1165225"/>
            <a:ext cx="166254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8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ГЛАВНЫЙ ГЕРОЙ РОМАНА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3733800" cy="246221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endParaRPr lang="ru-RU" sz="1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04" y="936625"/>
            <a:ext cx="1222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287" y="527110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дочь школьного учителя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Солих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Махдум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и воспитанной мудрой женщины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Нигор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ойим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), она очень развита по интеллекту. Уже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14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лет она освоила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мусульманской религиозной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знала религиозные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произведения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Хафтияк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Куръон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Чохор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китоб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Суфи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Олло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-ёр»,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Маслаки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муттакин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»).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читала классические произведения поэтов и писателей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А.Наваи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Фузули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Амири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Фазли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8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343400" cy="2215991"/>
          </a:xfrm>
        </p:spPr>
        <p:txBody>
          <a:bodyPr/>
          <a:lstStyle/>
          <a:p>
            <a:r>
              <a:rPr lang="ru-RU" sz="1800" i="0" dirty="0" smtClean="0"/>
              <a:t>     Рано</a:t>
            </a:r>
            <a:r>
              <a:rPr lang="ru-RU" sz="1800" i="0" dirty="0"/>
              <a:t>, стремившаяся ко всему прекрасному, чистому, благородному, предстает в романе замечательной девушкой, обладающей типичными чертами народного характера - искренностью, чистотой помыслов, душевной простотой и открытостью. Она любит Анвара чистой, светлой любовью - бескорыстно и преданно.</a:t>
            </a:r>
            <a:endParaRPr lang="ru-RU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7" y="1270000"/>
            <a:ext cx="1447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687" y="1927225"/>
            <a:ext cx="3657600" cy="1323439"/>
          </a:xfrm>
        </p:spPr>
        <p:txBody>
          <a:bodyPr/>
          <a:lstStyle/>
          <a:p>
            <a:r>
              <a:rPr lang="ru-RU" sz="1800" i="0" dirty="0" smtClean="0"/>
              <a:t>Безумье </a:t>
            </a:r>
            <a:r>
              <a:rPr lang="ru-RU" sz="1800" i="0" dirty="0" err="1"/>
              <a:t>Кайса</a:t>
            </a:r>
            <a:r>
              <a:rPr lang="ru-RU" sz="1800" i="0" dirty="0"/>
              <a:t> для </a:t>
            </a:r>
            <a:r>
              <a:rPr lang="ru-RU" sz="1800" i="0" dirty="0" err="1"/>
              <a:t>Лейли</a:t>
            </a:r>
            <a:r>
              <a:rPr lang="ru-RU" sz="1800" i="0" dirty="0"/>
              <a:t> несчастьем было и стыдом.</a:t>
            </a:r>
          </a:p>
          <a:p>
            <a:r>
              <a:rPr lang="ru-RU" sz="1800" i="0" dirty="0"/>
              <a:t>Горжусь, что разум твой, мирза, как солнце блещет и вдали!</a:t>
            </a:r>
          </a:p>
          <a:p>
            <a:endParaRPr lang="ru-RU" dirty="0"/>
          </a:p>
        </p:txBody>
      </p:sp>
      <p:pic>
        <p:nvPicPr>
          <p:cNvPr id="9218" name="Picture 2" descr="http://i.mycdn.me/i?r=AEE-HZfz734vGAKlsp5gLh-p01dxc9f9wj98BkWK_UA6yp2ul6rjlVQ3Q9EmVLvI7Rza74TA_c0lFsw9cpVCcuo8&amp;fn=external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2003425"/>
            <a:ext cx="14859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5" y="652463"/>
            <a:ext cx="1157288" cy="11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5438" y="606763"/>
            <a:ext cx="4108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Фархад был горд своей Ширин,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Меджнун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красавицей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Лейли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Горжусь я, что цветок Рано прекрасней всех цветов земли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САЛИХ-МАХДУМ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1288" y="555625"/>
            <a:ext cx="3581399" cy="2462213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600" i="0" dirty="0" smtClean="0"/>
              <a:t>Отец Рано </a:t>
            </a:r>
            <a:r>
              <a:rPr lang="ru-RU" sz="1600" i="0" dirty="0" err="1"/>
              <a:t>Салих-махдум</a:t>
            </a:r>
            <a:r>
              <a:rPr lang="ru-RU" sz="1600" i="0" dirty="0"/>
              <a:t> </a:t>
            </a:r>
            <a:r>
              <a:rPr lang="ru-RU" sz="1600" i="0" dirty="0" smtClean="0"/>
              <a:t>вышел из среды высшего </a:t>
            </a:r>
            <a:r>
              <a:rPr lang="ru-RU" sz="1600" i="0" dirty="0"/>
              <a:t>мусульманского </a:t>
            </a:r>
            <a:r>
              <a:rPr lang="ru-RU" sz="1600" i="0" dirty="0" smtClean="0"/>
              <a:t>духовенства. Он стремится </a:t>
            </a:r>
            <a:r>
              <a:rPr lang="ru-RU" sz="1600" i="0" dirty="0"/>
              <a:t>во что бы то ни стало проторить </a:t>
            </a:r>
            <a:r>
              <a:rPr lang="ru-RU" sz="1600" i="0" dirty="0" smtClean="0"/>
              <a:t>дорогу </a:t>
            </a:r>
            <a:r>
              <a:rPr lang="ru-RU" sz="1600" i="0" dirty="0"/>
              <a:t>во дворец, к престолу </a:t>
            </a:r>
            <a:r>
              <a:rPr lang="ru-RU" sz="1600" i="0" dirty="0" err="1"/>
              <a:t>кокандского</a:t>
            </a:r>
            <a:r>
              <a:rPr lang="ru-RU" sz="1600" i="0" dirty="0"/>
              <a:t> хана. </a:t>
            </a:r>
            <a:endParaRPr lang="ru-RU" sz="1600" i="0" dirty="0" smtClean="0"/>
          </a:p>
          <a:p>
            <a:r>
              <a:rPr lang="ru-RU" sz="1600" i="0" dirty="0" smtClean="0"/>
              <a:t>Он </a:t>
            </a:r>
            <a:r>
              <a:rPr lang="ru-RU" sz="1600" i="0" dirty="0"/>
              <a:t>приходит в радостное настроение оттого, что сможет получить за дочь «большой калым» и, «если бог пошлет внука», даже стать дедом «наследника хана». </a:t>
            </a:r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784225"/>
            <a:ext cx="17057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3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346" y="708025"/>
            <a:ext cx="3210141" cy="2154436"/>
          </a:xfrm>
        </p:spPr>
        <p:txBody>
          <a:bodyPr/>
          <a:lstStyle/>
          <a:p>
            <a:pPr algn="ctr">
              <a:defRPr/>
            </a:pP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Абдулла </a:t>
            </a:r>
            <a:r>
              <a:rPr lang="ru-RU" sz="2000" i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Кадыри</a:t>
            </a:r>
            <a:endParaRPr lang="ru-RU" sz="2000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 апреля 1894 — </a:t>
            </a:r>
            <a:endParaRPr lang="ru-RU" sz="20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октября 1938) — известный узбекский писатель, основоположник узбекского романа.</a:t>
            </a:r>
          </a:p>
          <a:p>
            <a:endParaRPr lang="ru-RU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артинки по запросу абдулла кады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7" y="708025"/>
            <a:ext cx="1546401" cy="191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9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САЛИХ-МАХДУМ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1288" y="555625"/>
            <a:ext cx="3657599" cy="2877711"/>
          </a:xfrm>
        </p:spPr>
        <p:txBody>
          <a:bodyPr/>
          <a:lstStyle/>
          <a:p>
            <a:r>
              <a:rPr lang="ru-RU" sz="1500" i="0" dirty="0" smtClean="0"/>
              <a:t>     </a:t>
            </a:r>
            <a:r>
              <a:rPr lang="ru-RU" sz="1700" i="0" dirty="0" smtClean="0"/>
              <a:t>То</a:t>
            </a:r>
            <a:r>
              <a:rPr lang="ru-RU" sz="1700" i="0" dirty="0"/>
              <a:t>, что из-за этого будет разбито счастье дочери и воспитанника, </a:t>
            </a:r>
            <a:r>
              <a:rPr lang="ru-RU" sz="1700" i="0" dirty="0" smtClean="0"/>
              <a:t>на </a:t>
            </a:r>
            <a:r>
              <a:rPr lang="ru-RU" sz="1700" i="0" dirty="0"/>
              <a:t>брак которых он ранее согласился, его нимало не беспокоит. К тому </a:t>
            </a:r>
            <a:endParaRPr lang="ru-RU" sz="1700" i="0" dirty="0" smtClean="0"/>
          </a:p>
          <a:p>
            <a:r>
              <a:rPr lang="ru-RU" sz="1700" i="0" dirty="0" smtClean="0"/>
              <a:t>же </a:t>
            </a:r>
            <a:r>
              <a:rPr lang="ru-RU" sz="1700" i="0" dirty="0" err="1"/>
              <a:t>Салих-махдум</a:t>
            </a:r>
            <a:r>
              <a:rPr lang="ru-RU" sz="1700" i="0" dirty="0"/>
              <a:t> уже сумел немало получить от Анвара и приходивших к тому просителей, </a:t>
            </a:r>
            <a:endParaRPr lang="ru-RU" sz="1700" i="0" dirty="0" smtClean="0"/>
          </a:p>
          <a:p>
            <a:r>
              <a:rPr lang="ru-RU" sz="1700" i="0" dirty="0" smtClean="0"/>
              <a:t>а </a:t>
            </a:r>
            <a:r>
              <a:rPr lang="ru-RU" sz="1700" i="0" dirty="0"/>
              <a:t>как дальше сложится карьера </a:t>
            </a:r>
            <a:endParaRPr lang="ru-RU" sz="1700" i="0" dirty="0" smtClean="0"/>
          </a:p>
          <a:p>
            <a:r>
              <a:rPr lang="ru-RU" sz="1700" i="0" dirty="0" smtClean="0"/>
              <a:t>его </a:t>
            </a:r>
            <a:r>
              <a:rPr lang="ru-RU" sz="1700" i="0" dirty="0"/>
              <a:t>воспитанника, </a:t>
            </a:r>
            <a:r>
              <a:rPr lang="ru-RU" sz="1700" i="0" dirty="0" smtClean="0"/>
              <a:t>ему </a:t>
            </a:r>
            <a:r>
              <a:rPr lang="ru-RU" sz="1700" i="0" dirty="0"/>
              <a:t>не было ясно…</a:t>
            </a:r>
          </a:p>
          <a:p>
            <a:endParaRPr lang="ru-RU" sz="17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7" y="936625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6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ВЕРНЫЕ ДРУЗЬЯ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5562600" cy="2322174"/>
          </a:xfrm>
        </p:spPr>
        <p:txBody>
          <a:bodyPr/>
          <a:lstStyle/>
          <a:p>
            <a:r>
              <a:rPr lang="ru-RU" sz="1590" i="0" dirty="0"/>
              <a:t> </a:t>
            </a:r>
            <a:r>
              <a:rPr lang="ru-RU" sz="1590" i="0" dirty="0" smtClean="0"/>
              <a:t>     </a:t>
            </a:r>
            <a:r>
              <a:rPr lang="ru-RU" sz="1500" i="0" dirty="0"/>
              <a:t>Решив разделаться с мешавшим им Анваром, ничтожные люди идут на очередную подлость — сосватанную за Анвара горячо любившую его Рано решают отдать хану </a:t>
            </a:r>
            <a:r>
              <a:rPr lang="ru-RU" sz="1500" i="0" dirty="0" err="1"/>
              <a:t>Худояру</a:t>
            </a:r>
            <a:r>
              <a:rPr lang="ru-RU" sz="1500" i="0" dirty="0"/>
              <a:t>, в </a:t>
            </a:r>
            <a:r>
              <a:rPr lang="ru-RU" sz="1500" i="0" dirty="0" smtClean="0"/>
              <a:t>его гарем</a:t>
            </a:r>
            <a:r>
              <a:rPr lang="ru-RU" sz="1500" i="0" dirty="0"/>
              <a:t>, насчитывающий многие </a:t>
            </a:r>
            <a:endParaRPr lang="ru-RU" sz="1500" i="0" dirty="0" smtClean="0"/>
          </a:p>
          <a:p>
            <a:r>
              <a:rPr lang="ru-RU" sz="1500" i="0" dirty="0" smtClean="0"/>
              <a:t>десятки </a:t>
            </a:r>
            <a:r>
              <a:rPr lang="ru-RU" sz="1500" i="0" dirty="0"/>
              <a:t>пленниц. Анвару и Рано </a:t>
            </a:r>
            <a:endParaRPr lang="ru-RU" sz="1500" i="0" dirty="0" smtClean="0"/>
          </a:p>
          <a:p>
            <a:r>
              <a:rPr lang="ru-RU" sz="1500" i="0" dirty="0" smtClean="0"/>
              <a:t>удается </a:t>
            </a:r>
            <a:r>
              <a:rPr lang="ru-RU" sz="1500" i="0" dirty="0"/>
              <a:t>спастись от бесчестия и </a:t>
            </a:r>
            <a:endParaRPr lang="ru-RU" sz="1500" i="0" dirty="0" smtClean="0"/>
          </a:p>
          <a:p>
            <a:r>
              <a:rPr lang="ru-RU" sz="1500" i="0" dirty="0" smtClean="0"/>
              <a:t>расправы </a:t>
            </a:r>
            <a:r>
              <a:rPr lang="ru-RU" sz="1500" i="0" dirty="0"/>
              <a:t>только с помощью верных </a:t>
            </a:r>
            <a:endParaRPr lang="ru-RU" sz="1500" i="0" dirty="0" smtClean="0"/>
          </a:p>
          <a:p>
            <a:r>
              <a:rPr lang="ru-RU" sz="1500" i="0" dirty="0" smtClean="0"/>
              <a:t>друзей </a:t>
            </a:r>
            <a:r>
              <a:rPr lang="ru-RU" sz="1500" i="0" dirty="0"/>
              <a:t>— ткача </a:t>
            </a:r>
            <a:r>
              <a:rPr lang="ru-RU" sz="1500" i="0" dirty="0" err="1"/>
              <a:t>Сафара</a:t>
            </a:r>
            <a:r>
              <a:rPr lang="ru-RU" sz="1500" i="0" dirty="0"/>
              <a:t>, писца </a:t>
            </a:r>
            <a:endParaRPr lang="ru-RU" sz="1500" i="0" dirty="0" smtClean="0"/>
          </a:p>
          <a:p>
            <a:r>
              <a:rPr lang="ru-RU" sz="1500" i="0" dirty="0" err="1" smtClean="0"/>
              <a:t>Султанали</a:t>
            </a:r>
            <a:r>
              <a:rPr lang="ru-RU" sz="1500" i="0" dirty="0"/>
              <a:t>, брата Анвара </a:t>
            </a:r>
            <a:r>
              <a:rPr lang="ru-RU" sz="1500" i="0" dirty="0" err="1"/>
              <a:t>Кобил</a:t>
            </a:r>
            <a:r>
              <a:rPr lang="ru-RU" sz="1500" i="0" dirty="0"/>
              <a:t>-бая </a:t>
            </a:r>
            <a:endParaRPr lang="ru-RU" sz="1500" i="0" dirty="0" smtClean="0"/>
          </a:p>
          <a:p>
            <a:r>
              <a:rPr lang="ru-RU" sz="1500" i="0" dirty="0" smtClean="0"/>
              <a:t>и </a:t>
            </a:r>
            <a:r>
              <a:rPr lang="ru-RU" sz="1500" i="0" dirty="0"/>
              <a:t>его приятелей-ремесленников.</a:t>
            </a:r>
            <a:endParaRPr lang="ru-RU" sz="1500" dirty="0"/>
          </a:p>
        </p:txBody>
      </p:sp>
      <p:pic>
        <p:nvPicPr>
          <p:cNvPr id="3074" name="Picture 2" descr="https://www.kino-teatr.ru/acter/album/13047/461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93" y="1470025"/>
            <a:ext cx="1705386" cy="15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/>
              <a:t>ВЕРНЫЕ ДРУЗЬЯ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3200400" cy="1938992"/>
          </a:xfrm>
        </p:spPr>
        <p:txBody>
          <a:bodyPr/>
          <a:lstStyle/>
          <a:p>
            <a:r>
              <a:rPr lang="ru-RU" sz="1700" i="0" dirty="0" smtClean="0"/>
              <a:t>     </a:t>
            </a:r>
            <a:r>
              <a:rPr lang="ru-RU" sz="1800" i="0" dirty="0" smtClean="0"/>
              <a:t>Моральный </a:t>
            </a:r>
            <a:r>
              <a:rPr lang="ru-RU" sz="1800" i="0" dirty="0"/>
              <a:t>облик этих простых людей неизмеримо чище, человечнее, чем облик хана, представителей чиновной бюрократии и мусульманского </a:t>
            </a:r>
            <a:endParaRPr lang="ru-RU" sz="1800" i="0" dirty="0" smtClean="0"/>
          </a:p>
          <a:p>
            <a:r>
              <a:rPr lang="ru-RU" sz="1800" i="0" dirty="0" smtClean="0"/>
              <a:t>духовенства.</a:t>
            </a:r>
            <a:endParaRPr lang="ru-RU" sz="1800" dirty="0"/>
          </a:p>
        </p:txBody>
      </p:sp>
      <p:pic>
        <p:nvPicPr>
          <p:cNvPr id="5122" name="Picture 2" descr="https://fs.kinomania.ru/image/file/film_frame/3/d2/3d2c20fb145bba2747e87ecf8321bcfc.355.23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7" y="610035"/>
            <a:ext cx="1487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kino-teatr.ru/movie/kadr/14733/455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75" y="1838386"/>
            <a:ext cx="1719812" cy="127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003" y="631825"/>
            <a:ext cx="5353484" cy="2462213"/>
          </a:xfrm>
        </p:spPr>
        <p:txBody>
          <a:bodyPr/>
          <a:lstStyle/>
          <a:p>
            <a:r>
              <a:rPr lang="ru-RU" sz="1800" i="0" dirty="0" smtClean="0"/>
              <a:t>     </a:t>
            </a:r>
            <a:r>
              <a:rPr lang="ru-RU" sz="2000" i="0" dirty="0" smtClean="0"/>
              <a:t>Роман </a:t>
            </a:r>
            <a:r>
              <a:rPr lang="ru-RU" sz="2000" i="0" dirty="0" err="1" smtClean="0"/>
              <a:t>А.Кадыри</a:t>
            </a:r>
            <a:r>
              <a:rPr lang="ru-RU" sz="2000" i="0" dirty="0" smtClean="0"/>
              <a:t> </a:t>
            </a:r>
            <a:r>
              <a:rPr lang="ru-RU" sz="2000" i="0" dirty="0"/>
              <a:t>внешне очень </a:t>
            </a:r>
            <a:r>
              <a:rPr lang="ru-RU" sz="2000" i="0" dirty="0" smtClean="0"/>
              <a:t>прост - </a:t>
            </a:r>
            <a:r>
              <a:rPr lang="ru-RU" sz="2000" i="0" dirty="0"/>
              <a:t>как наша жизнь. </a:t>
            </a:r>
            <a:r>
              <a:rPr lang="ru-RU" sz="2000" i="0" dirty="0" err="1" smtClean="0"/>
              <a:t>А.Кадыри</a:t>
            </a:r>
            <a:r>
              <a:rPr lang="ru-RU" sz="2000" i="0" dirty="0" smtClean="0"/>
              <a:t> </a:t>
            </a:r>
            <a:r>
              <a:rPr lang="ru-RU" sz="2000" i="0" dirty="0"/>
              <a:t>помогает понять за внешним, бытовым лицом жизни</a:t>
            </a:r>
            <a:r>
              <a:rPr lang="ru-RU" sz="2000" i="0" dirty="0" smtClean="0"/>
              <a:t>, - </a:t>
            </a:r>
            <a:r>
              <a:rPr lang="ru-RU" sz="2000" i="0" dirty="0"/>
              <a:t>человеческую, мудрую суть происходящих событий, разгадать жизненные загадки. </a:t>
            </a:r>
            <a:endParaRPr lang="ru-RU" sz="2000" i="0" dirty="0" smtClean="0"/>
          </a:p>
          <a:p>
            <a:r>
              <a:rPr lang="ru-RU" sz="2000" i="0" dirty="0"/>
              <a:t> </a:t>
            </a:r>
            <a:r>
              <a:rPr lang="ru-RU" sz="2000" i="0" dirty="0" smtClean="0"/>
              <a:t>    </a:t>
            </a:r>
            <a:r>
              <a:rPr lang="ru-RU" sz="2000" i="0" dirty="0" smtClean="0"/>
              <a:t>Загадки </a:t>
            </a:r>
            <a:r>
              <a:rPr lang="ru-RU" sz="2000" i="0" dirty="0"/>
              <a:t>романа –это загадка жизни, которые </a:t>
            </a:r>
            <a:r>
              <a:rPr lang="ru-RU" sz="2000" i="0" dirty="0" err="1"/>
              <a:t>Кадыри</a:t>
            </a:r>
            <a:r>
              <a:rPr lang="ru-RU" sz="2000" i="0" dirty="0"/>
              <a:t> учит нас видеть </a:t>
            </a:r>
            <a:r>
              <a:rPr lang="ru-RU" sz="2000" i="0" dirty="0" smtClean="0"/>
              <a:t>и понимать</a:t>
            </a:r>
            <a:r>
              <a:rPr lang="ru-RU" sz="2000" i="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72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4383" y="784225"/>
            <a:ext cx="3117304" cy="1846659"/>
          </a:xfrm>
        </p:spPr>
        <p:txBody>
          <a:bodyPr/>
          <a:lstStyle/>
          <a:p>
            <a:pPr marL="109728" lvl="0" indent="0" algn="ctr">
              <a:buNone/>
            </a:pP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Написать сочинение на тему: </a:t>
            </a:r>
          </a:p>
          <a:p>
            <a:pPr marL="109728" lvl="0" indent="0" algn="ctr">
              <a:buNone/>
            </a:pP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«Любовь к 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Рано - 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это счастье и несчастье Анвара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endParaRPr lang="ru-RU" sz="24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 descr="http://i021.radikal.ru/1303/43/b687833dca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7" y="858693"/>
            <a:ext cx="1905000" cy="160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8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1287" y="607268"/>
            <a:ext cx="4495800" cy="2539157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Абдулла 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Кадыри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родился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10 апреля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1894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года на окраине старого Ташкента. С юных лет слушая многочисленные устные рассказы отца, искусного садовода 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Кадыр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ака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впитал в себя такие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замечательные его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качества, как любовь к труду,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удивительную наблюдательность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, умение видеть движение жизни,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сопереживать другим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любовь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к земле, бережное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отношение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к людям, которые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сохранил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пронёс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через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всю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свою недолгую жизнь.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7" y="860426"/>
            <a:ext cx="106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400" y="631825"/>
            <a:ext cx="3646487" cy="2286000"/>
          </a:xfrm>
          <a:prstGeom prst="rect">
            <a:avLst/>
          </a:prstGeom>
        </p:spPr>
        <p:txBody>
          <a:bodyPr lIns="51499" tIns="25750" rIns="51499" bIns="25750"/>
          <a:lstStyle/>
          <a:p>
            <a:pPr algn="l">
              <a:buFontTx/>
              <a:buNone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Одиннадцатилетним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мальчиком Абдулла поступает на службу к богатому купцу, который посылает будущего писателя учиться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i="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туземную школу с тем, чтобы впоследствии сделать своим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секретарём.</a:t>
            </a:r>
            <a:endParaRPr lang="ru-RU" sz="1800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7" y="742950"/>
            <a:ext cx="159700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2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1" y="555625"/>
            <a:ext cx="4560886" cy="2760437"/>
          </a:xfrm>
          <a:prstGeom prst="rect">
            <a:avLst/>
          </a:prstGeom>
        </p:spPr>
        <p:txBody>
          <a:bodyPr lIns="51499" tIns="25750" rIns="51499" bIns="25750"/>
          <a:lstStyle/>
          <a:p>
            <a:pPr algn="l">
              <a:buFontTx/>
              <a:buNone/>
              <a:defRPr/>
            </a:pPr>
            <a:r>
              <a:rPr lang="ru-RU" sz="1600" i="0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1915-1917 </a:t>
            </a:r>
            <a:r>
              <a:rPr lang="ru-RU" sz="16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годах Абдулла </a:t>
            </a:r>
            <a:r>
              <a:rPr lang="ru-RU" sz="1600" i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Кадыри</a:t>
            </a:r>
            <a:r>
              <a:rPr lang="ru-RU" sz="16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учится в медресе, осваивая там арабский и персидский языки. Он любил изучать языки </a:t>
            </a:r>
            <a:endParaRPr lang="ru-RU" sz="160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None/>
              <a:defRPr/>
            </a:pPr>
            <a:r>
              <a:rPr lang="ru-RU" sz="16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одним из первых узбекских интеллигентов, кто </a:t>
            </a:r>
            <a:r>
              <a:rPr lang="ru-RU" sz="16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всерьёз </a:t>
            </a:r>
            <a:r>
              <a:rPr lang="ru-RU" sz="16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занялся изучением русского языка. Посещал занятия </a:t>
            </a:r>
            <a:endParaRPr lang="ru-RU" sz="160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None/>
              <a:defRPr/>
            </a:pPr>
            <a:r>
              <a:rPr lang="ru-RU" sz="16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русско-туземной школе, блестяще окончил её, и за отличную учебу был премирован серебряными часами от имени генерал- губернатора Ташкента </a:t>
            </a:r>
            <a:r>
              <a:rPr lang="ru-RU" sz="1600" i="0" dirty="0" err="1">
                <a:solidFill>
                  <a:srgbClr val="002060"/>
                </a:solidFill>
              </a:rPr>
              <a:t>А.В.</a:t>
            </a:r>
            <a:r>
              <a:rPr lang="ru-RU" sz="1600" i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Самсонова</a:t>
            </a:r>
            <a:r>
              <a:rPr lang="ru-RU" sz="16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buFontTx/>
              <a:buNone/>
              <a:defRPr/>
            </a:pPr>
            <a:endParaRPr lang="ru-RU" sz="1600" i="0" dirty="0">
              <a:solidFill>
                <a:schemeClr val="accent5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mentoring.su/wp-content/uploads/2017/12/%D0%93%D0%B5%D0%BD%D0%B5%D1%80%D0%B0%D0%BB-%D0%BE%D1%82-%D0%BA%D0%B0%D0%B2%D0%B0%D0%BB%D0%B5%D1%80%D0%B8%D0%B8-%D0%A1%D0%B0%D0%BC%D1%81%D0%BE%D0%BD%D0%BE%D0%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631825"/>
            <a:ext cx="93980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orums-su.com/download/file.php?id=2200252&amp;mode=view/3963138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6" y="2003425"/>
            <a:ext cx="889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8902" y="556010"/>
            <a:ext cx="4718685" cy="2514215"/>
          </a:xfrm>
          <a:prstGeom prst="rect">
            <a:avLst/>
          </a:prstGeom>
        </p:spPr>
        <p:txBody>
          <a:bodyPr lIns="51499" tIns="25750" rIns="51499" bIns="25750"/>
          <a:lstStyle/>
          <a:p>
            <a:pPr algn="l">
              <a:buFontTx/>
              <a:buNone/>
              <a:defRPr/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начале ХХ столетия формировалась новая узбекская интеллигенция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сплотившая </a:t>
            </a:r>
          </a:p>
          <a:p>
            <a:pPr algn="l">
              <a:buFontTx/>
              <a:buNone/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знаменем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джадидизма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борцов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None/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прогресс и свободу,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Абдулла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примкнул к этому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движению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Первые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</a:p>
          <a:p>
            <a:pPr algn="l">
              <a:buFontTx/>
              <a:buNone/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стихотворные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произведения, пока еще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</a:p>
          <a:p>
            <a:pPr algn="l">
              <a:buFontTx/>
              <a:buNone/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зрелые, были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посвящены пропаганде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None/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идей </a:t>
            </a:r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джадидизма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ничем особым не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None/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отличались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огромного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потока </a:t>
            </a:r>
          </a:p>
          <a:p>
            <a:pPr algn="l">
              <a:buFontTx/>
              <a:buNone/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подобных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стихов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taqvim.uz/uploads/library/photos/63c28d817f5b8f2ba07940bfe5201d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7" y="923541"/>
            <a:ext cx="1295400" cy="18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003" y="591880"/>
            <a:ext cx="5429684" cy="2554545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500" i="0" dirty="0" smtClean="0"/>
              <a:t>Писатель </a:t>
            </a:r>
            <a:r>
              <a:rPr lang="ru-RU" sz="1500" i="0" dirty="0" err="1" smtClean="0"/>
              <a:t>А.Кадыри</a:t>
            </a:r>
            <a:r>
              <a:rPr lang="ru-RU" sz="1500" i="0" dirty="0" smtClean="0"/>
              <a:t> </a:t>
            </a:r>
            <a:r>
              <a:rPr lang="ru-RU" sz="1500" i="0" dirty="0"/>
              <a:t>начинал свою литературную деятельность как поэт. Статьи, стихи и рассказы </a:t>
            </a:r>
            <a:r>
              <a:rPr lang="ru-RU" sz="1500" i="0" dirty="0" err="1"/>
              <a:t>Кадыри</a:t>
            </a:r>
            <a:r>
              <a:rPr lang="ru-RU" sz="1500" i="0" dirty="0"/>
              <a:t> появляются в газетах и журналах под псевдонимами </a:t>
            </a:r>
            <a:r>
              <a:rPr lang="ru-RU" sz="1500" i="0" dirty="0" err="1"/>
              <a:t>Жулкунбай</a:t>
            </a:r>
            <a:r>
              <a:rPr lang="ru-RU" sz="1500" i="0" dirty="0"/>
              <a:t>, </a:t>
            </a:r>
            <a:r>
              <a:rPr lang="ru-RU" sz="1500" i="0" dirty="0" err="1"/>
              <a:t>Думбулбоев</a:t>
            </a:r>
            <a:r>
              <a:rPr lang="ru-RU" sz="1500" i="0" dirty="0"/>
              <a:t>, </a:t>
            </a:r>
            <a:r>
              <a:rPr lang="ru-RU" sz="1500" i="0" dirty="0" err="1"/>
              <a:t>Шилгай</a:t>
            </a:r>
            <a:r>
              <a:rPr lang="ru-RU" sz="1500" i="0" dirty="0"/>
              <a:t>, </a:t>
            </a:r>
            <a:r>
              <a:rPr lang="ru-RU" sz="1500" i="0" dirty="0" err="1"/>
              <a:t>Муштум</a:t>
            </a:r>
            <a:r>
              <a:rPr lang="ru-RU" sz="1500" i="0" dirty="0"/>
              <a:t>, </a:t>
            </a:r>
            <a:endParaRPr lang="ru-RU" sz="1500" i="0" dirty="0" smtClean="0"/>
          </a:p>
          <a:p>
            <a:r>
              <a:rPr lang="ru-RU" sz="1500" i="0" dirty="0" err="1" smtClean="0"/>
              <a:t>Совринбой</a:t>
            </a:r>
            <a:r>
              <a:rPr lang="ru-RU" sz="1500" i="0" dirty="0"/>
              <a:t>, Мулла </a:t>
            </a:r>
            <a:r>
              <a:rPr lang="ru-RU" sz="1500" i="0" dirty="0" err="1"/>
              <a:t>Эшонбой</a:t>
            </a:r>
            <a:r>
              <a:rPr lang="ru-RU" sz="1500" i="0" dirty="0"/>
              <a:t>, Жура Алимов. </a:t>
            </a:r>
            <a:endParaRPr lang="ru-RU" sz="1500" i="0" dirty="0" smtClean="0"/>
          </a:p>
          <a:p>
            <a:r>
              <a:rPr lang="ru-RU" sz="1500" i="0" dirty="0" smtClean="0"/>
              <a:t>Он </a:t>
            </a:r>
            <a:r>
              <a:rPr lang="ru-RU" sz="1500" i="0" dirty="0"/>
              <a:t>стал одним из основателей </a:t>
            </a:r>
            <a:r>
              <a:rPr lang="ru-RU" sz="1500" i="0" dirty="0" smtClean="0"/>
              <a:t>сатирического</a:t>
            </a:r>
          </a:p>
          <a:p>
            <a:r>
              <a:rPr lang="ru-RU" sz="1500" i="0" dirty="0" smtClean="0"/>
              <a:t>журнала </a:t>
            </a:r>
            <a:r>
              <a:rPr lang="ru-RU" sz="1500" i="0" dirty="0"/>
              <a:t>«</a:t>
            </a:r>
            <a:r>
              <a:rPr lang="ru-RU" sz="1500" i="0" dirty="0" err="1"/>
              <a:t>Муштум</a:t>
            </a:r>
            <a:r>
              <a:rPr lang="ru-RU" sz="1500" i="0" dirty="0" smtClean="0"/>
              <a:t>»</a:t>
            </a:r>
            <a:r>
              <a:rPr lang="ru-RU" sz="1500" i="0" dirty="0"/>
              <a:t> («Кулак</a:t>
            </a:r>
            <a:r>
              <a:rPr lang="ru-RU" sz="1500" i="0" dirty="0" smtClean="0"/>
              <a:t>»), </a:t>
            </a:r>
            <a:r>
              <a:rPr lang="ru-RU" sz="1500" i="0" dirty="0"/>
              <a:t>где часто </a:t>
            </a:r>
            <a:endParaRPr lang="ru-RU" sz="1500" i="0" dirty="0" smtClean="0"/>
          </a:p>
          <a:p>
            <a:r>
              <a:rPr lang="ru-RU" sz="1500" i="0" dirty="0" smtClean="0"/>
              <a:t>печатались </a:t>
            </a:r>
            <a:r>
              <a:rPr lang="ru-RU" sz="1500" i="0" dirty="0"/>
              <a:t>острые и злободневные статьи. </a:t>
            </a:r>
            <a:endParaRPr lang="ru-RU" sz="1500" i="0" dirty="0" smtClean="0"/>
          </a:p>
          <a:p>
            <a:r>
              <a:rPr lang="ru-RU" sz="1500" i="0" dirty="0" smtClean="0"/>
              <a:t>Его </a:t>
            </a:r>
            <a:r>
              <a:rPr lang="ru-RU" sz="1500" i="0" dirty="0"/>
              <a:t>корреспонденции выходили в газетах </a:t>
            </a:r>
            <a:endParaRPr lang="ru-RU" sz="1500" i="0" dirty="0" smtClean="0"/>
          </a:p>
          <a:p>
            <a:r>
              <a:rPr lang="ru-RU" sz="1500" i="0" dirty="0" smtClean="0"/>
              <a:t>«</a:t>
            </a:r>
            <a:r>
              <a:rPr lang="ru-RU" sz="1500" i="0" dirty="0" err="1"/>
              <a:t>Иштирокиюн</a:t>
            </a:r>
            <a:r>
              <a:rPr lang="ru-RU" sz="1500" i="0" dirty="0"/>
              <a:t>» («Коммунист»), «Кизил </a:t>
            </a:r>
            <a:endParaRPr lang="ru-RU" sz="1500" i="0" dirty="0" smtClean="0"/>
          </a:p>
          <a:p>
            <a:r>
              <a:rPr lang="ru-RU" sz="1500" i="0" dirty="0" err="1" smtClean="0"/>
              <a:t>байрог</a:t>
            </a:r>
            <a:r>
              <a:rPr lang="ru-RU" sz="1500" i="0" dirty="0"/>
              <a:t>» («Красное знамя»).</a:t>
            </a:r>
            <a:endParaRPr lang="ru-RU" sz="1500" dirty="0"/>
          </a:p>
        </p:txBody>
      </p:sp>
      <p:pic>
        <p:nvPicPr>
          <p:cNvPr id="6146" name="Picture 2" descr="https://kitobxon.com/img_knigi/4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393825"/>
            <a:ext cx="1170821" cy="171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" y="102424"/>
            <a:ext cx="5703888" cy="307777"/>
          </a:xfrm>
        </p:spPr>
        <p:txBody>
          <a:bodyPr/>
          <a:lstStyle/>
          <a:p>
            <a:pPr algn="ctr"/>
            <a:r>
              <a:rPr lang="ru-RU" sz="2000" dirty="0" smtClean="0"/>
              <a:t>НАЧАЛО ЛИТЕРАТУРНОЙ ДЕЯТЕЛЬНОСТИ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029200" cy="2462213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Свою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литературную деятельность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Абдулла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Кадыри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начал в 1915 году,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опубликовав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отдельной книгой пьесу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Несчастный жених»,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повесть 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«Развратник» 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рассказы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улаке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»,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Пир злых духов».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том же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1915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году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журнале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Ойна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» («Зеркало»)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опубликовал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такие свои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произведения, 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Ахволимиз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» («Наше состояние»), «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Миллатимга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» («Моей нации»), «Туй»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(«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Свадьба»). 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097" y="631825"/>
            <a:ext cx="152646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1767</Words>
  <Application>Microsoft Office PowerPoint</Application>
  <PresentationFormat>Произвольный</PresentationFormat>
  <Paragraphs>149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Литература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НАЧАЛО ЛИТЕРАТУРНОЙ ДЕЯТЕЛЬНОСТИ</vt:lpstr>
      <vt:lpstr>«Несчастный жених»</vt:lpstr>
      <vt:lpstr>РАССКАЗ «НА УЛАКЕ» (1915 г.)</vt:lpstr>
      <vt:lpstr>Презентация PowerPoint</vt:lpstr>
      <vt:lpstr>КАДЫРИ - ПЕРЕВОДЧИК</vt:lpstr>
      <vt:lpstr>Презентация PowerPoint</vt:lpstr>
      <vt:lpstr>Презентация PowerPoint</vt:lpstr>
      <vt:lpstr>А.КАДЫРИ - РОМАНИСТ</vt:lpstr>
      <vt:lpstr>РОМАН «МИНУВШИЕ ДНИ»</vt:lpstr>
      <vt:lpstr>«СКОРПИОН ИЗ АЛТАРЯ» (1929 г.)</vt:lpstr>
      <vt:lpstr>«СКОРПИОН ИЗ АЛТАРЯ» (1929 г.)</vt:lpstr>
      <vt:lpstr>«СКОРПИОН ИЗ АЛТАРЯ»</vt:lpstr>
      <vt:lpstr>«СКОРПИОН ИЗ АЛТАРЯ»</vt:lpstr>
      <vt:lpstr>ГЛАВНЫЙ ГЕРОЙ РОМАНА</vt:lpstr>
      <vt:lpstr>Презентация PowerPoint</vt:lpstr>
      <vt:lpstr>Презентация PowerPoint</vt:lpstr>
      <vt:lpstr>Презентация PowerPoint</vt:lpstr>
      <vt:lpstr>ГЛАВНЫЙ ГЕРОЙ РОМАНА</vt:lpstr>
      <vt:lpstr>Презентация PowerPoint</vt:lpstr>
      <vt:lpstr>Презентация PowerPoint</vt:lpstr>
      <vt:lpstr>САЛИХ-МАХДУМ</vt:lpstr>
      <vt:lpstr>САЛИХ-МАХДУМ</vt:lpstr>
      <vt:lpstr>ВЕРНЫЕ ДРУЗЬЯ</vt:lpstr>
      <vt:lpstr>ВЕРНЫЕ ДРУЗЬЯ</vt:lpstr>
      <vt:lpstr>Презентация PowerPoint</vt:lpstr>
      <vt:lpstr>САМОСТОЯТЕЛЬНАЯ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182</cp:revision>
  <dcterms:created xsi:type="dcterms:W3CDTF">2020-04-13T08:05:16Z</dcterms:created>
  <dcterms:modified xsi:type="dcterms:W3CDTF">2020-11-16T07:02:12Z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