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349" r:id="rId3"/>
    <p:sldId id="348" r:id="rId4"/>
    <p:sldId id="354" r:id="rId5"/>
    <p:sldId id="360" r:id="rId6"/>
    <p:sldId id="367" r:id="rId7"/>
    <p:sldId id="355" r:id="rId8"/>
    <p:sldId id="368" r:id="rId9"/>
    <p:sldId id="356" r:id="rId10"/>
    <p:sldId id="369" r:id="rId11"/>
    <p:sldId id="357" r:id="rId12"/>
    <p:sldId id="358" r:id="rId13"/>
    <p:sldId id="363" r:id="rId14"/>
    <p:sldId id="370" r:id="rId15"/>
    <p:sldId id="371" r:id="rId16"/>
    <p:sldId id="384" r:id="rId17"/>
    <p:sldId id="385" r:id="rId18"/>
    <p:sldId id="386" r:id="rId19"/>
    <p:sldId id="392" r:id="rId20"/>
    <p:sldId id="387" r:id="rId21"/>
    <p:sldId id="393" r:id="rId22"/>
    <p:sldId id="388" r:id="rId23"/>
    <p:sldId id="389" r:id="rId24"/>
    <p:sldId id="391" r:id="rId25"/>
    <p:sldId id="390" r:id="rId26"/>
    <p:sldId id="380" r:id="rId27"/>
    <p:sldId id="364" r:id="rId28"/>
    <p:sldId id="373" r:id="rId29"/>
    <p:sldId id="374" r:id="rId30"/>
    <p:sldId id="377" r:id="rId31"/>
    <p:sldId id="365" r:id="rId32"/>
    <p:sldId id="375" r:id="rId33"/>
    <p:sldId id="383" r:id="rId34"/>
    <p:sldId id="366" r:id="rId35"/>
    <p:sldId id="379" r:id="rId36"/>
    <p:sldId id="301" r:id="rId37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B11"/>
    <a:srgbClr val="15F715"/>
    <a:srgbClr val="E1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9DB4-9260-451B-A13E-BCAF69CD3BF7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019F1-A6E5-475D-98B1-42519B9E8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3692-7E54-4D2C-8716-48ACF8AAEA8B}" type="datetimeFigureOut">
              <a:rPr lang="ru-RU"/>
              <a:pPr>
                <a:defRPr/>
              </a:pPr>
              <a:t>14.11.2020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D4F3-2146-499D-8549-2C958778C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3" y="243365"/>
            <a:ext cx="1730693" cy="54982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2673" y="793186"/>
            <a:ext cx="1730693" cy="123111"/>
          </a:xfrm>
        </p:spPr>
        <p:txBody>
          <a:bodyPr lIns="10300" rIns="10300"/>
          <a:lstStyle>
            <a:lvl1pPr marL="0" indent="0" algn="l">
              <a:buNone/>
              <a:defRPr sz="800"/>
            </a:lvl1pPr>
            <a:lvl2pPr indent="0" algn="l">
              <a:buNone/>
              <a:defRPr sz="700"/>
            </a:lvl2pPr>
            <a:lvl3pPr indent="0" algn="l">
              <a:buNone/>
              <a:defRPr sz="600"/>
            </a:lvl3pPr>
            <a:lvl4pPr indent="0" algn="l">
              <a:buNone/>
              <a:defRPr sz="500"/>
            </a:lvl4pPr>
            <a:lvl5pPr indent="0" algn="l">
              <a:buNone/>
              <a:defRPr sz="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55509" y="793186"/>
            <a:ext cx="3225017" cy="1015663"/>
          </a:xfrm>
        </p:spPr>
        <p:txBody>
          <a:bodyPr tIns="0"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333138"/>
            <a:ext cx="5240152" cy="540808"/>
          </a:xfrm>
        </p:spPr>
        <p:txBody>
          <a:bodyPr vert="horz" tIns="2575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11/14/2020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757132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3F60-70C4-41A8-9E4E-52E04834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%D0%90%D0%BB%D0%B5%D0%BA%D1%81%D0%B0%D0%BD%D0%B4%D1%80_%D0%93%D1%80%D0%B8%D0%BD.jpg?uselang=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loblib.narod.ru/grin/stixi/portret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iki.kgpi.ru/mediawiki/index.php/%D0%A4%D0%B0%D0%B9%D0%BB:Green-lamp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iki.kgpi.ru/mediawiki/index.php/%D0%A4%D0%B0%D0%B9%D0%BB:Green-lamp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iki.kgpi.ru/mediawiki/index.php/%D0%A4%D0%B0%D0%B9%D0%BB:Green-lamp.jpg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369887" y="1542785"/>
            <a:ext cx="344170" cy="99859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263" y="1550417"/>
            <a:ext cx="4392488" cy="9053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spcBef>
                <a:spcPts val="116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 «Зеленая лампа»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Picture 7" descr="Александр Грин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5196" y="1327414"/>
            <a:ext cx="1316293" cy="148266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472608" cy="287771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i="0" dirty="0" smtClean="0"/>
              <a:t>Уезжает </a:t>
            </a:r>
            <a:r>
              <a:rPr lang="ru-RU" sz="1700" i="0" dirty="0"/>
              <a:t>в Баку. Бродяжничает. Работает в рыболовецкой </a:t>
            </a:r>
            <a:r>
              <a:rPr lang="ru-RU" sz="1700" i="0" dirty="0" smtClean="0"/>
              <a:t>артели. Возвращается </a:t>
            </a:r>
            <a:r>
              <a:rPr lang="ru-RU" sz="1700" i="0" dirty="0"/>
              <a:t>в Вятку, работает банщиком. Переписывает роли для </a:t>
            </a:r>
            <a:r>
              <a:rPr lang="ru-RU" sz="1700" i="0" dirty="0" smtClean="0"/>
              <a:t>театра. Работает </a:t>
            </a:r>
            <a:r>
              <a:rPr lang="ru-RU" sz="1700" i="0" dirty="0"/>
              <a:t>на Урале на приисках, на торфяниках, на сплаве и скидке дров, дровосеком. Первые шаги в литературе – стихи. </a:t>
            </a:r>
          </a:p>
          <a:p>
            <a:r>
              <a:rPr lang="ru-RU" sz="1700" i="0" dirty="0" smtClean="0"/>
              <a:t>     Призван </a:t>
            </a:r>
            <a:r>
              <a:rPr lang="ru-RU" sz="1700" i="0" dirty="0"/>
              <a:t>в армию. Совершает побег. Начинает сотрудничать с революционерами. Арестован </a:t>
            </a:r>
            <a:r>
              <a:rPr lang="ru-RU" sz="1700" i="0" dirty="0" smtClean="0"/>
              <a:t>и сослан </a:t>
            </a:r>
            <a:r>
              <a:rPr lang="ru-RU" sz="1700" i="0" dirty="0"/>
              <a:t>на 10 лет в </a:t>
            </a:r>
            <a:r>
              <a:rPr lang="ru-RU" sz="1700" i="0" dirty="0" smtClean="0"/>
              <a:t>Сибирь. Амнистия</a:t>
            </a:r>
            <a:r>
              <a:rPr lang="ru-RU" sz="1700" i="0" dirty="0"/>
              <a:t>. Едет в Петербург с целью серьезного занятия литературой.</a:t>
            </a:r>
          </a:p>
          <a:p>
            <a:r>
              <a:rPr lang="ru-RU" sz="1700" dirty="0" smtClean="0"/>
              <a:t> </a:t>
            </a:r>
            <a:endParaRPr lang="ru-RU" sz="17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CE4E467-2981-4B56-BD08-B9249411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СТРАНСТВИЯ И МЫТАРСТВА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5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76175" y="542305"/>
            <a:ext cx="5544616" cy="2376264"/>
          </a:xfrm>
          <a:prstGeom prst="rect">
            <a:avLst/>
          </a:prstGeom>
        </p:spPr>
        <p:txBody>
          <a:bodyPr lIns="51499" tIns="25750" rIns="51499" bIns="25750">
            <a:noAutofit/>
          </a:bodyPr>
          <a:lstStyle/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Тюрьмы, ссылки, вечная нужда... 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Недаром говорил Грин, что его жизненный 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путь был усыпан не розами, а гвоздями... 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Петербург возвратился в мае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1912 г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1916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г. в Петрограде начал писать 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повесть «Алые паруса», которую посвятил    своей жене Нине Николаевне.</a:t>
            </a: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Закончив роман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«Блистающий мир»,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весной 1923 года Грин едет в Крым, к морю, живет в Севастополе,  Ялте, а в мае 1924 года поселяется в Феодосии.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480" y="614313"/>
            <a:ext cx="1300311" cy="16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67" y="696532"/>
            <a:ext cx="3453608" cy="236605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1929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всё лето провёл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Старом Крыму, работая над романом «Дорога никуда», а в 1930 г. полностью переехал в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г.Старый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Крым. В конце апреля 1931 года, будучи уже серьёзно больным, Грин ходил в Коктебель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 к Волошину. Этот маршрут до сих пор известен и популярен среди туристов как «тропа Грина».</a:t>
            </a:r>
          </a:p>
        </p:txBody>
      </p:sp>
      <p:pic>
        <p:nvPicPr>
          <p:cNvPr id="1026" name="Picture 2" descr="http://akinak.ucoz.ru/_ph/3/2/29193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396" y="830337"/>
            <a:ext cx="1647379" cy="175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9945"/>
            <a:ext cx="5768974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ТВОРЧЕСТВО </a:t>
            </a:r>
            <a:r>
              <a:rPr lang="ru-RU" altLang="ru-RU" sz="2400" dirty="0" smtClean="0"/>
              <a:t>А.ГРИНА </a:t>
            </a:r>
            <a:endParaRPr lang="ru-RU" altLang="ru-RU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183" y="581586"/>
            <a:ext cx="4032448" cy="2625015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buFontTx/>
              <a:buNone/>
            </a:pPr>
            <a:r>
              <a:rPr lang="ru-RU" altLang="ru-RU" sz="1600" i="0" dirty="0" smtClean="0"/>
              <a:t>     </a:t>
            </a:r>
            <a:r>
              <a:rPr lang="ru-RU" altLang="ru-RU" i="0" dirty="0" smtClean="0"/>
              <a:t>Грин </a:t>
            </a:r>
            <a:r>
              <a:rPr lang="ru-RU" altLang="ru-RU" i="0" dirty="0"/>
              <a:t>появился впервые под рассказом «Случай» в петербургской газете «Товарищ». При жизни писателя было опубликовано </a:t>
            </a:r>
            <a:endParaRPr lang="ru-RU" altLang="ru-RU" i="0" dirty="0" smtClean="0"/>
          </a:p>
          <a:p>
            <a:pPr eaLnBrk="1" hangingPunct="1">
              <a:buFontTx/>
              <a:buNone/>
            </a:pPr>
            <a:r>
              <a:rPr lang="ru-RU" altLang="ru-RU" i="0" dirty="0" smtClean="0"/>
              <a:t>450 </a:t>
            </a:r>
            <a:r>
              <a:rPr lang="ru-RU" altLang="ru-RU" i="0" dirty="0"/>
              <a:t>произведений:</a:t>
            </a:r>
            <a:endParaRPr lang="en-US" altLang="ru-RU" i="0" dirty="0"/>
          </a:p>
          <a:p>
            <a:pPr eaLnBrk="1" hangingPunct="1">
              <a:buFontTx/>
              <a:buChar char="-"/>
            </a:pPr>
            <a:r>
              <a:rPr lang="ru-RU" altLang="ru-RU" b="1" i="0" dirty="0" smtClean="0"/>
              <a:t> «</a:t>
            </a:r>
            <a:r>
              <a:rPr lang="ru-RU" altLang="ru-RU" b="1" i="0" dirty="0"/>
              <a:t>Алые паруса</a:t>
            </a:r>
            <a:r>
              <a:rPr lang="ru-RU" altLang="ru-RU" b="1" i="0" dirty="0" smtClean="0"/>
              <a:t>», «</a:t>
            </a:r>
            <a:r>
              <a:rPr lang="ru-RU" altLang="ru-RU" b="1" i="0" dirty="0"/>
              <a:t>Бегущая по волнам</a:t>
            </a:r>
            <a:r>
              <a:rPr lang="ru-RU" altLang="ru-RU" b="1" i="0" dirty="0" smtClean="0"/>
              <a:t>», </a:t>
            </a:r>
            <a:endParaRPr lang="ru-RU" altLang="ru-RU" b="1" i="0" dirty="0" smtClean="0"/>
          </a:p>
          <a:p>
            <a:pPr eaLnBrk="1" hangingPunct="1"/>
            <a:r>
              <a:rPr lang="ru-RU" altLang="ru-RU" b="1" i="0" dirty="0"/>
              <a:t> </a:t>
            </a:r>
            <a:r>
              <a:rPr lang="ru-RU" altLang="ru-RU" b="1" i="0" dirty="0" smtClean="0"/>
              <a:t> </a:t>
            </a:r>
            <a:r>
              <a:rPr lang="ru-RU" altLang="ru-RU" b="1" i="0" dirty="0" smtClean="0"/>
              <a:t>«</a:t>
            </a:r>
            <a:r>
              <a:rPr lang="ru-RU" altLang="ru-RU" b="1" i="0" dirty="0"/>
              <a:t>Зеленая лампа</a:t>
            </a:r>
            <a:r>
              <a:rPr lang="ru-RU" altLang="ru-RU" b="1" i="0" dirty="0" smtClean="0"/>
              <a:t>»,</a:t>
            </a:r>
            <a:endParaRPr lang="ru-RU" altLang="ru-RU" b="1" i="0" dirty="0"/>
          </a:p>
          <a:p>
            <a:pPr eaLnBrk="1" hangingPunct="1">
              <a:buFontTx/>
              <a:buChar char="-"/>
            </a:pPr>
            <a:r>
              <a:rPr lang="ru-RU" altLang="ru-RU" b="1" i="0" dirty="0" smtClean="0"/>
              <a:t> «</a:t>
            </a:r>
            <a:r>
              <a:rPr lang="ru-RU" altLang="ru-RU" b="1" i="0" dirty="0"/>
              <a:t>Капитан </a:t>
            </a:r>
            <a:r>
              <a:rPr lang="ru-RU" altLang="ru-RU" b="1" i="0" dirty="0" err="1"/>
              <a:t>Дюк</a:t>
            </a:r>
            <a:r>
              <a:rPr lang="ru-RU" altLang="ru-RU" b="1" i="0" dirty="0" smtClean="0"/>
              <a:t>», «</a:t>
            </a:r>
            <a:r>
              <a:rPr lang="ru-RU" altLang="ru-RU" b="1" i="0" dirty="0"/>
              <a:t>Золотая цепь</a:t>
            </a:r>
            <a:r>
              <a:rPr lang="ru-RU" altLang="ru-RU" b="1" i="0" dirty="0" smtClean="0"/>
              <a:t>»,</a:t>
            </a:r>
            <a:endParaRPr lang="ru-RU" altLang="ru-RU" b="1" i="0" dirty="0"/>
          </a:p>
          <a:p>
            <a:pPr eaLnBrk="1" hangingPunct="1">
              <a:buFontTx/>
              <a:buChar char="-"/>
            </a:pPr>
            <a:r>
              <a:rPr lang="ru-RU" altLang="ru-RU" b="1" i="0" dirty="0" smtClean="0"/>
              <a:t> «</a:t>
            </a:r>
            <a:r>
              <a:rPr lang="ru-RU" altLang="ru-RU" b="1" i="0" dirty="0"/>
              <a:t>Блистающий мир</a:t>
            </a:r>
            <a:r>
              <a:rPr lang="ru-RU" altLang="ru-RU" b="1" i="0" dirty="0" smtClean="0"/>
              <a:t>»…</a:t>
            </a:r>
          </a:p>
          <a:p>
            <a:pPr eaLnBrk="1" hangingPunct="1"/>
            <a:r>
              <a:rPr lang="ru-RU" i="0" dirty="0" smtClean="0"/>
              <a:t>     В </a:t>
            </a:r>
            <a:r>
              <a:rPr lang="ru-RU" i="0" dirty="0"/>
              <a:t>1985 г. Академия наук СССР назвала малую планету № 2786 Солнечной системы </a:t>
            </a:r>
            <a:r>
              <a:rPr lang="ru-RU" i="0" dirty="0" err="1"/>
              <a:t>Гриневия</a:t>
            </a:r>
            <a:r>
              <a:rPr lang="ru-RU" i="0" dirty="0"/>
              <a:t> в честь Александра Грина.</a:t>
            </a:r>
            <a:endParaRPr lang="ru-RU" altLang="ru-RU" b="1" i="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i="0" dirty="0"/>
          </a:p>
        </p:txBody>
      </p:sp>
      <p:pic>
        <p:nvPicPr>
          <p:cNvPr id="5124" name="Picture 5" descr="img1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6" y="817296"/>
            <a:ext cx="1494895" cy="181324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4104456" cy="2462213"/>
          </a:xfrm>
        </p:spPr>
        <p:txBody>
          <a:bodyPr/>
          <a:lstStyle/>
          <a:p>
            <a:r>
              <a:rPr lang="ru-RU" sz="2000" i="0" dirty="0" smtClean="0"/>
              <a:t>     Жизнь </a:t>
            </a:r>
            <a:r>
              <a:rPr lang="ru-RU" sz="2000" i="0" dirty="0"/>
              <a:t>Грина была полна невзгод и лишений, и все-таки в нём сохранилась вера в светлые качества человека, в его великие  возможности. Чтобы подтвердить или опровергнуть эту мысль, обратимся к рассказу </a:t>
            </a:r>
            <a:endParaRPr lang="ru-RU" sz="2000" i="0" dirty="0" smtClean="0"/>
          </a:p>
          <a:p>
            <a:r>
              <a:rPr lang="ru-RU" sz="2000" i="0" dirty="0" smtClean="0"/>
              <a:t>«</a:t>
            </a:r>
            <a:r>
              <a:rPr lang="ru-RU" sz="2000" i="0" dirty="0"/>
              <a:t>Зелёная лампа</a:t>
            </a:r>
            <a:r>
              <a:rPr lang="ru-RU" sz="2000" i="0" dirty="0" smtClean="0"/>
              <a:t>» (1930 г</a:t>
            </a:r>
            <a:r>
              <a:rPr lang="ru-RU" sz="2000" i="0" dirty="0"/>
              <a:t>.)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629" y="728587"/>
            <a:ext cx="1445162" cy="204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6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«ЗЕЛЕНАЯ ЛАМПА»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2966" y="758329"/>
            <a:ext cx="3679834" cy="2206439"/>
          </a:xfrm>
          <a:prstGeom prst="rect">
            <a:avLst/>
          </a:prstGeom>
          <a:noFill/>
        </p:spPr>
        <p:txBody>
          <a:bodyPr wrap="square" lIns="51499" tIns="25750" rIns="51499" bIns="2575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Какие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ассоциации вызывает у вас словосочетание «зеленая лампа»?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Удачно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такое  название рассказа?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pbs.twimg.com/media/DppwZcmWwAEKS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3" y="836624"/>
            <a:ext cx="1400966" cy="20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354491"/>
          </a:xfrm>
        </p:spPr>
        <p:txBody>
          <a:bodyPr/>
          <a:lstStyle/>
          <a:p>
            <a:r>
              <a:rPr lang="ru-RU" sz="1700" i="0" dirty="0" smtClean="0"/>
              <a:t>     Рассказ</a:t>
            </a:r>
            <a:r>
              <a:rPr lang="ru-RU" sz="1700" i="0" dirty="0"/>
              <a:t> </a:t>
            </a:r>
            <a:r>
              <a:rPr lang="ru-RU" sz="1700" b="1" i="0" dirty="0"/>
              <a:t>«Зеленая лампа»</a:t>
            </a:r>
            <a:r>
              <a:rPr lang="ru-RU" sz="1700" i="0" dirty="0"/>
              <a:t> был написан Грином в 1930 году, в трудный для писателя период безденежья. В какой-то степени главный герой рассказа, 25-летний рабочий Джон Ив, нищий сирота из Ирландии, напоминает </a:t>
            </a:r>
            <a:r>
              <a:rPr lang="ru-RU" sz="1700" i="0" dirty="0" smtClean="0"/>
              <a:t>самого </a:t>
            </a:r>
          </a:p>
          <a:p>
            <a:r>
              <a:rPr lang="ru-RU" sz="1700" i="0" dirty="0" smtClean="0"/>
              <a:t>Грина </a:t>
            </a:r>
            <a:r>
              <a:rPr lang="ru-RU" sz="1700" i="0" dirty="0"/>
              <a:t>в тот период. Замерзающий </a:t>
            </a:r>
            <a:endParaRPr lang="ru-RU" sz="1700" i="0" dirty="0" smtClean="0"/>
          </a:p>
          <a:p>
            <a:r>
              <a:rPr lang="ru-RU" sz="1700" i="0" dirty="0" smtClean="0"/>
              <a:t>на </a:t>
            </a:r>
            <a:r>
              <a:rPr lang="ru-RU" sz="1700" i="0" dirty="0"/>
              <a:t>улице больной человек привлек </a:t>
            </a:r>
            <a:endParaRPr lang="ru-RU" sz="1700" i="0" dirty="0" smtClean="0"/>
          </a:p>
          <a:p>
            <a:r>
              <a:rPr lang="ru-RU" sz="1700" i="0" dirty="0" smtClean="0"/>
              <a:t>внимание </a:t>
            </a:r>
            <a:r>
              <a:rPr lang="ru-RU" sz="1700" i="0" dirty="0"/>
              <a:t>двух друзей </a:t>
            </a:r>
            <a:r>
              <a:rPr lang="ru-RU" sz="1700" i="0" dirty="0" smtClean="0"/>
              <a:t>— </a:t>
            </a:r>
          </a:p>
          <a:p>
            <a:r>
              <a:rPr lang="ru-RU" sz="1700" i="0" dirty="0" smtClean="0"/>
              <a:t>миллионера </a:t>
            </a:r>
            <a:r>
              <a:rPr lang="ru-RU" sz="1700" i="0" dirty="0"/>
              <a:t>Стильтона и </a:t>
            </a:r>
            <a:r>
              <a:rPr lang="ru-RU" sz="1700" i="0" dirty="0" err="1"/>
              <a:t>Реймера</a:t>
            </a:r>
            <a:r>
              <a:rPr lang="ru-RU" sz="1700" i="0" dirty="0"/>
              <a:t>. </a:t>
            </a:r>
            <a:endParaRPr lang="ru-RU" sz="1700" dirty="0"/>
          </a:p>
        </p:txBody>
      </p:sp>
      <p:pic>
        <p:nvPicPr>
          <p:cNvPr id="1026" name="Picture 2" descr="https://illustrators.ru/uploads/illustration/image/1210249/main_%D0%A0%D0%B8%D1%81%D1%83%D0%BD%D0%BE%D0%BA__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99" y="1694433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2" y="542305"/>
            <a:ext cx="5400599" cy="2492990"/>
          </a:xfrm>
        </p:spPr>
        <p:txBody>
          <a:bodyPr/>
          <a:lstStyle/>
          <a:p>
            <a:r>
              <a:rPr lang="ru-RU" sz="1800" i="0" dirty="0"/>
              <a:t> </a:t>
            </a:r>
            <a:r>
              <a:rPr lang="ru-RU" sz="1800" i="0" dirty="0" smtClean="0"/>
              <a:t>    Стильтон</a:t>
            </a:r>
            <a:r>
              <a:rPr lang="ru-RU" sz="1800" i="0" dirty="0"/>
              <a:t>, которому надоели обычные развлечения (хорошая еда, театр, актрисы), собирается проделать шутку с бедным человеком, ведь люди для него — игрушки. Обладатель двадцати </a:t>
            </a:r>
            <a:r>
              <a:rPr lang="ru-RU" sz="1800" i="0" dirty="0" smtClean="0"/>
              <a:t>миллионов</a:t>
            </a:r>
          </a:p>
          <a:p>
            <a:r>
              <a:rPr lang="ru-RU" sz="1800" i="0" dirty="0" smtClean="0"/>
              <a:t>фунтов </a:t>
            </a:r>
            <a:r>
              <a:rPr lang="ru-RU" sz="1800" i="0" dirty="0"/>
              <a:t>стерлингов, он чувствует </a:t>
            </a:r>
            <a:endParaRPr lang="ru-RU" sz="1800" i="0" dirty="0" smtClean="0"/>
          </a:p>
          <a:p>
            <a:r>
              <a:rPr lang="ru-RU" sz="1800" i="0" dirty="0" smtClean="0"/>
              <a:t>свое </a:t>
            </a:r>
            <a:r>
              <a:rPr lang="ru-RU" sz="1800" i="0" dirty="0"/>
              <a:t>превосходство над людьми, </a:t>
            </a:r>
            <a:endParaRPr lang="ru-RU" sz="1800" i="0" dirty="0" smtClean="0"/>
          </a:p>
          <a:p>
            <a:r>
              <a:rPr lang="ru-RU" sz="1800" i="0" dirty="0" smtClean="0"/>
              <a:t>так </a:t>
            </a:r>
            <a:r>
              <a:rPr lang="ru-RU" sz="1800" i="0" dirty="0"/>
              <a:t>как считает, что именно </a:t>
            </a:r>
            <a:endParaRPr lang="ru-RU" sz="1800" i="0" dirty="0" smtClean="0"/>
          </a:p>
          <a:p>
            <a:r>
              <a:rPr lang="ru-RU" sz="1800" i="0" dirty="0" smtClean="0"/>
              <a:t>деньги </a:t>
            </a:r>
            <a:r>
              <a:rPr lang="ru-RU" sz="1800" i="0" dirty="0"/>
              <a:t>дают безграничную власть.</a:t>
            </a:r>
            <a:endParaRPr lang="ru-RU" sz="1800" dirty="0"/>
          </a:p>
        </p:txBody>
      </p:sp>
      <p:pic>
        <p:nvPicPr>
          <p:cNvPr id="4" name="Picture 2" descr="D:\ГРИН зелёная ламнпа\green_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616" y="1739851"/>
            <a:ext cx="1584175" cy="11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9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62508"/>
            <a:ext cx="3960440" cy="261610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i="0" dirty="0" smtClean="0"/>
              <a:t>Миллионер </a:t>
            </a:r>
            <a:r>
              <a:rPr lang="ru-RU" sz="1700" i="0" dirty="0"/>
              <a:t>от скуки придумывает шутку: предлагает Джону за 10 фунтов снять себе комнату на втором этаже дома на центральной улице и каждый день в пяти вечера до двенадцати ночи зажигать на окне керосиновую лампу, покрытую зеленым абажуром, до тех пор, пока к нему не придут и не сообщат, что он стал богатым. </a:t>
            </a:r>
            <a:endParaRPr lang="ru-RU" sz="17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842615"/>
            <a:ext cx="1436539" cy="17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4248472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2000" i="0" dirty="0" smtClean="0"/>
              <a:t>Изумленный </a:t>
            </a:r>
            <a:r>
              <a:rPr lang="ru-RU" sz="2000" i="0" dirty="0"/>
              <a:t>рабочий согласился, не осознавая, </a:t>
            </a:r>
            <a:endParaRPr lang="ru-RU" sz="2000" i="0" dirty="0" smtClean="0"/>
          </a:p>
          <a:p>
            <a:r>
              <a:rPr lang="ru-RU" sz="2000" i="0" dirty="0" smtClean="0"/>
              <a:t>что </a:t>
            </a:r>
            <a:r>
              <a:rPr lang="ru-RU" sz="2000" i="0" dirty="0"/>
              <a:t>стал игрушкой в руках миллионера. Стильтон же похвастался </a:t>
            </a:r>
            <a:r>
              <a:rPr lang="ru-RU" sz="2000" i="0" dirty="0" err="1"/>
              <a:t>Реймеру</a:t>
            </a:r>
            <a:r>
              <a:rPr lang="ru-RU" sz="2000" i="0" dirty="0"/>
              <a:t>, что </a:t>
            </a:r>
            <a:endParaRPr lang="ru-RU" sz="2000" i="0" dirty="0" smtClean="0"/>
          </a:p>
          <a:p>
            <a:r>
              <a:rPr lang="ru-RU" sz="2000" i="0" dirty="0" smtClean="0"/>
              <a:t>дешево</a:t>
            </a:r>
            <a:r>
              <a:rPr lang="ru-RU" sz="2000" i="0" dirty="0"/>
              <a:t>, в рассрочку, купил </a:t>
            </a:r>
            <a:endParaRPr lang="ru-RU" sz="2000" i="0" dirty="0" smtClean="0"/>
          </a:p>
          <a:p>
            <a:r>
              <a:rPr lang="ru-RU" sz="2000" i="0" dirty="0" smtClean="0"/>
              <a:t>дурака</a:t>
            </a:r>
            <a:r>
              <a:rPr lang="ru-RU" sz="2000" i="0" dirty="0"/>
              <a:t>, который </a:t>
            </a:r>
            <a:r>
              <a:rPr lang="ru-RU" sz="2000" dirty="0"/>
              <a:t>«сопьется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скуки или сойдет с ума»</a:t>
            </a:r>
            <a:r>
              <a:rPr lang="ru-RU" sz="2000" i="0" dirty="0"/>
              <a:t>.</a:t>
            </a:r>
            <a:endParaRPr lang="ru-RU" sz="2000" dirty="0"/>
          </a:p>
        </p:txBody>
      </p:sp>
      <p:pic>
        <p:nvPicPr>
          <p:cNvPr id="2050" name="Picture 2" descr="https://xn----7sbb5adknde1cb0dyd.xn--p1ai/img/grin/big/zelenaya_lam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75" y="686320"/>
            <a:ext cx="1872208" cy="19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80231" y="614313"/>
            <a:ext cx="4824536" cy="242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99" tIns="25750" rIns="51499" bIns="25750" anchor="ctr">
            <a:spAutoFit/>
          </a:bodyPr>
          <a:lstStyle>
            <a:lvl1pPr indent="2524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разыскивает путь, -</a:t>
            </a:r>
          </a:p>
          <a:p>
            <a:pPr eaLnBrk="0" hangingPunct="0"/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Закрыты все пути;</a:t>
            </a:r>
          </a:p>
          <a:p>
            <a:pPr eaLnBrk="0" hangingPunct="0"/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разыскивает путь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</a:t>
            </a:r>
          </a:p>
          <a:p>
            <a:pPr eaLnBrk="0" hangingPunct="0"/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Намечены </a:t>
            </a:r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пути;</a:t>
            </a:r>
          </a:p>
          <a:p>
            <a:pPr eaLnBrk="0" hangingPunct="0"/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разыскивает путь,-</a:t>
            </a:r>
          </a:p>
          <a:p>
            <a:pPr eaLnBrk="0" hangingPunct="0"/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 все пути.</a:t>
            </a:r>
          </a:p>
          <a:p>
            <a:pPr algn="r" eaLnBrk="0" hangingPunct="0"/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2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А.Грин</a:t>
            </a:r>
            <a:r>
              <a:rPr lang="ru-RU" alt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«Движение»</a:t>
            </a:r>
          </a:p>
        </p:txBody>
      </p:sp>
    </p:spTree>
    <p:extLst>
      <p:ext uri="{BB962C8B-B14F-4D97-AF65-F5344CB8AC3E}">
        <p14:creationId xmlns:p14="http://schemas.microsoft.com/office/powerpoint/2010/main" val="14578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08504"/>
            <a:ext cx="3672408" cy="2492990"/>
          </a:xfrm>
        </p:spPr>
        <p:txBody>
          <a:bodyPr/>
          <a:lstStyle/>
          <a:p>
            <a:r>
              <a:rPr lang="ru-RU" sz="1800" i="0" dirty="0" smtClean="0"/>
              <a:t>     Однако </a:t>
            </a:r>
            <a:r>
              <a:rPr lang="ru-RU" sz="1800" i="0" dirty="0"/>
              <a:t>юноша, первоначально ожидавший чуда, вскоре начал </a:t>
            </a:r>
            <a:endParaRPr lang="ru-RU" sz="1800" i="0" dirty="0" smtClean="0"/>
          </a:p>
          <a:p>
            <a:r>
              <a:rPr lang="ru-RU" sz="1800" i="0" dirty="0" smtClean="0"/>
              <a:t>от </a:t>
            </a:r>
            <a:r>
              <a:rPr lang="ru-RU" sz="1800" i="0" dirty="0"/>
              <a:t>скуки читать книги. Когда </a:t>
            </a:r>
            <a:endParaRPr lang="ru-RU" sz="1800" i="0" dirty="0" smtClean="0"/>
          </a:p>
          <a:p>
            <a:r>
              <a:rPr lang="ru-RU" sz="1800" i="0" dirty="0" smtClean="0"/>
              <a:t>же </a:t>
            </a:r>
            <a:r>
              <a:rPr lang="ru-RU" sz="1800" i="0" dirty="0"/>
              <a:t>ему в руки попала старая анатомия, как пьяный, просидел он всю ночь над ней, потому что  открыл </a:t>
            </a:r>
            <a:r>
              <a:rPr lang="ru-RU" sz="1800" dirty="0" smtClean="0"/>
              <a:t>«</a:t>
            </a:r>
            <a:r>
              <a:rPr lang="ru-RU" sz="1800" dirty="0"/>
              <a:t>увлекательную страну тайн человеческого организма»</a:t>
            </a:r>
            <a:r>
              <a:rPr lang="ru-RU" sz="1800" i="0" dirty="0"/>
              <a:t>. </a:t>
            </a:r>
            <a:endParaRPr lang="ru-RU" sz="1800" dirty="0"/>
          </a:p>
        </p:txBody>
      </p:sp>
      <p:pic>
        <p:nvPicPr>
          <p:cNvPr id="5122" name="Picture 2" descr="http://www.newfoundglory.ru/images/ekranizacii-i-teatr/zelenaya-lampa-2017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3" y="974353"/>
            <a:ext cx="1800200" cy="18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47119"/>
            <a:ext cx="3240360" cy="26314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900" i="0" dirty="0" smtClean="0"/>
              <a:t>К </a:t>
            </a:r>
            <a:r>
              <a:rPr lang="ru-RU" sz="1900" i="0" dirty="0"/>
              <a:t>тому времени он уже два года честно зажигал зеленую лампу, не надеясь на чудо. И вот чудо произошло: с помощью соседа-студента он поступил в медицинский колледж, став врачом.</a:t>
            </a:r>
            <a:endParaRPr lang="ru-RU" sz="1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43" y="902345"/>
            <a:ext cx="2088232" cy="18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EQ4UhvEU8AAxJ9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3" y="644106"/>
            <a:ext cx="1475339" cy="17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02424"/>
            <a:ext cx="5768975" cy="353943"/>
          </a:xfrm>
        </p:spPr>
        <p:txBody>
          <a:bodyPr/>
          <a:lstStyle/>
          <a:p>
            <a:pPr algn="ctr"/>
            <a:r>
              <a:rPr lang="ru-RU" sz="2300" dirty="0" smtClean="0"/>
              <a:t>ЧТО ЖЕ СТАЛО С АВТОРОМ ШУТКИ?</a:t>
            </a:r>
            <a:endParaRPr lang="ru-RU" sz="2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184576" cy="2492990"/>
          </a:xfrm>
        </p:spPr>
        <p:txBody>
          <a:bodyPr/>
          <a:lstStyle/>
          <a:p>
            <a:r>
              <a:rPr lang="ru-RU" sz="1800" i="0" dirty="0" smtClean="0"/>
              <a:t>     Он </a:t>
            </a:r>
            <a:r>
              <a:rPr lang="ru-RU" sz="1800" i="0" dirty="0"/>
              <a:t>частенько приходил к окну и </a:t>
            </a:r>
            <a:endParaRPr lang="ru-RU" sz="1800" i="0" dirty="0" smtClean="0"/>
          </a:p>
          <a:p>
            <a:r>
              <a:rPr lang="ru-RU" sz="1800" i="0" dirty="0" smtClean="0"/>
              <a:t>смотрел на </a:t>
            </a:r>
            <a:r>
              <a:rPr lang="ru-RU" sz="1800" i="0" dirty="0"/>
              <a:t>него не то с досадой, не </a:t>
            </a:r>
            <a:endParaRPr lang="ru-RU" sz="1800" i="0" dirty="0" smtClean="0"/>
          </a:p>
          <a:p>
            <a:r>
              <a:rPr lang="ru-RU" sz="1800" i="0" dirty="0" smtClean="0"/>
              <a:t>то </a:t>
            </a:r>
            <a:r>
              <a:rPr lang="ru-RU" sz="1800" i="0" dirty="0"/>
              <a:t>с </a:t>
            </a:r>
            <a:r>
              <a:rPr lang="ru-RU" sz="1800" i="0" dirty="0" smtClean="0"/>
              <a:t>презрением</a:t>
            </a:r>
            <a:r>
              <a:rPr lang="ru-RU" sz="1800" i="0" dirty="0"/>
              <a:t>. Юноша, который </a:t>
            </a:r>
            <a:endParaRPr lang="ru-RU" sz="1800" i="0" dirty="0" smtClean="0"/>
          </a:p>
          <a:p>
            <a:r>
              <a:rPr lang="ru-RU" sz="1800" i="0" dirty="0" smtClean="0"/>
              <a:t>уже </a:t>
            </a:r>
            <a:r>
              <a:rPr lang="ru-RU" sz="1800" i="0" dirty="0"/>
              <a:t>не считал себя обязанным по </a:t>
            </a:r>
            <a:endParaRPr lang="ru-RU" sz="1800" i="0" dirty="0" smtClean="0"/>
          </a:p>
          <a:p>
            <a:r>
              <a:rPr lang="ru-RU" sz="1800" i="0" dirty="0" smtClean="0"/>
              <a:t>семь </a:t>
            </a:r>
            <a:r>
              <a:rPr lang="ru-RU" sz="1800" i="0" dirty="0"/>
              <a:t>часов сидеть возле зажженной </a:t>
            </a:r>
            <a:endParaRPr lang="ru-RU" sz="1800" i="0" dirty="0" smtClean="0"/>
          </a:p>
          <a:p>
            <a:r>
              <a:rPr lang="ru-RU" sz="1800" i="0" dirty="0" smtClean="0"/>
              <a:t>лампы</a:t>
            </a:r>
            <a:r>
              <a:rPr lang="ru-RU" sz="1800" i="0" dirty="0"/>
              <a:t>, как-то услышал, что это </a:t>
            </a:r>
            <a:endParaRPr lang="ru-RU" sz="1800" i="0" dirty="0" smtClean="0"/>
          </a:p>
          <a:p>
            <a:r>
              <a:rPr lang="ru-RU" sz="1800" i="0" dirty="0" smtClean="0"/>
              <a:t>была </a:t>
            </a:r>
            <a:r>
              <a:rPr lang="ru-RU" sz="1800" i="0" dirty="0"/>
              <a:t>глупая шутка, </a:t>
            </a:r>
            <a:r>
              <a:rPr lang="ru-RU" sz="1800" i="0" dirty="0" smtClean="0"/>
              <a:t>на </a:t>
            </a:r>
            <a:r>
              <a:rPr lang="ru-RU" sz="1800" i="0" dirty="0"/>
              <a:t>которую не </a:t>
            </a:r>
            <a:endParaRPr lang="ru-RU" sz="1800" i="0" dirty="0" smtClean="0"/>
          </a:p>
          <a:p>
            <a:r>
              <a:rPr lang="ru-RU" sz="1800" i="0" dirty="0" smtClean="0"/>
              <a:t>стоило </a:t>
            </a:r>
            <a:r>
              <a:rPr lang="ru-RU" sz="1800" i="0" dirty="0"/>
              <a:t>тратить денег. </a:t>
            </a:r>
            <a:r>
              <a:rPr lang="ru-RU" sz="1800" i="0" dirty="0" smtClean="0"/>
              <a:t>Но </a:t>
            </a:r>
            <a:r>
              <a:rPr lang="ru-RU" sz="1800" i="0" dirty="0"/>
              <a:t>он к тому времени уже учился и вскоре стал хирургом.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29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3672408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600" i="0" dirty="0" smtClean="0"/>
              <a:t>А </a:t>
            </a:r>
            <a:r>
              <a:rPr lang="ru-RU" sz="1600" i="0" dirty="0"/>
              <a:t>Стильтон разорился, стал бродягой и, сломав ногу, очутился 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больнице, где хирург Джон Ив </a:t>
            </a:r>
            <a:endParaRPr lang="ru-RU" sz="1600" i="0" dirty="0" smtClean="0"/>
          </a:p>
          <a:p>
            <a:r>
              <a:rPr lang="ru-RU" sz="1600" i="0" dirty="0" smtClean="0"/>
              <a:t>сделал </a:t>
            </a:r>
            <a:r>
              <a:rPr lang="ru-RU" sz="1600" i="0" dirty="0"/>
              <a:t>ему сложную операцию — отнял правую ногу, чтобы спасти </a:t>
            </a:r>
            <a:r>
              <a:rPr lang="ru-RU" sz="1600" i="0" dirty="0" smtClean="0"/>
              <a:t>жизнь</a:t>
            </a:r>
            <a:r>
              <a:rPr lang="ru-RU" sz="1600" i="0" dirty="0"/>
              <a:t> </a:t>
            </a:r>
            <a:r>
              <a:rPr lang="ru-RU" sz="1600" dirty="0"/>
              <a:t>«грязному, скверно </a:t>
            </a:r>
            <a:endParaRPr lang="ru-RU" sz="1600" dirty="0" smtClean="0"/>
          </a:p>
          <a:p>
            <a:r>
              <a:rPr lang="ru-RU" sz="1600" dirty="0" smtClean="0"/>
              <a:t>одетому </a:t>
            </a:r>
            <a:r>
              <a:rPr lang="ru-RU" sz="1600" dirty="0"/>
              <a:t>человеку с </a:t>
            </a:r>
            <a:r>
              <a:rPr lang="ru-RU" sz="1600" dirty="0" smtClean="0"/>
              <a:t>истощённым </a:t>
            </a:r>
          </a:p>
          <a:p>
            <a:r>
              <a:rPr lang="ru-RU" sz="1600" dirty="0" smtClean="0"/>
              <a:t>лицом</a:t>
            </a:r>
            <a:r>
              <a:rPr lang="ru-RU" sz="1600" dirty="0"/>
              <a:t>»</a:t>
            </a:r>
            <a:r>
              <a:rPr lang="ru-RU" sz="1600" i="0" dirty="0"/>
              <a:t>, в которого превратился </a:t>
            </a:r>
            <a:endParaRPr lang="ru-RU" sz="1600" i="0" dirty="0" smtClean="0"/>
          </a:p>
          <a:p>
            <a:r>
              <a:rPr lang="ru-RU" sz="1600" i="0" dirty="0" smtClean="0"/>
              <a:t>бывший </a:t>
            </a:r>
            <a:r>
              <a:rPr lang="ru-RU" sz="1600" i="0" dirty="0"/>
              <a:t>миллионер. Так жизнь </a:t>
            </a:r>
            <a:endParaRPr lang="ru-RU" sz="1600" i="0" dirty="0" smtClean="0"/>
          </a:p>
          <a:p>
            <a:r>
              <a:rPr lang="ru-RU" sz="1600" i="0" dirty="0" smtClean="0"/>
              <a:t>поменяла </a:t>
            </a:r>
            <a:r>
              <a:rPr lang="ru-RU" sz="1600" i="0" dirty="0"/>
              <a:t>их </a:t>
            </a:r>
            <a:r>
              <a:rPr lang="ru-RU" sz="1600" i="0" dirty="0" smtClean="0"/>
              <a:t>местами..</a:t>
            </a:r>
            <a:endParaRPr lang="ru-RU" sz="1600" dirty="0"/>
          </a:p>
        </p:txBody>
      </p:sp>
      <p:pic>
        <p:nvPicPr>
          <p:cNvPr id="4100" name="Picture 4" descr="http://www.newfoundglory.ru/images/ekranizacii-i-teatr/zelenaya-lampa-2017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70" y="1129106"/>
            <a:ext cx="969623" cy="7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31" y="2356704"/>
            <a:ext cx="1037062" cy="7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60" y="757221"/>
            <a:ext cx="1187510" cy="79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«Зеленая лампа» (201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72" y="1711187"/>
            <a:ext cx="1142153" cy="7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542305"/>
            <a:ext cx="3888432" cy="2616101"/>
          </a:xfrm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</a:t>
            </a:r>
            <a:r>
              <a:rPr lang="ru-RU" sz="1700" i="0" dirty="0" smtClean="0"/>
              <a:t>Для </a:t>
            </a:r>
            <a:r>
              <a:rPr lang="ru-RU" sz="1700" i="0" dirty="0"/>
              <a:t>Джона Ива чудо действительно </a:t>
            </a:r>
            <a:r>
              <a:rPr lang="ru-RU" sz="1700" i="0" dirty="0" smtClean="0"/>
              <a:t>произошло: имея </a:t>
            </a:r>
            <a:r>
              <a:rPr lang="ru-RU" sz="1700" i="0" dirty="0"/>
              <a:t>деньги, пусть небольшие, благодаря своему упорству, он смог выучиться и </a:t>
            </a:r>
            <a:endParaRPr lang="ru-RU" sz="1700" i="0" dirty="0" smtClean="0"/>
          </a:p>
          <a:p>
            <a:r>
              <a:rPr lang="ru-RU" sz="1700" i="0" dirty="0" smtClean="0"/>
              <a:t>стать </a:t>
            </a:r>
            <a:r>
              <a:rPr lang="ru-RU" sz="1700" i="0" dirty="0"/>
              <a:t>полезным для общества</a:t>
            </a:r>
            <a:r>
              <a:rPr lang="ru-RU" sz="1700" i="0" dirty="0" smtClean="0"/>
              <a:t>.</a:t>
            </a:r>
          </a:p>
          <a:p>
            <a:r>
              <a:rPr lang="uz-Cyrl-UZ" sz="1700" i="0" dirty="0"/>
              <a:t> </a:t>
            </a:r>
            <a:r>
              <a:rPr lang="uz-Cyrl-UZ" sz="1700" i="0" dirty="0" smtClean="0"/>
              <a:t>    </a:t>
            </a:r>
            <a:r>
              <a:rPr lang="ru-RU" sz="1700" i="0" dirty="0" smtClean="0"/>
              <a:t>А </a:t>
            </a:r>
            <a:r>
              <a:rPr lang="ru-RU" sz="1700" i="0" dirty="0"/>
              <a:t>беспечный миллионер, </a:t>
            </a:r>
            <a:endParaRPr lang="ru-RU" sz="1700" i="0" dirty="0" smtClean="0"/>
          </a:p>
          <a:p>
            <a:r>
              <a:rPr lang="ru-RU" sz="1700" i="0" dirty="0" smtClean="0"/>
              <a:t>привыкший </a:t>
            </a:r>
            <a:r>
              <a:rPr lang="ru-RU" sz="1700" i="0" dirty="0"/>
              <a:t>к </a:t>
            </a:r>
            <a:r>
              <a:rPr lang="ru-RU" sz="1700" dirty="0"/>
              <a:t>«сладкому кушанью»</a:t>
            </a:r>
            <a:r>
              <a:rPr lang="ru-RU" sz="1700" i="0" dirty="0"/>
              <a:t> — игрушке из живого человека, лишился всего и уже не может помышлять ни о каком </a:t>
            </a:r>
            <a:r>
              <a:rPr lang="ru-RU" sz="1700" i="0" dirty="0" smtClean="0"/>
              <a:t>чуде</a:t>
            </a:r>
            <a:r>
              <a:rPr lang="ru-RU" sz="1600" i="0" dirty="0"/>
              <a:t>.</a:t>
            </a:r>
            <a:endParaRPr lang="ru-RU" sz="1600" dirty="0"/>
          </a:p>
        </p:txBody>
      </p:sp>
      <p:pic>
        <p:nvPicPr>
          <p:cNvPr id="7170" name="Picture 2" descr="«Зеленая лампа» (201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3" y="902345"/>
            <a:ext cx="1872208" cy="11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580628"/>
            <a:ext cx="3744416" cy="2769989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800" i="0" dirty="0" smtClean="0"/>
              <a:t>Таким </a:t>
            </a:r>
            <a:r>
              <a:rPr lang="ru-RU" sz="1800" i="0" dirty="0"/>
              <a:t>образом, название рассказа «Зеленая лампа» символизирует </a:t>
            </a:r>
            <a:r>
              <a:rPr lang="ru-RU" sz="1800" b="1" i="0" dirty="0"/>
              <a:t>надежду, которая помогает выжить и остаться человеком в любых условиях, даже самых бесчеловечных</a:t>
            </a:r>
            <a:r>
              <a:rPr lang="ru-RU" sz="1800" i="0" dirty="0"/>
              <a:t>. Писателю удалось показать, как на смену равнодушию приходит прощение и сострадание. </a:t>
            </a:r>
            <a:endParaRPr lang="ru-RU" sz="1800" dirty="0"/>
          </a:p>
        </p:txBody>
      </p:sp>
      <p:pic>
        <p:nvPicPr>
          <p:cNvPr id="8194" name="Picture 2" descr="http://img.galya.ru/galya.ru/Pictures2/2/2012/11/17/t4_3469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07" y="686321"/>
            <a:ext cx="1532161" cy="21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 descr="4"/>
          <p:cNvSpPr>
            <a:spLocks noChangeArrowheads="1"/>
          </p:cNvSpPr>
          <p:nvPr/>
        </p:nvSpPr>
        <p:spPr bwMode="auto">
          <a:xfrm>
            <a:off x="4649986" y="651300"/>
            <a:ext cx="898797" cy="1187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4567" y="651300"/>
            <a:ext cx="864096" cy="11871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902345"/>
            <a:ext cx="3312108" cy="1384995"/>
          </a:xfrm>
        </p:spPr>
        <p:txBody>
          <a:bodyPr/>
          <a:lstStyle/>
          <a:p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мира есть у человека: </a:t>
            </a:r>
            <a:b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один, который нас творил,</a:t>
            </a:r>
            <a:b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другой, который мы от века </a:t>
            </a:r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творим по </a:t>
            </a: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наших сил»</a:t>
            </a:r>
            <a:b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b="1" i="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Н.Заболоцкий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https://coberu.ru/files/coins/459543/gallery/gallery_big_lampa_maslyanaya_kerosinovaya_nastolnaya_cvetnoe_steklo_latun_metall_angliya_hhv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3" y="651300"/>
            <a:ext cx="936104" cy="23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сидячий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46" y="1838449"/>
            <a:ext cx="497277" cy="11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сидячий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98" y="1859458"/>
            <a:ext cx="465823" cy="11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ЖАНР</a:t>
            </a:r>
            <a:endParaRPr lang="ru-RU" sz="24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8" y="614313"/>
            <a:ext cx="4673915" cy="2606548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>
              <a:buFontTx/>
              <a:buNone/>
            </a:pPr>
            <a:r>
              <a:rPr lang="ru-RU" altLang="ru-RU" sz="1800" i="0" dirty="0"/>
              <a:t> </a:t>
            </a:r>
            <a:r>
              <a:rPr lang="ru-RU" altLang="ru-RU" sz="1800" i="0" dirty="0" smtClean="0"/>
              <a:t>    </a:t>
            </a:r>
            <a:r>
              <a:rPr lang="ru-RU" altLang="ru-RU" sz="1900" b="1" i="0" dirty="0" smtClean="0">
                <a:solidFill>
                  <a:srgbClr val="008000"/>
                </a:solidFill>
              </a:rPr>
              <a:t>ПРИТЧА</a:t>
            </a:r>
            <a:r>
              <a:rPr lang="ru-RU" altLang="ru-RU" sz="1900" b="1" i="0" dirty="0" smtClean="0"/>
              <a:t> </a:t>
            </a:r>
            <a:r>
              <a:rPr lang="ru-RU" altLang="ru-RU" sz="1900" i="0" dirty="0" smtClean="0"/>
              <a:t>– небольшое эпическое произведение, из которого внимательный читатель делает нравоучительные выводы. Эти </a:t>
            </a:r>
          </a:p>
          <a:p>
            <a:pPr algn="l" eaLnBrk="1" hangingPunct="1">
              <a:buFontTx/>
              <a:buNone/>
            </a:pPr>
            <a:r>
              <a:rPr lang="ru-RU" altLang="ru-RU" sz="1900" i="0" dirty="0" smtClean="0"/>
              <a:t>мысли, выводы  даны не прямо, </a:t>
            </a:r>
          </a:p>
          <a:p>
            <a:pPr algn="l" eaLnBrk="1" hangingPunct="1">
              <a:buFontTx/>
              <a:buNone/>
            </a:pPr>
            <a:r>
              <a:rPr lang="ru-RU" altLang="ru-RU" sz="1900" i="0" dirty="0" smtClean="0"/>
              <a:t>а иносказательно. Так же иносказательно </a:t>
            </a:r>
            <a:r>
              <a:rPr lang="ru-RU" altLang="ru-RU" sz="1900" i="0" dirty="0" smtClean="0"/>
              <a:t>и название </a:t>
            </a:r>
            <a:endParaRPr lang="ru-RU" altLang="ru-RU" sz="1900" i="0" dirty="0" smtClean="0"/>
          </a:p>
          <a:p>
            <a:pPr algn="l" eaLnBrk="1" hangingPunct="1">
              <a:buFontTx/>
              <a:buNone/>
            </a:pPr>
            <a:r>
              <a:rPr lang="ru-RU" altLang="ru-RU" sz="1900" i="0" dirty="0" smtClean="0"/>
              <a:t>рассказа.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11266" name="Picture 2" descr="https://i.pinimg.com/736x/98/6b/df/986bdf52d8115277dc71e7248d82195d--chandelier-lamp-lamp-sha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4647" y="902345"/>
            <a:ext cx="1224136" cy="19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charset="0"/>
              </a:rPr>
              <a:t>ТЕМА РАССКАЗА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4" y="614313"/>
            <a:ext cx="3240359" cy="2462213"/>
          </a:xfrm>
        </p:spPr>
        <p:txBody>
          <a:bodyPr/>
          <a:lstStyle/>
          <a:p>
            <a:pPr marL="0" lvl="1" algn="l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Удивительная судьба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бродяги Ива, ставшего знаменитым врачом и обеспеченным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человеком, </a:t>
            </a:r>
          </a:p>
          <a:p>
            <a:pPr marL="0" lvl="1" algn="l"/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жизненное падение </a:t>
            </a: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богача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Стильтона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l"/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тому, кто породил его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newfoundglory.ru/images/ekranizacii-i-teatr/zelenaya-lampa-2017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689439"/>
            <a:ext cx="2160240" cy="2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6215" y="974353"/>
            <a:ext cx="4176464" cy="1872208"/>
          </a:xfrm>
          <a:prstGeom prst="round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charset="0"/>
              </a:rPr>
              <a:t>ИДЕЯ РАССКАЗА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239" y="1142757"/>
            <a:ext cx="3384376" cy="1415772"/>
          </a:xfrm>
        </p:spPr>
        <p:txBody>
          <a:bodyPr/>
          <a:lstStyle/>
          <a:p>
            <a:pPr algn="ctr"/>
            <a:r>
              <a:rPr lang="ru-RU" sz="2400" i="0" dirty="0">
                <a:latin typeface="Arial" pitchFamily="34" charset="0"/>
              </a:rPr>
              <a:t>Тот, кто имеет перед собой высокую цель, может стать хозяином своей судьбы.</a:t>
            </a:r>
          </a:p>
          <a:p>
            <a:pPr algn="ctr"/>
            <a:endParaRPr lang="ru-RU" sz="2000" i="0" dirty="0"/>
          </a:p>
        </p:txBody>
      </p:sp>
      <p:pic>
        <p:nvPicPr>
          <p:cNvPr id="5" name="Picture 2" descr="https://66.media.tumblr.com/97c0f636822c39c9598a83a20d2eebc8/tumblr_ofxpj2NIzb1vd4hlyo1_640.gifv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69" y="720080"/>
            <a:ext cx="1183590" cy="12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3" y="102424"/>
            <a:ext cx="5319887" cy="738664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ГРИН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ГРИНЕВСКИЙ)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6" name="Picture 2" descr="Картинка 20 из 40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214" y="686322"/>
            <a:ext cx="164655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190" y="532427"/>
            <a:ext cx="3538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 был мастером сюжета и очень тонким психологом. Он писал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самопожертвовании, о мужестве своих героев, он писал о любви к труду, к своей профессии… Он был человеком светлой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мечты.                                                                                                                   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К.Паустовский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8011" y="2416254"/>
            <a:ext cx="1946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1880-1932 гг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44527" y="902345"/>
            <a:ext cx="2452440" cy="736852"/>
          </a:xfrm>
          <a:prstGeom prst="ellipse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последствия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222216" y="902345"/>
            <a:ext cx="2374239" cy="736852"/>
          </a:xfrm>
          <a:prstGeom prst="ellipse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замысел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0551" y="2054473"/>
            <a:ext cx="2072779" cy="667556"/>
          </a:xfrm>
          <a:prstGeom prst="rect">
            <a:avLst/>
          </a:prstGeom>
          <a:noFill/>
        </p:spPr>
        <p:txBody>
          <a:bodyPr wrap="square" lIns="51499" tIns="25750" rIns="51499" bIns="2575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Нравственные выводы</a:t>
            </a:r>
          </a:p>
        </p:txBody>
      </p:sp>
      <p:pic>
        <p:nvPicPr>
          <p:cNvPr id="10" name="Picture 2" descr="D:\Documents and Settings\administrator\Рабочий стол\Грин Зеленая лампа\a_74a6b1a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35" y="2037902"/>
            <a:ext cx="1203576" cy="10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трелка вправо 22"/>
          <p:cNvSpPr/>
          <p:nvPr/>
        </p:nvSpPr>
        <p:spPr>
          <a:xfrm rot="5400000">
            <a:off x="4304650" y="1786439"/>
            <a:ext cx="336888" cy="152877"/>
          </a:xfrm>
          <a:prstGeom prst="rightArrow">
            <a:avLst>
              <a:gd name="adj1" fmla="val 50000"/>
              <a:gd name="adj2" fmla="val 150875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2196236" y="1118369"/>
            <a:ext cx="1408331" cy="340705"/>
          </a:xfrm>
          <a:prstGeom prst="leftRightArrow">
            <a:avLst>
              <a:gd name="adj1" fmla="val 50000"/>
              <a:gd name="adj2" fmla="val 84547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Антитеза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КОМПОЗИЦИИ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32559" y="974353"/>
            <a:ext cx="2088232" cy="1584176"/>
          </a:xfrm>
          <a:prstGeom prst="roundRect">
            <a:avLst/>
          </a:prstGeom>
          <a:solidFill>
            <a:srgbClr val="E1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altLang="ru-RU" sz="2400" dirty="0" smtClean="0"/>
              <a:t>СОДЕРЖАНИЕ</a:t>
            </a:r>
            <a:br>
              <a:rPr lang="ru-RU" altLang="ru-RU" sz="2400" dirty="0" smtClean="0"/>
            </a:br>
            <a:endParaRPr lang="ru-RU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182265"/>
            <a:ext cx="4428492" cy="2895858"/>
          </a:xfrm>
          <a:prstGeom prst="rect">
            <a:avLst/>
          </a:prstGeom>
        </p:spPr>
        <p:txBody>
          <a:bodyPr lIns="51499" tIns="25750" rIns="51499" bIns="25750"/>
          <a:lstStyle/>
          <a:p>
            <a:pPr marL="300411" indent="-300411" algn="ctr">
              <a:lnSpc>
                <a:spcPct val="80000"/>
              </a:lnSpc>
            </a:pPr>
            <a:endParaRPr lang="ru-RU" altLang="ru-RU" sz="1600" i="1" dirty="0" smtClean="0"/>
          </a:p>
          <a:p>
            <a:pPr marL="300411" indent="-300411" algn="ctr">
              <a:lnSpc>
                <a:spcPct val="80000"/>
              </a:lnSpc>
            </a:pPr>
            <a:r>
              <a:rPr lang="ru-RU" altLang="ru-RU" sz="1700" i="0" dirty="0" smtClean="0"/>
              <a:t> </a:t>
            </a:r>
            <a:endParaRPr lang="ru-RU" altLang="ru-RU" sz="1700" i="0" dirty="0"/>
          </a:p>
          <a:p>
            <a:pPr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1.История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необычайной сделки:   </a:t>
            </a: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и спасение </a:t>
            </a:r>
            <a:endParaRPr lang="ru-RU" alt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бродяги. </a:t>
            </a:r>
            <a:endParaRPr lang="ru-RU" alt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Джона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Ива. </a:t>
            </a:r>
            <a:endParaRPr lang="ru-RU" alt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в) Стильтон и его </a:t>
            </a:r>
            <a:endParaRPr lang="ru-RU" alt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предложение.        </a:t>
            </a:r>
            <a:endParaRPr lang="ru-RU" alt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вет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зеленой лампы.</a:t>
            </a: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. Неожиданные перемены:  </a:t>
            </a: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и спасение бродяги.     </a:t>
            </a: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стории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героев.</a:t>
            </a:r>
            <a:endParaRPr lang="ru-RU" alt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411" indent="-300411">
              <a:lnSpc>
                <a:spcPct val="80000"/>
              </a:lnSpc>
            </a:pP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Зажигайте хотя бы свечу</a:t>
            </a:r>
            <a:r>
              <a:rPr lang="ru-RU" alt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6" descr="Green-l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83" y="542306"/>
            <a:ext cx="57511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4567" y="1015349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Герои поменялись</a:t>
            </a:r>
          </a:p>
          <a:p>
            <a:pPr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ролями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снова противопоставлены </a:t>
            </a:r>
            <a:endParaRPr lang="ru-RU" altLang="ru-RU" sz="15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другу.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endParaRPr lang="ru-RU" altLang="ru-RU" sz="15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противопоставления </a:t>
            </a:r>
            <a:endParaRPr lang="ru-RU" altLang="ru-RU" sz="15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литературе? </a:t>
            </a:r>
            <a:endParaRPr lang="en-US" alt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2588" y="2693253"/>
            <a:ext cx="1624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АНТИТЕЗА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3820591" y="2653796"/>
            <a:ext cx="1861896" cy="408789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2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 flipH="1">
            <a:off x="148183" y="1550417"/>
            <a:ext cx="2664296" cy="1512168"/>
          </a:xfrm>
          <a:prstGeom prst="snip1Rect">
            <a:avLst/>
          </a:prstGeom>
          <a:solidFill>
            <a:srgbClr val="15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92800" cy="307777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itchFamily="34" charset="0"/>
              </a:rPr>
              <a:t>ЧТО СИМВОЛИЗИРУЕТ ЗЕЛЁНАЯ ЛАМПА?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544616" cy="1200329"/>
          </a:xfrm>
        </p:spPr>
        <p:txBody>
          <a:bodyPr/>
          <a:lstStyle/>
          <a:p>
            <a:r>
              <a:rPr lang="ru-RU" altLang="ru-RU" sz="1600" i="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1600" b="1" i="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Зелёная </a:t>
            </a:r>
            <a:r>
              <a:rPr lang="ru-RU" altLang="ru-RU" sz="1600" b="1" i="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лампа </a:t>
            </a:r>
            <a:r>
              <a:rPr lang="ru-RU" altLang="ru-RU" sz="1600" i="0" dirty="0" smtClean="0">
                <a:latin typeface="Arial" charset="0"/>
              </a:rPr>
              <a:t>- это </a:t>
            </a:r>
            <a:r>
              <a:rPr lang="ru-RU" altLang="ru-RU" sz="1600" i="0" dirty="0">
                <a:latin typeface="Arial" charset="0"/>
              </a:rPr>
              <a:t>символ веры в безграничные возможности человека, в оправданность его стремления к осуществлению мечты, символ надежды, символ света и добра.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199" y="1550417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Для Стильтона –это возможность проявить свое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превосходство, преимущество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подчеркнуть презрение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к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людям.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2956495" y="1550417"/>
            <a:ext cx="2664296" cy="1512168"/>
          </a:xfrm>
          <a:prstGeom prst="snip1Rect">
            <a:avLst/>
          </a:prstGeom>
          <a:solidFill>
            <a:srgbClr val="15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00511" y="1550417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Ива зелёная лампа стала источником света, для осуществления своей мечты, она осветила ему путь в будущее.</a:t>
            </a:r>
          </a:p>
        </p:txBody>
      </p:sp>
      <p:pic>
        <p:nvPicPr>
          <p:cNvPr id="16" name="Picture 6" descr="Green-l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95" y="1437182"/>
            <a:ext cx="422716" cy="37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67841" y="1190377"/>
            <a:ext cx="2812478" cy="1384995"/>
          </a:xfrm>
        </p:spPr>
        <p:txBody>
          <a:bodyPr/>
          <a:lstStyle/>
          <a:p>
            <a:pPr eaLnBrk="1" hangingPunct="1"/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      Стильтон: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Миллионер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40 лет изведал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все.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Холостой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Баловень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судьбы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24447" y="1190377"/>
            <a:ext cx="3096344" cy="1938992"/>
          </a:xfrm>
        </p:spPr>
        <p:txBody>
          <a:bodyPr/>
          <a:lstStyle/>
          <a:p>
            <a:pPr eaLnBrk="1" hangingPunct="1"/>
            <a:r>
              <a:rPr lang="ru-RU" altLang="ru-RU" sz="1800" i="0" dirty="0" smtClean="0"/>
              <a:t>       </a:t>
            </a:r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   Ив: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Бродяга 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Сирота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Начальное образование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у фермера 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углекопа, матроса</a:t>
            </a:r>
          </a:p>
          <a:p>
            <a:pPr lvl="1" eaLnBrk="1" hangingPunct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Слуга в трактире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75" y="614313"/>
            <a:ext cx="86826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84" y="614313"/>
            <a:ext cx="865559" cy="10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58246" y="796728"/>
            <a:ext cx="2330431" cy="1977825"/>
          </a:xfrm>
          <a:prstGeom prst="roundRect">
            <a:avLst>
              <a:gd name="adj" fmla="val 16667"/>
            </a:avLst>
          </a:prstGeom>
          <a:solidFill>
            <a:srgbClr val="55CF69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dirty="0"/>
          </a:p>
          <a:p>
            <a:pPr algn="ctr" eaLnBrk="1" hangingPunct="1"/>
            <a:endParaRPr lang="ru-RU" altLang="ru-RU" sz="1400" dirty="0" smtClean="0"/>
          </a:p>
          <a:p>
            <a:pPr algn="ctr" eaLnBrk="1" hangingPunct="1"/>
            <a:r>
              <a:rPr lang="ru-RU" altLang="ru-RU" sz="1400" dirty="0" smtClean="0"/>
              <a:t>плохо одетый человек</a:t>
            </a:r>
          </a:p>
          <a:p>
            <a:pPr algn="ctr" eaLnBrk="1" hangingPunct="1"/>
            <a:r>
              <a:rPr lang="ru-RU" altLang="ru-RU" sz="1400" dirty="0" smtClean="0"/>
              <a:t>лет двадцати пяти…</a:t>
            </a:r>
          </a:p>
          <a:p>
            <a:pPr algn="ctr" eaLnBrk="1" hangingPunct="1"/>
            <a:r>
              <a:rPr lang="ru-RU" altLang="ru-RU" sz="1400" dirty="0" smtClean="0"/>
              <a:t>я голоден…</a:t>
            </a:r>
          </a:p>
          <a:p>
            <a:pPr algn="ctr" eaLnBrk="1" hangingPunct="1"/>
            <a:r>
              <a:rPr lang="ru-RU" altLang="ru-RU" sz="1400" dirty="0" smtClean="0"/>
              <a:t>сирота, не получил</a:t>
            </a:r>
          </a:p>
          <a:p>
            <a:pPr algn="ctr" eaLnBrk="1" hangingPunct="1"/>
            <a:r>
              <a:rPr lang="ru-RU" altLang="ru-RU" sz="1400" dirty="0" smtClean="0"/>
              <a:t> образования…</a:t>
            </a:r>
          </a:p>
          <a:p>
            <a:pPr algn="ctr" eaLnBrk="1" hangingPunct="1"/>
            <a:r>
              <a:rPr lang="ru-RU" altLang="ru-RU" sz="1400" dirty="0" smtClean="0"/>
              <a:t>страшно изумленный</a:t>
            </a:r>
          </a:p>
          <a:p>
            <a:pPr algn="ctr" eaLnBrk="1" hangingPunct="1"/>
            <a:r>
              <a:rPr lang="ru-RU" altLang="ru-RU" sz="1400" dirty="0" smtClean="0"/>
              <a:t>предложением…</a:t>
            </a:r>
          </a:p>
          <a:p>
            <a:pPr algn="ctr" eaLnBrk="1" hangingPunct="1"/>
            <a:endParaRPr lang="ru-RU" altLang="ru-RU" sz="1400" dirty="0" smtClean="0"/>
          </a:p>
          <a:p>
            <a:pPr algn="ctr" eaLnBrk="1" hangingPunct="1"/>
            <a:endParaRPr lang="ru-RU" altLang="ru-RU" sz="1400" dirty="0" smtClean="0"/>
          </a:p>
          <a:p>
            <a:pPr algn="ctr" eaLnBrk="1" hangingPunct="1"/>
            <a:endParaRPr lang="ru-RU" altLang="ru-RU" sz="1400" dirty="0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3145894" y="796728"/>
            <a:ext cx="2373693" cy="1977825"/>
          </a:xfrm>
          <a:prstGeom prst="roundRect">
            <a:avLst>
              <a:gd name="adj" fmla="val 16667"/>
            </a:avLst>
          </a:prstGeom>
          <a:solidFill>
            <a:srgbClr val="55CF69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dirty="0"/>
          </a:p>
          <a:p>
            <a:pPr eaLnBrk="1" hangingPunct="1"/>
            <a:r>
              <a:rPr lang="ru-RU" altLang="ru-RU" sz="1400" dirty="0" smtClean="0"/>
              <a:t>     хорошо одетый </a:t>
            </a:r>
          </a:p>
          <a:p>
            <a:pPr eaLnBrk="1" hangingPunct="1"/>
            <a:r>
              <a:rPr lang="ru-RU" altLang="ru-RU" sz="1400" dirty="0" smtClean="0"/>
              <a:t>человек  среднего  </a:t>
            </a:r>
          </a:p>
          <a:p>
            <a:pPr eaLnBrk="1" hangingPunct="1"/>
            <a:r>
              <a:rPr lang="ru-RU" altLang="ru-RU" sz="1400" dirty="0" smtClean="0"/>
              <a:t>возраста…делать из </a:t>
            </a:r>
          </a:p>
          <a:p>
            <a:pPr eaLnBrk="1" hangingPunct="1"/>
            <a:r>
              <a:rPr lang="ru-RU" altLang="ru-RU" sz="1400" dirty="0" smtClean="0"/>
              <a:t>людей игрушки</a:t>
            </a:r>
          </a:p>
          <a:p>
            <a:pPr eaLnBrk="1" hangingPunct="1"/>
            <a:r>
              <a:rPr lang="ru-RU" altLang="ru-RU" sz="1400" dirty="0" smtClean="0"/>
              <a:t>     изведал всё, что мог </a:t>
            </a:r>
          </a:p>
          <a:p>
            <a:pPr eaLnBrk="1" hangingPunct="1"/>
            <a:r>
              <a:rPr lang="ru-RU" altLang="ru-RU" sz="1400" dirty="0" smtClean="0"/>
              <a:t>изведать за деньги</a:t>
            </a:r>
          </a:p>
          <a:p>
            <a:pPr eaLnBrk="1" hangingPunct="1"/>
            <a:r>
              <a:rPr lang="ru-RU" altLang="ru-RU" sz="1400" dirty="0" smtClean="0"/>
              <a:t>холостой человек…</a:t>
            </a:r>
          </a:p>
          <a:p>
            <a:pPr eaLnBrk="1" hangingPunct="1"/>
            <a:r>
              <a:rPr lang="ru-RU" altLang="ru-RU" sz="1400" dirty="0" smtClean="0"/>
              <a:t>очень гордился своей</a:t>
            </a:r>
          </a:p>
          <a:p>
            <a:pPr eaLnBrk="1" hangingPunct="1"/>
            <a:r>
              <a:rPr lang="ru-RU" altLang="ru-RU" sz="1400" dirty="0" smtClean="0"/>
              <a:t>выдумкой…</a:t>
            </a:r>
            <a:endParaRPr lang="ru-RU" altLang="ru-RU" sz="1600" dirty="0"/>
          </a:p>
          <a:p>
            <a:pPr eaLnBrk="1" hangingPunct="1"/>
            <a:endParaRPr lang="ru-RU" altLang="ru-RU" dirty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76175" y="69287"/>
            <a:ext cx="5866800" cy="3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ДИНАМИКА СУДЬБЫ </a:t>
            </a:r>
            <a:r>
              <a:rPr lang="ru-RU" altLang="ru-RU" b="1" dirty="0" smtClean="0">
                <a:solidFill>
                  <a:schemeClr val="bg1"/>
                </a:solidFill>
              </a:rPr>
              <a:t>ДЖОНА ИВА </a:t>
            </a:r>
            <a:r>
              <a:rPr lang="ru-RU" altLang="ru-RU" b="1" dirty="0">
                <a:solidFill>
                  <a:schemeClr val="bg1"/>
                </a:solidFill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</a:rPr>
              <a:t>СТИЛЬТОНА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52239" y="542305"/>
            <a:ext cx="970908" cy="2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Джон Ив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3747831" y="542305"/>
            <a:ext cx="1064331" cy="2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Стильтон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148183" y="2774553"/>
            <a:ext cx="5472608" cy="408611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altLang="ru-RU" sz="1600" dirty="0" smtClean="0"/>
              <a:t>   Бродяга </a:t>
            </a:r>
            <a:r>
              <a:rPr lang="ru-RU" altLang="ru-RU" sz="1600" dirty="0" smtClean="0"/>
              <a:t>и миллионер расстались</a:t>
            </a:r>
            <a:r>
              <a:rPr lang="ru-RU" altLang="ru-RU" sz="1600" dirty="0" smtClean="0"/>
              <a:t>, вполне </a:t>
            </a:r>
            <a:r>
              <a:rPr lang="ru-RU" altLang="ru-RU" sz="1600" dirty="0" smtClean="0"/>
              <a:t>довольные … </a:t>
            </a:r>
          </a:p>
          <a:p>
            <a:pPr algn="ctr" eaLnBrk="1" hangingPunct="1"/>
            <a:endParaRPr lang="ru-RU" altLang="ru-RU" sz="1500" dirty="0"/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148183" y="796728"/>
            <a:ext cx="2340494" cy="19778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3145894" y="796727"/>
            <a:ext cx="2402889" cy="19778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lIns="51499" tIns="25750" rIns="51499" bIns="257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6" name="Picture 12" descr="Green-l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71" y="1437723"/>
            <a:ext cx="442689" cy="443162"/>
          </a:xfrm>
          <a:prstGeom prst="rect">
            <a:avLst/>
          </a:prstGeom>
          <a:noFill/>
          <a:ln w="38100">
            <a:solidFill>
              <a:srgbClr val="55CF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 animBg="1"/>
      <p:bldP spid="942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216" y="982040"/>
            <a:ext cx="2952327" cy="1846659"/>
          </a:xfrm>
        </p:spPr>
        <p:txBody>
          <a:bodyPr/>
          <a:lstStyle/>
          <a:p>
            <a:r>
              <a:rPr lang="ru-RU" sz="2000" i="0" dirty="0" smtClean="0"/>
              <a:t>     </a:t>
            </a:r>
            <a:r>
              <a:rPr lang="ru-RU" sz="2000" i="0" dirty="0" smtClean="0">
                <a:solidFill>
                  <a:srgbClr val="002060"/>
                </a:solidFill>
              </a:rPr>
              <a:t>Белла </a:t>
            </a:r>
            <a:r>
              <a:rPr lang="ru-RU" sz="2000" i="0" dirty="0">
                <a:solidFill>
                  <a:srgbClr val="002060"/>
                </a:solidFill>
              </a:rPr>
              <a:t>Ахмадулина когда-то сказала: </a:t>
            </a:r>
            <a:endParaRPr lang="ru-RU" sz="2000" i="0" dirty="0" smtClean="0">
              <a:solidFill>
                <a:srgbClr val="002060"/>
              </a:solidFill>
            </a:endParaRPr>
          </a:p>
          <a:p>
            <a:r>
              <a:rPr lang="ru-RU" sz="2000" i="0" dirty="0" smtClean="0">
                <a:solidFill>
                  <a:srgbClr val="002060"/>
                </a:solidFill>
              </a:rPr>
              <a:t>«</a:t>
            </a:r>
            <a:r>
              <a:rPr lang="ru-RU" sz="2000" i="0" dirty="0">
                <a:solidFill>
                  <a:srgbClr val="002060"/>
                </a:solidFill>
              </a:rPr>
              <a:t>Прочитаешь «Зеленую лампу» Грина, и ляжет на душу добро».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146" name="Picture 2" descr="https://libryansk.ru/files/media/2020/04/img_2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8583" y="830337"/>
            <a:ext cx="17389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199" y="830337"/>
            <a:ext cx="2808312" cy="1846659"/>
          </a:xfrm>
        </p:spPr>
        <p:txBody>
          <a:bodyPr/>
          <a:lstStyle/>
          <a:p>
            <a:pPr algn="ctr"/>
            <a:r>
              <a:rPr lang="ru-RU" sz="2400" i="0" dirty="0" smtClean="0">
                <a:solidFill>
                  <a:srgbClr val="002060"/>
                </a:solidFill>
              </a:rPr>
              <a:t>Прочитать </a:t>
            </a:r>
          </a:p>
          <a:p>
            <a:pPr algn="ctr"/>
            <a:r>
              <a:rPr lang="ru-RU" sz="2400" i="0" dirty="0" smtClean="0">
                <a:solidFill>
                  <a:srgbClr val="002060"/>
                </a:solidFill>
              </a:rPr>
              <a:t>рассказ Александра </a:t>
            </a:r>
          </a:p>
          <a:p>
            <a:pPr algn="ctr"/>
            <a:r>
              <a:rPr lang="ru-RU" sz="2400" i="0" dirty="0" smtClean="0">
                <a:solidFill>
                  <a:srgbClr val="002060"/>
                </a:solidFill>
              </a:rPr>
              <a:t>Грина </a:t>
            </a:r>
            <a:r>
              <a:rPr lang="ru-RU" sz="2400" i="0" dirty="0">
                <a:solidFill>
                  <a:srgbClr val="002060"/>
                </a:solidFill>
              </a:rPr>
              <a:t>«Зеленая лампа</a:t>
            </a:r>
            <a:r>
              <a:rPr lang="ru-RU" sz="2400" i="0" dirty="0" smtClean="0">
                <a:solidFill>
                  <a:srgbClr val="002060"/>
                </a:solidFill>
              </a:rPr>
              <a:t>».</a:t>
            </a:r>
            <a:endParaRPr lang="ru-RU" sz="2400" b="1" i="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bookscloud.ru/uploads/books/400/13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59" y="686321"/>
            <a:ext cx="1728192" cy="225529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53" y="532170"/>
            <a:ext cx="3851353" cy="2791214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dirty="0"/>
              <a:t> 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Грина – вятская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прошли его детские и юношеские годы.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ссыльный  поляк,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русская; она умерла, когда Александру было 13 лет.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 детства Грин любил книги о мореплавателях и путешествиях. Мечтал уйти в море матросом  и, движимый этой мечтой, делал попытки убежать из дома.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975" y="89255"/>
            <a:ext cx="5155990" cy="359779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СТЕПАНОВИЧ ГРИН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45" y="683329"/>
            <a:ext cx="1388938" cy="21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9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ол, внутренний, стена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8A3E34B-798E-4FCB-903D-24260A41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591" y="974353"/>
            <a:ext cx="1791622" cy="15229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BA295-C7C7-456E-8B47-2DD3A46D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7" y="110257"/>
            <a:ext cx="4975741" cy="29753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УЧЁБА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13F98-0CCC-4CF3-9C64-31C2889D19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183" y="787733"/>
            <a:ext cx="3744416" cy="2058828"/>
          </a:xfrm>
          <a:prstGeom prst="rect">
            <a:avLst/>
          </a:prstGeom>
        </p:spPr>
        <p:txBody>
          <a:bodyPr lIns="43260" tIns="21630" rIns="43260" bIns="21630">
            <a:noAutofit/>
          </a:bodyPr>
          <a:lstStyle/>
          <a:p>
            <a:r>
              <a:rPr lang="ru-RU" sz="1800" i="0" dirty="0" smtClean="0"/>
              <a:t>     Сначала </a:t>
            </a:r>
            <a:r>
              <a:rPr lang="ru-RU" sz="1800" i="0" dirty="0"/>
              <a:t>подготовительный класс Вятского </a:t>
            </a:r>
            <a:r>
              <a:rPr lang="ru-RU" sz="1800" i="0" dirty="0" smtClean="0"/>
              <a:t>Александровского </a:t>
            </a:r>
          </a:p>
          <a:p>
            <a:r>
              <a:rPr lang="ru-RU" sz="1800" i="0" dirty="0" smtClean="0"/>
              <a:t>училища</a:t>
            </a:r>
            <a:r>
              <a:rPr lang="ru-RU" sz="1800" i="0" dirty="0"/>
              <a:t>: «…Довольно большая библиотека училища была </a:t>
            </a:r>
            <a:endParaRPr lang="ru-RU" sz="1800" i="0" dirty="0" smtClean="0"/>
          </a:p>
          <a:p>
            <a:r>
              <a:rPr lang="ru-RU" sz="1800" i="0" dirty="0" smtClean="0"/>
              <a:t>причиной </a:t>
            </a:r>
            <a:r>
              <a:rPr lang="ru-RU" sz="1800" i="0" dirty="0"/>
              <a:t>моих </a:t>
            </a:r>
            <a:r>
              <a:rPr lang="ru-RU" sz="1800" i="0" dirty="0" smtClean="0"/>
              <a:t>плохих </a:t>
            </a:r>
            <a:r>
              <a:rPr lang="ru-RU" sz="1800" i="0" dirty="0"/>
              <a:t>успехов».</a:t>
            </a:r>
          </a:p>
          <a:p>
            <a:r>
              <a:rPr lang="ru-RU" sz="1800" i="0" dirty="0" smtClean="0"/>
              <a:t>     Принят </a:t>
            </a:r>
            <a:r>
              <a:rPr lang="ru-RU" sz="1800" i="0" dirty="0"/>
              <a:t>в Вятское городское четырёхклассное училище.</a:t>
            </a:r>
          </a:p>
          <a:p>
            <a:r>
              <a:rPr lang="ru-RU" sz="1600" i="0" dirty="0" smtClean="0"/>
              <a:t>     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16712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261" y="548370"/>
            <a:ext cx="5435530" cy="2514215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по окончании четырёх классов Вятского городского училища, он уехал в Одессу,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надеясь поступить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Мореходные классы. Оказалось, что приём в Мореходные классы закончены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Некоторое время бродяжничал в поисках работы. Устроился матросом 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судно. Матросом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 был недолго, после первого или второго рейса его обычно списывали за непокорный нрав. Перепробовал много профессий — был рыбаком, чернорабочим, лесорубом, золотоискателем на Урале...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1" y="72108"/>
            <a:ext cx="5260335" cy="40109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О МОРЕ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48183" y="686321"/>
            <a:ext cx="3960440" cy="2304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400" i="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Да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, он не стал капитаном. </a:t>
            </a:r>
            <a:endParaRPr lang="ru-RU" sz="6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больше всего на свете он дорожил капитанской фуражкой. А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на капитанском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мостике оказались его герои. Море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осталось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для А.Грина прекрасной, недостижимой мечтой. Не то неласковое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нему море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берегов Одессы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светлое море, которое покоряют чистые сердцем люди. </a:t>
            </a:r>
            <a:endParaRPr lang="ru-RU" sz="6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pbs.twimg.com/media/CqlCf3vWAAAykj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0631" y="758329"/>
            <a:ext cx="147177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1" y="72108"/>
            <a:ext cx="5260335" cy="40109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О МОРЕ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07199" y="614313"/>
            <a:ext cx="5341584" cy="23762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Мечта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сбылась: силой своей могучей фантазии </a:t>
            </a:r>
            <a:r>
              <a:rPr lang="ru-RU" sz="6800" i="0" dirty="0" err="1">
                <a:solidFill>
                  <a:schemeClr val="tx2">
                    <a:lumMod val="50000"/>
                  </a:schemeClr>
                </a:solidFill>
              </a:rPr>
              <a:t>А.Грин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создал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такое море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. Он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придумал красивую страну, позже другими названную </a:t>
            </a:r>
            <a:r>
              <a:rPr lang="ru-RU" sz="6800" i="0" dirty="0" err="1" smtClean="0">
                <a:solidFill>
                  <a:schemeClr val="tx2">
                    <a:lumMod val="50000"/>
                  </a:schemeClr>
                </a:solidFill>
              </a:rPr>
              <a:t>Гринландией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придумал такие города, 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как</a:t>
            </a:r>
          </a:p>
          <a:p>
            <a:pPr>
              <a:lnSpc>
                <a:spcPct val="120000"/>
              </a:lnSpc>
              <a:buNone/>
            </a:pPr>
            <a:r>
              <a:rPr lang="ru-RU" sz="6800" i="0" dirty="0" err="1" smtClean="0">
                <a:solidFill>
                  <a:schemeClr val="tx2">
                    <a:lumMod val="50000"/>
                  </a:schemeClr>
                </a:solidFill>
              </a:rPr>
              <a:t>Зурбаган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 Гель-</a:t>
            </a:r>
            <a:r>
              <a:rPr lang="ru-RU" sz="6800" i="0" dirty="0" err="1" smtClean="0">
                <a:solidFill>
                  <a:schemeClr val="tx2">
                    <a:lumMod val="50000"/>
                  </a:schemeClr>
                </a:solidFill>
              </a:rPr>
              <a:t>Гью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6800" i="0" dirty="0" err="1">
                <a:solidFill>
                  <a:schemeClr val="tx2">
                    <a:lumMod val="50000"/>
                  </a:schemeClr>
                </a:solidFill>
              </a:rPr>
              <a:t>Лисс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ru-RU" sz="6800" i="0" dirty="0" err="1" smtClean="0">
                <a:solidFill>
                  <a:schemeClr val="tx2">
                    <a:lumMod val="50000"/>
                  </a:schemeClr>
                </a:solidFill>
              </a:rPr>
              <a:t>Каперна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, придумал </a:t>
            </a:r>
          </a:p>
          <a:p>
            <a:pPr>
              <a:lnSpc>
                <a:spcPct val="120000"/>
              </a:lnSpc>
              <a:buNone/>
            </a:pP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лагородных людей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, которых  </a:t>
            </a:r>
            <a:endParaRPr lang="ru-RU" sz="6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так много было в его </a:t>
            </a:r>
            <a:endParaRPr lang="ru-RU" sz="6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6800" i="0" dirty="0" smtClean="0">
                <a:solidFill>
                  <a:schemeClr val="tx2">
                    <a:lumMod val="50000"/>
                  </a:schemeClr>
                </a:solidFill>
              </a:rPr>
              <a:t>реальной </a:t>
            </a:r>
            <a:r>
              <a:rPr lang="ru-RU" sz="6800" i="0" dirty="0">
                <a:solidFill>
                  <a:schemeClr val="tx2">
                    <a:lumMod val="50000"/>
                  </a:schemeClr>
                </a:solidFill>
              </a:rPr>
              <a:t>жизни...</a:t>
            </a:r>
          </a:p>
          <a:p>
            <a:endParaRPr lang="ru-RU" sz="7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527" y="1550417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27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76175" y="470297"/>
            <a:ext cx="4424566" cy="2592704"/>
          </a:xfrm>
          <a:prstGeom prst="rect">
            <a:avLst/>
          </a:prstGeom>
        </p:spPr>
        <p:txBody>
          <a:bodyPr lIns="51499" tIns="25750" rIns="51499" bIns="25750">
            <a:normAutofit fontScale="92500"/>
          </a:bodyPr>
          <a:lstStyle/>
          <a:p>
            <a:r>
              <a:rPr lang="ru-RU" sz="1100" dirty="0"/>
              <a:t>   </a:t>
            </a:r>
            <a:endParaRPr lang="ru-RU" sz="1700" i="0" dirty="0"/>
          </a:p>
          <a:p>
            <a:r>
              <a:rPr lang="ru-RU" sz="26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1908 г. у Грина выходит первый сборник «Шапка-невидимка» с подзаголовком «Рассказы о революционерах». </a:t>
            </a:r>
            <a:endParaRPr lang="ru-RU" sz="24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Подпись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же </a:t>
            </a:r>
            <a:r>
              <a:rPr lang="ru-RU" sz="2400" i="0" dirty="0" err="1" smtClean="0">
                <a:solidFill>
                  <a:schemeClr val="tx2">
                    <a:lumMod val="50000"/>
                  </a:schemeClr>
                </a:solidFill>
              </a:rPr>
              <a:t>А.С.Грин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впервые 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появилась под рассказом «Случай» (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1907 г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.).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</a:t>
            </a:r>
            <a:endParaRPr lang="ru-RU" sz="24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</p:txBody>
      </p:sp>
      <p:pic>
        <p:nvPicPr>
          <p:cNvPr id="5122" name="Picture 2" descr="https://6knig.ru/public/storage/books/cover/25/52/11/25521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758329"/>
            <a:ext cx="9955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79" y="1694433"/>
            <a:ext cx="936104" cy="13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1422</Words>
  <Application>Microsoft Office PowerPoint</Application>
  <PresentationFormat>Произвольный</PresentationFormat>
  <Paragraphs>202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Литература </vt:lpstr>
      <vt:lpstr>Презентация PowerPoint</vt:lpstr>
      <vt:lpstr>АЛЕКСАНДР ГРИН (ГРИНЕВСКИЙ) </vt:lpstr>
      <vt:lpstr>Презентация PowerPoint</vt:lpstr>
      <vt:lpstr>УЧЁБА</vt:lpstr>
      <vt:lpstr>Презентация PowerPoint</vt:lpstr>
      <vt:lpstr>МЕЧТА О МОРЕ</vt:lpstr>
      <vt:lpstr>МЕЧТА О МОРЕ</vt:lpstr>
      <vt:lpstr>Презентация PowerPoint</vt:lpstr>
      <vt:lpstr>СТРАНСТВИЯ И МЫТАРСТВА</vt:lpstr>
      <vt:lpstr>Презентация PowerPoint</vt:lpstr>
      <vt:lpstr>     В 1929 году всё лето провёл  в Старом Крыму, работая над романом «Дорога никуда», а в 1930 г. полностью переехал в г.Старый Крым. В конце апреля 1931 года, будучи уже серьёзно больным, Грин ходил в Коктебель  в гости к Волошину. Этот маршрут до сих пор известен и популярен среди туристов как «тропа Грина».</vt:lpstr>
      <vt:lpstr>ТВОРЧЕСТВО А.ГРИНА </vt:lpstr>
      <vt:lpstr>Презентация PowerPoint</vt:lpstr>
      <vt:lpstr>«ЗЕЛЕНАЯ ЛАМПА»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СТАЛО С АВТОРОМ ШУТКИ?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</vt:lpstr>
      <vt:lpstr>ТЕМА РАССКАЗА </vt:lpstr>
      <vt:lpstr>ИДЕЯ РАССКАЗА</vt:lpstr>
      <vt:lpstr>ОСОБЕННОСТИ КОМПОЗИЦИИ </vt:lpstr>
      <vt:lpstr>СОДЕРЖАНИЕ </vt:lpstr>
      <vt:lpstr>ЧТО СИМВОЛИЗИРУЕТ ЗЕЛЁНАЯ ЛАМПА?</vt:lpstr>
      <vt:lpstr> </vt:lpstr>
      <vt:lpstr>Презентация PowerPoint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476</cp:revision>
  <dcterms:created xsi:type="dcterms:W3CDTF">2020-04-13T08:05:16Z</dcterms:created>
  <dcterms:modified xsi:type="dcterms:W3CDTF">2020-11-14T10:13:56Z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