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359" r:id="rId3"/>
    <p:sldId id="354" r:id="rId4"/>
    <p:sldId id="355" r:id="rId5"/>
    <p:sldId id="362" r:id="rId6"/>
    <p:sldId id="363" r:id="rId7"/>
    <p:sldId id="373" r:id="rId8"/>
    <p:sldId id="365" r:id="rId9"/>
    <p:sldId id="356" r:id="rId10"/>
    <p:sldId id="360" r:id="rId11"/>
    <p:sldId id="366" r:id="rId12"/>
    <p:sldId id="378" r:id="rId13"/>
    <p:sldId id="361" r:id="rId14"/>
    <p:sldId id="368" r:id="rId15"/>
    <p:sldId id="377" r:id="rId16"/>
    <p:sldId id="372" r:id="rId17"/>
    <p:sldId id="379" r:id="rId18"/>
    <p:sldId id="370" r:id="rId19"/>
    <p:sldId id="348" r:id="rId20"/>
    <p:sldId id="374" r:id="rId21"/>
    <p:sldId id="369" r:id="rId22"/>
    <p:sldId id="358" r:id="rId23"/>
    <p:sldId id="381" r:id="rId24"/>
    <p:sldId id="383" r:id="rId25"/>
    <p:sldId id="382" r:id="rId26"/>
    <p:sldId id="353" r:id="rId27"/>
    <p:sldId id="386" r:id="rId28"/>
    <p:sldId id="384" r:id="rId29"/>
    <p:sldId id="301" r:id="rId30"/>
  </p:sldIdLst>
  <p:sldSz cx="5768975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9" autoAdjust="0"/>
    <p:restoredTop sz="96595" autoAdjust="0"/>
  </p:normalViewPr>
  <p:slideViewPr>
    <p:cSldViewPr>
      <p:cViewPr varScale="1">
        <p:scale>
          <a:sx n="142" d="100"/>
          <a:sy n="142" d="100"/>
        </p:scale>
        <p:origin x="1008" y="108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39DB4-9260-451B-A13E-BCAF69CD3BF7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0225" y="242888"/>
            <a:ext cx="2165350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019F1-A6E5-475D-98B1-42519B9E81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94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673" y="1005903"/>
            <a:ext cx="490362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5346" y="1817116"/>
            <a:ext cx="403828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449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71023" y="746316"/>
            <a:ext cx="25095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77" y="536168"/>
            <a:ext cx="5653977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66885" y="71164"/>
            <a:ext cx="5653977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346" y="982040"/>
            <a:ext cx="489628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1452" y="3017710"/>
            <a:ext cx="18460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449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3662" y="3017710"/>
            <a:ext cx="13268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6687" y="250826"/>
            <a:ext cx="408051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lang="ru-RU" sz="3400" spc="-5" dirty="0"/>
              <a:t>Литература </a:t>
            </a:r>
            <a:endParaRPr sz="3400" dirty="0"/>
          </a:p>
        </p:txBody>
      </p:sp>
      <p:sp>
        <p:nvSpPr>
          <p:cNvPr id="5" name="object 5"/>
          <p:cNvSpPr/>
          <p:nvPr/>
        </p:nvSpPr>
        <p:spPr>
          <a:xfrm>
            <a:off x="436215" y="1478409"/>
            <a:ext cx="344170" cy="1142608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2279" y="1438290"/>
            <a:ext cx="3384376" cy="133626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2384" marR="1048385" algn="ctr">
              <a:spcBef>
                <a:spcPts val="1160"/>
              </a:spcBef>
            </a:pPr>
            <a:r>
              <a:rPr lang="ru-RU" altLang="ru-RU" sz="28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М.Горький</a:t>
            </a: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«Песня о Соколе»</a:t>
            </a:r>
            <a:endParaRPr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88347" y="212868"/>
            <a:ext cx="634365" cy="634365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18851" y="246463"/>
            <a:ext cx="173355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13287" y="555625"/>
            <a:ext cx="594184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87" y="250825"/>
            <a:ext cx="609600" cy="609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t="7578" r="9291" b="13038"/>
          <a:stretch/>
        </p:blipFill>
        <p:spPr>
          <a:xfrm>
            <a:off x="4011327" y="1394014"/>
            <a:ext cx="1296144" cy="144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75" y="102424"/>
            <a:ext cx="5616624" cy="338554"/>
          </a:xfrm>
        </p:spPr>
        <p:txBody>
          <a:bodyPr/>
          <a:lstStyle/>
          <a:p>
            <a:pPr algn="ctr"/>
            <a:r>
              <a:rPr lang="ru-RU" sz="2200" dirty="0" smtClean="0"/>
              <a:t>ХУДОЖЕСТВЕННЫЕ ПРИЁМЫ В ПЕСНЕ</a:t>
            </a:r>
            <a:endParaRPr lang="ru-RU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614313"/>
            <a:ext cx="5472608" cy="1569660"/>
          </a:xfrm>
        </p:spPr>
        <p:txBody>
          <a:bodyPr/>
          <a:lstStyle/>
          <a:p>
            <a:r>
              <a:rPr lang="ru-RU" sz="1600" i="0" dirty="0" smtClean="0"/>
              <a:t>     </a:t>
            </a:r>
            <a:r>
              <a:rPr lang="ru-RU" sz="1700" b="1" i="0" dirty="0" smtClean="0">
                <a:solidFill>
                  <a:srgbClr val="002060"/>
                </a:solidFill>
              </a:rPr>
              <a:t>Олицетворения:</a:t>
            </a:r>
            <a:r>
              <a:rPr lang="ru-RU" sz="1700" i="0" dirty="0" smtClean="0">
                <a:solidFill>
                  <a:srgbClr val="002060"/>
                </a:solidFill>
              </a:rPr>
              <a:t> море </a:t>
            </a:r>
            <a:r>
              <a:rPr lang="ru-RU" sz="1700" i="0" dirty="0">
                <a:solidFill>
                  <a:srgbClr val="002060"/>
                </a:solidFill>
              </a:rPr>
              <a:t>вздыхает, уснуло; волны шепчут, ластятся; горы задумчивы; тени </a:t>
            </a:r>
            <a:r>
              <a:rPr lang="ru-RU" sz="1700" i="0" dirty="0" smtClean="0">
                <a:solidFill>
                  <a:srgbClr val="002060"/>
                </a:solidFill>
              </a:rPr>
              <a:t>бегают.   </a:t>
            </a:r>
          </a:p>
          <a:p>
            <a:r>
              <a:rPr lang="ru-RU" sz="1700" i="0" dirty="0">
                <a:solidFill>
                  <a:srgbClr val="002060"/>
                </a:solidFill>
              </a:rPr>
              <a:t> </a:t>
            </a:r>
            <a:r>
              <a:rPr lang="ru-RU" sz="1700" i="0" dirty="0" smtClean="0">
                <a:solidFill>
                  <a:srgbClr val="002060"/>
                </a:solidFill>
              </a:rPr>
              <a:t>    </a:t>
            </a:r>
            <a:r>
              <a:rPr lang="ru-RU" sz="1700" b="1" i="0" dirty="0" smtClean="0">
                <a:solidFill>
                  <a:srgbClr val="002060"/>
                </a:solidFill>
              </a:rPr>
              <a:t>Эпитеты: </a:t>
            </a:r>
            <a:r>
              <a:rPr lang="ru-RU" sz="1700" i="0" dirty="0" smtClean="0">
                <a:solidFill>
                  <a:srgbClr val="002060"/>
                </a:solidFill>
              </a:rPr>
              <a:t>мягкое </a:t>
            </a:r>
            <a:r>
              <a:rPr lang="ru-RU" sz="1700" i="0" dirty="0">
                <a:solidFill>
                  <a:srgbClr val="002060"/>
                </a:solidFill>
              </a:rPr>
              <a:t>серебристое голубое сияние луны, прозрачная ткань облаков, золотые узоры звезд, теплая и ласковая мгла, пышные зеленоватые </a:t>
            </a:r>
            <a:r>
              <a:rPr lang="ru-RU" sz="1700" i="0" dirty="0" smtClean="0">
                <a:solidFill>
                  <a:srgbClr val="002060"/>
                </a:solidFill>
              </a:rPr>
              <a:t>гребни. </a:t>
            </a:r>
            <a:endParaRPr lang="ru-RU" sz="1700" i="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175" y="2126481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Такие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художественные средства помогают выявить основную мысль произведения.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39268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75" y="102424"/>
            <a:ext cx="5616624" cy="677108"/>
          </a:xfrm>
        </p:spPr>
        <p:txBody>
          <a:bodyPr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 СТИХА В «ПЕСНЕ О СОКОЛЕ»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346" y="1759471"/>
            <a:ext cx="4896284" cy="307777"/>
          </a:xfrm>
        </p:spPr>
        <p:txBody>
          <a:bodyPr/>
          <a:lstStyle/>
          <a:p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0191" y="1694433"/>
            <a:ext cx="540060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Размер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стиха -ямб, определяется размер строк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слого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-ударной системе сложения, красные строки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показвают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размер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«белого стиха» (нерифмованного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0191" y="686321"/>
            <a:ext cx="5184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  …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ущелью, во тьме и брызгах, поток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стремился навстречу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морю, гремя камнями...</a:t>
            </a:r>
          </a:p>
        </p:txBody>
      </p:sp>
    </p:spTree>
    <p:extLst>
      <p:ext uri="{BB962C8B-B14F-4D97-AF65-F5344CB8AC3E}">
        <p14:creationId xmlns:p14="http://schemas.microsoft.com/office/powerpoint/2010/main" val="19658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614313"/>
            <a:ext cx="5472608" cy="2462213"/>
          </a:xfrm>
        </p:spPr>
        <p:txBody>
          <a:bodyPr/>
          <a:lstStyle/>
          <a:p>
            <a:r>
              <a:rPr lang="ru-RU" i="0" dirty="0" smtClean="0"/>
              <a:t>     </a:t>
            </a:r>
            <a:r>
              <a:rPr lang="ru-RU" sz="1600" i="0" dirty="0" smtClean="0"/>
              <a:t>Кто </a:t>
            </a:r>
            <a:r>
              <a:rPr lang="ru-RU" sz="1600" i="0" dirty="0"/>
              <a:t>рассказывает «песню»?  </a:t>
            </a:r>
          </a:p>
          <a:p>
            <a:r>
              <a:rPr lang="ru-RU" sz="1600" i="0" dirty="0"/>
              <a:t>(хороший знакомый героя, чабан </a:t>
            </a:r>
            <a:endParaRPr lang="ru-RU" sz="1600" i="0" dirty="0" smtClean="0"/>
          </a:p>
          <a:p>
            <a:r>
              <a:rPr lang="ru-RU" sz="1600" i="0" dirty="0" err="1" smtClean="0"/>
              <a:t>Рагим</a:t>
            </a:r>
            <a:r>
              <a:rPr lang="ru-RU" sz="1600" i="0" dirty="0" smtClean="0"/>
              <a:t>). На </a:t>
            </a:r>
            <a:r>
              <a:rPr lang="ru-RU" sz="1600" i="0" dirty="0"/>
              <a:t>фоне величественной, </a:t>
            </a:r>
            <a:endParaRPr lang="ru-RU" sz="1600" i="0" dirty="0" smtClean="0"/>
          </a:p>
          <a:p>
            <a:r>
              <a:rPr lang="ru-RU" sz="1600" i="0" dirty="0" smtClean="0"/>
              <a:t>полной </a:t>
            </a:r>
            <a:r>
              <a:rPr lang="ru-RU" sz="1600" i="0" dirty="0"/>
              <a:t>скрытых сил природы </a:t>
            </a:r>
            <a:endParaRPr lang="ru-RU" sz="1600" i="0" dirty="0" smtClean="0"/>
          </a:p>
          <a:p>
            <a:r>
              <a:rPr lang="ru-RU" sz="1600" i="0" dirty="0" smtClean="0"/>
              <a:t>особенно </a:t>
            </a:r>
            <a:r>
              <a:rPr lang="ru-RU" sz="1600" i="0" dirty="0"/>
              <a:t>выразителен </a:t>
            </a:r>
            <a:r>
              <a:rPr lang="ru-RU" sz="1600" b="1" i="0" dirty="0"/>
              <a:t>образ </a:t>
            </a:r>
            <a:r>
              <a:rPr lang="ru-RU" sz="1600" b="1" i="0" dirty="0" err="1"/>
              <a:t>Рагима</a:t>
            </a:r>
            <a:r>
              <a:rPr lang="ru-RU" sz="1600" i="0" dirty="0"/>
              <a:t>, </a:t>
            </a:r>
            <a:endParaRPr lang="ru-RU" sz="1600" i="0" dirty="0" smtClean="0"/>
          </a:p>
          <a:p>
            <a:r>
              <a:rPr lang="ru-RU" sz="1600" i="0" dirty="0" smtClean="0"/>
              <a:t>«</a:t>
            </a:r>
            <a:r>
              <a:rPr lang="ru-RU" sz="1600" i="0" dirty="0"/>
              <a:t>высокого, </a:t>
            </a:r>
            <a:r>
              <a:rPr lang="ru-RU" sz="1600" i="0" dirty="0" smtClean="0"/>
              <a:t>седого</a:t>
            </a:r>
            <a:r>
              <a:rPr lang="ru-RU" sz="1600" i="0" dirty="0"/>
              <a:t>, сожженного южным </a:t>
            </a:r>
            <a:endParaRPr lang="ru-RU" sz="1600" i="0" dirty="0" smtClean="0"/>
          </a:p>
          <a:p>
            <a:r>
              <a:rPr lang="ru-RU" sz="1600" i="0" dirty="0" smtClean="0"/>
              <a:t>солнцем</a:t>
            </a:r>
            <a:r>
              <a:rPr lang="ru-RU" sz="1600" i="0" dirty="0"/>
              <a:t>, </a:t>
            </a:r>
            <a:r>
              <a:rPr lang="ru-RU" sz="1600" i="0" dirty="0" smtClean="0"/>
              <a:t>сухого </a:t>
            </a:r>
            <a:r>
              <a:rPr lang="ru-RU" sz="1600" i="0" dirty="0"/>
              <a:t>и мудрого старика». </a:t>
            </a:r>
            <a:endParaRPr lang="ru-RU" sz="1600" i="0" dirty="0" smtClean="0"/>
          </a:p>
          <a:p>
            <a:r>
              <a:rPr lang="ru-RU" sz="1600" i="0" dirty="0" smtClean="0"/>
              <a:t>Он находится </a:t>
            </a:r>
            <a:r>
              <a:rPr lang="ru-RU" sz="1600" i="0" dirty="0"/>
              <a:t>в том состоянии, когда </a:t>
            </a:r>
            <a:endParaRPr lang="ru-RU" sz="1600" i="0" dirty="0" smtClean="0"/>
          </a:p>
          <a:p>
            <a:r>
              <a:rPr lang="ru-RU" sz="1600" i="0" dirty="0" smtClean="0"/>
              <a:t>«</a:t>
            </a:r>
            <a:r>
              <a:rPr lang="ru-RU" sz="1600" i="0" dirty="0"/>
              <a:t>все кажется призрачным, одухотворенным, </a:t>
            </a:r>
            <a:endParaRPr lang="ru-RU" sz="1600" i="0" dirty="0" smtClean="0"/>
          </a:p>
          <a:p>
            <a:r>
              <a:rPr lang="ru-RU" sz="1600" i="0" dirty="0" smtClean="0"/>
              <a:t>и </a:t>
            </a:r>
            <a:r>
              <a:rPr lang="ru-RU" sz="1600" i="0" dirty="0"/>
              <a:t>нет других желаний, кроме желания думать».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65" y="647163"/>
            <a:ext cx="165618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4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667737"/>
            <a:ext cx="5472607" cy="738664"/>
          </a:xfrm>
        </p:spPr>
        <p:txBody>
          <a:bodyPr/>
          <a:lstStyle/>
          <a:p>
            <a:r>
              <a:rPr lang="ru-RU" sz="1600" i="0" dirty="0" smtClean="0"/>
              <a:t>     Присутствует </a:t>
            </a:r>
            <a:r>
              <a:rPr lang="ru-RU" sz="1600" i="0" dirty="0"/>
              <a:t>ли автор в «песне»? </a:t>
            </a:r>
            <a:endParaRPr lang="ru-RU" sz="1600" i="0" dirty="0" smtClean="0"/>
          </a:p>
          <a:p>
            <a:r>
              <a:rPr lang="ru-RU" sz="1600" i="0" dirty="0"/>
              <a:t> </a:t>
            </a:r>
            <a:r>
              <a:rPr lang="ru-RU" sz="1600" i="0" dirty="0" smtClean="0"/>
              <a:t>    </a:t>
            </a:r>
            <a:r>
              <a:rPr lang="ru-RU" sz="1600" i="0" dirty="0" smtClean="0"/>
              <a:t>Автор </a:t>
            </a:r>
            <a:r>
              <a:rPr lang="ru-RU" sz="1600" i="0" dirty="0"/>
              <a:t>выступает как собеседник </a:t>
            </a:r>
            <a:endParaRPr lang="ru-RU" sz="1600" i="0" dirty="0" smtClean="0"/>
          </a:p>
          <a:p>
            <a:r>
              <a:rPr lang="ru-RU" sz="1600" i="0" dirty="0" err="1" smtClean="0"/>
              <a:t>Рагима</a:t>
            </a:r>
            <a:r>
              <a:rPr lang="ru-RU" sz="1600" i="0" dirty="0" smtClean="0"/>
              <a:t> в </a:t>
            </a:r>
            <a:r>
              <a:rPr lang="ru-RU" sz="1600" i="0" dirty="0"/>
              <a:t>начале и в </a:t>
            </a:r>
            <a:r>
              <a:rPr lang="ru-RU" sz="1600" i="0" dirty="0" smtClean="0"/>
              <a:t>конце произведения.</a:t>
            </a:r>
            <a:endParaRPr lang="ru-RU" sz="1600" i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175" y="1739146"/>
            <a:ext cx="561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Каково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настроение автора и рассказчика?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«…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находимся в том настроении, когда все кажется прозрачным, одухотворенным, позволяющим проникать в себя, когда на сердце так чисто, легко и нет иных желаний, кроме желания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думать».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cloud.prezentacii.org/19/03/133075/images/screen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668" y="667737"/>
            <a:ext cx="1306122" cy="97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СЮЖЕТ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8183" y="987708"/>
            <a:ext cx="3600400" cy="1138773"/>
          </a:xfrm>
        </p:spPr>
        <p:txBody>
          <a:bodyPr/>
          <a:lstStyle/>
          <a:p>
            <a:pPr algn="ctr"/>
            <a:r>
              <a:rPr lang="ru-RU" i="0" dirty="0" smtClean="0"/>
              <a:t>    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000" i="0" dirty="0" smtClean="0"/>
              <a:t>Одной </a:t>
            </a:r>
            <a:r>
              <a:rPr lang="ru-RU" sz="2000" i="0" dirty="0"/>
              <a:t>из его историй и становится песня о храбром Соколе и Уже-обывателе.</a:t>
            </a:r>
            <a:endParaRPr lang="ru-RU" sz="2000" dirty="0"/>
          </a:p>
        </p:txBody>
      </p:sp>
      <p:pic>
        <p:nvPicPr>
          <p:cNvPr id="13314" name="Picture 2" descr="https://irenit-perm.ru/wp-content/uploads/6-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91" y="730754"/>
            <a:ext cx="1584176" cy="225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2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СЮЖЕТ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8183" y="686321"/>
            <a:ext cx="3672408" cy="2215991"/>
          </a:xfrm>
        </p:spPr>
        <p:txBody>
          <a:bodyPr/>
          <a:lstStyle/>
          <a:p>
            <a:r>
              <a:rPr lang="ru-RU" i="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Действие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происходит высоко в горах. Далеко внизу море. Высоко в небе сияет солнце. 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А в 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глубине гор сырое, душное и темное ущелье, и там – Уж. Описание представляет читателю героя - тупого и самодовольного, неспособного к действию. 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 descr="http://audiohrestomatiya.ru/a_competitions/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91" y="686322"/>
            <a:ext cx="172819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6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СЮЖЕТ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8183" y="614313"/>
            <a:ext cx="3888432" cy="2492990"/>
          </a:xfrm>
        </p:spPr>
        <p:txBody>
          <a:bodyPr/>
          <a:lstStyle/>
          <a:p>
            <a:r>
              <a:rPr lang="ru-RU" i="0" dirty="0"/>
              <a:t> </a:t>
            </a:r>
            <a:r>
              <a:rPr lang="ru-RU" i="0" dirty="0" smtClean="0"/>
              <a:t>     </a:t>
            </a:r>
            <a:r>
              <a:rPr lang="ru-RU" sz="1800" i="0" dirty="0" smtClean="0"/>
              <a:t> </a:t>
            </a:r>
            <a:r>
              <a:rPr lang="ru-RU" sz="1600" i="0" dirty="0"/>
              <a:t>В противопоставлении ему показан Сокол. Он появляется на фоне </a:t>
            </a:r>
            <a:endParaRPr lang="ru-RU" sz="1600" i="0" dirty="0" smtClean="0"/>
          </a:p>
          <a:p>
            <a:r>
              <a:rPr lang="ru-RU" sz="1600" i="0" dirty="0" smtClean="0"/>
              <a:t>картины</a:t>
            </a:r>
            <a:r>
              <a:rPr lang="ru-RU" sz="1600" i="0" dirty="0"/>
              <a:t>, полной жизни. В ней все движется, живет, все охвачено </a:t>
            </a:r>
            <a:endParaRPr lang="ru-RU" sz="1600" i="0" dirty="0" smtClean="0"/>
          </a:p>
          <a:p>
            <a:r>
              <a:rPr lang="ru-RU" sz="1600" i="0" dirty="0" smtClean="0"/>
              <a:t>борьбой</a:t>
            </a:r>
            <a:r>
              <a:rPr lang="ru-RU" sz="1600" i="0" dirty="0"/>
              <a:t>: «бились волны внизу о камень», «по </a:t>
            </a:r>
            <a:r>
              <a:rPr lang="ru-RU" sz="1600" i="0" dirty="0" smtClean="0"/>
              <a:t>ущелью, во </a:t>
            </a:r>
            <a:r>
              <a:rPr lang="ru-RU" sz="1600" i="0" dirty="0"/>
              <a:t>тьме и брызгах, поток стремился навстречу морю, гремя камнями», «сердито воя…» Именно на таком </a:t>
            </a:r>
            <a:r>
              <a:rPr lang="ru-RU" sz="1600" i="0" dirty="0" smtClean="0"/>
              <a:t>фоне </a:t>
            </a:r>
            <a:r>
              <a:rPr lang="ru-RU" sz="1600" i="0" dirty="0"/>
              <a:t>и появляется Сокол, сраженный в бою.</a:t>
            </a:r>
            <a:endParaRPr lang="ru-RU" sz="1600" dirty="0"/>
          </a:p>
        </p:txBody>
      </p:sp>
      <p:pic>
        <p:nvPicPr>
          <p:cNvPr id="7170" name="Picture 2" descr="http://xn--14--5cd2azebcfxdgae0a0k.xn--p1ai/userfiles/Image/gram0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99" y="911287"/>
            <a:ext cx="1646372" cy="156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5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ЖИЗНЕННАЯ ПОЗИЦИЯ ГЕРОЕВ</a:t>
            </a:r>
            <a:endParaRPr lang="ru-RU" sz="2400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164407" y="686321"/>
            <a:ext cx="1800200" cy="13681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s://xn--c1akah3c.xn--p1acf/uploads/posts/2018-05/1527454709_2493-gifka-amerikanskiy-orel-letit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52437" y="1406401"/>
            <a:ext cx="1152130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64207" y="2270497"/>
            <a:ext cx="1368152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счастье битвы!..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92599" y="2270497"/>
            <a:ext cx="1656184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Безумство храбрых — вот мудрость жизни!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8183" y="650317"/>
            <a:ext cx="2020392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песне смелых и 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сильных духом </a:t>
            </a:r>
            <a:r>
              <a:rPr lang="ru-RU" sz="13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всегда ты будешь живым примером, призывом гордым к свободе, к свету!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20591" y="758329"/>
            <a:ext cx="1800200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славно пожил!.. </a:t>
            </a: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знаю счастье!.. </a:t>
            </a: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храбро бился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!..</a:t>
            </a:r>
          </a:p>
          <a:p>
            <a:pPr lvl="0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видел небо...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64407" y="2270497"/>
            <a:ext cx="1584176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если б </a:t>
            </a: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небо хоть раз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подняться!..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pngimg.com/uploads/sun/sun_PNG134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95" y="1046361"/>
            <a:ext cx="288032" cy="29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4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380431" y="686321"/>
            <a:ext cx="1008112" cy="115212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55" y="758329"/>
            <a:ext cx="606478" cy="93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r>
              <a:rPr lang="ru-RU" sz="2400" dirty="0" smtClean="0"/>
              <a:t>ЖИЗНЕННАЯ ПОЗИЦИЯ ГЕРОЕВ</a:t>
            </a:r>
            <a:endParaRPr lang="ru-RU" sz="2400" dirty="0"/>
          </a:p>
        </p:txBody>
      </p:sp>
      <p:pic>
        <p:nvPicPr>
          <p:cNvPr id="9" name="Picture 15" descr="https://stihi.ru/pics/2017/11/24/243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803" y="1094700"/>
            <a:ext cx="347700" cy="63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20191" y="2126481"/>
            <a:ext cx="1800200" cy="83060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здесь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прекрасно..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сыро!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56248" y="1982465"/>
            <a:ext cx="3464543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Рожденный ползать — летать не может!..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0191" y="686321"/>
            <a:ext cx="1936057" cy="129614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Ну, что же — небо?— пустое место...  Мне здесь прекрасно .. тепло и сыро!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56248" y="2630537"/>
            <a:ext cx="3464543" cy="3600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творенье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землей живу я.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04567" y="686321"/>
            <a:ext cx="2016224" cy="115212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«Летай иль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ползай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конец известен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все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землю лягут, все прахом будет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...»</a:t>
            </a:r>
          </a:p>
        </p:txBody>
      </p:sp>
    </p:spTree>
    <p:extLst>
      <p:ext uri="{BB962C8B-B14F-4D97-AF65-F5344CB8AC3E}">
        <p14:creationId xmlns:p14="http://schemas.microsoft.com/office/powerpoint/2010/main" val="6737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220191" y="614313"/>
            <a:ext cx="3528392" cy="31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99" tIns="25750" rIns="51499" bIns="2575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sz="17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15471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48583" y="2617500"/>
            <a:ext cx="18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altLang="ru-RU" sz="16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9" name="Picture 2" descr="https://c.radikal.ru/c01/1908/e9/81f18fe1e9ce.gif"/>
          <p:cNvPicPr>
            <a:picLocks noChangeAspect="1" noChangeArrowheads="1" noCrop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5" y="542305"/>
            <a:ext cx="5616624" cy="25922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Прямоугольник 2"/>
          <p:cNvSpPr/>
          <p:nvPr/>
        </p:nvSpPr>
        <p:spPr>
          <a:xfrm>
            <a:off x="220191" y="686321"/>
            <a:ext cx="540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Высоко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горы вполз Уж и лег там в сыром ущелье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свернувшись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узел и глядя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море…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Вдруг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то ущелье,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Уж свернулся,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пал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неба Сокол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разбитой грудью, в крови на перьях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коротким криком он пал на землю и бился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грудью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бессильном гневе о твердый камень...</a:t>
            </a:r>
          </a:p>
        </p:txBody>
      </p:sp>
      <p:pic>
        <p:nvPicPr>
          <p:cNvPr id="7" name="Picture 15" descr="https://stihi.ru/pics/2017/11/24/243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79" y="2617500"/>
            <a:ext cx="1296144" cy="51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68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0191" y="686321"/>
            <a:ext cx="5328592" cy="23762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346" y="758329"/>
            <a:ext cx="4896284" cy="1846659"/>
          </a:xfrm>
        </p:spPr>
        <p:txBody>
          <a:bodyPr/>
          <a:lstStyle/>
          <a:p>
            <a:r>
              <a:rPr lang="ru-RU" sz="2000" i="0" dirty="0" smtClean="0"/>
              <a:t>     </a:t>
            </a:r>
          </a:p>
          <a:p>
            <a:r>
              <a:rPr lang="ru-RU" sz="2000" i="0" dirty="0"/>
              <a:t> </a:t>
            </a:r>
            <a:r>
              <a:rPr lang="ru-RU" sz="2000" i="0" dirty="0" smtClean="0"/>
              <a:t>    «</a:t>
            </a:r>
            <a:r>
              <a:rPr lang="ru-RU" sz="2000" i="0" dirty="0"/>
              <a:t>Есть только две формы жизни: гниение и горение. Трусливые и жадные изберут первую, </a:t>
            </a:r>
            <a:r>
              <a:rPr lang="ru-RU" sz="2000" i="0" dirty="0" smtClean="0"/>
              <a:t>мужественные </a:t>
            </a:r>
            <a:r>
              <a:rPr lang="ru-RU" sz="2000" i="0" dirty="0"/>
              <a:t>и щедрые – вторую</a:t>
            </a:r>
            <a:r>
              <a:rPr lang="ru-RU" sz="2000" i="0" dirty="0" smtClean="0"/>
              <a:t>».</a:t>
            </a:r>
          </a:p>
          <a:p>
            <a:r>
              <a:rPr lang="ru-RU" sz="2000" i="0" dirty="0" smtClean="0"/>
              <a:t>                   </a:t>
            </a:r>
            <a:r>
              <a:rPr lang="ru-RU" sz="2000" i="0" dirty="0" err="1" smtClean="0"/>
              <a:t>М.Горького</a:t>
            </a:r>
            <a:r>
              <a:rPr lang="ru-RU" sz="2000" i="0" dirty="0" smtClean="0"/>
              <a:t> </a:t>
            </a:r>
            <a:r>
              <a:rPr lang="ru-RU" sz="2000" i="0" dirty="0"/>
              <a:t>«</a:t>
            </a:r>
            <a:r>
              <a:rPr lang="ru-RU" sz="2000" i="0" dirty="0" smtClean="0"/>
              <a:t>Часы» </a:t>
            </a:r>
            <a:r>
              <a:rPr lang="ru-RU" sz="2000" i="0" dirty="0"/>
              <a:t>(1896 г.)</a:t>
            </a:r>
          </a:p>
        </p:txBody>
      </p:sp>
    </p:spTree>
    <p:extLst>
      <p:ext uri="{BB962C8B-B14F-4D97-AF65-F5344CB8AC3E}">
        <p14:creationId xmlns:p14="http://schemas.microsoft.com/office/powerpoint/2010/main" val="46036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dn.photosight.ru/img/1/007/3303410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535" y="614313"/>
            <a:ext cx="2304256" cy="252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542305"/>
            <a:ext cx="3096344" cy="2492990"/>
          </a:xfrm>
        </p:spPr>
        <p:txBody>
          <a:bodyPr/>
          <a:lstStyle/>
          <a:p>
            <a:r>
              <a:rPr lang="ru-RU" sz="1800" i="0" dirty="0" smtClean="0"/>
              <a:t>     </a:t>
            </a:r>
            <a:r>
              <a:rPr lang="ru-RU" sz="1600" i="0" dirty="0" smtClean="0"/>
              <a:t>Уж </a:t>
            </a:r>
            <a:r>
              <a:rPr lang="ru-RU" sz="1600" i="0" dirty="0"/>
              <a:t>живет в ущелье, где темно, пахнет гнилью, душно. Он </a:t>
            </a:r>
            <a:r>
              <a:rPr lang="ru-RU" sz="1600" i="0" dirty="0" smtClean="0"/>
              <a:t>живет </a:t>
            </a:r>
            <a:r>
              <a:rPr lang="ru-RU" sz="1600" i="0" dirty="0"/>
              <a:t>без стремлений, без идеала: «Мне здесь прекрасно, тепло и сыро». Для него небо - пустое место, пустыня без дна </a:t>
            </a:r>
            <a:endParaRPr lang="ru-RU" sz="1600" i="0" dirty="0" smtClean="0"/>
          </a:p>
          <a:p>
            <a:r>
              <a:rPr lang="ru-RU" sz="1600" i="0" dirty="0" smtClean="0"/>
              <a:t>и </a:t>
            </a:r>
            <a:r>
              <a:rPr lang="ru-RU" sz="1600" i="0" dirty="0"/>
              <a:t>края.</a:t>
            </a:r>
          </a:p>
          <a:p>
            <a:r>
              <a:rPr lang="ru-RU" sz="1600" i="0" dirty="0"/>
              <a:t> </a:t>
            </a:r>
            <a:r>
              <a:rPr lang="ru-RU" sz="1600" i="0" dirty="0" smtClean="0"/>
              <a:t>    Сокол </a:t>
            </a:r>
            <a:r>
              <a:rPr lang="ru-RU" sz="1600" i="0" dirty="0"/>
              <a:t>выбирает небесную даль, что «вечно ласкает очи мечтой о счастье».</a:t>
            </a:r>
            <a:endParaRPr lang="ru-RU" sz="1600" dirty="0"/>
          </a:p>
        </p:txBody>
      </p:sp>
      <p:pic>
        <p:nvPicPr>
          <p:cNvPr id="5" name="Picture 15" descr="https://stihi.ru/pics/2017/11/24/243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431" y="2342505"/>
            <a:ext cx="54483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animashki.info/uploads/posts/2016-06/1465539962_1522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51" y="470297"/>
            <a:ext cx="2448272" cy="15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2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703158"/>
            <a:ext cx="3240360" cy="2431435"/>
          </a:xfrm>
        </p:spPr>
        <p:txBody>
          <a:bodyPr/>
          <a:lstStyle/>
          <a:p>
            <a:r>
              <a:rPr lang="ru-RU" sz="1800" i="0" dirty="0" smtClean="0"/>
              <a:t>     Для </a:t>
            </a:r>
            <a:r>
              <a:rPr lang="ru-RU" sz="1800" i="0" dirty="0"/>
              <a:t>Сокола жить - значит храбро биться, видеть небо. Счастье он видит в борьбе, </a:t>
            </a:r>
            <a:endParaRPr lang="ru-RU" sz="1800" i="0" dirty="0" smtClean="0"/>
          </a:p>
          <a:p>
            <a:r>
              <a:rPr lang="ru-RU" sz="1800" i="0" dirty="0" smtClean="0"/>
              <a:t>и </a:t>
            </a:r>
            <a:r>
              <a:rPr lang="ru-RU" sz="1800" i="0" dirty="0"/>
              <a:t>каждую минуту жизни </a:t>
            </a:r>
            <a:endParaRPr lang="ru-RU" sz="1800" i="0" dirty="0" smtClean="0"/>
          </a:p>
          <a:p>
            <a:r>
              <a:rPr lang="ru-RU" sz="1800" i="0" dirty="0" smtClean="0"/>
              <a:t>хотел бы </a:t>
            </a:r>
            <a:r>
              <a:rPr lang="ru-RU" sz="1800" i="0" dirty="0"/>
              <a:t>сделать яркой, </a:t>
            </a:r>
            <a:endParaRPr lang="ru-RU" sz="1800" i="0" dirty="0" smtClean="0"/>
          </a:p>
          <a:p>
            <a:r>
              <a:rPr lang="ru-RU" sz="1800" i="0" dirty="0" smtClean="0"/>
              <a:t>насыщенной </a:t>
            </a:r>
            <a:r>
              <a:rPr lang="ru-RU" sz="1800" i="0" dirty="0"/>
              <a:t>активным действием победы </a:t>
            </a:r>
            <a:r>
              <a:rPr lang="ru-RU" sz="1800" i="0" dirty="0" smtClean="0"/>
              <a:t>над </a:t>
            </a:r>
            <a:r>
              <a:rPr lang="ru-RU" sz="1800" i="0" dirty="0"/>
              <a:t>врагом.</a:t>
            </a:r>
          </a:p>
          <a:p>
            <a:endParaRPr lang="ru-RU" dirty="0"/>
          </a:p>
        </p:txBody>
      </p:sp>
      <p:pic>
        <p:nvPicPr>
          <p:cNvPr id="9218" name="Picture 2" descr="https://cs5.pikabu.ru/post_img/2014/11/21/6/1416562698_102520643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535" y="686321"/>
            <a:ext cx="230425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3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4" y="600372"/>
            <a:ext cx="5544615" cy="2462213"/>
          </a:xfrm>
        </p:spPr>
        <p:txBody>
          <a:bodyPr/>
          <a:lstStyle/>
          <a:p>
            <a:r>
              <a:rPr lang="ru-RU" sz="1600" i="0" dirty="0" smtClean="0"/>
              <a:t>     Любому </a:t>
            </a:r>
            <a:r>
              <a:rPr lang="ru-RU" sz="1600" i="0" dirty="0"/>
              <a:t>читателю ясно, что Уж и Сокол – </a:t>
            </a:r>
            <a:r>
              <a:rPr lang="ru-RU" sz="1600" b="1" i="0" dirty="0"/>
              <a:t>символы</a:t>
            </a:r>
            <a:r>
              <a:rPr lang="ru-RU" sz="1600" i="0" dirty="0"/>
              <a:t>, дающие ответ на важнейшие жизненные вопросы: «В чем смысл человеческой жизни и как нужно жить на самом деле?» В чем же видят смысл Уж и Сокол? Уж ни о чем не мечтает и свою жизнь, лишенную каких бы то ни было устремлений, оправдывает </a:t>
            </a:r>
            <a:r>
              <a:rPr lang="ru-RU" sz="1600" i="0" dirty="0" smtClean="0"/>
              <a:t>словами</a:t>
            </a:r>
            <a:r>
              <a:rPr lang="ru-RU" sz="1600" i="0" dirty="0"/>
              <a:t>: «Летай иль ползай, конец известен: все в землю лягут, </a:t>
            </a:r>
            <a:r>
              <a:rPr lang="ru-RU" sz="1600" i="0" dirty="0" smtClean="0"/>
              <a:t>всё </a:t>
            </a:r>
            <a:r>
              <a:rPr lang="ru-RU" sz="1600" i="0" dirty="0"/>
              <a:t>прахом </a:t>
            </a:r>
            <a:r>
              <a:rPr lang="ru-RU" sz="1600" i="0" dirty="0" smtClean="0"/>
              <a:t>будет».</a:t>
            </a:r>
            <a:r>
              <a:rPr lang="ru-RU" sz="1600" i="0" dirty="0"/>
              <a:t> К страстным порывам Сокола он относится с насмешкой, ведь для него все героические устремления Сокола всего лишь «безумство желаний</a:t>
            </a:r>
            <a:r>
              <a:rPr lang="ru-RU" sz="1600" i="0" dirty="0" smtClean="0"/>
              <a:t>», </a:t>
            </a:r>
            <a:r>
              <a:rPr lang="ru-RU" sz="1600" i="0" dirty="0"/>
              <a:t>а небо – «пустое место</a:t>
            </a:r>
            <a:r>
              <a:rPr lang="ru-RU" sz="1600" i="0" dirty="0" smtClean="0"/>
              <a:t>».</a:t>
            </a:r>
            <a:endParaRPr lang="ru-RU" sz="1600" i="0" dirty="0"/>
          </a:p>
        </p:txBody>
      </p:sp>
    </p:spTree>
    <p:extLst>
      <p:ext uri="{BB962C8B-B14F-4D97-AF65-F5344CB8AC3E}">
        <p14:creationId xmlns:p14="http://schemas.microsoft.com/office/powerpoint/2010/main" val="86980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192" y="614313"/>
            <a:ext cx="3888432" cy="2462213"/>
          </a:xfrm>
        </p:spPr>
        <p:txBody>
          <a:bodyPr/>
          <a:lstStyle/>
          <a:p>
            <a:r>
              <a:rPr lang="ru-RU" sz="1600" i="0" dirty="0" smtClean="0"/>
              <a:t>     Совсем </a:t>
            </a:r>
            <a:r>
              <a:rPr lang="ru-RU" sz="1600" i="0" dirty="0"/>
              <a:t>иное влечет Сокола. Умирая и оценивая прожитую жизнь, он с гордостью восклицает: </a:t>
            </a:r>
            <a:endParaRPr lang="ru-RU" sz="1600" i="0" dirty="0" smtClean="0"/>
          </a:p>
          <a:p>
            <a:r>
              <a:rPr lang="ru-RU" sz="1600" i="0" dirty="0"/>
              <a:t> </a:t>
            </a:r>
            <a:r>
              <a:rPr lang="ru-RU" sz="1600" i="0" dirty="0" smtClean="0"/>
              <a:t>    «</a:t>
            </a:r>
            <a:r>
              <a:rPr lang="ru-RU" sz="1600" i="0" dirty="0"/>
              <a:t>Я славно пожил!.. Я знаю счастье!.. Я храбро бился!..» </a:t>
            </a:r>
            <a:endParaRPr lang="ru-RU" sz="1600" i="0" dirty="0" smtClean="0"/>
          </a:p>
          <a:p>
            <a:r>
              <a:rPr lang="ru-RU" sz="1600" i="0" dirty="0"/>
              <a:t> </a:t>
            </a:r>
            <a:r>
              <a:rPr lang="ru-RU" sz="1600" i="0" dirty="0" smtClean="0"/>
              <a:t>    По </a:t>
            </a:r>
            <a:r>
              <a:rPr lang="ru-RU" sz="1600" i="0" dirty="0"/>
              <a:t>мысли автора, гибель Сокола – это всего лишь продолжение его жизни, полной борьбы. А его смерть – призыв к продолжению борьбы и начало бессмертия.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623" y="813420"/>
            <a:ext cx="1363075" cy="210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7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600372"/>
            <a:ext cx="3888432" cy="2462213"/>
          </a:xfrm>
        </p:spPr>
        <p:txBody>
          <a:bodyPr/>
          <a:lstStyle/>
          <a:p>
            <a:r>
              <a:rPr lang="ru-RU" sz="1600" i="0" dirty="0" smtClean="0"/>
              <a:t>     Таким </a:t>
            </a:r>
            <a:r>
              <a:rPr lang="ru-RU" sz="1600" i="0" dirty="0"/>
              <a:t>образом, самодовольному, ограниченному, пошлому и унизительному </a:t>
            </a:r>
            <a:r>
              <a:rPr lang="ru-RU" sz="1600" b="1" i="0" dirty="0"/>
              <a:t>«благоразумию» </a:t>
            </a:r>
            <a:endParaRPr lang="ru-RU" sz="1600" b="1" i="0" dirty="0" smtClean="0"/>
          </a:p>
          <a:p>
            <a:r>
              <a:rPr lang="ru-RU" sz="1600" i="0" dirty="0" smtClean="0"/>
              <a:t>Ужа </a:t>
            </a:r>
            <a:r>
              <a:rPr lang="ru-RU" sz="1600" i="0" dirty="0"/>
              <a:t>противопоставлено </a:t>
            </a:r>
            <a:endParaRPr lang="ru-RU" sz="1600" i="0" dirty="0" smtClean="0"/>
          </a:p>
          <a:p>
            <a:r>
              <a:rPr lang="ru-RU" sz="1600" b="1" i="0" dirty="0" smtClean="0"/>
              <a:t>«</a:t>
            </a:r>
            <a:r>
              <a:rPr lang="ru-RU" sz="1600" b="1" i="0" dirty="0"/>
              <a:t>безумство храбрых»</a:t>
            </a:r>
            <a:r>
              <a:rPr lang="ru-RU" sz="1600" i="0" dirty="0"/>
              <a:t>. </a:t>
            </a:r>
            <a:endParaRPr lang="ru-RU" sz="1600" i="0" dirty="0" smtClean="0"/>
          </a:p>
          <a:p>
            <a:r>
              <a:rPr lang="ru-RU" sz="1600" i="0" dirty="0"/>
              <a:t> </a:t>
            </a:r>
            <a:r>
              <a:rPr lang="ru-RU" sz="1600" i="0" dirty="0" smtClean="0"/>
              <a:t>    Надо </a:t>
            </a:r>
            <a:r>
              <a:rPr lang="ru-RU" sz="1600" i="0" dirty="0"/>
              <a:t>отметить, что раннему творчеству Горького была </a:t>
            </a:r>
            <a:endParaRPr lang="ru-RU" sz="1600" i="0" dirty="0" smtClean="0"/>
          </a:p>
          <a:p>
            <a:r>
              <a:rPr lang="ru-RU" sz="1600" i="0" dirty="0" smtClean="0"/>
              <a:t>свойственна </a:t>
            </a:r>
            <a:r>
              <a:rPr lang="ru-RU" sz="1600" i="0" dirty="0"/>
              <a:t>близость к фольклору </a:t>
            </a:r>
            <a:endParaRPr lang="ru-RU" sz="1600" i="0" dirty="0" smtClean="0"/>
          </a:p>
          <a:p>
            <a:r>
              <a:rPr lang="ru-RU" sz="1600" i="0" dirty="0" smtClean="0"/>
              <a:t>и </a:t>
            </a:r>
            <a:r>
              <a:rPr lang="ru-RU" sz="1600" i="0" dirty="0"/>
              <a:t>афористичность, отличающие мировоззрение писателя. </a:t>
            </a:r>
            <a:endParaRPr lang="ru-RU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32559" y="902345"/>
            <a:ext cx="1944214" cy="192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8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191" y="542305"/>
            <a:ext cx="5544616" cy="2554545"/>
          </a:xfrm>
        </p:spPr>
        <p:txBody>
          <a:bodyPr/>
          <a:lstStyle/>
          <a:p>
            <a:r>
              <a:rPr lang="ru-RU" sz="1600" i="0" dirty="0" smtClean="0"/>
              <a:t>     </a:t>
            </a:r>
            <a:r>
              <a:rPr lang="ru-RU" sz="1500" i="0" dirty="0" smtClean="0"/>
              <a:t>«</a:t>
            </a:r>
            <a:r>
              <a:rPr lang="ru-RU" sz="1500" i="0" dirty="0" smtClean="0"/>
              <a:t>Рождённый </a:t>
            </a:r>
            <a:r>
              <a:rPr lang="ru-RU" sz="1500" i="0" dirty="0"/>
              <a:t>ползать – летать не может!» - это своеобразный вызов тем, кто, подобно Ужу, прятался за обывательское, мещанское благоразумие. Уж, который оберегает </a:t>
            </a:r>
            <a:r>
              <a:rPr lang="ru-RU" sz="1500" i="0" dirty="0" smtClean="0"/>
              <a:t>своё </a:t>
            </a:r>
            <a:r>
              <a:rPr lang="ru-RU" sz="1500" i="0" dirty="0"/>
              <a:t>никому не нужное, эгоистическое существование, </a:t>
            </a:r>
            <a:r>
              <a:rPr lang="ru-RU" sz="1500" i="0" dirty="0" smtClean="0"/>
              <a:t>мёртв </a:t>
            </a:r>
            <a:r>
              <a:rPr lang="ru-RU" sz="1500" i="0" dirty="0"/>
              <a:t>уже при жизни</a:t>
            </a:r>
            <a:r>
              <a:rPr lang="ru-RU" sz="1500" i="0" dirty="0" smtClean="0"/>
              <a:t>.</a:t>
            </a:r>
            <a:r>
              <a:rPr lang="ru-RU" sz="1500" i="0" dirty="0"/>
              <a:t> </a:t>
            </a:r>
            <a:r>
              <a:rPr lang="ru-RU" sz="1500" i="0" dirty="0" smtClean="0"/>
              <a:t>  </a:t>
            </a:r>
          </a:p>
          <a:p>
            <a:r>
              <a:rPr lang="ru-RU" sz="1500" i="0" dirty="0"/>
              <a:t> </a:t>
            </a:r>
            <a:r>
              <a:rPr lang="ru-RU" sz="1500" i="0" dirty="0" smtClean="0"/>
              <a:t>    В </a:t>
            </a:r>
            <a:r>
              <a:rPr lang="ru-RU" sz="1500" i="0" dirty="0"/>
              <a:t>этом рассказе автор пытается показать, как сделать свою жизнь полной смысла, как прожить </a:t>
            </a:r>
            <a:r>
              <a:rPr lang="ru-RU" sz="1500" i="0" dirty="0" smtClean="0"/>
              <a:t>её </a:t>
            </a:r>
            <a:r>
              <a:rPr lang="ru-RU" sz="1500" i="0" dirty="0"/>
              <a:t>так, чтобы не было стыдно, чтобы оставить свой след в истории. Он пытается доказать, что смысл жизнь в борьбе. Автор и сам романтик и максималист, он во</a:t>
            </a:r>
            <a:r>
              <a:rPr lang="ru-RU" sz="1500" i="0" dirty="0" smtClean="0"/>
              <a:t>схищается безумной храбростью павших героев.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452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2.bp.blogspot.com/-5EXbDtzvt6M/WcJhe8LRcII/AAAAAAAAS30/n-0EeCXd9d8giHv-ljYe9ZUUFX9XeqyyACLcBGAs/s1600/DefensiveUnimportantAidi-max-1mb.gif"/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296"/>
            <a:ext cx="5764807" cy="27745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4015" y="102424"/>
            <a:ext cx="5692800" cy="684803"/>
          </a:xfrm>
        </p:spPr>
        <p:txBody>
          <a:bodyPr/>
          <a:lstStyle/>
          <a:p>
            <a:r>
              <a:rPr lang="ru-RU" sz="2400" dirty="0"/>
              <a:t>Безумству храбрых </a:t>
            </a:r>
            <a:r>
              <a:rPr lang="ru-RU" sz="2400" dirty="0" smtClean="0"/>
              <a:t>поём </a:t>
            </a:r>
            <a:r>
              <a:rPr lang="ru-RU" sz="2400" dirty="0"/>
              <a:t>мы </a:t>
            </a:r>
            <a:r>
              <a:rPr lang="ru-RU" sz="2400" dirty="0" smtClean="0"/>
              <a:t>славу</a:t>
            </a: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0191" y="614313"/>
            <a:ext cx="5472608" cy="2462213"/>
          </a:xfrm>
        </p:spPr>
        <p:txBody>
          <a:bodyPr/>
          <a:lstStyle/>
          <a:p>
            <a:pPr algn="l"/>
            <a:r>
              <a:rPr lang="ru-RU" sz="16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ru-RU" sz="16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"Безумству храбрых </a:t>
            </a:r>
            <a:r>
              <a:rPr lang="ru-RU" sz="16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поём </a:t>
            </a:r>
            <a:r>
              <a:rPr lang="ru-RU" sz="16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мы славу</a:t>
            </a:r>
            <a:r>
              <a:rPr lang="ru-RU" sz="16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r>
              <a:rPr lang="ru-RU" sz="16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Безумство </a:t>
            </a:r>
            <a:r>
              <a:rPr lang="ru-RU" sz="16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храбрых — вот мудрость </a:t>
            </a:r>
            <a:r>
              <a:rPr lang="ru-RU" sz="16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жизни! О </a:t>
            </a:r>
            <a:r>
              <a:rPr lang="ru-RU" sz="16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смелый Сокол! В бою </a:t>
            </a:r>
            <a:r>
              <a:rPr lang="ru-RU" sz="16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</a:t>
            </a:r>
            <a:r>
              <a:rPr lang="ru-RU" sz="16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врагами </a:t>
            </a:r>
            <a:r>
              <a:rPr lang="ru-RU" sz="16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истёк </a:t>
            </a:r>
            <a:r>
              <a:rPr lang="ru-RU" sz="16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ты кровью</a:t>
            </a:r>
            <a:r>
              <a:rPr lang="ru-RU" sz="16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... Но будет время - </a:t>
            </a:r>
            <a:r>
              <a:rPr lang="ru-RU" sz="16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16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капли крови </a:t>
            </a:r>
            <a:r>
              <a:rPr lang="ru-RU" sz="16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твоей горячей</a:t>
            </a:r>
            <a:r>
              <a:rPr lang="ru-RU" sz="16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как </a:t>
            </a:r>
            <a:r>
              <a:rPr lang="ru-RU" sz="16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искры, </a:t>
            </a:r>
            <a:endParaRPr lang="ru-RU" sz="1600" i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16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вспыхнут </a:t>
            </a:r>
            <a:r>
              <a:rPr lang="ru-RU" sz="16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 мраке жизни и много </a:t>
            </a:r>
            <a:r>
              <a:rPr lang="ru-RU" sz="16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смелых сердец </a:t>
            </a:r>
            <a:r>
              <a:rPr lang="ru-RU" sz="16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зажгут безумной жаждой свободы, света!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ru-RU" sz="16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Пускай </a:t>
            </a:r>
            <a:r>
              <a:rPr lang="ru-RU" sz="16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ты умер!.. Но в песне смелых и сильных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духом всегда ты будешь живым примером</a:t>
            </a:r>
            <a:r>
              <a:rPr lang="ru-RU" sz="16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призывом </a:t>
            </a:r>
            <a:r>
              <a:rPr lang="ru-RU" sz="16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гордым к свободе, к свету!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    </a:t>
            </a:r>
            <a:r>
              <a:rPr lang="ru-RU" sz="16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Безумству </a:t>
            </a:r>
            <a:r>
              <a:rPr lang="ru-RU" sz="16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храбрых </a:t>
            </a:r>
            <a:r>
              <a:rPr lang="ru-RU" sz="16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поём </a:t>
            </a:r>
            <a:r>
              <a:rPr lang="ru-RU" sz="16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мы песню</a:t>
            </a:r>
            <a:r>
              <a:rPr lang="ru-RU" sz="1600" i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!...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5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r>
              <a:rPr lang="ru-RU" sz="2400" dirty="0"/>
              <a:t>ЧЕМУ УЧИТ «ПЕСНЯ О СОКОЛЕ»?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08" y="549270"/>
            <a:ext cx="562079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175" y="549270"/>
            <a:ext cx="42497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Рассказ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 тому, что лучше короткая, но яркая, полная впечатлениями и событиями жизнь, чем бесконечное скучное существование.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Лучше минута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полёта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чем годы ползания.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Лучше свобода, чем рабство.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Учит храбрости и мужеству.</a:t>
            </a:r>
          </a:p>
        </p:txBody>
      </p:sp>
    </p:spTree>
    <p:extLst>
      <p:ext uri="{BB962C8B-B14F-4D97-AF65-F5344CB8AC3E}">
        <p14:creationId xmlns:p14="http://schemas.microsoft.com/office/powerpoint/2010/main" val="295189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75" y="102424"/>
            <a:ext cx="5616624" cy="369332"/>
          </a:xfrm>
        </p:spPr>
        <p:txBody>
          <a:bodyPr/>
          <a:lstStyle/>
          <a:p>
            <a:pPr algn="ctr"/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443" y="614313"/>
            <a:ext cx="5472348" cy="2462213"/>
          </a:xfrm>
        </p:spPr>
        <p:txBody>
          <a:bodyPr/>
          <a:lstStyle/>
          <a:p>
            <a:r>
              <a:rPr lang="ru-RU" sz="1600" i="0" dirty="0" smtClean="0"/>
              <a:t>     Писатель </a:t>
            </a:r>
            <a:r>
              <a:rPr lang="ru-RU" sz="1600" i="0" dirty="0"/>
              <a:t>же уверен, что такие, как Сокол, пока одиноки, но смерть их не напрасна, их подвиг не </a:t>
            </a:r>
            <a:r>
              <a:rPr lang="ru-RU" sz="1600" i="0" dirty="0" smtClean="0"/>
              <a:t>пропадёт </a:t>
            </a:r>
            <a:r>
              <a:rPr lang="ru-RU" sz="1600" i="0" dirty="0"/>
              <a:t>бесследно, ведь </a:t>
            </a:r>
            <a:r>
              <a:rPr lang="ru-RU" sz="1600" b="1" i="0" dirty="0"/>
              <a:t>«капли крови»</a:t>
            </a:r>
            <a:r>
              <a:rPr lang="ru-RU" sz="1600" i="0" dirty="0"/>
              <a:t> их горячей, </a:t>
            </a:r>
            <a:r>
              <a:rPr lang="ru-RU" sz="1600" b="1" i="0" dirty="0"/>
              <a:t>«как искры вспыхнут во мраке жизни»</a:t>
            </a:r>
            <a:r>
              <a:rPr lang="ru-RU" sz="1600" i="0" dirty="0"/>
              <a:t>,</a:t>
            </a:r>
            <a:r>
              <a:rPr lang="ru-RU" sz="1600" b="1" i="0" dirty="0"/>
              <a:t> </a:t>
            </a:r>
            <a:r>
              <a:rPr lang="ru-RU" sz="1600" i="0" dirty="0"/>
              <a:t>а самое главное – смогут зажечь этим чувством борьбы миллионы сердец. И хотя для Максима Горького такими борцами были революционеры 90-х годов XIX века, но идея гордой, свободной и героической личности до сих пор является востребованной теми, кто не хочет прозябать всю жизнь в </a:t>
            </a:r>
            <a:r>
              <a:rPr lang="ru-RU" sz="1600" b="1" i="0" dirty="0"/>
              <a:t>«мещанском болоте».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7724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САМОСТОЯТЕЛЬНАЯ РАБОТА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668463" y="758329"/>
            <a:ext cx="2808312" cy="2215991"/>
          </a:xfrm>
        </p:spPr>
        <p:txBody>
          <a:bodyPr/>
          <a:lstStyle/>
          <a:p>
            <a:pPr algn="ctr"/>
            <a:r>
              <a:rPr lang="ru-RU" altLang="ru-RU" sz="2400" i="0" dirty="0" smtClean="0">
                <a:solidFill>
                  <a:schemeClr val="tx2">
                    <a:lumMod val="50000"/>
                  </a:schemeClr>
                </a:solidFill>
              </a:rPr>
              <a:t>Выучить отрывок из </a:t>
            </a:r>
            <a:r>
              <a:rPr lang="ru-RU" sz="2400" i="0" dirty="0" smtClean="0">
                <a:solidFill>
                  <a:schemeClr val="tx2">
                    <a:lumMod val="50000"/>
                  </a:schemeClr>
                </a:solidFill>
              </a:rPr>
              <a:t>«Песни </a:t>
            </a:r>
            <a:r>
              <a:rPr lang="ru-RU" sz="2400" i="0" dirty="0">
                <a:solidFill>
                  <a:schemeClr val="tx2">
                    <a:lumMod val="50000"/>
                  </a:schemeClr>
                </a:solidFill>
              </a:rPr>
              <a:t>о Соколе</a:t>
            </a:r>
            <a:r>
              <a:rPr lang="ru-RU" sz="2400" i="0" dirty="0" smtClean="0">
                <a:solidFill>
                  <a:schemeClr val="tx2">
                    <a:lumMod val="50000"/>
                  </a:schemeClr>
                </a:solidFill>
              </a:rPr>
              <a:t>» </a:t>
            </a:r>
            <a:r>
              <a:rPr lang="ru-RU" sz="2400" i="0" dirty="0" smtClean="0">
                <a:solidFill>
                  <a:schemeClr val="tx2">
                    <a:lumMod val="50000"/>
                  </a:schemeClr>
                </a:solidFill>
              </a:rPr>
              <a:t>«Безумству </a:t>
            </a:r>
            <a:r>
              <a:rPr lang="ru-RU" sz="2400" i="0" dirty="0">
                <a:solidFill>
                  <a:schemeClr val="tx2">
                    <a:lumMod val="50000"/>
                  </a:schemeClr>
                </a:solidFill>
              </a:rPr>
              <a:t>храбрых </a:t>
            </a:r>
            <a:r>
              <a:rPr lang="ru-RU" sz="2400" i="0" dirty="0" smtClean="0">
                <a:solidFill>
                  <a:schemeClr val="tx2">
                    <a:lumMod val="50000"/>
                  </a:schemeClr>
                </a:solidFill>
              </a:rPr>
              <a:t>поём </a:t>
            </a:r>
            <a:r>
              <a:rPr lang="ru-RU" sz="2400" i="0" dirty="0">
                <a:solidFill>
                  <a:schemeClr val="tx2">
                    <a:lumMod val="50000"/>
                  </a:schemeClr>
                </a:solidFill>
              </a:rPr>
              <a:t>мы </a:t>
            </a:r>
            <a:r>
              <a:rPr lang="ru-RU" sz="2400" i="0" dirty="0" smtClean="0">
                <a:solidFill>
                  <a:schemeClr val="tx2">
                    <a:lumMod val="50000"/>
                  </a:schemeClr>
                </a:solidFill>
              </a:rPr>
              <a:t>славу…»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 descr="https://cdn1.ozone.ru/multimedia/10178358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55" y="758329"/>
            <a:ext cx="151216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ЖАНР ПРОИЗВЕДЕНИЯ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614313"/>
            <a:ext cx="5472608" cy="923330"/>
          </a:xfrm>
        </p:spPr>
        <p:txBody>
          <a:bodyPr/>
          <a:lstStyle/>
          <a:p>
            <a:r>
              <a:rPr lang="ru-RU" sz="2000" i="0" dirty="0" smtClean="0"/>
              <a:t>     По </a:t>
            </a:r>
            <a:r>
              <a:rPr lang="ru-RU" sz="2000" i="0" dirty="0"/>
              <a:t>жанру его относят как к песне, так и к рассказу, и к стихотворению. </a:t>
            </a:r>
            <a:endParaRPr lang="ru-RU" sz="2000" i="0" dirty="0" smtClean="0"/>
          </a:p>
          <a:p>
            <a:r>
              <a:rPr lang="ru-RU" sz="2000" i="0" dirty="0" smtClean="0"/>
              <a:t>     Что </a:t>
            </a:r>
            <a:r>
              <a:rPr lang="ru-RU" sz="2000" i="0" dirty="0"/>
              <a:t>общего у этих жанров?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175" y="1550417"/>
            <a:ext cx="5616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1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Небольшой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объём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произведения. 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2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Песню 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стихотворение можно отнести к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поэзии.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176" y="2426707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kern="0" dirty="0" smtClean="0">
                <a:solidFill>
                  <a:srgbClr val="231F20"/>
                </a:solidFill>
                <a:latin typeface="Arial"/>
                <a:cs typeface="Arial"/>
              </a:rPr>
              <a:t>    Песня </a:t>
            </a:r>
            <a:r>
              <a:rPr lang="ru-RU" sz="2000" kern="0" dirty="0">
                <a:solidFill>
                  <a:srgbClr val="231F20"/>
                </a:solidFill>
                <a:latin typeface="Arial"/>
                <a:cs typeface="Arial"/>
              </a:rPr>
              <a:t>– это та часть рассказа, в которой повествуется об Уже и Соколе. </a:t>
            </a:r>
          </a:p>
        </p:txBody>
      </p:sp>
    </p:spTree>
    <p:extLst>
      <p:ext uri="{BB962C8B-B14F-4D97-AF65-F5344CB8AC3E}">
        <p14:creationId xmlns:p14="http://schemas.microsoft.com/office/powerpoint/2010/main" val="23077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884487" y="1766442"/>
            <a:ext cx="2445388" cy="1152128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04" y="102424"/>
            <a:ext cx="5167164" cy="369332"/>
          </a:xfrm>
        </p:spPr>
        <p:txBody>
          <a:bodyPr/>
          <a:lstStyle/>
          <a:p>
            <a:pPr algn="ctr"/>
            <a:r>
              <a:rPr lang="ru-RU" sz="2400" dirty="0" smtClean="0"/>
              <a:t>КОМПОЗИЦИЯ ПРОИЗВЕДЕНИЯ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2519" y="1851223"/>
            <a:ext cx="1872208" cy="923330"/>
          </a:xfrm>
        </p:spPr>
        <p:txBody>
          <a:bodyPr/>
          <a:lstStyle/>
          <a:p>
            <a:r>
              <a:rPr lang="ru-RU" sz="2000" i="0" dirty="0" smtClean="0">
                <a:solidFill>
                  <a:schemeClr val="accent4">
                    <a:lumMod val="50000"/>
                  </a:schemeClr>
                </a:solidFill>
              </a:rPr>
              <a:t>1 Вступление </a:t>
            </a:r>
          </a:p>
          <a:p>
            <a:r>
              <a:rPr lang="ru-RU" sz="2000" i="0" dirty="0" smtClean="0">
                <a:solidFill>
                  <a:schemeClr val="accent4">
                    <a:lumMod val="50000"/>
                  </a:schemeClr>
                </a:solidFill>
              </a:rPr>
              <a:t>2 Песня </a:t>
            </a:r>
          </a:p>
          <a:p>
            <a:r>
              <a:rPr lang="ru-RU" sz="2000" i="0" dirty="0" smtClean="0">
                <a:solidFill>
                  <a:schemeClr val="accent4">
                    <a:lumMod val="50000"/>
                  </a:schemeClr>
                </a:solidFill>
              </a:rPr>
              <a:t>3 Заключение</a:t>
            </a:r>
            <a:endParaRPr lang="ru-RU" sz="2000" i="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015" y="516171"/>
            <a:ext cx="56928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и во всех неоромантических произведениях Горького,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«Песне» использована кольцевая композиция,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играющая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роль художественного обрамления, а также создающая образ </a:t>
            </a: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рассказчика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– старого </a:t>
            </a: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крымского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чабана </a:t>
            </a: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Рагима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который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исполняет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саму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песню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50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75" y="102424"/>
            <a:ext cx="5616624" cy="677108"/>
          </a:xfrm>
        </p:spPr>
        <p:txBody>
          <a:bodyPr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ЛЕЖИТ В ОСНОВЕ СЮЖЕТА?</a:t>
            </a:r>
            <a:b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175" y="519073"/>
            <a:ext cx="561662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сюжете песни противопоставлены друг другу два героя: Уж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Сокол. Горькому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важно показать, что Соколы и Ужи — люди разной породы: даже при всем желании Уж никогда не сможет стать Соколом. Его не вдохновляет радость полета. Его стихия — земля, и он тоже по-своему счастлив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«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Земли творенье — землей живу я.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он свернулся в клубок на камне, гордясь собою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r>
              <a:rPr lang="ru-RU" sz="1600" dirty="0"/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Однако больше никто, кроме самого Ужа, им не гордится, а вот о погибшем гордом и смелом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Соколе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гремит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песня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волн.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191" y="669478"/>
            <a:ext cx="3312368" cy="1384995"/>
          </a:xfrm>
        </p:spPr>
        <p:txBody>
          <a:bodyPr/>
          <a:lstStyle/>
          <a:p>
            <a:r>
              <a:rPr lang="ru-RU" sz="1600" i="0" dirty="0" smtClean="0"/>
              <a:t>     </a:t>
            </a:r>
            <a:r>
              <a:rPr lang="ru-RU" sz="1800" i="0" dirty="0" smtClean="0"/>
              <a:t>Однако </a:t>
            </a:r>
            <a:r>
              <a:rPr lang="ru-RU" sz="1800" i="0" dirty="0"/>
              <a:t>больше никто, кроме самого Ужа, им не гордится, а вот о погибшем гордом и смелом Соколе, который даже в своем смертельном последнем полете остался героем, гремит песня волн.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ЛЕЖИТ В ОСНОВЕ СЮЖЕТА?</a:t>
            </a:r>
            <a:b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dirty="0"/>
          </a:p>
        </p:txBody>
      </p:sp>
      <p:pic>
        <p:nvPicPr>
          <p:cNvPr id="8194" name="Picture 2" descr="https://aforismo.ru/wp-content/uploads/2019/11/5dd08e57ee8c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51" y="830337"/>
            <a:ext cx="2016224" cy="197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55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614313"/>
            <a:ext cx="3456384" cy="2492990"/>
          </a:xfrm>
        </p:spPr>
        <p:txBody>
          <a:bodyPr/>
          <a:lstStyle/>
          <a:p>
            <a:r>
              <a:rPr lang="ru-RU" sz="1800" i="0" dirty="0" smtClean="0"/>
              <a:t>      В </a:t>
            </a:r>
            <a:r>
              <a:rPr lang="ru-RU" sz="1800" i="0" dirty="0"/>
              <a:t>этой песне есть такие слова: «О смелый Сокол! </a:t>
            </a:r>
            <a:endParaRPr lang="ru-RU" sz="1800" i="0" dirty="0" smtClean="0"/>
          </a:p>
          <a:p>
            <a:r>
              <a:rPr lang="ru-RU" sz="1800" i="0" dirty="0" smtClean="0"/>
              <a:t>В </a:t>
            </a:r>
            <a:r>
              <a:rPr lang="ru-RU" sz="1800" i="0" dirty="0"/>
              <a:t>бою с врагами истек ты кровью... Но будет время — </a:t>
            </a:r>
            <a:endParaRPr lang="ru-RU" sz="1800" i="0" dirty="0" smtClean="0"/>
          </a:p>
          <a:p>
            <a:r>
              <a:rPr lang="ru-RU" sz="1800" i="0" dirty="0" smtClean="0"/>
              <a:t>и </a:t>
            </a:r>
            <a:r>
              <a:rPr lang="ru-RU" sz="1800" i="0" dirty="0"/>
              <a:t>капли крови твоей горячей, как искры, вспыхнут во мраке жизни и много смелых сердец зажгут безумной жаждой свободы, света!».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ЛЕЖИТ В ОСНОВЕ СЮЖЕТА?</a:t>
            </a:r>
            <a:b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59" y="974353"/>
            <a:ext cx="2065413" cy="1483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193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175" y="102424"/>
            <a:ext cx="5616623" cy="369332"/>
          </a:xfrm>
        </p:spPr>
        <p:txBody>
          <a:bodyPr/>
          <a:lstStyle/>
          <a:p>
            <a:pPr algn="l" eaLnBrk="1" hangingPunct="1"/>
            <a:r>
              <a:rPr lang="ru-RU" altLang="ru-RU" sz="2400" dirty="0" smtClean="0"/>
              <a:t> РОЛЬ ПЕЙЗАЖНОГО ОБРАМЛЕНИЯ </a:t>
            </a:r>
            <a:endParaRPr lang="ru-RU" altLang="ru-RU" sz="2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182" y="542305"/>
            <a:ext cx="5544615" cy="2606548"/>
          </a:xfrm>
          <a:prstGeom prst="rect">
            <a:avLst/>
          </a:prstGeom>
        </p:spPr>
        <p:txBody>
          <a:bodyPr lIns="51499" tIns="25750" rIns="51499" bIns="25750"/>
          <a:lstStyle/>
          <a:p>
            <a:pPr eaLnBrk="1" hangingPunct="1"/>
            <a:r>
              <a:rPr lang="ru-RU" altLang="ru-RU" sz="1600" i="0" dirty="0" smtClean="0"/>
              <a:t>     </a:t>
            </a:r>
            <a:r>
              <a:rPr lang="ru-RU" altLang="ru-RU" sz="1500" i="0" dirty="0" smtClean="0"/>
              <a:t>Это </a:t>
            </a:r>
            <a:r>
              <a:rPr lang="ru-RU" altLang="ru-RU" sz="1500" i="0" dirty="0"/>
              <a:t>фон, на котором разворачивается сказочный </a:t>
            </a:r>
            <a:r>
              <a:rPr lang="ru-RU" altLang="ru-RU" sz="1500" i="0" dirty="0" smtClean="0"/>
              <a:t>сюжет. </a:t>
            </a:r>
            <a:r>
              <a:rPr lang="ru-RU" altLang="ru-RU" sz="1500" i="0" dirty="0"/>
              <a:t>О</a:t>
            </a:r>
            <a:r>
              <a:rPr lang="ru-RU" altLang="ru-RU" sz="1500" i="0" dirty="0" smtClean="0"/>
              <a:t>духотворенность </a:t>
            </a:r>
            <a:r>
              <a:rPr lang="ru-RU" altLang="ru-RU" sz="1500" i="0" dirty="0"/>
              <a:t>природы помогает естественнее воспринять песню волн в главной части произведения.</a:t>
            </a:r>
          </a:p>
          <a:p>
            <a:pPr eaLnBrk="1" hangingPunct="1"/>
            <a:r>
              <a:rPr lang="ru-RU" altLang="ru-RU" sz="1500" i="0" dirty="0" smtClean="0"/>
              <a:t>     Природа </a:t>
            </a:r>
            <a:r>
              <a:rPr lang="ru-RU" altLang="ru-RU" sz="1500" i="0" dirty="0"/>
              <a:t>является и героем произведения: море слушает грозную песню волн и таит в себе реальные признаки пробуждения.</a:t>
            </a:r>
          </a:p>
          <a:p>
            <a:pPr eaLnBrk="1" hangingPunct="1"/>
            <a:r>
              <a:rPr lang="ru-RU" altLang="ru-RU" sz="1500" i="0" dirty="0" smtClean="0"/>
              <a:t>     Пейзаж </a:t>
            </a:r>
            <a:r>
              <a:rPr lang="ru-RU" altLang="ru-RU" sz="1500" i="0" dirty="0"/>
              <a:t>является средством характеристики эмоционального состояния рассказчика, средством выражения авторской позиции.</a:t>
            </a:r>
          </a:p>
          <a:p>
            <a:pPr eaLnBrk="1" hangingPunct="1"/>
            <a:r>
              <a:rPr lang="ru-RU" altLang="ru-RU" sz="1500" i="0" dirty="0" smtClean="0"/>
              <a:t>     Пейзаж </a:t>
            </a:r>
            <a:r>
              <a:rPr lang="ru-RU" altLang="ru-RU" sz="1500" i="0" dirty="0"/>
              <a:t>связывает сказку с окружающей действительностью.</a:t>
            </a:r>
          </a:p>
        </p:txBody>
      </p:sp>
    </p:spTree>
    <p:extLst>
      <p:ext uri="{BB962C8B-B14F-4D97-AF65-F5344CB8AC3E}">
        <p14:creationId xmlns:p14="http://schemas.microsoft.com/office/powerpoint/2010/main" val="22422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75" y="102424"/>
            <a:ext cx="5616624" cy="369332"/>
          </a:xfrm>
        </p:spPr>
        <p:txBody>
          <a:bodyPr/>
          <a:lstStyle/>
          <a:p>
            <a:pPr algn="ctr"/>
            <a:r>
              <a:rPr lang="ru-RU" altLang="ru-RU" sz="2400" dirty="0"/>
              <a:t>РОЛЬ ПЕЙЗАЖНОГО ОБРАМЛЕНИЯ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183" y="614313"/>
            <a:ext cx="5472608" cy="246221"/>
          </a:xfrm>
        </p:spPr>
        <p:txBody>
          <a:bodyPr/>
          <a:lstStyle/>
          <a:p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 Пейзаж объединяет </a:t>
            </a:r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начало и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конец произведения.</a:t>
            </a:r>
            <a:endParaRPr lang="ru-RU" sz="1600" i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183" y="902345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Что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кажется необыкновенным в описании природы?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Природа в произведении одухотворена.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183" y="1406401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Этот прием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называется олицетворением. При помощи такого художественного приема перед нами оживают в произведении различные предметы. Они наделены чувствами, мыслями, поступками, речью. Олицетворение помогает читателю ясно увидеть и услышать эти предметы.</a:t>
            </a:r>
          </a:p>
        </p:txBody>
      </p:sp>
    </p:spTree>
    <p:extLst>
      <p:ext uri="{BB962C8B-B14F-4D97-AF65-F5344CB8AC3E}">
        <p14:creationId xmlns:p14="http://schemas.microsoft.com/office/powerpoint/2010/main" val="410190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6571</TotalTime>
  <Words>1373</Words>
  <Application>Microsoft Office PowerPoint</Application>
  <PresentationFormat>Произвольный</PresentationFormat>
  <Paragraphs>121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Литература </vt:lpstr>
      <vt:lpstr>Презентация PowerPoint</vt:lpstr>
      <vt:lpstr>ЖАНР ПРОИЗВЕДЕНИЯ</vt:lpstr>
      <vt:lpstr>КОМПОЗИЦИЯ ПРОИЗВЕДЕНИЯ</vt:lpstr>
      <vt:lpstr>ЧТО ЛЕЖИТ В ОСНОВЕ СЮЖЕТА? </vt:lpstr>
      <vt:lpstr>ЧТО ЛЕЖИТ В ОСНОВЕ СЮЖЕТА? </vt:lpstr>
      <vt:lpstr>ЧТО ЛЕЖИТ В ОСНОВЕ СЮЖЕТА? </vt:lpstr>
      <vt:lpstr> РОЛЬ ПЕЙЗАЖНОГО ОБРАМЛЕНИЯ </vt:lpstr>
      <vt:lpstr>РОЛЬ ПЕЙЗАЖНОГО ОБРАМЛЕНИЯ</vt:lpstr>
      <vt:lpstr>ХУДОЖЕСТВЕННЫЕ ПРИЁМЫ В ПЕСНЕ</vt:lpstr>
      <vt:lpstr>РАЗМЕР СТИХА В «ПЕСНЕ О СОКОЛЕ»</vt:lpstr>
      <vt:lpstr>Презентация PowerPoint</vt:lpstr>
      <vt:lpstr>Презентация PowerPoint</vt:lpstr>
      <vt:lpstr>СЮЖЕТ</vt:lpstr>
      <vt:lpstr>СЮЖЕТ</vt:lpstr>
      <vt:lpstr>СЮЖЕТ</vt:lpstr>
      <vt:lpstr>ЖИЗНЕННАЯ ПОЗИЦИЯ ГЕРОЕВ</vt:lpstr>
      <vt:lpstr>ЖИЗНЕННАЯ ПОЗИЦИЯ ГЕРОЕВ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Безумству храбрых поём мы славу </vt:lpstr>
      <vt:lpstr>ЧЕМУ УЧИТ «ПЕСНЯ О СОКОЛЕ»?</vt:lpstr>
      <vt:lpstr>Презентация PowerPoint</vt:lpstr>
      <vt:lpstr>САМОСТОЯТЕЛЬНАЯ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</dc:title>
  <dc:creator>QWERTY</dc:creator>
  <cp:lastModifiedBy>Lenova 330 pro A6</cp:lastModifiedBy>
  <cp:revision>464</cp:revision>
  <dcterms:created xsi:type="dcterms:W3CDTF">2020-04-13T08:05:16Z</dcterms:created>
  <dcterms:modified xsi:type="dcterms:W3CDTF">2020-11-10T07:37:08Z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