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348" r:id="rId3"/>
    <p:sldId id="351" r:id="rId4"/>
    <p:sldId id="352" r:id="rId5"/>
    <p:sldId id="349" r:id="rId6"/>
    <p:sldId id="353" r:id="rId7"/>
    <p:sldId id="354" r:id="rId8"/>
    <p:sldId id="355" r:id="rId9"/>
    <p:sldId id="370" r:id="rId10"/>
    <p:sldId id="356" r:id="rId11"/>
    <p:sldId id="369" r:id="rId12"/>
    <p:sldId id="372" r:id="rId13"/>
    <p:sldId id="368" r:id="rId14"/>
    <p:sldId id="358" r:id="rId15"/>
    <p:sldId id="374" r:id="rId16"/>
    <p:sldId id="378" r:id="rId17"/>
    <p:sldId id="373" r:id="rId18"/>
    <p:sldId id="371" r:id="rId19"/>
    <p:sldId id="365" r:id="rId20"/>
    <p:sldId id="366" r:id="rId21"/>
    <p:sldId id="379" r:id="rId22"/>
    <p:sldId id="375" r:id="rId23"/>
    <p:sldId id="376" r:id="rId24"/>
    <p:sldId id="377" r:id="rId25"/>
    <p:sldId id="367" r:id="rId26"/>
    <p:sldId id="301" r:id="rId27"/>
  </p:sldIdLst>
  <p:sldSz cx="5768975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595" autoAdjust="0"/>
  </p:normalViewPr>
  <p:slideViewPr>
    <p:cSldViewPr>
      <p:cViewPr varScale="1">
        <p:scale>
          <a:sx n="142" d="100"/>
          <a:sy n="142" d="100"/>
        </p:scale>
        <p:origin x="822" y="108"/>
      </p:cViewPr>
      <p:guideLst>
        <p:guide orient="horz" pos="2880"/>
        <p:guide pos="216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39DB4-9260-451B-A13E-BCAF69CD3BF7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0225" y="242888"/>
            <a:ext cx="2165350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019F1-A6E5-475D-98B1-42519B9E81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948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673" y="1005903"/>
            <a:ext cx="4903629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5346" y="1817116"/>
            <a:ext cx="40382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449" y="746316"/>
            <a:ext cx="250950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71023" y="746316"/>
            <a:ext cx="250950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85" y="71164"/>
            <a:ext cx="5653977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43728-C891-4DD8-88C1-CBAA4A51D3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503581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77" y="536168"/>
            <a:ext cx="5653977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66885" y="71164"/>
            <a:ext cx="5653977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346" y="982040"/>
            <a:ext cx="489628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1452" y="3017710"/>
            <a:ext cx="184607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449" y="3017710"/>
            <a:ext cx="13268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3662" y="3017710"/>
            <a:ext cx="13268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putdor.ru/upload/iblock/1fd/1fdc4a31fc04b7c73ed7ab7a6d949f72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8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36687" y="250826"/>
            <a:ext cx="4080510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lang="ru-RU" sz="3400" spc="-5" dirty="0"/>
              <a:t>Литература </a:t>
            </a:r>
            <a:endParaRPr sz="3400" dirty="0"/>
          </a:p>
        </p:txBody>
      </p:sp>
      <p:sp>
        <p:nvSpPr>
          <p:cNvPr id="5" name="object 5"/>
          <p:cNvSpPr/>
          <p:nvPr/>
        </p:nvSpPr>
        <p:spPr>
          <a:xfrm>
            <a:off x="436215" y="1549509"/>
            <a:ext cx="344170" cy="998592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68263" y="1561981"/>
            <a:ext cx="3384376" cy="1428596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2384" marR="1048385" algn="ctr">
              <a:spcBef>
                <a:spcPts val="1160"/>
              </a:spcBef>
            </a:pPr>
            <a:r>
              <a:rPr lang="ru-RU" altLang="ru-RU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 Горький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2384" marR="1048385" algn="ctr">
              <a:spcBef>
                <a:spcPts val="1160"/>
              </a:spcBef>
            </a:pPr>
            <a:endParaRPr sz="2400" b="1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688347" y="212868"/>
            <a:ext cx="634365" cy="634365"/>
            <a:chOff x="4686759" y="212867"/>
            <a:chExt cx="634365" cy="634365"/>
          </a:xfrm>
        </p:grpSpPr>
        <p:sp>
          <p:nvSpPr>
            <p:cNvPr id="9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918851" y="246463"/>
            <a:ext cx="173355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400" b="1" spc="1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13287" y="555625"/>
            <a:ext cx="594184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400" b="1" dirty="0">
              <a:latin typeface="Arial"/>
              <a:cs typeface="Arial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87" y="250825"/>
            <a:ext cx="609600" cy="609600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693" y="1356030"/>
            <a:ext cx="1696876" cy="1387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/>
              <a:t>РАННЕЕ ТВОРЧЕСТВО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183" y="614313"/>
            <a:ext cx="3888432" cy="2735815"/>
          </a:xfrm>
          <a:prstGeom prst="rect">
            <a:avLst/>
          </a:prstGeom>
        </p:spPr>
        <p:txBody>
          <a:bodyPr lIns="51499" tIns="25750" rIns="51499" bIns="25750"/>
          <a:lstStyle/>
          <a:p>
            <a:pPr eaLnBrk="1" hangingPunct="1">
              <a:defRPr/>
            </a:pPr>
            <a:r>
              <a:rPr lang="ru-RU" sz="1600" i="0" dirty="0" smtClean="0"/>
              <a:t>     Горький </a:t>
            </a:r>
            <a:r>
              <a:rPr lang="ru-RU" sz="1600" i="0" dirty="0"/>
              <a:t>начинал </a:t>
            </a:r>
            <a:r>
              <a:rPr lang="ru-RU" sz="1600" i="0" dirty="0" smtClean="0"/>
              <a:t>как провинциальный </a:t>
            </a:r>
            <a:r>
              <a:rPr lang="ru-RU" sz="1600" i="0" dirty="0" smtClean="0"/>
              <a:t>газетчик. Псевдоним </a:t>
            </a:r>
            <a:r>
              <a:rPr lang="ru-RU" sz="1600" i="0" dirty="0" err="1" smtClean="0"/>
              <a:t>М.Горький</a:t>
            </a:r>
            <a:r>
              <a:rPr lang="ru-RU" sz="1600" i="0" dirty="0" smtClean="0"/>
              <a:t> </a:t>
            </a:r>
            <a:r>
              <a:rPr lang="ru-RU" sz="1600" i="0" dirty="0" smtClean="0"/>
              <a:t>появился </a:t>
            </a:r>
            <a:r>
              <a:rPr lang="ru-RU" sz="1600" i="0" dirty="0" smtClean="0"/>
              <a:t>в </a:t>
            </a:r>
            <a:r>
              <a:rPr lang="ru-RU" sz="1600" i="0" dirty="0"/>
              <a:t>1892 </a:t>
            </a:r>
            <a:r>
              <a:rPr lang="ru-RU" sz="1600" i="0" dirty="0" smtClean="0"/>
              <a:t>в </a:t>
            </a:r>
            <a:r>
              <a:rPr lang="ru-RU" sz="1600" i="0" dirty="0" err="1" smtClean="0"/>
              <a:t>тифлисской</a:t>
            </a:r>
            <a:r>
              <a:rPr lang="ru-RU" sz="1600" i="0" dirty="0" smtClean="0"/>
              <a:t> </a:t>
            </a:r>
            <a:r>
              <a:rPr lang="ru-RU" sz="1600" i="0" dirty="0"/>
              <a:t>газете «Кавказ», где был напечатан первый рассказ «Макар </a:t>
            </a:r>
            <a:r>
              <a:rPr lang="ru-RU" sz="1600" i="0" dirty="0" err="1"/>
              <a:t>Чудра</a:t>
            </a:r>
            <a:r>
              <a:rPr lang="ru-RU" sz="1600" i="0" dirty="0"/>
              <a:t>». </a:t>
            </a:r>
            <a:endParaRPr lang="ru-RU" sz="1600" i="0" dirty="0" smtClean="0"/>
          </a:p>
          <a:p>
            <a:pPr eaLnBrk="1" hangingPunct="1">
              <a:defRPr/>
            </a:pPr>
            <a:r>
              <a:rPr lang="ru-RU" sz="1600" i="0" dirty="0"/>
              <a:t> </a:t>
            </a:r>
            <a:r>
              <a:rPr lang="ru-RU" sz="1600" i="0" dirty="0" smtClean="0"/>
              <a:t>    </a:t>
            </a:r>
            <a:r>
              <a:rPr lang="ru-RU" sz="1600" i="0" dirty="0" smtClean="0"/>
              <a:t>В 1895 г., </a:t>
            </a:r>
            <a:r>
              <a:rPr lang="ru-RU" sz="1600" i="0" dirty="0"/>
              <a:t>благодаря помощи </a:t>
            </a:r>
            <a:r>
              <a:rPr lang="ru-RU" sz="1600" i="0" dirty="0" err="1" smtClean="0"/>
              <a:t>В.Г.Короленко</a:t>
            </a:r>
            <a:r>
              <a:rPr lang="ru-RU" sz="1600" i="0" dirty="0"/>
              <a:t>, </a:t>
            </a:r>
            <a:r>
              <a:rPr lang="ru-RU" sz="1600" i="0" dirty="0" smtClean="0"/>
              <a:t>опубликовался </a:t>
            </a:r>
            <a:endParaRPr lang="ru-RU" sz="1600" i="0" dirty="0" smtClean="0"/>
          </a:p>
          <a:p>
            <a:pPr eaLnBrk="1" hangingPunct="1">
              <a:defRPr/>
            </a:pPr>
            <a:r>
              <a:rPr lang="ru-RU" sz="1600" i="0" dirty="0" smtClean="0"/>
              <a:t>в </a:t>
            </a:r>
            <a:r>
              <a:rPr lang="ru-RU" sz="1600" i="0" dirty="0"/>
              <a:t>популярнейшем журнале «Русское богатство</a:t>
            </a:r>
            <a:r>
              <a:rPr lang="ru-RU" sz="1600" i="0" dirty="0" smtClean="0"/>
              <a:t>» (</a:t>
            </a:r>
            <a:r>
              <a:rPr lang="ru-RU" sz="1600" i="0" dirty="0"/>
              <a:t>рассказ «</a:t>
            </a:r>
            <a:r>
              <a:rPr lang="ru-RU" sz="1600" i="0" dirty="0" err="1"/>
              <a:t>Челкаш</a:t>
            </a:r>
            <a:r>
              <a:rPr lang="ru-RU" sz="1600" i="0" dirty="0"/>
              <a:t>»).</a:t>
            </a:r>
            <a:endParaRPr lang="ru-RU" sz="1800" i="0" dirty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i="0" dirty="0" smtClean="0"/>
              <a:t> </a:t>
            </a:r>
            <a:endParaRPr lang="ru-RU" sz="1800" i="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623" y="758329"/>
            <a:ext cx="1368152" cy="207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52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/>
              <a:t>РАННЕЕ ТВОРЧЕСТВО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183" y="542305"/>
            <a:ext cx="3816424" cy="2621937"/>
          </a:xfrm>
          <a:prstGeom prst="rect">
            <a:avLst/>
          </a:prstGeom>
        </p:spPr>
        <p:txBody>
          <a:bodyPr lIns="51499" tIns="25750" rIns="51499" bIns="25750"/>
          <a:lstStyle/>
          <a:p>
            <a:pPr eaLnBrk="1" hangingPunct="1">
              <a:defRPr/>
            </a:pPr>
            <a:r>
              <a:rPr lang="ru-RU" sz="1700" i="0" dirty="0" smtClean="0"/>
              <a:t>     </a:t>
            </a:r>
            <a:r>
              <a:rPr lang="ru-RU" sz="1500" i="0" dirty="0" smtClean="0"/>
              <a:t>В </a:t>
            </a:r>
            <a:r>
              <a:rPr lang="ru-RU" sz="1500" i="0" dirty="0" smtClean="0"/>
              <a:t>1898 г</a:t>
            </a:r>
            <a:r>
              <a:rPr lang="ru-RU" sz="1500" i="0" dirty="0" smtClean="0"/>
              <a:t>. в Петербурге вышла книга «Очерки и рассказы», имевшая сенсационный успех.</a:t>
            </a:r>
          </a:p>
          <a:p>
            <a:pPr eaLnBrk="1" hangingPunct="1">
              <a:defRPr/>
            </a:pPr>
            <a:r>
              <a:rPr lang="ru-RU" sz="1500" i="0" dirty="0" smtClean="0"/>
              <a:t>     В </a:t>
            </a:r>
            <a:r>
              <a:rPr lang="ru-RU" sz="1500" i="0" dirty="0" smtClean="0"/>
              <a:t>1899 г</a:t>
            </a:r>
            <a:r>
              <a:rPr lang="ru-RU" sz="1500" i="0" dirty="0" smtClean="0"/>
              <a:t>. появились поэма </a:t>
            </a:r>
          </a:p>
          <a:p>
            <a:pPr eaLnBrk="1" hangingPunct="1">
              <a:defRPr/>
            </a:pPr>
            <a:r>
              <a:rPr lang="ru-RU" sz="1500" i="0" dirty="0" smtClean="0"/>
              <a:t>в прозе «Двадцать шесть и </a:t>
            </a:r>
            <a:r>
              <a:rPr lang="ru-RU" sz="1500" i="0" dirty="0" smtClean="0"/>
              <a:t>одна»</a:t>
            </a:r>
          </a:p>
          <a:p>
            <a:pPr eaLnBrk="1" hangingPunct="1">
              <a:defRPr/>
            </a:pPr>
            <a:r>
              <a:rPr lang="ru-RU" sz="1500" i="0" dirty="0" smtClean="0"/>
              <a:t>и </a:t>
            </a:r>
            <a:r>
              <a:rPr lang="ru-RU" sz="1500" i="0" dirty="0" smtClean="0"/>
              <a:t>первая </a:t>
            </a:r>
            <a:r>
              <a:rPr lang="ru-RU" sz="1500" i="0" dirty="0" smtClean="0"/>
              <a:t>большая повесть </a:t>
            </a:r>
            <a:r>
              <a:rPr lang="ru-RU" sz="1500" i="0" dirty="0" smtClean="0"/>
              <a:t>«Фома Гордеев». </a:t>
            </a:r>
          </a:p>
          <a:p>
            <a:pPr eaLnBrk="1" hangingPunct="1">
              <a:defRPr/>
            </a:pPr>
            <a:r>
              <a:rPr lang="ru-RU" sz="1500" i="0" dirty="0" smtClean="0"/>
              <a:t>     Слава Горького росла </a:t>
            </a:r>
            <a:r>
              <a:rPr lang="ru-RU" sz="1500" i="0" dirty="0" smtClean="0"/>
              <a:t>с невероятной </a:t>
            </a:r>
            <a:r>
              <a:rPr lang="ru-RU" sz="1500" i="0" dirty="0" smtClean="0"/>
              <a:t>быстротой и вскоре сравнялась с популярностью </a:t>
            </a:r>
            <a:r>
              <a:rPr lang="ru-RU" sz="1500" i="0" dirty="0" err="1" smtClean="0"/>
              <a:t>А.П.Чехова</a:t>
            </a:r>
            <a:r>
              <a:rPr lang="ru-RU" sz="1500" i="0" dirty="0" smtClean="0"/>
              <a:t> </a:t>
            </a:r>
            <a:r>
              <a:rPr lang="ru-RU" sz="1500" i="0" dirty="0" smtClean="0"/>
              <a:t>и </a:t>
            </a:r>
            <a:r>
              <a:rPr lang="ru-RU" sz="1500" i="0" dirty="0" err="1" smtClean="0"/>
              <a:t>Л.Н.Толстого</a:t>
            </a:r>
            <a:r>
              <a:rPr lang="ru-RU" sz="1500" i="0" dirty="0" smtClean="0"/>
              <a:t>. </a:t>
            </a:r>
            <a:endParaRPr lang="ru-RU" sz="1500" i="0" dirty="0"/>
          </a:p>
        </p:txBody>
      </p:sp>
      <p:pic>
        <p:nvPicPr>
          <p:cNvPr id="6146" name="Picture 2" descr="http://alternathistory.com/wp-content/uploads/2020/01/karikatury-pobejdennym-04-544x76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231" y="1874987"/>
            <a:ext cx="864095" cy="117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d2zofuu73zurgl.cloudfront.net/vnikitskom/cloned-images/auction_105/lots/import_0/211/1/a_ignore_q_80_w_1000_c_limit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695" y="608979"/>
            <a:ext cx="848261" cy="115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567" y="974353"/>
            <a:ext cx="897632" cy="115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23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191" y="614313"/>
            <a:ext cx="3888432" cy="2708434"/>
          </a:xfrm>
        </p:spPr>
        <p:txBody>
          <a:bodyPr/>
          <a:lstStyle/>
          <a:p>
            <a:r>
              <a:rPr lang="ru-RU" sz="1800" i="0" dirty="0" smtClean="0"/>
              <a:t>     В </a:t>
            </a:r>
            <a:r>
              <a:rPr lang="ru-RU" sz="1800" i="0" dirty="0"/>
              <a:t>1900–1901 годах пишет </a:t>
            </a:r>
            <a:endParaRPr lang="ru-RU" sz="1800" i="0" dirty="0" smtClean="0"/>
          </a:p>
          <a:p>
            <a:r>
              <a:rPr lang="ru-RU" sz="1800" i="0" dirty="0" smtClean="0"/>
              <a:t>роман </a:t>
            </a:r>
            <a:r>
              <a:rPr lang="ru-RU" sz="1800" i="0" dirty="0"/>
              <a:t>«Трое», знакомится с Антоном Чеховым и Львом </a:t>
            </a:r>
            <a:r>
              <a:rPr lang="ru-RU" sz="1800" i="0" dirty="0" smtClean="0"/>
              <a:t>Толстым</a:t>
            </a:r>
            <a:r>
              <a:rPr lang="ru-RU" sz="1800" i="0" dirty="0" smtClean="0"/>
              <a:t>.</a:t>
            </a:r>
          </a:p>
          <a:p>
            <a:r>
              <a:rPr lang="ru-RU" sz="1800" i="0" dirty="0"/>
              <a:t> </a:t>
            </a:r>
            <a:r>
              <a:rPr lang="ru-RU" sz="1800" i="0" dirty="0" smtClean="0"/>
              <a:t>    </a:t>
            </a:r>
            <a:r>
              <a:rPr lang="ru-RU" sz="1800" i="0" dirty="0" smtClean="0"/>
              <a:t>В </a:t>
            </a:r>
            <a:r>
              <a:rPr lang="ru-RU" sz="1800" i="0" dirty="0"/>
              <a:t>1902 году ему было </a:t>
            </a:r>
            <a:endParaRPr lang="ru-RU" sz="1800" i="0" dirty="0" smtClean="0"/>
          </a:p>
          <a:p>
            <a:r>
              <a:rPr lang="ru-RU" sz="1800" i="0" dirty="0" smtClean="0"/>
              <a:t>присвоено </a:t>
            </a:r>
            <a:r>
              <a:rPr lang="ru-RU" sz="1800" i="0" dirty="0"/>
              <a:t>звание члена Императорской академии наук, однако по приказу Николая II вскоре признано </a:t>
            </a:r>
            <a:r>
              <a:rPr lang="ru-RU" sz="1800" i="0" dirty="0" smtClean="0"/>
              <a:t>недействительным</a:t>
            </a:r>
            <a:r>
              <a:rPr lang="ru-RU" sz="1800" i="0" dirty="0"/>
              <a:t>.</a:t>
            </a:r>
          </a:p>
          <a:p>
            <a:endParaRPr lang="ru-RU" dirty="0"/>
          </a:p>
        </p:txBody>
      </p:sp>
      <p:pic>
        <p:nvPicPr>
          <p:cNvPr id="4" name="Picture 4" descr="250px-1900_yasnaya_polyana-gorky_and_tolsto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647" y="1622425"/>
            <a:ext cx="1081146" cy="1496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551" y="660763"/>
            <a:ext cx="1008112" cy="141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97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75" y="102424"/>
            <a:ext cx="5616624" cy="369332"/>
          </a:xfrm>
        </p:spPr>
        <p:txBody>
          <a:bodyPr/>
          <a:lstStyle/>
          <a:p>
            <a:pPr algn="ctr"/>
            <a:r>
              <a:rPr lang="ru-RU" altLang="ru-RU" sz="2400" dirty="0" smtClean="0">
                <a:latin typeface="Arial" charset="0"/>
              </a:rPr>
              <a:t>ВЕРШИНА РАННЕГО ТВОРЧЕСТВА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184" y="542305"/>
            <a:ext cx="4680519" cy="2462213"/>
          </a:xfrm>
        </p:spPr>
        <p:txBody>
          <a:bodyPr/>
          <a:lstStyle/>
          <a:p>
            <a:pPr eaLnBrk="1" hangingPunct="1"/>
            <a:r>
              <a:rPr lang="ru-RU" altLang="ru-RU" sz="1600" i="0" dirty="0" smtClean="0">
                <a:solidFill>
                  <a:srgbClr val="32110C"/>
                </a:solidFill>
                <a:latin typeface="Arial" charset="0"/>
              </a:rPr>
              <a:t>     Вершина </a:t>
            </a:r>
            <a:r>
              <a:rPr lang="ru-RU" altLang="ru-RU" sz="1600" i="0" dirty="0">
                <a:solidFill>
                  <a:srgbClr val="32110C"/>
                </a:solidFill>
                <a:latin typeface="Arial" charset="0"/>
              </a:rPr>
              <a:t>раннего творчества, пьеса </a:t>
            </a:r>
            <a:endParaRPr lang="ru-RU" altLang="ru-RU" sz="1600" i="0" dirty="0" smtClean="0">
              <a:solidFill>
                <a:srgbClr val="32110C"/>
              </a:solidFill>
              <a:latin typeface="Arial" charset="0"/>
            </a:endParaRPr>
          </a:p>
          <a:p>
            <a:pPr eaLnBrk="1" hangingPunct="1"/>
            <a:r>
              <a:rPr lang="ru-RU" altLang="ru-RU" sz="1600" i="0" dirty="0" smtClean="0">
                <a:solidFill>
                  <a:srgbClr val="32110C"/>
                </a:solidFill>
                <a:latin typeface="Arial" charset="0"/>
              </a:rPr>
              <a:t>«</a:t>
            </a:r>
            <a:r>
              <a:rPr lang="ru-RU" altLang="ru-RU" sz="1600" i="0" dirty="0">
                <a:solidFill>
                  <a:srgbClr val="32110C"/>
                </a:solidFill>
                <a:latin typeface="Arial" charset="0"/>
              </a:rPr>
              <a:t>На дне», в огромной степени обязана своей славой постановке </a:t>
            </a:r>
            <a:r>
              <a:rPr lang="ru-RU" altLang="ru-RU" sz="1600" i="0" dirty="0" err="1" smtClean="0">
                <a:solidFill>
                  <a:srgbClr val="32110C"/>
                </a:solidFill>
                <a:latin typeface="Arial" charset="0"/>
              </a:rPr>
              <a:t>К.С.Станиславского</a:t>
            </a:r>
            <a:r>
              <a:rPr lang="ru-RU" altLang="ru-RU" sz="1600" i="0" dirty="0" smtClean="0">
                <a:solidFill>
                  <a:srgbClr val="32110C"/>
                </a:solidFill>
                <a:latin typeface="Arial" charset="0"/>
              </a:rPr>
              <a:t> </a:t>
            </a:r>
            <a:r>
              <a:rPr lang="ru-RU" altLang="ru-RU" sz="1600" i="0" dirty="0">
                <a:solidFill>
                  <a:srgbClr val="32110C"/>
                </a:solidFill>
                <a:latin typeface="Arial" charset="0"/>
              </a:rPr>
              <a:t>в Московском художественном </a:t>
            </a:r>
            <a:r>
              <a:rPr lang="ru-RU" altLang="ru-RU" sz="1600" i="0" dirty="0" smtClean="0">
                <a:solidFill>
                  <a:srgbClr val="32110C"/>
                </a:solidFill>
                <a:latin typeface="Arial" charset="0"/>
              </a:rPr>
              <a:t>театре (</a:t>
            </a:r>
            <a:r>
              <a:rPr lang="ru-RU" altLang="ru-RU" sz="1600" i="0" dirty="0" smtClean="0">
                <a:solidFill>
                  <a:srgbClr val="32110C"/>
                </a:solidFill>
                <a:latin typeface="Arial" charset="0"/>
              </a:rPr>
              <a:t>1902 г</a:t>
            </a:r>
            <a:r>
              <a:rPr lang="ru-RU" altLang="ru-RU" sz="1600" i="0" dirty="0" smtClean="0">
                <a:solidFill>
                  <a:srgbClr val="32110C"/>
                </a:solidFill>
                <a:latin typeface="Arial" charset="0"/>
              </a:rPr>
              <a:t>.) </a:t>
            </a:r>
            <a:endParaRPr lang="ru-RU" altLang="ru-RU" sz="1600" i="0" dirty="0" smtClean="0">
              <a:solidFill>
                <a:srgbClr val="32110C"/>
              </a:solidFill>
              <a:latin typeface="Arial" charset="0"/>
            </a:endParaRPr>
          </a:p>
          <a:p>
            <a:pPr eaLnBrk="1" hangingPunct="1"/>
            <a:r>
              <a:rPr lang="ru-RU" altLang="ru-RU" sz="1600" i="0" dirty="0">
                <a:solidFill>
                  <a:srgbClr val="32110C"/>
                </a:solidFill>
                <a:latin typeface="Arial" charset="0"/>
              </a:rPr>
              <a:t> </a:t>
            </a:r>
            <a:r>
              <a:rPr lang="ru-RU" altLang="ru-RU" sz="1600" i="0" dirty="0" smtClean="0">
                <a:solidFill>
                  <a:srgbClr val="32110C"/>
                </a:solidFill>
                <a:latin typeface="Arial" charset="0"/>
              </a:rPr>
              <a:t>    </a:t>
            </a:r>
            <a:r>
              <a:rPr lang="ru-RU" altLang="ru-RU" sz="1600" i="0" dirty="0" smtClean="0">
                <a:solidFill>
                  <a:srgbClr val="32110C"/>
                </a:solidFill>
                <a:latin typeface="Arial" charset="0"/>
              </a:rPr>
              <a:t>В 1903 г</a:t>
            </a:r>
            <a:r>
              <a:rPr lang="ru-RU" altLang="ru-RU" sz="1600" i="0" dirty="0" smtClean="0">
                <a:solidFill>
                  <a:srgbClr val="32110C"/>
                </a:solidFill>
                <a:latin typeface="Arial" charset="0"/>
              </a:rPr>
              <a:t>. </a:t>
            </a:r>
            <a:r>
              <a:rPr lang="ru-RU" altLang="ru-RU" sz="1600" i="0" dirty="0">
                <a:solidFill>
                  <a:srgbClr val="32110C"/>
                </a:solidFill>
                <a:latin typeface="Arial" charset="0"/>
              </a:rPr>
              <a:t>в берлинском </a:t>
            </a:r>
            <a:r>
              <a:rPr lang="ru-RU" altLang="ru-RU" sz="1600" i="0" dirty="0" err="1">
                <a:solidFill>
                  <a:srgbClr val="32110C"/>
                </a:solidFill>
                <a:latin typeface="Arial" charset="0"/>
              </a:rPr>
              <a:t>Kleines</a:t>
            </a:r>
            <a:r>
              <a:rPr lang="ru-RU" altLang="ru-RU" sz="1600" i="0" dirty="0">
                <a:solidFill>
                  <a:srgbClr val="32110C"/>
                </a:solidFill>
                <a:latin typeface="Arial" charset="0"/>
              </a:rPr>
              <a:t> </a:t>
            </a:r>
            <a:r>
              <a:rPr lang="ru-RU" altLang="ru-RU" sz="1600" i="0" dirty="0" err="1">
                <a:solidFill>
                  <a:srgbClr val="32110C"/>
                </a:solidFill>
                <a:latin typeface="Arial" charset="0"/>
              </a:rPr>
              <a:t>Theater</a:t>
            </a:r>
            <a:r>
              <a:rPr lang="ru-RU" altLang="ru-RU" sz="1600" i="0" dirty="0">
                <a:solidFill>
                  <a:srgbClr val="32110C"/>
                </a:solidFill>
                <a:latin typeface="Arial" charset="0"/>
              </a:rPr>
              <a:t> состоялось представление «На дне</a:t>
            </a:r>
            <a:r>
              <a:rPr lang="ru-RU" altLang="ru-RU" sz="1600" i="0" dirty="0" smtClean="0">
                <a:solidFill>
                  <a:srgbClr val="32110C"/>
                </a:solidFill>
                <a:latin typeface="Arial" charset="0"/>
              </a:rPr>
              <a:t>».  </a:t>
            </a:r>
            <a:r>
              <a:rPr lang="ru-RU" altLang="ru-RU" sz="1600" i="0" dirty="0">
                <a:solidFill>
                  <a:srgbClr val="32110C"/>
                </a:solidFill>
                <a:latin typeface="Arial" charset="0"/>
              </a:rPr>
              <a:t>Другие пьесы Горького — «Мещане» (</a:t>
            </a:r>
            <a:r>
              <a:rPr lang="ru-RU" altLang="ru-RU" sz="1600" i="0" dirty="0" smtClean="0">
                <a:solidFill>
                  <a:srgbClr val="32110C"/>
                </a:solidFill>
                <a:latin typeface="Arial" charset="0"/>
              </a:rPr>
              <a:t>1901 г</a:t>
            </a:r>
            <a:r>
              <a:rPr lang="ru-RU" altLang="ru-RU" sz="1600" i="0" dirty="0" smtClean="0">
                <a:solidFill>
                  <a:srgbClr val="32110C"/>
                </a:solidFill>
                <a:latin typeface="Arial" charset="0"/>
              </a:rPr>
              <a:t>.), </a:t>
            </a:r>
            <a:r>
              <a:rPr lang="ru-RU" altLang="ru-RU" sz="1600" i="0" dirty="0">
                <a:solidFill>
                  <a:srgbClr val="32110C"/>
                </a:solidFill>
                <a:latin typeface="Arial" charset="0"/>
              </a:rPr>
              <a:t>«Дачники» (</a:t>
            </a:r>
            <a:r>
              <a:rPr lang="ru-RU" altLang="ru-RU" sz="1600" i="0" dirty="0" smtClean="0">
                <a:solidFill>
                  <a:srgbClr val="32110C"/>
                </a:solidFill>
                <a:latin typeface="Arial" charset="0"/>
              </a:rPr>
              <a:t>1904 г</a:t>
            </a:r>
            <a:r>
              <a:rPr lang="ru-RU" altLang="ru-RU" sz="1600" i="0" dirty="0" smtClean="0">
                <a:solidFill>
                  <a:srgbClr val="32110C"/>
                </a:solidFill>
                <a:latin typeface="Arial" charset="0"/>
              </a:rPr>
              <a:t>.), </a:t>
            </a:r>
            <a:r>
              <a:rPr lang="ru-RU" altLang="ru-RU" sz="1600" i="0" dirty="0">
                <a:solidFill>
                  <a:srgbClr val="32110C"/>
                </a:solidFill>
                <a:latin typeface="Arial" charset="0"/>
              </a:rPr>
              <a:t>«Дети солнца», «Варвары» (обе </a:t>
            </a:r>
            <a:r>
              <a:rPr lang="ru-RU" altLang="ru-RU" sz="1600" i="0" dirty="0" smtClean="0">
                <a:solidFill>
                  <a:srgbClr val="32110C"/>
                </a:solidFill>
                <a:latin typeface="Arial" charset="0"/>
              </a:rPr>
              <a:t>1905 г</a:t>
            </a:r>
            <a:r>
              <a:rPr lang="ru-RU" altLang="ru-RU" sz="1600" i="0" dirty="0" smtClean="0">
                <a:solidFill>
                  <a:srgbClr val="32110C"/>
                </a:solidFill>
                <a:latin typeface="Arial" charset="0"/>
              </a:rPr>
              <a:t>.), </a:t>
            </a:r>
            <a:r>
              <a:rPr lang="ru-RU" altLang="ru-RU" sz="1600" i="0" dirty="0">
                <a:solidFill>
                  <a:srgbClr val="32110C"/>
                </a:solidFill>
                <a:latin typeface="Arial" charset="0"/>
              </a:rPr>
              <a:t>«Враги» (</a:t>
            </a:r>
            <a:r>
              <a:rPr lang="ru-RU" altLang="ru-RU" sz="1600" i="0" dirty="0" smtClean="0">
                <a:solidFill>
                  <a:srgbClr val="32110C"/>
                </a:solidFill>
                <a:latin typeface="Arial" charset="0"/>
              </a:rPr>
              <a:t>1906 г</a:t>
            </a:r>
            <a:r>
              <a:rPr lang="ru-RU" altLang="ru-RU" sz="1600" i="0" dirty="0" smtClean="0">
                <a:solidFill>
                  <a:srgbClr val="32110C"/>
                </a:solidFill>
                <a:latin typeface="Arial" charset="0"/>
              </a:rPr>
              <a:t>.) </a:t>
            </a:r>
            <a:r>
              <a:rPr lang="ru-RU" altLang="ru-RU" sz="1600" i="0" dirty="0">
                <a:solidFill>
                  <a:srgbClr val="32110C"/>
                </a:solidFill>
                <a:latin typeface="Arial" charset="0"/>
              </a:rPr>
              <a:t>— не имели </a:t>
            </a:r>
            <a:endParaRPr lang="ru-RU" altLang="ru-RU" sz="1600" i="0" dirty="0" smtClean="0">
              <a:solidFill>
                <a:srgbClr val="32110C"/>
              </a:solidFill>
              <a:latin typeface="Arial" charset="0"/>
            </a:endParaRPr>
          </a:p>
          <a:p>
            <a:pPr eaLnBrk="1" hangingPunct="1"/>
            <a:r>
              <a:rPr lang="ru-RU" altLang="ru-RU" sz="1600" i="0" dirty="0" smtClean="0">
                <a:solidFill>
                  <a:srgbClr val="32110C"/>
                </a:solidFill>
                <a:latin typeface="Arial" charset="0"/>
              </a:rPr>
              <a:t>такого </a:t>
            </a:r>
            <a:r>
              <a:rPr lang="ru-RU" altLang="ru-RU" sz="1600" i="0" dirty="0">
                <a:solidFill>
                  <a:srgbClr val="32110C"/>
                </a:solidFill>
                <a:latin typeface="Arial" charset="0"/>
              </a:rPr>
              <a:t>сенсационного успеха в России и Европе.</a:t>
            </a:r>
            <a:endParaRPr lang="ru-RU" sz="1600" i="0" dirty="0"/>
          </a:p>
        </p:txBody>
      </p:sp>
      <p:pic>
        <p:nvPicPr>
          <p:cNvPr id="8194" name="Picture 2" descr="https://s1.livelib.ru/boocover/1000515073/120x180/7491/Maksim_Gorkij__Deti_solnt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828" y="614313"/>
            <a:ext cx="806963" cy="121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static.my-shop.ru/product/2/115/11489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703" y="1910457"/>
            <a:ext cx="792088" cy="105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1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/>
              <a:t>ПОПУЛЯРНОСТЬ ГОРЬКОГО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183" y="614313"/>
            <a:ext cx="3672408" cy="2375716"/>
          </a:xfrm>
          <a:prstGeom prst="rect">
            <a:avLst/>
          </a:prstGeom>
        </p:spPr>
        <p:txBody>
          <a:bodyPr lIns="51499" tIns="25750" rIns="51499" bIns="25750"/>
          <a:lstStyle/>
          <a:p>
            <a:pPr eaLnBrk="1" hangingPunct="1">
              <a:defRPr/>
            </a:pPr>
            <a:r>
              <a:rPr lang="ru-RU" sz="1600" i="0" dirty="0" smtClean="0"/>
              <a:t>     </a:t>
            </a:r>
            <a:r>
              <a:rPr lang="ru-RU" sz="1500" i="0" dirty="0" smtClean="0"/>
              <a:t>К 1910 г. </a:t>
            </a:r>
            <a:r>
              <a:rPr lang="ru-RU" sz="1500" i="0" dirty="0"/>
              <a:t>имя Горького стало одним из самых популярных в России, а затем и в </a:t>
            </a:r>
            <a:r>
              <a:rPr lang="ru-RU" sz="1500" i="0" dirty="0" smtClean="0"/>
              <a:t>Европе, </a:t>
            </a:r>
            <a:r>
              <a:rPr lang="ru-RU" sz="1500" i="0" dirty="0"/>
              <a:t>его творчество вызвало огромную критическую </a:t>
            </a:r>
            <a:r>
              <a:rPr lang="ru-RU" sz="1500" i="0" dirty="0" smtClean="0"/>
              <a:t>литературу</a:t>
            </a:r>
            <a:r>
              <a:rPr lang="ru-RU" sz="1500" i="0" dirty="0" smtClean="0"/>
              <a:t>.</a:t>
            </a:r>
          </a:p>
          <a:p>
            <a:pPr eaLnBrk="1" hangingPunct="1">
              <a:defRPr/>
            </a:pPr>
            <a:r>
              <a:rPr lang="ru-RU" sz="1500" i="0" dirty="0"/>
              <a:t> </a:t>
            </a:r>
            <a:r>
              <a:rPr lang="ru-RU" sz="1500" i="0" dirty="0" smtClean="0"/>
              <a:t>    </a:t>
            </a:r>
            <a:r>
              <a:rPr lang="ru-RU" sz="1500" i="0" dirty="0" smtClean="0"/>
              <a:t>Постановки </a:t>
            </a:r>
            <a:r>
              <a:rPr lang="ru-RU" sz="1500" i="0" dirty="0"/>
              <a:t>его пьес на сцене Московского Художественного театра имели исключительный успех и </a:t>
            </a:r>
            <a:r>
              <a:rPr lang="ru-RU" sz="1500" i="0" dirty="0" smtClean="0"/>
              <a:t>сопровождались антиправительственными </a:t>
            </a:r>
            <a:r>
              <a:rPr lang="ru-RU" sz="1500" i="0" dirty="0"/>
              <a:t>выступлениями публики.</a:t>
            </a:r>
          </a:p>
        </p:txBody>
      </p:sp>
      <p:pic>
        <p:nvPicPr>
          <p:cNvPr id="9218" name="Picture 2" descr="https://nijnii-novgorod.ru/wp-content/uploads/2020/05/untitled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591" y="758329"/>
            <a:ext cx="164879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37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cap="all" dirty="0" smtClean="0"/>
              <a:t>ЭМИГРАЦИЯ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451" y="614313"/>
            <a:ext cx="3672148" cy="2369880"/>
          </a:xfrm>
        </p:spPr>
        <p:txBody>
          <a:bodyPr/>
          <a:lstStyle/>
          <a:p>
            <a:r>
              <a:rPr lang="ru-RU" i="0" dirty="0" smtClean="0"/>
              <a:t>     </a:t>
            </a:r>
            <a:r>
              <a:rPr lang="ru-RU" i="0" dirty="0" smtClean="0"/>
              <a:t>Когда имя Максима Горького уже было достаточно известным в стране, он эмигрирует в США, а потом оттуда и в Италию. Это решение было вызвано из-за перемен в личной жизни. Он продолжает трудиться за границей и там выходит множество его книг революционной направленности. </a:t>
            </a:r>
          </a:p>
          <a:p>
            <a:r>
              <a:rPr lang="ru-RU" i="0" dirty="0" smtClean="0"/>
              <a:t>     В 1913 году Максим Горький возвращается на Родину. Он остановился </a:t>
            </a:r>
          </a:p>
          <a:p>
            <a:r>
              <a:rPr lang="ru-RU" i="0" dirty="0" smtClean="0"/>
              <a:t>в Петербурге и продолжал работать.</a:t>
            </a:r>
            <a:endParaRPr lang="ru-RU" dirty="0"/>
          </a:p>
        </p:txBody>
      </p:sp>
      <p:pic>
        <p:nvPicPr>
          <p:cNvPr id="13314" name="Picture 2" descr="Максим Горький в Итал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759" y="1118369"/>
            <a:ext cx="1724024" cy="146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183" y="614313"/>
            <a:ext cx="3456384" cy="2492990"/>
          </a:xfrm>
        </p:spPr>
        <p:txBody>
          <a:bodyPr/>
          <a:lstStyle/>
          <a:p>
            <a:r>
              <a:rPr lang="ru-RU" sz="1800" i="0" dirty="0" smtClean="0"/>
              <a:t>      На Родине Горький  </a:t>
            </a:r>
            <a:r>
              <a:rPr lang="ru-RU" sz="1800" i="0" dirty="0"/>
              <a:t>продолжил активную общественную и литературную деятельность. </a:t>
            </a:r>
            <a:endParaRPr lang="ru-RU" sz="1800" i="0" dirty="0" smtClean="0"/>
          </a:p>
          <a:p>
            <a:r>
              <a:rPr lang="ru-RU" sz="1800" i="0" dirty="0" smtClean="0"/>
              <a:t>     В </a:t>
            </a:r>
            <a:r>
              <a:rPr lang="ru-RU" sz="1800" i="0" dirty="0"/>
              <a:t>этот период жизни он </a:t>
            </a:r>
            <a:r>
              <a:rPr lang="ru-RU" sz="1800" i="0" dirty="0" smtClean="0"/>
              <a:t>написал </a:t>
            </a:r>
            <a:r>
              <a:rPr lang="ru-RU" sz="1800" i="0" dirty="0"/>
              <a:t>первые две части своей автобиографической трилогии – «Детство» (</a:t>
            </a:r>
            <a:r>
              <a:rPr lang="ru-RU" sz="1800" i="0" dirty="0" smtClean="0"/>
              <a:t>1914 г</a:t>
            </a:r>
            <a:r>
              <a:rPr lang="ru-RU" sz="1800" i="0" dirty="0" smtClean="0"/>
              <a:t>.) </a:t>
            </a:r>
            <a:r>
              <a:rPr lang="ru-RU" sz="1800" i="0" dirty="0"/>
              <a:t>и «В людях» (</a:t>
            </a:r>
            <a:r>
              <a:rPr lang="ru-RU" sz="1800" i="0" dirty="0" smtClean="0"/>
              <a:t>1915-1916 гг</a:t>
            </a:r>
            <a:r>
              <a:rPr lang="ru-RU" sz="1800" i="0" dirty="0" smtClean="0"/>
              <a:t>.).</a:t>
            </a:r>
            <a:endParaRPr lang="ru-RU" sz="1800" dirty="0"/>
          </a:p>
        </p:txBody>
      </p:sp>
      <p:pic>
        <p:nvPicPr>
          <p:cNvPr id="16386" name="Picture 2" descr="https://autogear.ru/misc/i/gallery/39254/11208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443" y="830337"/>
            <a:ext cx="1581625" cy="194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58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СКАЗКИ ДЛЯ ДЕТЕЙ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183" y="614313"/>
            <a:ext cx="3888432" cy="3046988"/>
          </a:xfrm>
        </p:spPr>
        <p:txBody>
          <a:bodyPr/>
          <a:lstStyle/>
          <a:p>
            <a:r>
              <a:rPr lang="ru-RU" sz="1800" i="0" dirty="0" smtClean="0"/>
              <a:t>     Горький </a:t>
            </a:r>
            <a:r>
              <a:rPr lang="ru-RU" sz="1800" i="0" dirty="0"/>
              <a:t>также писал сказки для детей. Среди них «Сказка про Иванушку-дурачка», «</a:t>
            </a:r>
            <a:r>
              <a:rPr lang="ru-RU" sz="1800" i="0" dirty="0" err="1"/>
              <a:t>Воробьишко</a:t>
            </a:r>
            <a:r>
              <a:rPr lang="ru-RU" sz="1800" i="0" dirty="0"/>
              <a:t>», «Самовар», «Сказки об Италии» и другие. Вспоминая о своем трудном детстве, Горький уделял особое внимание детям, организовывал праздники для детей из бедных семей, выпускал детский </a:t>
            </a:r>
            <a:r>
              <a:rPr lang="ru-RU" sz="1800" i="0" dirty="0" smtClean="0"/>
              <a:t>журнал.</a:t>
            </a:r>
            <a:endParaRPr lang="ru-RU" sz="1800" i="0" dirty="0"/>
          </a:p>
          <a:p>
            <a:endParaRPr lang="ru-RU" sz="1800" i="0" dirty="0"/>
          </a:p>
        </p:txBody>
      </p:sp>
      <p:pic>
        <p:nvPicPr>
          <p:cNvPr id="11266" name="Picture 2" descr="https://chitaemdetyam.com/images/Oblojki/Gorkii_M._Pro_Ivanushku_durach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631" y="996131"/>
            <a:ext cx="648072" cy="91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100book.ru/b1756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719" y="614313"/>
            <a:ext cx="634241" cy="90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639" y="2148259"/>
            <a:ext cx="638373" cy="91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 descr="https://cdn1.ozone.ru/multimedia/101730808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208" y="1838449"/>
            <a:ext cx="653752" cy="87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42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183" y="165598"/>
            <a:ext cx="5425489" cy="304699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sz="2200" kern="1200" dirty="0">
                <a:latin typeface="Arial" pitchFamily="34" charset="0"/>
                <a:cs typeface="Arial" pitchFamily="34" charset="0"/>
              </a:rPr>
              <a:t>ГОРЬКИЙ МЕЖДУ ДВУХ </a:t>
            </a:r>
            <a:r>
              <a:rPr lang="ru-RU" sz="2200" kern="1200" dirty="0" smtClean="0">
                <a:latin typeface="Arial" pitchFamily="34" charset="0"/>
                <a:cs typeface="Arial" pitchFamily="34" charset="0"/>
              </a:rPr>
              <a:t>РЕВОЛЮЦИЙ</a:t>
            </a:r>
            <a:endParaRPr lang="ru-RU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183" y="614313"/>
            <a:ext cx="3816424" cy="2514215"/>
          </a:xfrm>
          <a:prstGeom prst="rect">
            <a:avLst/>
          </a:prstGeom>
        </p:spPr>
        <p:txBody>
          <a:bodyPr lIns="51499" tIns="25750" rIns="51499" bIns="25750"/>
          <a:lstStyle/>
          <a:p>
            <a:pPr algn="l" eaLnBrk="1" hangingPunct="1">
              <a:buFont typeface="Wingdings" pitchFamily="2" charset="2"/>
              <a:buNone/>
              <a:defRPr/>
            </a:pPr>
            <a:r>
              <a:rPr lang="ru-RU" sz="1600" i="0" kern="1200" dirty="0" smtClean="0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     После </a:t>
            </a:r>
            <a:r>
              <a:rPr lang="ru-RU" sz="1600" i="0" kern="1200" dirty="0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поражения революции </a:t>
            </a:r>
            <a:r>
              <a:rPr lang="ru-RU" sz="1600" i="0" kern="1200" dirty="0" smtClean="0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1905-1907 гг</a:t>
            </a:r>
            <a:r>
              <a:rPr lang="ru-RU" sz="1600" i="0" kern="1200" dirty="0" smtClean="0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. Горький </a:t>
            </a:r>
            <a:r>
              <a:rPr lang="ru-RU" sz="1600" i="0" kern="1200" dirty="0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эмигрировал на остров Капри (Италия). </a:t>
            </a:r>
            <a:r>
              <a:rPr lang="ru-RU" sz="1600" i="0" kern="1200" dirty="0" smtClean="0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Он </a:t>
            </a:r>
            <a:r>
              <a:rPr lang="ru-RU" sz="1600" i="0" kern="1200" dirty="0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создает повести «Городок </a:t>
            </a:r>
            <a:r>
              <a:rPr lang="ru-RU" sz="1600" i="0" kern="1200" dirty="0" err="1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Окуров</a:t>
            </a:r>
            <a:r>
              <a:rPr lang="ru-RU" sz="1600" i="0" kern="1200" dirty="0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» (</a:t>
            </a:r>
            <a:r>
              <a:rPr lang="ru-RU" sz="1600" i="0" kern="1200" dirty="0" smtClean="0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1909 г</a:t>
            </a:r>
            <a:r>
              <a:rPr lang="ru-RU" sz="1600" i="0" kern="1200" dirty="0" smtClean="0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.), </a:t>
            </a:r>
            <a:r>
              <a:rPr lang="ru-RU" sz="1600" i="0" kern="1200" dirty="0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«Детство» (</a:t>
            </a:r>
            <a:r>
              <a:rPr lang="ru-RU" sz="1600" i="0" kern="1200" dirty="0" smtClean="0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1913-1914 гг</a:t>
            </a:r>
            <a:r>
              <a:rPr lang="ru-RU" sz="1600" i="0" kern="1200" dirty="0" smtClean="0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.), </a:t>
            </a:r>
            <a:r>
              <a:rPr lang="ru-RU" sz="1600" i="0" kern="1200" dirty="0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«В людях» (</a:t>
            </a:r>
            <a:r>
              <a:rPr lang="ru-RU" sz="1600" i="0" kern="1200" dirty="0" smtClean="0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1915-1916 гг</a:t>
            </a:r>
            <a:r>
              <a:rPr lang="ru-RU" sz="1600" i="0" kern="1200" dirty="0" smtClean="0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.), </a:t>
            </a:r>
            <a:r>
              <a:rPr lang="ru-RU" sz="1600" i="0" kern="1200" dirty="0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цикл рассказов «По Руси» (</a:t>
            </a:r>
            <a:r>
              <a:rPr lang="ru-RU" sz="1600" i="0" kern="1200" dirty="0" smtClean="0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1912-1917 гг</a:t>
            </a:r>
            <a:r>
              <a:rPr lang="ru-RU" sz="1600" i="0" kern="1200" dirty="0" smtClean="0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.). </a:t>
            </a:r>
            <a:r>
              <a:rPr lang="ru-RU" sz="1600" i="0" kern="1200" dirty="0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Споры в критике вызвала повесть «Исповедь» (</a:t>
            </a:r>
            <a:r>
              <a:rPr lang="ru-RU" sz="1600" i="0" kern="1200" dirty="0" smtClean="0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1908 г), высоко </a:t>
            </a:r>
            <a:r>
              <a:rPr lang="ru-RU" sz="1600" i="0" kern="1200" dirty="0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оцененная </a:t>
            </a:r>
            <a:r>
              <a:rPr lang="ru-RU" sz="1600" i="0" kern="1200" dirty="0" err="1" smtClean="0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А.А.Блоком</a:t>
            </a:r>
            <a:r>
              <a:rPr lang="ru-RU" sz="1600" i="0" kern="1200" dirty="0">
                <a:solidFill>
                  <a:srgbClr val="32110C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600" i="0" kern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i="0" kern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endParaRPr lang="ru-RU" sz="1600" i="0" kern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https://fam-person.ru/wp-content/uploads/2019/03/maxim_gorky_tass_1517221_b-e15538389991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622" y="902345"/>
            <a:ext cx="144016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07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175" y="102424"/>
            <a:ext cx="5616624" cy="338554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200" dirty="0" smtClean="0"/>
              <a:t>ПОЗДНЯЯ ДЕЯТЕЛЬНОСТЬ ГОРЬКОГО</a:t>
            </a:r>
            <a:endParaRPr lang="ru-RU" sz="2200" dirty="0"/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183" y="542305"/>
            <a:ext cx="4896284" cy="2837381"/>
          </a:xfrm>
          <a:prstGeom prst="rect">
            <a:avLst/>
          </a:prstGeom>
        </p:spPr>
        <p:txBody>
          <a:bodyPr lIns="51499" tIns="25750" rIns="51499" bIns="25750"/>
          <a:lstStyle/>
          <a:p>
            <a:pPr eaLnBrk="1" hangingPunct="1">
              <a:defRPr/>
            </a:pPr>
            <a:r>
              <a:rPr lang="ru-RU" sz="1600" i="0" dirty="0" smtClean="0"/>
              <a:t>     </a:t>
            </a:r>
            <a:r>
              <a:rPr lang="ru-RU" sz="1500" i="0" dirty="0" smtClean="0"/>
              <a:t>В </a:t>
            </a:r>
            <a:r>
              <a:rPr lang="ru-RU" sz="1500" i="0" dirty="0"/>
              <a:t>этот период </a:t>
            </a:r>
            <a:r>
              <a:rPr lang="ru-RU" sz="1500" i="0" dirty="0" smtClean="0"/>
              <a:t> </a:t>
            </a:r>
            <a:r>
              <a:rPr lang="ru-RU" sz="1500" i="0" dirty="0"/>
              <a:t>Горький продолжил свое дело</a:t>
            </a:r>
          </a:p>
          <a:p>
            <a:pPr eaLnBrk="1" hangingPunct="1">
              <a:defRPr/>
            </a:pPr>
            <a:r>
              <a:rPr lang="ru-RU" sz="1500" i="0" dirty="0"/>
              <a:t>Горький - один из организаторов </a:t>
            </a:r>
            <a:r>
              <a:rPr lang="ru-RU" sz="1500" i="0" dirty="0" smtClean="0"/>
              <a:t>издательства </a:t>
            </a:r>
            <a:r>
              <a:rPr lang="ru-RU" sz="1500" i="0" dirty="0"/>
              <a:t>"Всемирная литература", "Дома литераторов", "Дома искусств" и др</a:t>
            </a:r>
            <a:r>
              <a:rPr lang="ru-RU" sz="1500" i="0" dirty="0" smtClean="0"/>
              <a:t>.</a:t>
            </a:r>
          </a:p>
          <a:p>
            <a:pPr eaLnBrk="1" hangingPunct="1">
              <a:defRPr/>
            </a:pPr>
            <a:r>
              <a:rPr lang="ru-RU" sz="1500" i="0" dirty="0"/>
              <a:t> </a:t>
            </a:r>
            <a:r>
              <a:rPr lang="ru-RU" sz="1500" i="0" dirty="0" smtClean="0"/>
              <a:t>    </a:t>
            </a:r>
            <a:r>
              <a:rPr lang="ru-RU" sz="1500" i="0" dirty="0" smtClean="0"/>
              <a:t>Горький </a:t>
            </a:r>
            <a:r>
              <a:rPr lang="ru-RU" sz="1500" i="0" dirty="0"/>
              <a:t>продолжал развивать идею объединения старой и молодой интеллигенций, </a:t>
            </a:r>
            <a:r>
              <a:rPr lang="ru-RU" sz="1500" i="0" dirty="0" smtClean="0"/>
              <a:t>защиты революции </a:t>
            </a:r>
            <a:r>
              <a:rPr lang="ru-RU" sz="1500" i="0" dirty="0"/>
              <a:t>и помощи голодающим. Также выступал против военной </a:t>
            </a:r>
            <a:r>
              <a:rPr lang="ru-RU" sz="1500" i="0" dirty="0" smtClean="0"/>
              <a:t>интервенции.</a:t>
            </a:r>
          </a:p>
          <a:p>
            <a:pPr eaLnBrk="1" hangingPunct="1">
              <a:defRPr/>
            </a:pPr>
            <a:r>
              <a:rPr lang="ru-RU" sz="1500" i="0" dirty="0"/>
              <a:t> </a:t>
            </a:r>
            <a:r>
              <a:rPr lang="ru-RU" sz="1500" i="0" dirty="0" smtClean="0"/>
              <a:t>    </a:t>
            </a:r>
            <a:r>
              <a:rPr lang="ru-RU" sz="1500" i="0" dirty="0" smtClean="0"/>
              <a:t>В </a:t>
            </a:r>
            <a:r>
              <a:rPr lang="ru-RU" sz="1500" i="0" dirty="0"/>
              <a:t>1918 вышли в свет его книги "В людях", "Русские сказки", "Ералаш и др. рассказы", "Статьи 1905-1916", написан также ряд новых произведений.</a:t>
            </a:r>
          </a:p>
          <a:p>
            <a:pPr eaLnBrk="1" hangingPunct="1">
              <a:defRPr/>
            </a:pPr>
            <a:endParaRPr lang="ru-RU" sz="1500" i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"/>
          <a:stretch>
            <a:fillRect/>
          </a:stretch>
        </p:blipFill>
        <p:spPr bwMode="auto">
          <a:xfrm>
            <a:off x="4946006" y="2054473"/>
            <a:ext cx="630221" cy="996008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2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220191" y="614313"/>
            <a:ext cx="3528392" cy="2406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99" tIns="25750" rIns="51499" bIns="2575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    </a:t>
            </a:r>
            <a:r>
              <a:rPr lang="ru-RU" altLang="ru-RU" sz="17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Максим Горький </a:t>
            </a:r>
            <a:r>
              <a:rPr lang="ru-RU" altLang="ru-RU" sz="17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(настоящее имя Алексей Максимович Пешков</a:t>
            </a:r>
            <a:r>
              <a:rPr lang="ru-RU" altLang="ru-RU" sz="17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) – 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знаменитый </a:t>
            </a:r>
            <a:r>
              <a:rPr lang="ru-RU" altLang="ru-RU" sz="17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русский </a:t>
            </a:r>
            <a:r>
              <a:rPr lang="ru-RU" altLang="ru-RU" sz="170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писатель, </a:t>
            </a:r>
            <a:r>
              <a:rPr lang="ru-RU" altLang="ru-RU" sz="17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прозаик,  </a:t>
            </a:r>
            <a:r>
              <a:rPr lang="ru-RU" altLang="ru-RU" sz="170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драматург. Один из самых популярных авторов рубежа XIX и XX </a:t>
            </a:r>
            <a:r>
              <a:rPr lang="ru-RU" altLang="ru-RU" sz="17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веков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номинант на Нобелевскую премию в области литературы. Много лет провел в эмиграции</a:t>
            </a:r>
            <a:r>
              <a:rPr lang="ru-RU" sz="1700" dirty="0"/>
              <a:t>.</a:t>
            </a:r>
            <a:endParaRPr lang="ru-RU" altLang="ru-RU" sz="1700" b="1" dirty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altLang="ru-RU" sz="2400" dirty="0" smtClean="0">
                <a:latin typeface="Arial" charset="0"/>
              </a:rPr>
              <a:t>МАКСИМ ГОРЬКИЙ</a:t>
            </a:r>
            <a:endParaRPr lang="ru-RU" dirty="0"/>
          </a:p>
        </p:txBody>
      </p:sp>
      <p:pic>
        <p:nvPicPr>
          <p:cNvPr id="5" name="Picture 2" descr="http://www.3n-news.ru/uploads/posts/1319010644_max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8583" y="830337"/>
            <a:ext cx="1800200" cy="171374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48583" y="2617500"/>
            <a:ext cx="1800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(1868–1936 гг.) </a:t>
            </a:r>
            <a:endParaRPr lang="ru-RU" altLang="ru-RU" sz="1600" b="1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68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175" y="82818"/>
            <a:ext cx="5692800" cy="369332"/>
          </a:xfrm>
        </p:spPr>
        <p:txBody>
          <a:bodyPr/>
          <a:lstStyle/>
          <a:p>
            <a:pPr algn="ctr"/>
            <a:r>
              <a:rPr lang="ru-RU" sz="2400" dirty="0" smtClean="0"/>
              <a:t> ГОРЬКИЙ В ИТАЛИИ (</a:t>
            </a:r>
            <a:r>
              <a:rPr lang="ru-RU" sz="2400" dirty="0" smtClean="0"/>
              <a:t>1921-1932 гг</a:t>
            </a:r>
            <a:r>
              <a:rPr lang="ru-RU" sz="2400" dirty="0" smtClean="0"/>
              <a:t>.)</a:t>
            </a:r>
            <a:endParaRPr lang="ru-RU" sz="2400" dirty="0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183" y="700517"/>
            <a:ext cx="3600400" cy="1990995"/>
          </a:xfrm>
          <a:prstGeom prst="rect">
            <a:avLst/>
          </a:prstGeom>
        </p:spPr>
        <p:txBody>
          <a:bodyPr lIns="51499" tIns="25750" rIns="51499" bIns="25750"/>
          <a:lstStyle/>
          <a:p>
            <a:pPr eaLnBrk="1" hangingPunct="1">
              <a:defRPr/>
            </a:pPr>
            <a:r>
              <a:rPr lang="ru-RU" sz="1800" i="0" dirty="0" smtClean="0"/>
              <a:t>     В октябре </a:t>
            </a:r>
            <a:r>
              <a:rPr lang="ru-RU" sz="1800" i="0" dirty="0" smtClean="0"/>
              <a:t>1921 года </a:t>
            </a:r>
            <a:r>
              <a:rPr lang="ru-RU" sz="1800" i="0" dirty="0" smtClean="0"/>
              <a:t>из-за ухудшения здоровья Горький выехал лечиться за границу (жил в Сорренто, в Италии). Здесь он завершил третью </a:t>
            </a:r>
            <a:r>
              <a:rPr lang="ru-RU" sz="1800" i="0" dirty="0"/>
              <a:t>часть своей автобиографии – «Мои университеты» (</a:t>
            </a:r>
            <a:r>
              <a:rPr lang="ru-RU" sz="1800" i="0" dirty="0" smtClean="0"/>
              <a:t>1923 г.).</a:t>
            </a:r>
            <a:endParaRPr lang="ru-RU" sz="1800" i="0" dirty="0" smtClean="0"/>
          </a:p>
        </p:txBody>
      </p:sp>
      <p:pic>
        <p:nvPicPr>
          <p:cNvPr id="12292" name="Picture 4" descr="https://b1.culture.ru/c/2792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615" y="614313"/>
            <a:ext cx="1529405" cy="238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09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175" y="82818"/>
            <a:ext cx="5692800" cy="36933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/>
              <a:t>ВОЗВРАЩЕНИЕ НА РОДИНУ </a:t>
            </a:r>
            <a:endParaRPr lang="ru-RU" sz="2400" dirty="0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191" y="689484"/>
            <a:ext cx="3528392" cy="1990995"/>
          </a:xfrm>
          <a:prstGeom prst="rect">
            <a:avLst/>
          </a:prstGeom>
        </p:spPr>
        <p:txBody>
          <a:bodyPr lIns="51499" tIns="25750" rIns="51499" bIns="25750"/>
          <a:lstStyle/>
          <a:p>
            <a:pPr eaLnBrk="1" hangingPunct="1">
              <a:defRPr/>
            </a:pPr>
            <a:r>
              <a:rPr lang="ru-RU" sz="1800" i="0" dirty="0" smtClean="0"/>
              <a:t>    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В 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1928 году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впервые посетил родину и с тех пор ежегодно приезжал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в Советский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Союз (кроме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1931 г.)</a:t>
            </a:r>
          </a:p>
          <a:p>
            <a:pPr eaLnBrk="1" hangingPunct="1">
              <a:defRPr/>
            </a:pP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    В 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СССР писатель окончательно возвращается в октябре 1932 года.</a:t>
            </a:r>
            <a:endParaRPr lang="ru-RU" sz="1800" i="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290" name="Picture 2" descr="https://cdn1.img.sputnik-abkhazia.info/images/102351/60/1023516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599" y="902345"/>
            <a:ext cx="143635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6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БИБЛИОГРАФИЯ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191" y="614313"/>
            <a:ext cx="5400600" cy="2785378"/>
          </a:xfrm>
        </p:spPr>
        <p:txBody>
          <a:bodyPr/>
          <a:lstStyle/>
          <a:p>
            <a:pPr algn="l"/>
            <a:r>
              <a:rPr lang="ru-RU" sz="1600" b="1" i="0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</a:t>
            </a:r>
            <a:r>
              <a:rPr lang="ru-RU" sz="1500" b="1" i="0" dirty="0" smtClean="0">
                <a:solidFill>
                  <a:schemeClr val="tx2">
                    <a:lumMod val="50000"/>
                  </a:schemeClr>
                </a:solidFill>
              </a:rPr>
              <a:t>Романы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5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1900 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1901 гг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. - 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«Трое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», 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1906 г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.- 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«Мать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»,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1925 г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.- «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Дело Артамоновых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», 1925 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– 1936 гг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.- 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«Жизнь Клима Самгина»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5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</a:t>
            </a:r>
            <a:r>
              <a:rPr lang="ru-RU" sz="1500" b="1" i="0" dirty="0" smtClean="0">
                <a:solidFill>
                  <a:schemeClr val="tx2">
                    <a:lumMod val="50000"/>
                  </a:schemeClr>
                </a:solidFill>
              </a:rPr>
              <a:t>Повести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5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1894 г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.- 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«Горемыка Павел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», 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1899 г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.- 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«Фома Гордеев»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5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1900 г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.- 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«Мужик. Очерки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»,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1908 г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. - 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«Жизнь ненужного человека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»,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1908 г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.- 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«Исповедь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», 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1909 г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.- 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«Лето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», 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1909 г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-«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Городок </a:t>
            </a:r>
            <a:r>
              <a:rPr lang="ru-RU" sz="1500" i="0" dirty="0" err="1">
                <a:solidFill>
                  <a:schemeClr val="tx2">
                    <a:lumMod val="50000"/>
                  </a:schemeClr>
                </a:solidFill>
              </a:rPr>
              <a:t>Окуров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», 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1913-1914 гг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.- 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«Детство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»,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5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1915-1916 гг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.- 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«В людях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», 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1923 гг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.- 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«Мои университеты»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5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1929 г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.- </a:t>
            </a:r>
            <a:r>
              <a:rPr lang="ru-RU" sz="1500" i="0" dirty="0">
                <a:solidFill>
                  <a:schemeClr val="tx2">
                    <a:lumMod val="50000"/>
                  </a:schemeClr>
                </a:solidFill>
              </a:rPr>
              <a:t>«На краю Земли</a:t>
            </a:r>
            <a:r>
              <a:rPr lang="ru-RU" sz="1500" i="0" dirty="0" smtClean="0">
                <a:solidFill>
                  <a:schemeClr val="tx2">
                    <a:lumMod val="50000"/>
                  </a:schemeClr>
                </a:solidFill>
              </a:rPr>
              <a:t>».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5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500" dirty="0">
                <a:solidFill>
                  <a:schemeClr val="tx2">
                    <a:lumMod val="50000"/>
                  </a:schemeClr>
                </a:solidFill>
              </a:rPr>
            </a:br>
            <a:endParaRPr lang="ru-RU" sz="15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38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БИБЛИОГРАФИЯ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191" y="614313"/>
            <a:ext cx="5472608" cy="2769989"/>
          </a:xfrm>
        </p:spPr>
        <p:txBody>
          <a:bodyPr/>
          <a:lstStyle/>
          <a:p>
            <a:r>
              <a:rPr lang="ru-RU" sz="1800" b="1" i="0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</a:t>
            </a:r>
            <a:r>
              <a:rPr lang="ru-RU" sz="1800" b="1" i="0" dirty="0" smtClean="0">
                <a:solidFill>
                  <a:schemeClr val="tx2">
                    <a:lumMod val="50000"/>
                  </a:schemeClr>
                </a:solidFill>
              </a:rPr>
              <a:t>Рассказы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1892 г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.- 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«Макар </a:t>
            </a:r>
            <a:r>
              <a:rPr lang="ru-RU" sz="1800" i="0" dirty="0" err="1">
                <a:solidFill>
                  <a:schemeClr val="tx2">
                    <a:lumMod val="50000"/>
                  </a:schemeClr>
                </a:solidFill>
              </a:rPr>
              <a:t>Чудра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»,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1893 г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.- 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«Емельян </a:t>
            </a:r>
            <a:r>
              <a:rPr lang="ru-RU" sz="1800" i="0" dirty="0" err="1">
                <a:solidFill>
                  <a:schemeClr val="tx2">
                    <a:lumMod val="50000"/>
                  </a:schemeClr>
                </a:solidFill>
              </a:rPr>
              <a:t>Пиляй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»,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1894 г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.- 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«Мой спутник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»,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1895 г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. - 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1800" i="0" dirty="0" err="1">
                <a:solidFill>
                  <a:schemeClr val="tx2">
                    <a:lumMod val="50000"/>
                  </a:schemeClr>
                </a:solidFill>
              </a:rPr>
              <a:t>Челкаш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»,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1895 г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.- «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Старуха </a:t>
            </a:r>
            <a:r>
              <a:rPr lang="ru-RU" sz="1800" i="0" dirty="0" err="1">
                <a:solidFill>
                  <a:schemeClr val="tx2">
                    <a:lumMod val="50000"/>
                  </a:schemeClr>
                </a:solidFill>
              </a:rPr>
              <a:t>Изергиль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»,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1895 г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. - 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«Ошибка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»,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1895 г.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«Песня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о 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Соколе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»,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1897 г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. - 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«Бывшие люди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»,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1898 г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.- 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«Варенька </a:t>
            </a:r>
            <a:r>
              <a:rPr lang="ru-RU" sz="1800" i="0" dirty="0" err="1">
                <a:solidFill>
                  <a:schemeClr val="tx2">
                    <a:lumMod val="50000"/>
                  </a:schemeClr>
                </a:solidFill>
              </a:rPr>
              <a:t>Олесова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», </a:t>
            </a:r>
          </a:p>
          <a:p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1898 г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. - 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«Проходимец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»,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1899 г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. - 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«Двадцать шесть и одна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»,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1906 г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. - 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«Товарищ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!»,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1908 г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. - «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Солдаты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», 1911 г. - 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«Сказки об Италии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».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800" dirty="0">
                <a:solidFill>
                  <a:schemeClr val="tx2">
                    <a:lumMod val="50000"/>
                  </a:schemeClr>
                </a:solidFill>
              </a:rPr>
            </a:b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46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БИБЛИОГРАФИЯ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183" y="614313"/>
            <a:ext cx="5544616" cy="2492990"/>
          </a:xfrm>
        </p:spPr>
        <p:txBody>
          <a:bodyPr/>
          <a:lstStyle/>
          <a:p>
            <a:r>
              <a:rPr lang="ru-RU" sz="1600" b="1" i="0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</a:t>
            </a:r>
            <a:r>
              <a:rPr lang="ru-RU" sz="1800" b="1" i="0" dirty="0" smtClean="0">
                <a:solidFill>
                  <a:schemeClr val="tx2">
                    <a:lumMod val="50000"/>
                  </a:schemeClr>
                </a:solidFill>
              </a:rPr>
              <a:t>Пьесы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1901 г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. - 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«Мещане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»,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1902 г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. -  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«На дне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»,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1904 г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. - «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Дачники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»,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1905 г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. - 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«Дети солнца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»,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1905 г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. - 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«Варвары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», 1906 г.- 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«Враги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»,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1908 г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. - 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«Последние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»,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1910 г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. - «Чудаки»,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1913 г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. -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Зыковы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»,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1913 г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. - 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«Фальшивая монета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»,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1915 г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. - 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«Старик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»,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1930 г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.- 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«Сомов и другие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»,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1931 г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. - 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«Егор </a:t>
            </a:r>
            <a:r>
              <a:rPr lang="ru-RU" sz="1800" i="0" dirty="0" err="1">
                <a:solidFill>
                  <a:schemeClr val="tx2">
                    <a:lumMod val="50000"/>
                  </a:schemeClr>
                </a:solidFill>
              </a:rPr>
              <a:t>Булычов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 и другие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»,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1932 г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. - 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1800" i="0" dirty="0" err="1">
                <a:solidFill>
                  <a:schemeClr val="tx2">
                    <a:lumMod val="50000"/>
                  </a:schemeClr>
                </a:solidFill>
              </a:rPr>
              <a:t>Достигаев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 и другие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».</a:t>
            </a: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8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88449" y="131447"/>
            <a:ext cx="5260334" cy="369332"/>
          </a:xfrm>
        </p:spPr>
        <p:txBody>
          <a:bodyPr/>
          <a:lstStyle/>
          <a:p>
            <a:pPr algn="ctr"/>
            <a:r>
              <a:rPr lang="ru-RU" sz="2400" dirty="0" smtClean="0"/>
              <a:t>ПОСЛЕДНИЕ ГОДЫ И СМЕРТЬ</a:t>
            </a:r>
            <a:endParaRPr lang="ru-RU" sz="2400" dirty="0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4130" y="854985"/>
            <a:ext cx="3536461" cy="1775552"/>
          </a:xfrm>
          <a:prstGeom prst="rect">
            <a:avLst/>
          </a:prstGeom>
        </p:spPr>
        <p:txBody>
          <a:bodyPr lIns="51499" tIns="25750" rIns="51499" bIns="25750"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родине он продолжает активно заниматься писательством, выпускает газеты и журналы.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Умер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Максим Горький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июня 1936 года в поселке Горки (Московская область) 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7" name="Picture 6" descr="450px-Donetsk_gorky_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631" y="1864650"/>
            <a:ext cx="1008759" cy="109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Максим Горький возвращается на Родин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637" y="715313"/>
            <a:ext cx="1666459" cy="104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33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САМОСТОЯТЕЛЬНАЯ РАБОТА</a:t>
            </a: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92199" y="955769"/>
            <a:ext cx="2808312" cy="1107996"/>
          </a:xfrm>
        </p:spPr>
        <p:txBody>
          <a:bodyPr/>
          <a:lstStyle/>
          <a:p>
            <a:pPr algn="ctr"/>
            <a:r>
              <a:rPr lang="ru-RU" altLang="ru-RU" sz="2400" b="1" i="0" dirty="0" smtClean="0">
                <a:solidFill>
                  <a:srgbClr val="002060"/>
                </a:solidFill>
              </a:rPr>
              <a:t>Прочитать рассказ </a:t>
            </a:r>
            <a:r>
              <a:rPr lang="ru-RU" sz="2400" b="1" i="0" dirty="0">
                <a:solidFill>
                  <a:srgbClr val="002060"/>
                </a:solidFill>
              </a:rPr>
              <a:t>«Песня о Соколе</a:t>
            </a:r>
            <a:r>
              <a:rPr lang="ru-RU" sz="2400" b="1" i="0" dirty="0" smtClean="0">
                <a:solidFill>
                  <a:srgbClr val="002060"/>
                </a:solidFill>
              </a:rPr>
              <a:t>».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7410" name="Picture 2" descr="https://pbs.twimg.com/media/Dzd0Ox_W0AAyN5y.jpg: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567" y="875978"/>
            <a:ext cx="1792808" cy="189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220191" y="1038490"/>
            <a:ext cx="3024336" cy="1283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99" tIns="25750" rIns="51499" bIns="2575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    </a:t>
            </a:r>
            <a:r>
              <a:rPr lang="ru-RU" alt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Алексей </a:t>
            </a:r>
            <a: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Пешков родился </a:t>
            </a:r>
            <a:r>
              <a:rPr lang="ru-RU" alt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1868 году </a:t>
            </a:r>
            <a:endParaRPr lang="ru-RU" altLang="ru-RU" sz="20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16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(28) марта 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 eaLnBrk="1" hangingPunct="1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alt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Нижнем Новгороде.</a:t>
            </a:r>
            <a:endParaRPr lang="ru-RU" altLang="ru-RU" sz="2000" dirty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3" name="Picture 2" descr="C:\Users\weisses fleisch\Desktop\М.Горький\Домик Каширина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316535" y="830337"/>
            <a:ext cx="221934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42598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9388" y="110257"/>
            <a:ext cx="5192078" cy="68480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/>
              <a:t>РОДИТЕЛИ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8183" y="614313"/>
            <a:ext cx="5472608" cy="2529604"/>
          </a:xfrm>
          <a:prstGeom prst="rect">
            <a:avLst/>
          </a:prstGeom>
        </p:spPr>
        <p:txBody>
          <a:bodyPr lIns="51499" tIns="25750" rIns="51499" bIns="25750"/>
          <a:lstStyle/>
          <a:p>
            <a:pPr eaLnBrk="1" hangingPunct="1">
              <a:defRPr/>
            </a:pPr>
            <a:r>
              <a:rPr lang="ru-RU" sz="1700" i="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Отец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i="0" dirty="0">
                <a:latin typeface="Arial" panose="020B0604020202020204" pitchFamily="34" charset="0"/>
                <a:cs typeface="Arial" panose="020B0604020202020204" pitchFamily="34" charset="0"/>
              </a:rPr>
              <a:t>Максим </a:t>
            </a:r>
            <a:r>
              <a:rPr lang="ru-RU" sz="16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Пешков 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1840-1871 гг</a:t>
            </a:r>
            <a:r>
              <a:rPr lang="ru-RU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.), </a:t>
            </a:r>
            <a:r>
              <a:rPr lang="ru-RU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сын 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солдата, разжалованного из офицеров, столяр-краснодеревщик. В последние годы работал управляющим пароходной конторой, умер от холеры.</a:t>
            </a:r>
          </a:p>
          <a:p>
            <a:pPr eaLnBrk="1" hangingPunct="1">
              <a:defRPr/>
            </a:pPr>
            <a:r>
              <a:rPr lang="ru-RU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     Мать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i="0" dirty="0">
                <a:latin typeface="Arial" panose="020B0604020202020204" pitchFamily="34" charset="0"/>
                <a:cs typeface="Arial" panose="020B0604020202020204" pitchFamily="34" charset="0"/>
              </a:rPr>
              <a:t>Варвара </a:t>
            </a:r>
            <a:r>
              <a:rPr lang="ru-RU" sz="16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Каширина 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1842-1879 гг</a:t>
            </a:r>
            <a:r>
              <a:rPr lang="ru-RU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.) 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из мещанской семьи; рано овдовев, вторично вышла замуж, умерла от чахотки</a:t>
            </a:r>
            <a:r>
              <a:rPr lang="ru-RU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eaLnBrk="1" hangingPunct="1">
              <a:defRPr/>
            </a:pP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Мать 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Горького никакого влияния на жизнь сына не имела, ибо, считая его причиной смерти отца, вскоре выйдя замуж второй раз, уже сдала его на руки </a:t>
            </a:r>
            <a:r>
              <a:rPr lang="ru-RU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деда.</a:t>
            </a:r>
            <a:endParaRPr lang="ru-RU" sz="16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47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191" y="614313"/>
            <a:ext cx="3312368" cy="2492990"/>
          </a:xfrm>
        </p:spPr>
        <p:txBody>
          <a:bodyPr/>
          <a:lstStyle/>
          <a:p>
            <a:r>
              <a:rPr lang="ru-RU" altLang="ru-RU" sz="1800" i="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    Рано </a:t>
            </a:r>
            <a:r>
              <a:rPr lang="ru-RU" altLang="ru-RU" sz="1800" i="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осиротев, детские годы провёл в доме своего деда Каширина. 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семи лет Горького отдали в школу, где он учился пять месяцев.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ru-RU" sz="18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Учился 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плохо, школьные порядки ненавидел, товарищей тоже, ибо всегда любил уединение. </a:t>
            </a:r>
            <a:endParaRPr lang="ru-RU" sz="1800" i="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620" y="684677"/>
            <a:ext cx="2016224" cy="235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38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99" y="110257"/>
            <a:ext cx="5192078" cy="36933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/>
              <a:t>ОБРАЗОВАНИЕ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8183" y="572566"/>
            <a:ext cx="3816424" cy="2529604"/>
          </a:xfrm>
          <a:prstGeom prst="rect">
            <a:avLst/>
          </a:prstGeom>
        </p:spPr>
        <p:txBody>
          <a:bodyPr lIns="51499" tIns="25750" rIns="51499" bIns="25750"/>
          <a:lstStyle/>
          <a:p>
            <a:pPr eaLnBrk="1" hangingPunct="1">
              <a:defRPr/>
            </a:pP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Заразившись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школе оспой, Максим Горький кончил учение и больше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школе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 учился. Впрочем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в 1884 г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попытался поступить 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Казанский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университет.  </a:t>
            </a:r>
          </a:p>
          <a:p>
            <a:pPr eaLnBrk="1" hangingPunct="1"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Проучившись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около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двух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лет 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Нижегородском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Кунавинском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училище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Горький был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вынужден из-за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бедности оставить учебу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пойти "в люди". </a:t>
            </a:r>
            <a:endParaRPr lang="ru-RU" sz="1600" dirty="0"/>
          </a:p>
        </p:txBody>
      </p:sp>
      <p:pic>
        <p:nvPicPr>
          <p:cNvPr id="6" name="Picture 7" descr="https://biography-life.ru/uploads/posts/2018-03/1521216442_maksim-gorkii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615" y="758329"/>
            <a:ext cx="1589881" cy="205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95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99" y="110257"/>
            <a:ext cx="5192078" cy="36933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/>
              <a:t>ОБРАЗОВАНИЕ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8183" y="619797"/>
            <a:ext cx="3744416" cy="2298772"/>
          </a:xfrm>
          <a:prstGeom prst="rect">
            <a:avLst/>
          </a:prstGeom>
        </p:spPr>
        <p:txBody>
          <a:bodyPr lIns="51499" tIns="25750" rIns="51499" bIns="25750"/>
          <a:lstStyle/>
          <a:p>
            <a:pPr eaLnBrk="1" hangingPunct="1">
              <a:defRPr/>
            </a:pPr>
            <a:r>
              <a:rPr lang="ru-RU" sz="1800" i="0" dirty="0" smtClean="0"/>
              <a:t>     </a:t>
            </a:r>
            <a:r>
              <a:rPr lang="ru-RU" sz="1600" i="0" dirty="0" smtClean="0"/>
              <a:t>Жажда </a:t>
            </a:r>
            <a:r>
              <a:rPr lang="ru-RU" sz="1600" i="0" dirty="0"/>
              <a:t>знаний утолялась </a:t>
            </a:r>
            <a:endParaRPr lang="ru-RU" sz="1600" i="0" dirty="0" smtClean="0"/>
          </a:p>
          <a:p>
            <a:pPr eaLnBrk="1" hangingPunct="1">
              <a:defRPr/>
            </a:pPr>
            <a:r>
              <a:rPr lang="ru-RU" sz="1600" i="0" dirty="0" smtClean="0"/>
              <a:t>самостоятельно</a:t>
            </a:r>
            <a:r>
              <a:rPr lang="ru-RU" sz="1600" i="0" dirty="0"/>
              <a:t>, он рос </a:t>
            </a:r>
            <a:endParaRPr lang="ru-RU" sz="1600" i="0" dirty="0" smtClean="0"/>
          </a:p>
          <a:p>
            <a:pPr eaLnBrk="1" hangingPunct="1">
              <a:defRPr/>
            </a:pPr>
            <a:r>
              <a:rPr lang="ru-RU" sz="1600" i="0" dirty="0" smtClean="0"/>
              <a:t>"</a:t>
            </a:r>
            <a:r>
              <a:rPr lang="ru-RU" sz="1600" i="0" dirty="0"/>
              <a:t>самоучкой". </a:t>
            </a:r>
            <a:r>
              <a:rPr lang="ru-RU" sz="1600" i="0" dirty="0" smtClean="0"/>
              <a:t>Тяжелая </a:t>
            </a:r>
            <a:r>
              <a:rPr lang="ru-RU" sz="1600" i="0" dirty="0"/>
              <a:t>работа </a:t>
            </a:r>
            <a:endParaRPr lang="ru-RU" sz="1600" i="0" dirty="0" smtClean="0"/>
          </a:p>
          <a:p>
            <a:pPr eaLnBrk="1" hangingPunct="1">
              <a:defRPr/>
            </a:pPr>
            <a:r>
              <a:rPr lang="ru-RU" sz="1600" i="0" dirty="0" smtClean="0"/>
              <a:t>(</a:t>
            </a:r>
            <a:r>
              <a:rPr lang="ru-RU" sz="1600" i="0" dirty="0"/>
              <a:t>посудник на пароходе, "мальчик" </a:t>
            </a:r>
            <a:endParaRPr lang="ru-RU" sz="1600" i="0" dirty="0" smtClean="0"/>
          </a:p>
          <a:p>
            <a:pPr eaLnBrk="1" hangingPunct="1">
              <a:defRPr/>
            </a:pPr>
            <a:r>
              <a:rPr lang="ru-RU" sz="1600" i="0" dirty="0" smtClean="0"/>
              <a:t>в </a:t>
            </a:r>
            <a:r>
              <a:rPr lang="ru-RU" sz="1600" i="0" dirty="0"/>
              <a:t>магазине, ученик в иконописной </a:t>
            </a:r>
            <a:endParaRPr lang="ru-RU" sz="1600" i="0" dirty="0" smtClean="0"/>
          </a:p>
          <a:p>
            <a:pPr eaLnBrk="1" hangingPunct="1">
              <a:defRPr/>
            </a:pPr>
            <a:r>
              <a:rPr lang="ru-RU" sz="1600" i="0" dirty="0" smtClean="0"/>
              <a:t>мастерской</a:t>
            </a:r>
            <a:r>
              <a:rPr lang="ru-RU" sz="1600" i="0" dirty="0"/>
              <a:t>, десятник </a:t>
            </a:r>
            <a:r>
              <a:rPr lang="ru-RU" sz="1600" i="0" dirty="0" smtClean="0"/>
              <a:t>на </a:t>
            </a:r>
            <a:r>
              <a:rPr lang="ru-RU" sz="1600" i="0" dirty="0"/>
              <a:t>ярмарочных постройках и др</a:t>
            </a:r>
            <a:r>
              <a:rPr lang="ru-RU" sz="1600" i="0" dirty="0" smtClean="0"/>
              <a:t>.) и </a:t>
            </a:r>
            <a:r>
              <a:rPr lang="ru-RU" sz="1600" i="0" dirty="0"/>
              <a:t>ранние лишения преподали хорошее знание жизни и </a:t>
            </a:r>
            <a:endParaRPr lang="ru-RU" sz="1600" i="0" dirty="0" smtClean="0"/>
          </a:p>
          <a:p>
            <a:pPr eaLnBrk="1" hangingPunct="1">
              <a:defRPr/>
            </a:pPr>
            <a:r>
              <a:rPr lang="ru-RU" sz="1600" i="0" dirty="0" smtClean="0"/>
              <a:t>внушили </a:t>
            </a:r>
            <a:r>
              <a:rPr lang="ru-RU" sz="1600" i="0" dirty="0"/>
              <a:t>мечты о переустройстве мира. </a:t>
            </a:r>
            <a:endParaRPr lang="ru-RU" sz="1200" dirty="0"/>
          </a:p>
        </p:txBody>
      </p:sp>
      <p:sp>
        <p:nvSpPr>
          <p:cNvPr id="2" name="AutoShape 2" descr="https://kartinkinaden.ru/uploads/posts/2016-06/1464943961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kartinkinaden.ru/uploads/posts/2016-06/1464943961_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https://yandex.ru/images/_crpd/4ceo82M24/141cc9GuZf/5S9_jpFxwhrNCVV1rvzSPHQDEWzyOHYGEIZtOhSRQgoq4mwVie971lRuiZ23vHTcrUAo3pFpzD_d7J_lu0XyWLUuYdyFfp9T3V9cKfHH6AUbLytXjxgOJjrCOGBHkA5GPfJQf5qXKIULYuvNz98D08wBT6e6RZVV0f3s0LB0jnjReQOZhWmaGdxeTlmI0P8SDBU6c48GODYm7C9oYJkCKRrEaXT9rwm4D3D25PntMtPmHmm8vHmlbN7x0uyQc4BTxGgGmYh3rADSV1R-idvuFhEkGGyTOgoZMuk6a3O6BykuxUJa8a4bsBFa6fnF5Anv-RJqv7xYulnv-_T2gHO8QfJ2E5-UVLsc0W9Lf4TZxzQ-BRlXlwkDIj7ZPWB1hT4iOeBZbtaWG6MdTf3M2_0J8_MEUYO4Q6tL8sP-6rNjq1rmVBOdtmWYL95MTlCtydAGKBkDfpEGHwwk8TdbYL0FMQfvQ2jpjROGM0jK-cjBKdbkOW2RnVGqT-jc0OelRL1A4HQivqNloxD3akFks-3xIzUpLGGsJi4ABNwyaE6tHgMLwEdE9ogyoh5Hzeja6THX-j9BmLNltWDZ_dbtuU2-cclUCLCccqkf2VdbeYnI4wgRNwF1jj8vFTfiFGBsnRMhPtduatKsD5ItS_Da39Eu8dsGQ4W-c7lVzuvL1YZ3ul7MUDq0s2WFEv9jXl651vknDxQ9fpwJBx8A6zt_crskORvdaFDzqSGDJ3Lgwen6A9zFPluJm3yHWvvL7eK_UqVmzGw_vYN0og3sV3Rgq_bFJg8PBV6wEDsGP9QUT0KRGSEl5l1S2K0frS1h6MHrwAnd3ARLjodKmlXdwuPykl6GRO5WOZ2VQqg92k9Fd7Ts_ggDIRx2jjI5JiDeHFpVrBgpI9RuVdCSB6sFcND6wOku1OQZX7qWZ5Bm7MTQ4btQgFjrXjmeo12WB-ptQGyP8O8HHAE3TbcCHQsA9SB6Rp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393" y="830337"/>
            <a:ext cx="1549589" cy="178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2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/>
              <a:t>НЕЛЕГКАЯ ЖИЗНЬ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183" y="614313"/>
            <a:ext cx="3816423" cy="2283383"/>
          </a:xfrm>
          <a:prstGeom prst="rect">
            <a:avLst/>
          </a:prstGeom>
        </p:spPr>
        <p:txBody>
          <a:bodyPr lIns="51499" tIns="25750" rIns="51499" bIns="25750"/>
          <a:lstStyle/>
          <a:p>
            <a:pPr eaLnBrk="1" hangingPunct="1">
              <a:defRPr/>
            </a:pPr>
            <a:r>
              <a:rPr lang="ru-RU" sz="1700" i="0" dirty="0" smtClean="0"/>
              <a:t>     </a:t>
            </a:r>
            <a:r>
              <a:rPr lang="ru-RU" sz="1600" i="0" dirty="0" smtClean="0"/>
              <a:t>С </a:t>
            </a:r>
            <a:r>
              <a:rPr lang="ru-RU" sz="1600" i="0" dirty="0" smtClean="0"/>
              <a:t>1878 года </a:t>
            </a:r>
            <a:r>
              <a:rPr lang="ru-RU" sz="1600" i="0" dirty="0"/>
              <a:t>началась его жизнь </a:t>
            </a:r>
            <a:r>
              <a:rPr lang="ru-RU" sz="1600" i="0" dirty="0" smtClean="0"/>
              <a:t>  «</a:t>
            </a:r>
            <a:r>
              <a:rPr lang="ru-RU" sz="1600" i="0" dirty="0" smtClean="0"/>
              <a:t>в людях», </a:t>
            </a:r>
            <a:r>
              <a:rPr lang="ru-RU" sz="1600" i="0" dirty="0"/>
              <a:t>жил </a:t>
            </a:r>
            <a:r>
              <a:rPr lang="ru-RU" sz="1600" i="0" dirty="0" smtClean="0"/>
              <a:t>в трущобах</a:t>
            </a:r>
            <a:r>
              <a:rPr lang="ru-RU" sz="1600" i="0" dirty="0"/>
              <a:t>, среди босяков; странствуя, перебивался подёнщиной. Побывал в Поволжье, на Дону, Украине</a:t>
            </a:r>
            <a:r>
              <a:rPr lang="ru-RU" sz="1600" i="0" dirty="0" smtClean="0"/>
              <a:t>, в </a:t>
            </a:r>
            <a:r>
              <a:rPr lang="ru-RU" sz="1600" i="0" dirty="0"/>
              <a:t>Южной </a:t>
            </a:r>
            <a:r>
              <a:rPr lang="ru-RU" sz="1600" i="0" dirty="0" err="1"/>
              <a:t>Бесарабии</a:t>
            </a:r>
            <a:r>
              <a:rPr lang="ru-RU" sz="1600" i="0" dirty="0"/>
              <a:t>, Крыму, на Кавказе. Не </a:t>
            </a:r>
            <a:r>
              <a:rPr lang="ru-RU" sz="1600" i="0" dirty="0" smtClean="0"/>
              <a:t>раз арестовывался за </a:t>
            </a:r>
            <a:r>
              <a:rPr lang="ru-RU" sz="1600" i="0" dirty="0"/>
              <a:t>общественно-политическую деятельность. Участник Революции </a:t>
            </a:r>
            <a:r>
              <a:rPr lang="ru-RU" sz="1600" i="0" dirty="0" smtClean="0"/>
              <a:t>1905-1907 гг</a:t>
            </a:r>
            <a:r>
              <a:rPr lang="ru-RU" sz="1600" i="0" dirty="0" smtClean="0"/>
              <a:t>. </a:t>
            </a:r>
            <a:endParaRPr lang="ru-RU" sz="1600" i="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615" y="686320"/>
            <a:ext cx="1080120" cy="117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visualrian.ru/images/old_preview/61/48/614883_previ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671" y="1918390"/>
            <a:ext cx="1080120" cy="117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41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1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183" y="102424"/>
            <a:ext cx="5620792" cy="684803"/>
          </a:xfrm>
        </p:spPr>
        <p:txBody>
          <a:bodyPr/>
          <a:lstStyle/>
          <a:p>
            <a:pPr algn="ctr"/>
            <a:r>
              <a:rPr lang="ru-RU" altLang="ru-RU" sz="2400" dirty="0" smtClean="0"/>
              <a:t>КАЗАНЬ</a:t>
            </a: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183" y="614313"/>
            <a:ext cx="3816424" cy="249299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1800" i="0" dirty="0" smtClean="0">
                <a:solidFill>
                  <a:schemeClr val="tx2">
                    <a:lumMod val="50000"/>
                  </a:schemeClr>
                </a:solidFill>
              </a:rPr>
              <a:t>     В </a:t>
            </a:r>
            <a:r>
              <a:rPr lang="ru-RU" altLang="ru-RU" sz="1800" i="0" dirty="0">
                <a:solidFill>
                  <a:schemeClr val="tx2">
                    <a:lumMod val="50000"/>
                  </a:schemeClr>
                </a:solidFill>
              </a:rPr>
              <a:t>1884 году Алексей Пешков приехал в Казань и попытался поступить в Казанский университет, но потерпел неудачу. </a:t>
            </a:r>
            <a:r>
              <a:rPr lang="ru-RU" altLang="ru-RU" sz="1800" i="0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                          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18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altLang="ru-RU" sz="1800" i="0" dirty="0" smtClean="0">
                <a:solidFill>
                  <a:schemeClr val="tx2">
                    <a:lumMod val="50000"/>
                  </a:schemeClr>
                </a:solidFill>
              </a:rPr>
              <a:t>    В </a:t>
            </a:r>
            <a:r>
              <a:rPr lang="ru-RU" altLang="ru-RU" sz="1800" i="0" dirty="0">
                <a:solidFill>
                  <a:schemeClr val="tx2">
                    <a:lumMod val="50000"/>
                  </a:schemeClr>
                </a:solidFill>
              </a:rPr>
              <a:t>свои 16 лет он уже многое знал о жизни, но четыре года, проведенных в Казани, сформировали его личность, определили его </a:t>
            </a:r>
            <a:r>
              <a:rPr lang="ru-RU" altLang="ru-RU" sz="1800" i="0" dirty="0" smtClean="0">
                <a:solidFill>
                  <a:schemeClr val="tx2">
                    <a:lumMod val="50000"/>
                  </a:schemeClr>
                </a:solidFill>
              </a:rPr>
              <a:t>путь.</a:t>
            </a:r>
            <a:endParaRPr lang="ru-RU" sz="1800" i="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6" descr="М. Горький в юности. 1884">
            <a:hlinkClick r:id="rId2" tooltip="&quot;М. Горький в юности. 1884&quot;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452" y="686321"/>
            <a:ext cx="1512168" cy="2288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90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3992</TotalTime>
  <Words>1121</Words>
  <Application>Microsoft Office PowerPoint</Application>
  <PresentationFormat>Произвольный</PresentationFormat>
  <Paragraphs>88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Tahoma</vt:lpstr>
      <vt:lpstr>Wingdings</vt:lpstr>
      <vt:lpstr>Office Theme</vt:lpstr>
      <vt:lpstr>Литература </vt:lpstr>
      <vt:lpstr>МАКСИМ ГОРЬКИЙ</vt:lpstr>
      <vt:lpstr>Презентация PowerPoint</vt:lpstr>
      <vt:lpstr>РОДИТЕЛИ </vt:lpstr>
      <vt:lpstr>Презентация PowerPoint</vt:lpstr>
      <vt:lpstr>ОБРАЗОВАНИЕ</vt:lpstr>
      <vt:lpstr>ОБРАЗОВАНИЕ</vt:lpstr>
      <vt:lpstr>НЕЛЕГКАЯ ЖИЗНЬ</vt:lpstr>
      <vt:lpstr>КАЗАНЬ </vt:lpstr>
      <vt:lpstr>РАННЕЕ ТВОРЧЕСТВО</vt:lpstr>
      <vt:lpstr>РАННЕЕ ТВОРЧЕСТВО</vt:lpstr>
      <vt:lpstr>Презентация PowerPoint</vt:lpstr>
      <vt:lpstr>ВЕРШИНА РАННЕГО ТВОРЧЕСТВА</vt:lpstr>
      <vt:lpstr>ПОПУЛЯРНОСТЬ ГОРЬКОГО</vt:lpstr>
      <vt:lpstr>ЭМИГРАЦИЯ</vt:lpstr>
      <vt:lpstr>Презентация PowerPoint</vt:lpstr>
      <vt:lpstr>СКАЗКИ ДЛЯ ДЕТЕЙ</vt:lpstr>
      <vt:lpstr>ГОРЬКИЙ МЕЖДУ ДВУХ РЕВОЛЮЦИЙ</vt:lpstr>
      <vt:lpstr>ПОЗДНЯЯ ДЕЯТЕЛЬНОСТЬ ГОРЬКОГО</vt:lpstr>
      <vt:lpstr> ГОРЬКИЙ В ИТАЛИИ (1921-1932 гг.)</vt:lpstr>
      <vt:lpstr>ВОЗВРАЩЕНИЕ НА РОДИНУ </vt:lpstr>
      <vt:lpstr>БИБЛИОГРАФИЯ</vt:lpstr>
      <vt:lpstr>БИБЛИОГРАФИЯ</vt:lpstr>
      <vt:lpstr>БИБЛИОГРАФИЯ</vt:lpstr>
      <vt:lpstr>ПОСЛЕДНИЕ ГОДЫ И СМЕРТЬ</vt:lpstr>
      <vt:lpstr>САМОСТОЯТЕЛЬНАЯ РАБОТА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Литература </dc:title>
  <cp:lastModifiedBy>Lenova 330 pro A6</cp:lastModifiedBy>
  <cp:revision>398</cp:revision>
  <dcterms:created xsi:type="dcterms:W3CDTF">2020-04-13T08:05:16Z</dcterms:created>
  <dcterms:modified xsi:type="dcterms:W3CDTF">2020-11-07T05:53:20Z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