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56" r:id="rId3"/>
    <p:sldId id="357" r:id="rId4"/>
    <p:sldId id="358" r:id="rId5"/>
    <p:sldId id="355" r:id="rId6"/>
    <p:sldId id="359" r:id="rId7"/>
    <p:sldId id="360" r:id="rId8"/>
    <p:sldId id="361" r:id="rId9"/>
    <p:sldId id="362" r:id="rId10"/>
    <p:sldId id="363" r:id="rId11"/>
    <p:sldId id="365" r:id="rId12"/>
    <p:sldId id="364" r:id="rId13"/>
    <p:sldId id="368" r:id="rId14"/>
    <p:sldId id="369" r:id="rId15"/>
    <p:sldId id="366" r:id="rId16"/>
    <p:sldId id="371" r:id="rId17"/>
    <p:sldId id="374" r:id="rId18"/>
    <p:sldId id="372" r:id="rId19"/>
    <p:sldId id="367" r:id="rId20"/>
    <p:sldId id="373" r:id="rId21"/>
    <p:sldId id="378" r:id="rId22"/>
    <p:sldId id="376" r:id="rId23"/>
    <p:sldId id="379" r:id="rId24"/>
    <p:sldId id="375" r:id="rId25"/>
    <p:sldId id="389" r:id="rId26"/>
    <p:sldId id="388" r:id="rId27"/>
    <p:sldId id="390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91" r:id="rId37"/>
    <p:sldId id="301" r:id="rId38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449" y="937401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2562" y="937401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AA61-EA06-4258-8D4B-1C79E389F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9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FF4B-CAEE-4816-ABCD-30D5B718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KorolenkoPochinki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u.wikipedia.org/wiki/%D0%A4%D0%B0%D0%B9%D0%BB:History_of_My_Contemporary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KorolenkoInSlovo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4" y="1622425"/>
            <a:ext cx="1038454" cy="14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724247" y="1334393"/>
            <a:ext cx="2376264" cy="15209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alt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Галактионович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«Парадокс»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191" y="1478409"/>
            <a:ext cx="321722" cy="10801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sp>
        <p:nvSpPr>
          <p:cNvPr id="22530" name="AutoShape 2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8" descr="IMG_08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19" y="1168613"/>
            <a:ext cx="1028366" cy="146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607" y="758329"/>
            <a:ext cx="1611443" cy="13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64607" y="2264639"/>
            <a:ext cx="1611443" cy="79066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                     на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судебном заседании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183" y="614313"/>
            <a:ext cx="4176464" cy="2267994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Весной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1879 года по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подозрению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революционной деятельности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был исключён из института и выслан в Глазов Вятской губернии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1879 года вместе с братом Илларионом писатель в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жандармов был доставлен в этот уездный город. 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-1" y="102424"/>
            <a:ext cx="5768975" cy="73866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РЕВОЛЮЦИОННАЯ ДЕЯТЕЛЬНОСТЬ</a:t>
            </a:r>
            <a:b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183" y="614313"/>
            <a:ext cx="3960440" cy="2544993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оставался в Глазове до октября, пока в результате двух жалоб Короленко на действия вятской администрации его наказание не было ужесточено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25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1879 года Короленко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отправлен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Бисеровскую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волость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назначением жительства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Березовских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починках.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://upload.wikimedia.org/wikipedia/commons/thumb/e/ef/KorolenkoPochinki.jpg/300px-KorolenkoPochinki.jpg">
            <a:hlinkClick r:id="rId2"/>
          </p:cNvPr>
          <p:cNvPicPr/>
          <p:nvPr/>
        </p:nvPicPr>
        <p:blipFill>
          <a:blip r:embed="rId3" cstate="print"/>
          <a:srcRect b="12687"/>
          <a:stretch>
            <a:fillRect/>
          </a:stretch>
        </p:blipFill>
        <p:spPr bwMode="auto">
          <a:xfrm>
            <a:off x="4108624" y="974353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-1" y="102424"/>
            <a:ext cx="5768975" cy="73866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РЕВОЛЮЦИОННАЯ ДЕЯТЕЛЬНОСТЬ</a:t>
            </a:r>
            <a:b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1075" r="23806" b="8782"/>
          <a:stretch>
            <a:fillRect/>
          </a:stretch>
        </p:blipFill>
        <p:spPr bwMode="auto">
          <a:xfrm>
            <a:off x="4180631" y="542305"/>
            <a:ext cx="1376131" cy="17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4741723" y="758329"/>
            <a:ext cx="158988" cy="1703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8183" y="542305"/>
            <a:ext cx="4032448" cy="2668104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Березовские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починки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Это ни село,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деревня даже, — писал Короленко,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просто несколько дворов, рассеянных на расстоянии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15 - 20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верст, среди лесной и болотистой местности…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Побывал я и 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дальней Сибири, но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такой глуши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видывал».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r"/>
            <a:r>
              <a:rPr lang="ru-RU" sz="17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, «История моего современника».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8991" y="2414513"/>
            <a:ext cx="1493808" cy="544445"/>
          </a:xfrm>
          <a:prstGeom prst="rect">
            <a:avLst/>
          </a:prstGeom>
          <a:noFill/>
        </p:spPr>
        <p:txBody>
          <a:bodyPr wrap="none" lIns="51499" tIns="25750" rIns="51499" bIns="25750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ссылки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-1" y="102424"/>
            <a:ext cx="5768975" cy="3693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РЕВОЛЮЦИОННАЯ ДЕЯТЕЛЬНОСТЬ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lvl="0"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 «ЧУДНАЯ»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00600" cy="2954655"/>
          </a:xfrm>
        </p:spPr>
        <p:txBody>
          <a:bodyPr/>
          <a:lstStyle/>
          <a:p>
            <a:pPr lvl="0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Оттуда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за самовольную отлучку в село 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Афанасьевское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писатель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был выслан сначала в вятскую тюрьму, а затем в 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Вышневолоцкую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пересыльную тюрьму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dirty="0"/>
              <a:t>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Здесь,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общей тюремной камере, им написан рассказ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Чудная», в котором показана моральная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умирающей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революционерки </a:t>
            </a: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рукопись распространилась в списках;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ведома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рассказ был напечатан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1893 г.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Лондоне; в России - лишь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1905 г.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заглавием «Командировка»).</a:t>
            </a:r>
          </a:p>
          <a:p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utoShape 2" descr="https://mmedia.ozone.ru/multimedia/books_covers/10094091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55" y="1694433"/>
            <a:ext cx="1008112" cy="13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544616" cy="2923877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Вышнего Волочка отправлен в Сибирь, но возвращен с дороги.  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С сентября 1880 года по август 1881 года жил в Перми в качестве политического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ссыльного.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11 августа 1881 года был выслан из Перми в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Сибирь.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Сибирь произвела на Короленко огромное впечатление и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дала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материал для лучших его очерков: </a:t>
            </a:r>
            <a:endParaRPr lang="ru-RU" sz="16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Сон Макара», «Записки сибирского </a:t>
            </a: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туриста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Соколинец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В подследственном отделении», </a:t>
            </a:r>
            <a:endParaRPr lang="ru-RU" sz="1600" b="1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Убивец», «Государевы ямщики».</a:t>
            </a:r>
          </a:p>
          <a:p>
            <a:pPr lvl="0"/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76" y="1910457"/>
            <a:ext cx="926975" cy="11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ЛИТЕРАТУРНАЯ КАРЬЕРА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960440" cy="2708434"/>
          </a:xfrm>
        </p:spPr>
        <p:txBody>
          <a:bodyPr/>
          <a:lstStyle/>
          <a:p>
            <a:r>
              <a:rPr lang="ru-RU" sz="1600" i="0" dirty="0" smtClean="0"/>
              <a:t>     В </a:t>
            </a:r>
            <a:r>
              <a:rPr lang="ru-RU" sz="1600" i="0" dirty="0"/>
              <a:t>1885 году Короленко разрешили поселиться в </a:t>
            </a:r>
            <a:r>
              <a:rPr lang="ru-RU" sz="1600" i="0" dirty="0" smtClean="0"/>
              <a:t>Нижнем </a:t>
            </a:r>
            <a:r>
              <a:rPr lang="ru-RU" sz="1600" i="0" dirty="0"/>
              <a:t>Новгороде. Нижегородское десятилетие (</a:t>
            </a:r>
            <a:r>
              <a:rPr lang="ru-RU" sz="1600" i="0" dirty="0" smtClean="0"/>
              <a:t>1885 – 1895 гг.)</a:t>
            </a:r>
            <a:r>
              <a:rPr lang="ru-RU" sz="1600" i="0" dirty="0"/>
              <a:t> </a:t>
            </a:r>
            <a:r>
              <a:rPr lang="ru-RU" sz="1600" i="0" dirty="0" smtClean="0"/>
              <a:t>- </a:t>
            </a:r>
            <a:r>
              <a:rPr lang="ru-RU" sz="1600" i="0" dirty="0"/>
              <a:t>период наиболее плодотворной работы </a:t>
            </a:r>
            <a:r>
              <a:rPr lang="ru-RU" sz="1600" i="0" dirty="0" smtClean="0"/>
              <a:t>Короленко-писателя.</a:t>
            </a:r>
            <a:r>
              <a:rPr lang="ru-RU" sz="1600" dirty="0" smtClean="0"/>
              <a:t> </a:t>
            </a:r>
            <a:r>
              <a:rPr lang="ru-RU" sz="1600" i="0" dirty="0" smtClean="0"/>
              <a:t>(</a:t>
            </a:r>
            <a:r>
              <a:rPr lang="ru-RU" sz="1600" i="0" dirty="0" smtClean="0">
                <a:cs typeface="Times New Roman" pitchFamily="18" charset="0"/>
              </a:rPr>
              <a:t>Рассказы  </a:t>
            </a:r>
            <a:r>
              <a:rPr lang="ru-RU" sz="1600" i="0" dirty="0">
                <a:cs typeface="Times New Roman" pitchFamily="18" charset="0"/>
              </a:rPr>
              <a:t>«</a:t>
            </a:r>
            <a:r>
              <a:rPr lang="ru-RU" sz="1600" b="1" i="0" dirty="0">
                <a:cs typeface="Times New Roman" pitchFamily="18" charset="0"/>
              </a:rPr>
              <a:t>На солнечном затмении</a:t>
            </a:r>
            <a:r>
              <a:rPr lang="ru-RU" sz="1600" b="1" i="0" dirty="0" smtClean="0">
                <a:cs typeface="Times New Roman" pitchFamily="18" charset="0"/>
              </a:rPr>
              <a:t>», «</a:t>
            </a:r>
            <a:r>
              <a:rPr lang="ru-RU" sz="1600" b="1" i="0" dirty="0">
                <a:cs typeface="Times New Roman" pitchFamily="18" charset="0"/>
              </a:rPr>
              <a:t>За иконой», «</a:t>
            </a:r>
            <a:r>
              <a:rPr lang="ru-RU" sz="1600" b="1" i="0" dirty="0" smtClean="0">
                <a:cs typeface="Times New Roman" pitchFamily="18" charset="0"/>
              </a:rPr>
              <a:t>Река играет</a:t>
            </a:r>
            <a:r>
              <a:rPr lang="ru-RU" sz="1600" b="1" i="0" dirty="0">
                <a:cs typeface="Times New Roman" pitchFamily="18" charset="0"/>
              </a:rPr>
              <a:t>», </a:t>
            </a:r>
            <a:r>
              <a:rPr lang="ru-RU" sz="1600" b="1" i="0" dirty="0" smtClean="0">
                <a:cs typeface="Times New Roman" pitchFamily="18" charset="0"/>
              </a:rPr>
              <a:t>«Павловские очерки»</a:t>
            </a:r>
            <a:r>
              <a:rPr lang="ru-RU" sz="1600" i="0" dirty="0" smtClean="0">
                <a:cs typeface="Times New Roman" pitchFamily="18" charset="0"/>
              </a:rPr>
              <a:t>, очерки, составившие целую </a:t>
            </a:r>
            <a:r>
              <a:rPr lang="ru-RU" sz="1600" i="0" dirty="0">
                <a:cs typeface="Times New Roman" pitchFamily="18" charset="0"/>
              </a:rPr>
              <a:t>книгу </a:t>
            </a:r>
            <a:r>
              <a:rPr lang="ru-RU" sz="1600" b="1" i="0" dirty="0">
                <a:cs typeface="Times New Roman" pitchFamily="18" charset="0"/>
              </a:rPr>
              <a:t>«В голодный год</a:t>
            </a:r>
            <a:r>
              <a:rPr lang="ru-RU" sz="1600" b="1" i="0" dirty="0" smtClean="0">
                <a:cs typeface="Times New Roman" pitchFamily="18" charset="0"/>
              </a:rPr>
              <a:t>»</a:t>
            </a:r>
            <a:r>
              <a:rPr lang="ru-RU" sz="1600" i="0" dirty="0" smtClean="0">
                <a:cs typeface="Times New Roman" pitchFamily="18" charset="0"/>
              </a:rPr>
              <a:t>).</a:t>
            </a:r>
            <a:r>
              <a:rPr lang="ru-RU" sz="1600" i="0" dirty="0"/>
              <a:t/>
            </a:r>
            <a:br>
              <a:rPr lang="ru-RU" sz="1600" i="0" dirty="0"/>
            </a:br>
            <a:endParaRPr lang="ru-RU" sz="1600" i="0" dirty="0"/>
          </a:p>
        </p:txBody>
      </p:sp>
      <p:pic>
        <p:nvPicPr>
          <p:cNvPr id="6146" name="Picture 2" descr="https://lh4.googleusercontent.com/-WPEdisX7Epk/U-kR1ztvKgI/AAAAAAAAD_A/rV0z4Nd3-v0/s800/2014-08-09%252013-25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59" y="1838449"/>
            <a:ext cx="886189" cy="12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6knig.ru/public/storage/books/cover/07/96/09/0796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644341"/>
            <a:ext cx="864096" cy="11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83" y="542305"/>
            <a:ext cx="4176464" cy="2544993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Настоящим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триумфом Короленко стал выход его лучших произведений: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 дурном обществе»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1885 г.)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«Слепой музыкант»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1886 г.).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этих повестях автор поднимает проблему взаимоотношения человека и общества. Материалом для писателя послужили воспоминания о детстве, проведённом на Украине.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048" y="1838449"/>
            <a:ext cx="982826" cy="11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663" y="614313"/>
            <a:ext cx="1027211" cy="10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3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0904" y="102424"/>
            <a:ext cx="5167164" cy="369332"/>
          </a:xfrm>
        </p:spPr>
        <p:txBody>
          <a:bodyPr anchorCtr="0"/>
          <a:lstStyle/>
          <a:p>
            <a:pPr algn="ctr"/>
            <a:r>
              <a:rPr lang="ru-RU" altLang="ru-RU" sz="2400" dirty="0" smtClean="0"/>
              <a:t>«СЛЕПОЙ МУЗЫКАНТ»</a:t>
            </a:r>
            <a:endParaRPr lang="ru-RU" altLang="ru-RU" sz="2400" dirty="0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0191" y="614313"/>
            <a:ext cx="3960440" cy="2841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1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1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Книга </a:t>
            </a:r>
            <a:r>
              <a:rPr lang="ru-RU" altLang="ru-RU" sz="1800" i="0" dirty="0" smtClean="0"/>
              <a:t>«Слепой музыкант»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вышедшая в 1886 году, выдержала при жизни автора 15 изданий.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  Произведение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посвящено теме торжества духовного начала над материальной стороной жизни. Слепой мальчик идёт к своей мечте, несмотря на препятствия, стоящие на жизненном пути.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1800" dirty="0">
              <a:solidFill>
                <a:srgbClr val="FFF90F"/>
              </a:solidFill>
            </a:endParaRPr>
          </a:p>
        </p:txBody>
      </p:sp>
      <p:pic>
        <p:nvPicPr>
          <p:cNvPr id="7170" name="Picture 2" descr="https://antique.newbookshop.ru/pict/102066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885537"/>
            <a:ext cx="1296144" cy="17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4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183" y="830337"/>
            <a:ext cx="2929578" cy="15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99" tIns="25750" rIns="51499" bIns="25750" numCol="1" anchor="ctr" anchorCtr="0" compatLnSpc="1">
            <a:prstTxWarp prst="textNoShape">
              <a:avLst/>
            </a:prstTxWarp>
            <a:spAutoFit/>
          </a:bodyPr>
          <a:lstStyle/>
          <a:p>
            <a:pPr defTabSz="51499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1895–1900 годах Короленко живет в Петербурге. Он редактирует журнал «Русское богатство».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624" y="1705193"/>
            <a:ext cx="1268159" cy="130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r="6299"/>
          <a:stretch>
            <a:fillRect/>
          </a:stretch>
        </p:blipFill>
        <p:spPr>
          <a:xfrm>
            <a:off x="2956495" y="686320"/>
            <a:ext cx="1245863" cy="12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1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im0-tub-ru.yandex.net/i?id=b22193e281c5e634ab489f8336c291c3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6175" y="823627"/>
            <a:ext cx="3744416" cy="1590886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</a:t>
            </a:r>
            <a:r>
              <a:rPr lang="ru-RU" sz="20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</a:t>
            </a:r>
            <a:r>
              <a:rPr lang="ru-RU" sz="2000" i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1895–1900 годах </a:t>
            </a:r>
            <a:r>
              <a:rPr lang="ru-RU" sz="20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публикуются </a:t>
            </a:r>
            <a:r>
              <a:rPr lang="ru-RU" sz="2000" i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замечательные </a:t>
            </a:r>
            <a:r>
              <a:rPr lang="ru-RU" sz="20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новеллы: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lang="ru-RU" sz="2000" b="1" i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Марусина заимка» </a:t>
            </a:r>
            <a:r>
              <a:rPr lang="ru-RU" sz="2000" i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lang="ru-RU" sz="20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1899 г.), </a:t>
            </a:r>
            <a:r>
              <a:rPr lang="ru-RU" sz="2000" b="1" i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«Мгновение» </a:t>
            </a:r>
            <a:r>
              <a:rPr lang="ru-RU" sz="2000" i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lang="ru-RU" sz="2000" i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1900 г.).</a:t>
            </a:r>
            <a:endParaRPr lang="ru-RU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https://ozon-st.cdn.ngenix.net/multimedia/1022668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61" y="614313"/>
            <a:ext cx="88461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694433"/>
            <a:ext cx="944106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71" y="1601068"/>
            <a:ext cx="1066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183" y="614313"/>
            <a:ext cx="4608512" cy="236032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lvl="0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     «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создан для счастья, как птица для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полёта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...Человек создан для счастья, только счастье не всегда создано для него» (В.Г.Короленко «Парадокс»).</a:t>
            </a:r>
          </a:p>
        </p:txBody>
      </p:sp>
      <p:pic>
        <p:nvPicPr>
          <p:cNvPr id="4098" name="Picture 2" descr="https://www.beesona.ru/upload/625/f920d8a047ac608a509f54155629cb5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75" y="542305"/>
            <a:ext cx="1800200" cy="6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1.liveinternet.ru/images/attach/c/6/93/822/93822205_large_CHay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MG_0803"/>
          <p:cNvPicPr>
            <a:picLocks noChangeAspect="1" noChangeArrowheads="1"/>
          </p:cNvPicPr>
          <p:nvPr/>
        </p:nvPicPr>
        <p:blipFill>
          <a:blip r:embed="rId2" cstate="print"/>
          <a:srcRect r="6027" b="11117"/>
          <a:stretch>
            <a:fillRect/>
          </a:stretch>
        </p:blipFill>
        <p:spPr>
          <a:xfrm>
            <a:off x="508223" y="635121"/>
            <a:ext cx="1863686" cy="1131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207" y="1839870"/>
            <a:ext cx="2830821" cy="79066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 году писатель поселился в Полтаве, где и прожил до своей смерти.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5028" y="686321"/>
            <a:ext cx="2137731" cy="544445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 в кругу семьи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67" y="1200781"/>
            <a:ext cx="1383977" cy="183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262" y="569275"/>
            <a:ext cx="3928362" cy="25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99" tIns="25750" rIns="51499" bIns="2575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последние годы жизни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(1906–1921 гг.)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Короленко работал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над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большим автобиографическим романом «История моего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современника», который должен был 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систематизировать философские взгляды писателя. Роман остался незавершенным.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Писатель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         25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1921 года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работая над четвертым томом своего произведения. </a:t>
            </a:r>
          </a:p>
        </p:txBody>
      </p:sp>
      <p:pic>
        <p:nvPicPr>
          <p:cNvPr id="3" name="Рисунок 2" descr="http://upload.wikimedia.org/wikipedia/commons/thumb/b/ba/History_of_My_Contemporary.jpg/300px-History_of_My_Contemporar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599" y="1046361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«ПАРАДОКС»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256584" cy="2677656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800" i="0" dirty="0" smtClean="0"/>
              <a:t>«</a:t>
            </a:r>
            <a:r>
              <a:rPr lang="ru-RU" sz="2000" i="0" dirty="0"/>
              <a:t>Жизнь – проявление великого закона, главные черты которого добро и счастье. А если нет своего – есть чужое. Только это я пытался сказать своим «Парадоксом», но моя собственная душа в это время была так изломана, как мой несчастный </a:t>
            </a:r>
            <a:r>
              <a:rPr lang="ru-RU" sz="2000" i="0" dirty="0" smtClean="0"/>
              <a:t>философ».                                                                     </a:t>
            </a:r>
          </a:p>
          <a:p>
            <a:r>
              <a:rPr lang="ru-RU" sz="2000" i="0" dirty="0"/>
              <a:t> </a:t>
            </a:r>
            <a:r>
              <a:rPr lang="ru-RU" sz="2000" i="0" dirty="0" smtClean="0"/>
              <a:t>                                      (</a:t>
            </a:r>
            <a:r>
              <a:rPr lang="ru-RU" sz="2000" i="0" dirty="0" err="1" smtClean="0"/>
              <a:t>В.Г.Короленко</a:t>
            </a:r>
            <a:r>
              <a:rPr lang="ru-RU" sz="2000" i="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721161"/>
            <a:ext cx="2740054" cy="147732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/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Парадокс»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  <a:effectLst/>
              </a:rPr>
              <a:t>– это художественный очерк.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endParaRPr lang="ru-RU" sz="24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0904" y="102424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smtClean="0"/>
              <a:t>«ПАРАДОКС»</a:t>
            </a:r>
            <a:endParaRPr lang="ru-RU" sz="2400" kern="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758329"/>
            <a:ext cx="1800200" cy="21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91" y="614313"/>
            <a:ext cx="5400600" cy="138499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Очерк</a:t>
            </a: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 – приближенное к документальному повествование о реальном событии или человеке.</a:t>
            </a:r>
            <a:b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Парадокс</a:t>
            </a:r>
            <a:r>
              <a:rPr lang="ru-RU" sz="18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(греч.)- необычные мысли, противоречащие </a:t>
            </a:r>
            <a:r>
              <a:rPr lang="ru-RU" sz="1800" b="0" dirty="0"/>
              <a:t>здравому </a:t>
            </a:r>
            <a:r>
              <a:rPr lang="ru-RU" sz="1800" i="1" dirty="0"/>
              <a:t>смыслу.</a:t>
            </a:r>
            <a:r>
              <a:rPr lang="ru-RU" sz="1800" dirty="0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0191" y="2004531"/>
            <a:ext cx="5400600" cy="5539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0" dirty="0">
                <a:solidFill>
                  <a:schemeClr val="accent4">
                    <a:lumMod val="50000"/>
                  </a:schemeClr>
                </a:solidFill>
              </a:rPr>
              <a:t>Феномен</a:t>
            </a:r>
            <a:r>
              <a:rPr lang="ru-RU" sz="1800" i="0" dirty="0">
                <a:solidFill>
                  <a:schemeClr val="accent4">
                    <a:lumMod val="50000"/>
                  </a:schemeClr>
                </a:solidFill>
              </a:rPr>
              <a:t> (греч.) – нечто исключительное, необычное.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0191" y="2580595"/>
            <a:ext cx="5400600" cy="5539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0" dirty="0">
                <a:solidFill>
                  <a:schemeClr val="accent4">
                    <a:lumMod val="50000"/>
                  </a:schemeClr>
                </a:solidFill>
              </a:rPr>
              <a:t>Афоризм</a:t>
            </a:r>
            <a:r>
              <a:rPr lang="ru-RU" sz="1800" i="0" dirty="0">
                <a:solidFill>
                  <a:schemeClr val="accent4">
                    <a:lumMod val="50000"/>
                  </a:schemeClr>
                </a:solidFill>
              </a:rPr>
              <a:t> (греч.) – краткое выразительное изречение.</a:t>
            </a:r>
          </a:p>
        </p:txBody>
      </p:sp>
    </p:spTree>
    <p:extLst>
      <p:ext uri="{BB962C8B-B14F-4D97-AF65-F5344CB8AC3E}">
        <p14:creationId xmlns:p14="http://schemas.microsoft.com/office/powerpoint/2010/main" val="41618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СМЫСЛ ПРОИЗВЕДЕНИЯ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893100"/>
          </a:xfrm>
        </p:spPr>
        <p:txBody>
          <a:bodyPr/>
          <a:lstStyle/>
          <a:p>
            <a:r>
              <a:rPr lang="ru-RU" sz="1600" i="0" dirty="0" smtClean="0"/>
              <a:t>     Смысл </a:t>
            </a:r>
            <a:r>
              <a:rPr lang="ru-RU" sz="1600" i="0" dirty="0"/>
              <a:t>произведения заключается в осознании счастья каждым человеком, достойным его, поскольку внутреннее содержание личности гораздо важнее, чем внешние качества и состояние. Тем самым автор подчеркивает, что не </a:t>
            </a:r>
            <a:r>
              <a:rPr lang="ru-RU" sz="1600" i="0" dirty="0" smtClean="0"/>
              <a:t>каждый </a:t>
            </a:r>
            <a:r>
              <a:rPr lang="ru-RU" sz="1600" i="0" dirty="0"/>
              <a:t>человек, </a:t>
            </a:r>
            <a:endParaRPr lang="ru-RU" sz="1600" i="0" dirty="0" smtClean="0"/>
          </a:p>
          <a:p>
            <a:r>
              <a:rPr lang="ru-RU" sz="1600" i="0" dirty="0" smtClean="0"/>
              <a:t>имеющий </a:t>
            </a:r>
            <a:r>
              <a:rPr lang="ru-RU" sz="1600" i="0" dirty="0"/>
              <a:t>возможность обладать </a:t>
            </a:r>
            <a:endParaRPr lang="ru-RU" sz="1600" i="0" dirty="0" smtClean="0"/>
          </a:p>
          <a:p>
            <a:r>
              <a:rPr lang="ru-RU" sz="1600" i="0" dirty="0" smtClean="0"/>
              <a:t>материальным </a:t>
            </a:r>
            <a:r>
              <a:rPr lang="ru-RU" sz="1600" i="0" dirty="0"/>
              <a:t>состоянием и физическим </a:t>
            </a:r>
            <a:endParaRPr lang="ru-RU" sz="1600" i="0" dirty="0" smtClean="0"/>
          </a:p>
          <a:p>
            <a:r>
              <a:rPr lang="ru-RU" sz="1600" i="0" dirty="0" smtClean="0"/>
              <a:t>здоровьем</a:t>
            </a:r>
            <a:r>
              <a:rPr lang="ru-RU" sz="1600" i="0" dirty="0"/>
              <a:t>, ощущает себя полностью </a:t>
            </a:r>
            <a:endParaRPr lang="ru-RU" sz="1600" i="0" dirty="0" smtClean="0"/>
          </a:p>
          <a:p>
            <a:r>
              <a:rPr lang="ru-RU" sz="1600" i="0" dirty="0" smtClean="0"/>
              <a:t>счастливым</a:t>
            </a:r>
            <a:r>
              <a:rPr lang="ru-RU" sz="1600" i="0" dirty="0"/>
              <a:t>, поскольку счастье людям, </a:t>
            </a:r>
            <a:endParaRPr lang="ru-RU" sz="1600" i="0" dirty="0" smtClean="0"/>
          </a:p>
          <a:p>
            <a:r>
              <a:rPr lang="ru-RU" sz="1600" i="0" dirty="0" smtClean="0"/>
              <a:t>по </a:t>
            </a:r>
            <a:r>
              <a:rPr lang="ru-RU" sz="1600" i="0" dirty="0"/>
              <a:t>мнению писателя, дается неравномерно.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1594977"/>
            <a:ext cx="1339428" cy="12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ГЛАВНЫЕ ГЕРОИ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462213"/>
          </a:xfrm>
        </p:spPr>
        <p:txBody>
          <a:bodyPr/>
          <a:lstStyle/>
          <a:p>
            <a:r>
              <a:rPr lang="ru-RU" sz="1600" i="0" dirty="0" smtClean="0"/>
              <a:t>     Главными </a:t>
            </a:r>
            <a:r>
              <a:rPr lang="ru-RU" sz="1600" i="0" dirty="0"/>
              <a:t>героями рассказа являются два маленьких мальчика, которые представляются рассказиком в образе детей состоятельных родителей, живущих полной жизнью и не думающих ни о чем</a:t>
            </a:r>
            <a:r>
              <a:rPr lang="ru-RU" sz="1600" i="0" dirty="0" smtClean="0"/>
              <a:t>. В </a:t>
            </a:r>
            <a:r>
              <a:rPr lang="ru-RU" sz="1600" i="0" dirty="0"/>
              <a:t>один из дней происходит событие, которое переворачивает мировоззрение детей, запомнивших случай </a:t>
            </a:r>
            <a:endParaRPr lang="ru-RU" sz="1600" i="0" dirty="0" smtClean="0"/>
          </a:p>
          <a:p>
            <a:r>
              <a:rPr lang="ru-RU" sz="1600" i="0" dirty="0" smtClean="0"/>
              <a:t>на </a:t>
            </a:r>
            <a:r>
              <a:rPr lang="ru-RU" sz="1600" i="0" dirty="0"/>
              <a:t>всю свою оставшуюся жизнь</a:t>
            </a:r>
            <a:r>
              <a:rPr lang="ru-RU" sz="1600" i="0" dirty="0" smtClean="0"/>
              <a:t>.</a:t>
            </a:r>
            <a:r>
              <a:rPr lang="ru-RU" sz="1600" i="0" dirty="0"/>
              <a:t> В их дом </a:t>
            </a:r>
            <a:endParaRPr lang="ru-RU" sz="1600" i="0" dirty="0" smtClean="0"/>
          </a:p>
          <a:p>
            <a:r>
              <a:rPr lang="ru-RU" sz="1600" i="0" dirty="0" smtClean="0"/>
              <a:t>прибывает </a:t>
            </a:r>
            <a:r>
              <a:rPr lang="ru-RU" sz="1600" i="0" dirty="0"/>
              <a:t>пара попрошаек-артистов, </a:t>
            </a:r>
            <a:r>
              <a:rPr lang="ru-RU" sz="1600" i="0" dirty="0" smtClean="0"/>
              <a:t>один</a:t>
            </a:r>
          </a:p>
          <a:p>
            <a:r>
              <a:rPr lang="ru-RU" sz="1600" i="0" dirty="0" smtClean="0"/>
              <a:t>из </a:t>
            </a:r>
            <a:r>
              <a:rPr lang="ru-RU" sz="1600" i="0" dirty="0"/>
              <a:t>которых является калекой, не имеющих </a:t>
            </a:r>
            <a:endParaRPr lang="ru-RU" sz="1600" i="0" dirty="0" smtClean="0"/>
          </a:p>
          <a:p>
            <a:r>
              <a:rPr lang="ru-RU" sz="1600" i="0" dirty="0" smtClean="0"/>
              <a:t>рук</a:t>
            </a:r>
            <a:r>
              <a:rPr lang="ru-RU" sz="1600" i="0" dirty="0"/>
              <a:t>, по имени Ян </a:t>
            </a:r>
            <a:r>
              <a:rPr lang="ru-RU" sz="1600" i="0" dirty="0" err="1"/>
              <a:t>Криштоф</a:t>
            </a:r>
            <a:r>
              <a:rPr lang="ru-RU" sz="1600" i="0" dirty="0"/>
              <a:t> </a:t>
            </a:r>
            <a:r>
              <a:rPr lang="ru-RU" sz="1600" i="0" dirty="0" err="1"/>
              <a:t>Залуский</a:t>
            </a:r>
            <a:r>
              <a:rPr lang="ru-RU" sz="1600" i="0" dirty="0"/>
              <a:t>. </a:t>
            </a:r>
            <a:endParaRPr lang="ru-RU" sz="16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63" y="1910457"/>
            <a:ext cx="1126607" cy="11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328592" cy="2369880"/>
          </a:xfrm>
        </p:spPr>
        <p:txBody>
          <a:bodyPr/>
          <a:lstStyle/>
          <a:p>
            <a:r>
              <a:rPr lang="ru-RU" sz="2000" i="0" dirty="0" smtClean="0"/>
              <a:t>    </a:t>
            </a:r>
            <a:r>
              <a:rPr lang="ru-RU" sz="2200" i="0" dirty="0" smtClean="0"/>
              <a:t>В </a:t>
            </a:r>
            <a:r>
              <a:rPr lang="ru-RU" sz="2200" i="0" dirty="0"/>
              <a:t>очерке четыре части.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Произведение с кольцевой композицией. Начинается и заканчивается сценой рыбалки в бочке. 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заключении перед читателем возникают герои, изменившиеся под воздействием встречи с уродливым человеком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88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91" y="649153"/>
            <a:ext cx="4968552" cy="221599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«волшебная бадья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- «привлекательный, заманчивый»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уголок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- «чудеснейшие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приключения,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опасности»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- «великолепие настоящей золотой кареты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- «фантастическое настроение»</a:t>
            </a:r>
            <a:br>
              <a:rPr lang="ru-RU" sz="1800" b="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199" y="2631934"/>
            <a:ext cx="5328592" cy="4985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accent4">
                    <a:lumMod val="50000"/>
                  </a:schemeClr>
                </a:solidFill>
              </a:rPr>
              <a:t>     Вывод:  особый детский мирок, сказочный, нереальный, счастливый.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48183" y="148990"/>
            <a:ext cx="5472608" cy="23544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«</a:t>
            </a:r>
            <a:r>
              <a:rPr lang="ru-RU" sz="1700" b="1" i="0" dirty="0" smtClean="0">
                <a:solidFill>
                  <a:schemeClr val="bg1"/>
                </a:solidFill>
              </a:rPr>
              <a:t>Описание уголка сада до встречи с феноменом»</a:t>
            </a:r>
            <a:endParaRPr lang="ru-RU" sz="1700" b="1" i="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i.otzovik.com/2014/04/28/997662/img/16077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686321"/>
            <a:ext cx="12779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8183" y="182265"/>
            <a:ext cx="5544616" cy="24622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/>
              <a:t>«Описание уголка сада после встречи с феноменом»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7413" y="686321"/>
            <a:ext cx="4711330" cy="138499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1800" i="0" dirty="0" smtClean="0"/>
              <a:t> «загнившая бадья»- «несло вонью»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i="0" dirty="0" smtClean="0"/>
              <a:t> «потеряла заманчивую таинственность»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i="0" dirty="0" smtClean="0"/>
              <a:t> «куча мусора»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i="0" dirty="0" smtClean="0"/>
              <a:t> «старая рухлядь»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i="0" dirty="0" smtClean="0"/>
              <a:t> «не доставляло прежнего удовольствия» 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2199" y="2342505"/>
            <a:ext cx="5188327" cy="55399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дети быстро повзрослели после вмешательства мира взрослых.</a:t>
            </a:r>
            <a:r>
              <a:rPr lang="ru-RU" sz="1800" i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1881"/>
          <a:stretch>
            <a:fillRect/>
          </a:stretch>
        </p:blipFill>
        <p:spPr bwMode="auto">
          <a:xfrm>
            <a:off x="3820592" y="701090"/>
            <a:ext cx="1768552" cy="12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175" y="656091"/>
            <a:ext cx="3888432" cy="2406494"/>
          </a:xfrm>
          <a:prstGeom prst="rect">
            <a:avLst/>
          </a:prstGeom>
          <a:noFill/>
        </p:spPr>
        <p:txBody>
          <a:bodyPr wrap="square" lIns="51499" tIns="25750" rIns="51499" bIns="25750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(27) июля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1853 года на Украине, 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Житомире,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 уездного судьи. 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Отец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писателя, суровый и замкнутый, но вместе с тем и неподкупный и справедливый,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огромное влияние на формирование мировоззрения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48583" y="1991580"/>
            <a:ext cx="1840561" cy="9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99" tIns="25750" rIns="51499" bIns="2575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1499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Дом в Житомире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defTabSz="51499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1972 года — музей</a:t>
            </a:r>
          </a:p>
          <a:p>
            <a:pPr defTabSz="51499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ДЕТСТВО И ЮНОСТЬ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47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dirty="0"/>
              <a:t>«</a:t>
            </a:r>
            <a:r>
              <a:rPr lang="ru-RU" sz="2400" dirty="0"/>
              <a:t>Павел – разрушитель иллюзий» 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449" y="614313"/>
            <a:ext cx="4951704" cy="19943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«голос резкий, неприятный»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«человек слишком трезвый, насмешливый, излишне серьёзный»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«лакей отца посылался в экстренных случаях»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появляется в тот момент, когда «волшебная рыба … плывёт в невидимой глубине к нашим удочкам» 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6523" y="2630537"/>
            <a:ext cx="5144003" cy="4985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плохой человек, разрушил всю игру.</a:t>
            </a:r>
          </a:p>
        </p:txBody>
      </p:sp>
    </p:spTree>
    <p:extLst>
      <p:ext uri="{BB962C8B-B14F-4D97-AF65-F5344CB8AC3E}">
        <p14:creationId xmlns:p14="http://schemas.microsoft.com/office/powerpoint/2010/main" val="42382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6175" y="482491"/>
            <a:ext cx="5616624" cy="70788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«Описание состояния детей после встречи с Павлом»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449" y="1213604"/>
            <a:ext cx="4999778" cy="98488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«нам было слишком совестно»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«мы чувствовали себя совершенными дураками»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«совестно слезать с забора под серьёзным взглядом Павла»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2299" y="2415610"/>
            <a:ext cx="5288227" cy="55399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это уже вполне взрослые люди, которые умеют различать плохое и хорошее.</a:t>
            </a:r>
          </a:p>
        </p:txBody>
      </p:sp>
    </p:spTree>
    <p:extLst>
      <p:ext uri="{BB962C8B-B14F-4D97-AF65-F5344CB8AC3E}">
        <p14:creationId xmlns:p14="http://schemas.microsoft.com/office/powerpoint/2010/main" val="26781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ПОЛКОВНИК ДУДАРЕВ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449" y="669478"/>
            <a:ext cx="5336302" cy="138499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«общее уважение и страх»</a:t>
            </a:r>
          </a:p>
          <a:p>
            <a:pPr eaLnBrk="1" hangingPunct="1">
              <a:defRPr/>
            </a:pP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«глаза задумчивы, печальны, тусклы»</a:t>
            </a:r>
          </a:p>
          <a:p>
            <a:pPr eaLnBrk="1" hangingPunct="1">
              <a:defRPr/>
            </a:pP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«дети любят воображать себя доктором»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6523" y="2379557"/>
            <a:ext cx="5144003" cy="5539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этот персонаж положителен, он вызывает уважение в глазах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897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88449" y="100965"/>
            <a:ext cx="5192078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МАТЬ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0191" y="569712"/>
            <a:ext cx="5260334" cy="1846659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«красивое, выразительное лицо»</a:t>
            </a:r>
          </a:p>
          <a:p>
            <a:pPr eaLnBrk="1" hangingPunct="1">
              <a:buFontTx/>
              <a:buChar char="-"/>
              <a:defRPr/>
            </a:pP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«оторвана от вечных забот по хозяйству»</a:t>
            </a:r>
          </a:p>
          <a:p>
            <a:pPr eaLnBrk="1" hangingPunct="1">
              <a:buFontTx/>
              <a:buChar char="-"/>
              <a:defRPr/>
            </a:pP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«скептическая улыбка» (рассматривающая, </a:t>
            </a:r>
          </a:p>
          <a:p>
            <a:pPr eaLnBrk="1" hangingPunct="1">
              <a:defRPr/>
            </a:pP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  исследующая)</a:t>
            </a:r>
          </a:p>
          <a:p>
            <a:pPr eaLnBrk="1" hangingPunct="1">
              <a:defRPr/>
            </a:pP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 «испуганное сожаление»</a:t>
            </a:r>
          </a:p>
          <a:p>
            <a:pPr eaLnBrk="1" hangingPunct="1">
              <a:defRPr/>
            </a:pP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Мать вставала и крестила нас, стараясь этим защитить своих детей от первого противоречия жизни, острой занозой вонзившегося в детские сердца и умы...</a:t>
            </a:r>
            <a:endParaRPr lang="ru-RU" sz="15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191" y="2447612"/>
            <a:ext cx="5328592" cy="8309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дети любят свою мать, хотя ей тяжело заниматься детьми: их у неё шестеро. </a:t>
            </a:r>
          </a:p>
        </p:txBody>
      </p:sp>
    </p:spTree>
    <p:extLst>
      <p:ext uri="{BB962C8B-B14F-4D97-AF65-F5344CB8AC3E}">
        <p14:creationId xmlns:p14="http://schemas.microsoft.com/office/powerpoint/2010/main" val="11693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92199" y="100965"/>
            <a:ext cx="5192078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ОТЕЦ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449" y="937401"/>
            <a:ext cx="5095928" cy="61555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- «в благодушном настроении»</a:t>
            </a:r>
          </a:p>
          <a:p>
            <a:pPr eaLnBrk="1" hangingPunct="1">
              <a:defRPr/>
            </a:pP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i="0" dirty="0" smtClean="0"/>
              <a:t>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Прочитай, — сказал, улыбаясь, отец.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822" y="2199287"/>
            <a:ext cx="4951704" cy="30777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0" dirty="0" smtClean="0">
                <a:solidFill>
                  <a:schemeClr val="accent4">
                    <a:lumMod val="50000"/>
                  </a:schemeClr>
                </a:solidFill>
              </a:rPr>
              <a:t> Вывод: Отец – это авторитет. </a:t>
            </a:r>
          </a:p>
        </p:txBody>
      </p:sp>
    </p:spTree>
    <p:extLst>
      <p:ext uri="{BB962C8B-B14F-4D97-AF65-F5344CB8AC3E}">
        <p14:creationId xmlns:p14="http://schemas.microsoft.com/office/powerpoint/2010/main" val="2240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175" y="102424"/>
            <a:ext cx="5692800" cy="32316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100" dirty="0" smtClean="0"/>
              <a:t>«ОБНАЖЁННОЕ УРОДСТВО ФЕНОМЕНА» </a:t>
            </a:r>
            <a:endParaRPr lang="ru-RU" sz="2100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449" y="614313"/>
            <a:ext cx="5192078" cy="14773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-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«курточка, в которую легко одеть ребёнка»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«узкие плечи, лишённые признаков рук»- «огромная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голова подавляла тело карлика»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«на лице страдание»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«тонкие ноги дрожали»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- «стоял с трудом»- «два огромных глаза» 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0191" y="2198489"/>
            <a:ext cx="5260336" cy="83099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0" dirty="0" smtClean="0">
                <a:solidFill>
                  <a:schemeClr val="accent4">
                    <a:lumMod val="50000"/>
                  </a:schemeClr>
                </a:solidFill>
              </a:rPr>
              <a:t>     Вывод: физическое уродство вызывает страх у детей («а вдруг и я буду такой?»), и в то же время – сострадание. </a:t>
            </a:r>
          </a:p>
        </p:txBody>
      </p:sp>
    </p:spTree>
    <p:extLst>
      <p:ext uri="{BB962C8B-B14F-4D97-AF65-F5344CB8AC3E}">
        <p14:creationId xmlns:p14="http://schemas.microsoft.com/office/powerpoint/2010/main" val="3858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183" y="580048"/>
            <a:ext cx="5544616" cy="2554545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500" i="0" dirty="0" smtClean="0"/>
              <a:t>Именно </a:t>
            </a:r>
            <a:r>
              <a:rPr lang="ru-RU" sz="1500" i="0" dirty="0"/>
              <a:t>после встречи с калекой, мальчики поняли, что жизнь очень часто несправедлива к людям, а счастье - понятие относительное. Его </a:t>
            </a:r>
            <a:r>
              <a:rPr lang="ru-RU" sz="1500" i="0" dirty="0" smtClean="0"/>
              <a:t>достоин</a:t>
            </a:r>
            <a:r>
              <a:rPr lang="ru-RU" sz="1500" i="0" dirty="0"/>
              <a:t> каждый из ныне живущих людей, но в то же время каждый человек определенной долей этого счастья уже обладает. "Но счастье, увы, дано не всем", как говорит Ян </a:t>
            </a:r>
            <a:r>
              <a:rPr lang="ru-RU" sz="1500" i="0" dirty="0" err="1"/>
              <a:t>Залуский</a:t>
            </a:r>
            <a:r>
              <a:rPr lang="ru-RU" sz="1500" i="0" dirty="0"/>
              <a:t>, и без этого дополнения сюжет очерка Короленко мог быть воспринят неверно... </a:t>
            </a:r>
            <a:r>
              <a:rPr lang="ru-RU" sz="1500" i="0" dirty="0" smtClean="0"/>
              <a:t>Суть </a:t>
            </a:r>
            <a:r>
              <a:rPr lang="ru-RU" sz="1500" i="0" dirty="0"/>
              <a:t>произведения заключается в том, что в душа тянется к гармонии и равновесию, но абсолютное счастье достичь ей никогда не удастся. В этом и есть главный "парадокс" </a:t>
            </a:r>
            <a:r>
              <a:rPr lang="ru-RU" sz="1500" i="0" dirty="0" smtClean="0"/>
              <a:t>жизни.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4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744416" cy="369332"/>
          </a:xfrm>
        </p:spPr>
        <p:txBody>
          <a:bodyPr/>
          <a:lstStyle/>
          <a:p>
            <a:pPr algn="ctr"/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AutoShape 4" descr="https://i.sodiummedia.com/img/obrazovanie/836/v-korolenko-paradoks-kratkoe-soderzhanie-hudozhestvennij-analiz-proizvedeniya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sodiummedia.com/img/obrazovanie/836/v-korolenko-paradoks-kratkoe-soderzhanie-hudozhestvennij-analiz-proizvedeniya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207" y="999321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эссе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современен и интересен очерк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«Парадокс»?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758329"/>
            <a:ext cx="1800200" cy="21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84" y="614313"/>
            <a:ext cx="3240360" cy="2021773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 была полькой, и польский язык Короленко знал с детства.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смерти мужа Эвелина Иосифовна проявила «истинно женский героизм», воспитывая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Короленко были два брата и сестра)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крошечное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3" descr="IMG_079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5441" t="12245" r="10217" b="10203"/>
          <a:stretch>
            <a:fillRect/>
          </a:stretch>
        </p:blipFill>
        <p:spPr>
          <a:xfrm>
            <a:off x="3772146" y="631422"/>
            <a:ext cx="1704629" cy="1567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8291" y="2143546"/>
            <a:ext cx="2884508" cy="1036888"/>
          </a:xfrm>
          <a:prstGeom prst="rect">
            <a:avLst/>
          </a:prstGeom>
          <a:noFill/>
        </p:spPr>
        <p:txBody>
          <a:bodyPr wrap="square" lIns="51499" tIns="25750" rIns="51499" bIns="25750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     «</a:t>
            </a:r>
            <a:r>
              <a:rPr lang="ru-RU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очень люблю свою мать, это чувство доходит у меня до обожания</a:t>
            </a:r>
            <a:r>
              <a:rPr lang="ru-RU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                                 </a:t>
            </a:r>
          </a:p>
          <a:p>
            <a:r>
              <a:rPr lang="ru-RU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6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В.Г.Короленко</a:t>
            </a:r>
            <a:endParaRPr lang="ru-RU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СЕМЬЯ КОРОЛЕНКО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183" y="488295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dirty="0"/>
          </a:p>
        </p:txBody>
      </p:sp>
      <p:pic>
        <p:nvPicPr>
          <p:cNvPr id="5" name="Рисунок 4" descr="07korolenko-2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44227" y="758329"/>
            <a:ext cx="4752528" cy="198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6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75" y="517592"/>
            <a:ext cx="5544616" cy="2514215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Короленко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учиться в польском пансионе, затем в Житомирской гимназии, а закончил Ровенскую реальную гимназию с серебряной медалью.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старших классах единственным светлым пятном были уроки русского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В.В.Авдиев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 Короленко статьями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Н.А.Добролюбова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прозой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поэзией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Н.А.Некрасова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"Я нашел тогда свою родину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русская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литература".</a:t>
            </a:r>
          </a:p>
        </p:txBody>
      </p:sp>
      <p:pic>
        <p:nvPicPr>
          <p:cNvPr id="2" name="Picture 8" descr="rovno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77659" y="2126481"/>
            <a:ext cx="1327108" cy="74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6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8533" r="8533"/>
          <a:stretch>
            <a:fillRect/>
          </a:stretch>
        </p:blipFill>
        <p:spPr bwMode="auto">
          <a:xfrm>
            <a:off x="4180631" y="828082"/>
            <a:ext cx="1368152" cy="15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8183" y="614861"/>
            <a:ext cx="4104456" cy="2375716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1871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поступил в Петербургский технологический институт, но нужда </a:t>
            </a:r>
            <a:endParaRPr lang="ru-RU" sz="15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первый год студенческой жизни пришлось пообедать только пять раз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заставила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оставить учёбу и зарабатывать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раскрашиванием атласов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чертежей, корректорской работой.</a:t>
            </a:r>
          </a:p>
          <a:p>
            <a:pPr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1874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поступил в Московскую Петровскую земледельческую и лесную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академию (ныне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Тимирязевскую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83" y="614313"/>
            <a:ext cx="3384375" cy="2544993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ранних лет Короленко примкнул к революционному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народническому движению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1876 году за участие в народнических студенческих кружках он был исключён из академии и выслан в Кронштадт под надзор полиции.</a:t>
            </a:r>
          </a:p>
        </p:txBody>
      </p:sp>
      <p:pic>
        <p:nvPicPr>
          <p:cNvPr id="4" name="Picture 5" descr="IMG_0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04567" y="902345"/>
            <a:ext cx="1998099" cy="139673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" y="102424"/>
            <a:ext cx="5768975" cy="738664"/>
          </a:xfrm>
        </p:spPr>
        <p:txBody>
          <a:bodyPr/>
          <a:lstStyle/>
          <a:p>
            <a:pPr algn="ctr"/>
            <a:r>
              <a:rPr lang="ru-RU" sz="2400" dirty="0" smtClean="0"/>
              <a:t>РЕВОЛЮЦИОННАЯ ДЕЯТЕЛЬНОСТЬ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23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31" y="540801"/>
            <a:ext cx="3811283" cy="2544993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1877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по окончании срока ссылки Короленко возвратился в Петербург и в поступил в Горный институт. К этому периоду относится начало литературной деятельности Короленко.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июле 1879 года в петербургском журнале «Слово» была напечатана первая новелла писателя «Эпизоды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„искателя“».</a:t>
            </a:r>
          </a:p>
        </p:txBody>
      </p:sp>
      <p:pic>
        <p:nvPicPr>
          <p:cNvPr id="3" name="Рисунок 2" descr="http://upload.wikimedia.org/wikipedia/commons/thumb/3/3f/KorolenkoInSlovo.jpg/250px-KorolenkoInSlov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774" y="870037"/>
            <a:ext cx="1440161" cy="16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-1" y="102424"/>
            <a:ext cx="5768975" cy="73866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РЕВОЛЮЦИОННАЯ ДЕЯТЕЛЬНОСТЬ</a:t>
            </a:r>
            <a:b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1285</Words>
  <Application>Microsoft Office PowerPoint</Application>
  <PresentationFormat>Произвольный</PresentationFormat>
  <Paragraphs>158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Литература </vt:lpstr>
      <vt:lpstr>Презентация PowerPoint</vt:lpstr>
      <vt:lpstr>ДЕТСТВО И ЮНОСТЬ</vt:lpstr>
      <vt:lpstr>Презентация PowerPoint</vt:lpstr>
      <vt:lpstr>СЕМЬЯ КОРОЛЕНКО </vt:lpstr>
      <vt:lpstr>Презентация PowerPoint</vt:lpstr>
      <vt:lpstr>Презентация PowerPoint</vt:lpstr>
      <vt:lpstr>РЕВОЛЮЦИОННАЯ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РАССКАЗ «ЧУДНАЯ»</vt:lpstr>
      <vt:lpstr>Презентация PowerPoint</vt:lpstr>
      <vt:lpstr>ЛИТЕРАТУРНАЯ КАРЬЕРА </vt:lpstr>
      <vt:lpstr>Презентация PowerPoint</vt:lpstr>
      <vt:lpstr>«СЛЕПОЙ МУЗЫКАНТ»</vt:lpstr>
      <vt:lpstr>Презентация PowerPoint</vt:lpstr>
      <vt:lpstr>Презентация PowerPoint</vt:lpstr>
      <vt:lpstr>Презентация PowerPoint</vt:lpstr>
      <vt:lpstr>Презентация PowerPoint</vt:lpstr>
      <vt:lpstr>«ПАРАДОКС»</vt:lpstr>
      <vt:lpstr>«Парадокс» – это художественный очерк.  </vt:lpstr>
      <vt:lpstr>Очерк – приближенное к документальному повествование о реальном событии или человеке. Парадокс (греч.)- необычные мысли, противоречащие здравому смыслу. </vt:lpstr>
      <vt:lpstr>СМЫСЛ ПРОИЗВЕДЕНИЯ</vt:lpstr>
      <vt:lpstr> ГЛАВНЫЕ ГЕРОИ</vt:lpstr>
      <vt:lpstr>КОМПОЗИЦИЯ</vt:lpstr>
      <vt:lpstr>- «волшебная бадья» - «привлекательный, заманчивый»  уголок - «чудеснейшие приключения, опасности» - «великолепие настоящей золотой кареты» - «фантастическое настроение» </vt:lpstr>
      <vt:lpstr>«Описание уголка сада после встречи с феноменом» </vt:lpstr>
      <vt:lpstr>«Павел – разрушитель иллюзий» </vt:lpstr>
      <vt:lpstr>«Описание состояния детей после встречи с Павлом» </vt:lpstr>
      <vt:lpstr>ПОЛКОВНИК ДУДАРЕВ </vt:lpstr>
      <vt:lpstr>МАТЬ </vt:lpstr>
      <vt:lpstr>ОТЕЦ </vt:lpstr>
      <vt:lpstr>«ОБНАЖЁННОЕ УРОДСТВО ФЕНОМЕНА» 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426</cp:revision>
  <dcterms:created xsi:type="dcterms:W3CDTF">2020-04-13T08:05:16Z</dcterms:created>
  <dcterms:modified xsi:type="dcterms:W3CDTF">2020-11-04T09:20:21Z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