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339" r:id="rId3"/>
    <p:sldId id="335" r:id="rId4"/>
    <p:sldId id="358" r:id="rId5"/>
    <p:sldId id="343" r:id="rId6"/>
    <p:sldId id="345" r:id="rId7"/>
    <p:sldId id="341" r:id="rId8"/>
    <p:sldId id="344" r:id="rId9"/>
    <p:sldId id="340" r:id="rId10"/>
    <p:sldId id="333" r:id="rId11"/>
    <p:sldId id="349" r:id="rId12"/>
    <p:sldId id="348" r:id="rId13"/>
    <p:sldId id="346" r:id="rId14"/>
    <p:sldId id="347" r:id="rId15"/>
    <p:sldId id="354" r:id="rId16"/>
    <p:sldId id="360" r:id="rId17"/>
    <p:sldId id="351" r:id="rId18"/>
    <p:sldId id="350" r:id="rId19"/>
    <p:sldId id="352" r:id="rId20"/>
    <p:sldId id="334" r:id="rId21"/>
    <p:sldId id="355" r:id="rId22"/>
    <p:sldId id="357" r:id="rId23"/>
    <p:sldId id="356" r:id="rId24"/>
    <p:sldId id="359" r:id="rId25"/>
    <p:sldId id="301" r:id="rId26"/>
  </p:sldIdLst>
  <p:sldSz cx="5768975"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95" autoAdjust="0"/>
  </p:normalViewPr>
  <p:slideViewPr>
    <p:cSldViewPr>
      <p:cViewPr varScale="1">
        <p:scale>
          <a:sx n="142" d="100"/>
          <a:sy n="142" d="100"/>
        </p:scale>
        <p:origin x="822" y="108"/>
      </p:cViewPr>
      <p:guideLst>
        <p:guide orient="horz" pos="2880"/>
        <p:guide pos="21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2B939DB4-9260-451B-A13E-BCAF69CD3BF7}" type="datetimeFigureOut">
              <a:rPr lang="ru-RU" smtClean="0"/>
              <a:pPr/>
              <a:t>02.11.2020</a:t>
            </a:fld>
            <a:endParaRPr lang="ru-RU"/>
          </a:p>
        </p:txBody>
      </p:sp>
      <p:sp>
        <p:nvSpPr>
          <p:cNvPr id="4" name="Образ слайда 3"/>
          <p:cNvSpPr>
            <a:spLocks noGrp="1" noRot="1" noChangeAspect="1"/>
          </p:cNvSpPr>
          <p:nvPr>
            <p:ph type="sldImg" idx="2"/>
          </p:nvPr>
        </p:nvSpPr>
        <p:spPr>
          <a:xfrm>
            <a:off x="1800225" y="242888"/>
            <a:ext cx="2165350" cy="121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41463"/>
            <a:ext cx="4613275" cy="14605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1338"/>
            <a:ext cx="2498725" cy="1635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1338"/>
            <a:ext cx="2498725" cy="163512"/>
          </a:xfrm>
          <a:prstGeom prst="rect">
            <a:avLst/>
          </a:prstGeom>
        </p:spPr>
        <p:txBody>
          <a:bodyPr vert="horz" lIns="91440" tIns="45720" rIns="91440" bIns="45720" rtlCol="0" anchor="b"/>
          <a:lstStyle>
            <a:lvl1pPr algn="r">
              <a:defRPr sz="1200"/>
            </a:lvl1pPr>
          </a:lstStyle>
          <a:p>
            <a:fld id="{295019F1-A6E5-475D-98B1-42519B9E81AB}" type="slidenum">
              <a:rPr lang="ru-RU" smtClean="0"/>
              <a:pPr/>
              <a:t>‹#›</a:t>
            </a:fld>
            <a:endParaRPr lang="ru-RU"/>
          </a:p>
        </p:txBody>
      </p:sp>
    </p:spTree>
    <p:extLst>
      <p:ext uri="{BB962C8B-B14F-4D97-AF65-F5344CB8AC3E}">
        <p14:creationId xmlns:p14="http://schemas.microsoft.com/office/powerpoint/2010/main" val="154094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xfrm>
            <a:off x="1801813" y="242888"/>
            <a:ext cx="2162175" cy="1217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418281" indent="-160877" eaLnBrk="0" hangingPunct="0">
              <a:defRPr>
                <a:solidFill>
                  <a:schemeClr val="tx1"/>
                </a:solidFill>
                <a:latin typeface="Tahoma" charset="0"/>
              </a:defRPr>
            </a:lvl2pPr>
            <a:lvl3pPr marL="643509" indent="-128702" eaLnBrk="0" hangingPunct="0">
              <a:defRPr>
                <a:solidFill>
                  <a:schemeClr val="tx1"/>
                </a:solidFill>
                <a:latin typeface="Tahoma" charset="0"/>
              </a:defRPr>
            </a:lvl3pPr>
            <a:lvl4pPr marL="900913" indent="-128702" eaLnBrk="0" hangingPunct="0">
              <a:defRPr>
                <a:solidFill>
                  <a:schemeClr val="tx1"/>
                </a:solidFill>
                <a:latin typeface="Tahoma" charset="0"/>
              </a:defRPr>
            </a:lvl4pPr>
            <a:lvl5pPr marL="1158316" indent="-128702" eaLnBrk="0" hangingPunct="0">
              <a:defRPr>
                <a:solidFill>
                  <a:schemeClr val="tx1"/>
                </a:solidFill>
                <a:latin typeface="Tahoma" charset="0"/>
              </a:defRPr>
            </a:lvl5pPr>
            <a:lvl6pPr marL="1415720" indent="-128702" eaLnBrk="0" fontAlgn="base" hangingPunct="0">
              <a:spcBef>
                <a:spcPct val="0"/>
              </a:spcBef>
              <a:spcAft>
                <a:spcPct val="0"/>
              </a:spcAft>
              <a:defRPr>
                <a:solidFill>
                  <a:schemeClr val="tx1"/>
                </a:solidFill>
                <a:latin typeface="Tahoma" charset="0"/>
              </a:defRPr>
            </a:lvl6pPr>
            <a:lvl7pPr marL="1673123" indent="-128702" eaLnBrk="0" fontAlgn="base" hangingPunct="0">
              <a:spcBef>
                <a:spcPct val="0"/>
              </a:spcBef>
              <a:spcAft>
                <a:spcPct val="0"/>
              </a:spcAft>
              <a:defRPr>
                <a:solidFill>
                  <a:schemeClr val="tx1"/>
                </a:solidFill>
                <a:latin typeface="Tahoma" charset="0"/>
              </a:defRPr>
            </a:lvl7pPr>
            <a:lvl8pPr marL="1930527" indent="-128702" eaLnBrk="0" fontAlgn="base" hangingPunct="0">
              <a:spcBef>
                <a:spcPct val="0"/>
              </a:spcBef>
              <a:spcAft>
                <a:spcPct val="0"/>
              </a:spcAft>
              <a:defRPr>
                <a:solidFill>
                  <a:schemeClr val="tx1"/>
                </a:solidFill>
                <a:latin typeface="Tahoma" charset="0"/>
              </a:defRPr>
            </a:lvl8pPr>
            <a:lvl9pPr marL="2187931" indent="-128702" eaLnBrk="0" fontAlgn="base" hangingPunct="0">
              <a:spcBef>
                <a:spcPct val="0"/>
              </a:spcBef>
              <a:spcAft>
                <a:spcPct val="0"/>
              </a:spcAft>
              <a:defRPr>
                <a:solidFill>
                  <a:schemeClr val="tx1"/>
                </a:solidFill>
                <a:latin typeface="Tahoma" charset="0"/>
              </a:defRPr>
            </a:lvl9pPr>
          </a:lstStyle>
          <a:p>
            <a:pPr eaLnBrk="1" hangingPunct="1"/>
            <a:fld id="{CF07536E-8BBF-412B-B441-9608B322D09C}" type="slidenum">
              <a:rPr lang="ru-RU" altLang="ru-RU"/>
              <a:pPr eaLnBrk="1" hangingPunct="1"/>
              <a:t>2</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xfrm>
            <a:off x="1801813" y="242888"/>
            <a:ext cx="2162175" cy="1217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418281" indent="-160877" eaLnBrk="0" hangingPunct="0">
              <a:defRPr>
                <a:solidFill>
                  <a:schemeClr val="tx1"/>
                </a:solidFill>
                <a:latin typeface="Tahoma" charset="0"/>
              </a:defRPr>
            </a:lvl2pPr>
            <a:lvl3pPr marL="643509" indent="-128702" eaLnBrk="0" hangingPunct="0">
              <a:defRPr>
                <a:solidFill>
                  <a:schemeClr val="tx1"/>
                </a:solidFill>
                <a:latin typeface="Tahoma" charset="0"/>
              </a:defRPr>
            </a:lvl3pPr>
            <a:lvl4pPr marL="900913" indent="-128702" eaLnBrk="0" hangingPunct="0">
              <a:defRPr>
                <a:solidFill>
                  <a:schemeClr val="tx1"/>
                </a:solidFill>
                <a:latin typeface="Tahoma" charset="0"/>
              </a:defRPr>
            </a:lvl4pPr>
            <a:lvl5pPr marL="1158316" indent="-128702" eaLnBrk="0" hangingPunct="0">
              <a:defRPr>
                <a:solidFill>
                  <a:schemeClr val="tx1"/>
                </a:solidFill>
                <a:latin typeface="Tahoma" charset="0"/>
              </a:defRPr>
            </a:lvl5pPr>
            <a:lvl6pPr marL="1415720" indent="-128702" eaLnBrk="0" fontAlgn="base" hangingPunct="0">
              <a:spcBef>
                <a:spcPct val="0"/>
              </a:spcBef>
              <a:spcAft>
                <a:spcPct val="0"/>
              </a:spcAft>
              <a:defRPr>
                <a:solidFill>
                  <a:schemeClr val="tx1"/>
                </a:solidFill>
                <a:latin typeface="Tahoma" charset="0"/>
              </a:defRPr>
            </a:lvl6pPr>
            <a:lvl7pPr marL="1673123" indent="-128702" eaLnBrk="0" fontAlgn="base" hangingPunct="0">
              <a:spcBef>
                <a:spcPct val="0"/>
              </a:spcBef>
              <a:spcAft>
                <a:spcPct val="0"/>
              </a:spcAft>
              <a:defRPr>
                <a:solidFill>
                  <a:schemeClr val="tx1"/>
                </a:solidFill>
                <a:latin typeface="Tahoma" charset="0"/>
              </a:defRPr>
            </a:lvl7pPr>
            <a:lvl8pPr marL="1930527" indent="-128702" eaLnBrk="0" fontAlgn="base" hangingPunct="0">
              <a:spcBef>
                <a:spcPct val="0"/>
              </a:spcBef>
              <a:spcAft>
                <a:spcPct val="0"/>
              </a:spcAft>
              <a:defRPr>
                <a:solidFill>
                  <a:schemeClr val="tx1"/>
                </a:solidFill>
                <a:latin typeface="Tahoma" charset="0"/>
              </a:defRPr>
            </a:lvl8pPr>
            <a:lvl9pPr marL="2187931" indent="-128702" eaLnBrk="0" fontAlgn="base" hangingPunct="0">
              <a:spcBef>
                <a:spcPct val="0"/>
              </a:spcBef>
              <a:spcAft>
                <a:spcPct val="0"/>
              </a:spcAft>
              <a:defRPr>
                <a:solidFill>
                  <a:schemeClr val="tx1"/>
                </a:solidFill>
                <a:latin typeface="Tahoma" charset="0"/>
              </a:defRPr>
            </a:lvl9pPr>
          </a:lstStyle>
          <a:p>
            <a:pPr eaLnBrk="1" hangingPunct="1"/>
            <a:fld id="{CDEBA23C-7D7C-44F8-ACEB-76F63E7B609B}" type="slidenum">
              <a:rPr lang="ru-RU" altLang="ru-RU"/>
              <a:pPr eaLnBrk="1" hangingPunct="1"/>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673" y="1005903"/>
            <a:ext cx="4903629" cy="31547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5346" y="1817116"/>
            <a:ext cx="4038283"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449" y="746316"/>
            <a:ext cx="2509504"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71023" y="746316"/>
            <a:ext cx="2509504"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85" y="71164"/>
            <a:ext cx="5653977"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33452" y="937401"/>
            <a:ext cx="2357668" cy="1246495"/>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387270" y="937401"/>
            <a:ext cx="2357668" cy="1246495"/>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8"/>
          <p:cNvSpPr>
            <a:spLocks noGrp="1" noChangeArrowheads="1"/>
          </p:cNvSpPr>
          <p:nvPr>
            <p:ph type="dt" sz="half" idx="10"/>
          </p:nvPr>
        </p:nvSpPr>
        <p:spPr>
          <a:ln/>
        </p:spPr>
        <p:txBody>
          <a:bodyPr/>
          <a:lstStyle>
            <a:lvl1pPr>
              <a:defRPr/>
            </a:lvl1pPr>
          </a:lstStyle>
          <a:p>
            <a:pPr>
              <a:defRPr/>
            </a:pPr>
            <a:endParaRPr lang="ru-RU"/>
          </a:p>
        </p:txBody>
      </p:sp>
      <p:sp>
        <p:nvSpPr>
          <p:cNvPr id="6" name="Rectangle 19"/>
          <p:cNvSpPr>
            <a:spLocks noGrp="1" noChangeArrowheads="1"/>
          </p:cNvSpPr>
          <p:nvPr>
            <p:ph type="ftr" sz="quarter" idx="11"/>
          </p:nvPr>
        </p:nvSpPr>
        <p:spPr>
          <a:ln/>
        </p:spPr>
        <p:txBody>
          <a:bodyPr/>
          <a:lstStyle>
            <a:lvl1pPr>
              <a:defRPr/>
            </a:lvl1pPr>
          </a:lstStyle>
          <a:p>
            <a:pPr>
              <a:defRPr/>
            </a:pPr>
            <a:endParaRPr lang="ru-RU"/>
          </a:p>
        </p:txBody>
      </p:sp>
      <p:sp>
        <p:nvSpPr>
          <p:cNvPr id="7" name="Rectangle 20"/>
          <p:cNvSpPr>
            <a:spLocks noGrp="1" noChangeArrowheads="1"/>
          </p:cNvSpPr>
          <p:nvPr>
            <p:ph type="sldNum" sz="quarter" idx="12"/>
          </p:nvPr>
        </p:nvSpPr>
        <p:spPr>
          <a:ln/>
        </p:spPr>
        <p:txBody>
          <a:bodyPr/>
          <a:lstStyle>
            <a:lvl1pPr>
              <a:defRPr/>
            </a:lvl1pPr>
          </a:lstStyle>
          <a:p>
            <a:pPr>
              <a:defRPr/>
            </a:pPr>
            <a:fld id="{B02734BC-88EE-493F-8C53-3EB3F28FB921}" type="slidenum">
              <a:rPr lang="ru-RU"/>
              <a:pPr>
                <a:defRPr/>
              </a:pPr>
              <a:t>‹#›</a:t>
            </a:fld>
            <a:endParaRPr lang="ru-RU"/>
          </a:p>
        </p:txBody>
      </p:sp>
    </p:spTree>
    <p:extLst>
      <p:ext uri="{BB962C8B-B14F-4D97-AF65-F5344CB8AC3E}">
        <p14:creationId xmlns:p14="http://schemas.microsoft.com/office/powerpoint/2010/main" val="2748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6CD05F2B-A782-49C1-88E5-906677186241}" type="slidenum">
              <a:rPr lang="ru-RU" altLang="ru-RU"/>
              <a:pPr/>
              <a:t>‹#›</a:t>
            </a:fld>
            <a:endParaRPr lang="ru-RU" altLang="ru-RU"/>
          </a:p>
        </p:txBody>
      </p:sp>
    </p:spTree>
    <p:extLst>
      <p:ext uri="{BB962C8B-B14F-4D97-AF65-F5344CB8AC3E}">
        <p14:creationId xmlns:p14="http://schemas.microsoft.com/office/powerpoint/2010/main" val="303558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77" y="536168"/>
            <a:ext cx="5653977"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sz="1800"/>
          </a:p>
        </p:txBody>
      </p:sp>
      <p:sp>
        <p:nvSpPr>
          <p:cNvPr id="17" name="bg object 17"/>
          <p:cNvSpPr/>
          <p:nvPr/>
        </p:nvSpPr>
        <p:spPr>
          <a:xfrm>
            <a:off x="66885" y="71164"/>
            <a:ext cx="5653977"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a:xfrm>
            <a:off x="300904" y="102424"/>
            <a:ext cx="5167164"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36346" y="982040"/>
            <a:ext cx="4896284" cy="21544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1961452" y="3017710"/>
            <a:ext cx="184607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449" y="3017710"/>
            <a:ext cx="132686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11/2/2020</a:t>
            </a:fld>
            <a:endParaRPr lang="en-US"/>
          </a:p>
        </p:txBody>
      </p:sp>
      <p:sp>
        <p:nvSpPr>
          <p:cNvPr id="6" name="Holder 6"/>
          <p:cNvSpPr>
            <a:spLocks noGrp="1"/>
          </p:cNvSpPr>
          <p:nvPr>
            <p:ph type="sldNum" sz="quarter" idx="7"/>
          </p:nvPr>
        </p:nvSpPr>
        <p:spPr>
          <a:xfrm>
            <a:off x="4153662" y="3017710"/>
            <a:ext cx="132686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88"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436687" y="250826"/>
            <a:ext cx="4080510" cy="546735"/>
          </a:xfrm>
          <a:prstGeom prst="rect">
            <a:avLst/>
          </a:prstGeom>
        </p:spPr>
        <p:txBody>
          <a:bodyPr vert="horz" wrap="square" lIns="0" tIns="14604" rIns="0" bIns="0" rtlCol="0">
            <a:spAutoFit/>
          </a:bodyPr>
          <a:lstStyle/>
          <a:p>
            <a:pPr marL="12700">
              <a:spcBef>
                <a:spcPts val="114"/>
              </a:spcBef>
            </a:pPr>
            <a:r>
              <a:rPr lang="ru-RU" sz="3400" spc="-5" dirty="0"/>
              <a:t>Литература </a:t>
            </a:r>
            <a:endParaRPr sz="3400" dirty="0"/>
          </a:p>
        </p:txBody>
      </p:sp>
      <p:sp>
        <p:nvSpPr>
          <p:cNvPr id="5" name="object 5"/>
          <p:cNvSpPr/>
          <p:nvPr/>
        </p:nvSpPr>
        <p:spPr>
          <a:xfrm>
            <a:off x="369887" y="1406401"/>
            <a:ext cx="344170" cy="1214446"/>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4" name="object 4"/>
          <p:cNvSpPr txBox="1"/>
          <p:nvPr/>
        </p:nvSpPr>
        <p:spPr>
          <a:xfrm>
            <a:off x="868263" y="1478409"/>
            <a:ext cx="3312368" cy="1459374"/>
          </a:xfrm>
          <a:prstGeom prst="rect">
            <a:avLst/>
          </a:prstGeom>
        </p:spPr>
        <p:txBody>
          <a:bodyPr vert="horz" wrap="square" lIns="0" tIns="43180" rIns="0" bIns="0" rtlCol="0">
            <a:spAutoFit/>
          </a:bodyPr>
          <a:lstStyle/>
          <a:p>
            <a:pPr marL="32384" marR="1048385" algn="ctr">
              <a:spcBef>
                <a:spcPts val="1160"/>
              </a:spcBef>
            </a:pPr>
            <a:r>
              <a:rPr lang="ru-RU" sz="2400" b="1" dirty="0" err="1" smtClean="0">
                <a:solidFill>
                  <a:srgbClr val="0070C0"/>
                </a:solidFill>
                <a:latin typeface="Arial"/>
                <a:cs typeface="Arial"/>
              </a:rPr>
              <a:t>Л.Н.Толстой</a:t>
            </a:r>
            <a:endParaRPr lang="ru-RU" sz="2400" b="1" dirty="0" smtClean="0">
              <a:solidFill>
                <a:srgbClr val="0070C0"/>
              </a:solidFill>
              <a:latin typeface="Arial"/>
              <a:cs typeface="Arial"/>
            </a:endParaRPr>
          </a:p>
          <a:p>
            <a:pPr marL="32384" marR="1048385" algn="ctr">
              <a:spcBef>
                <a:spcPts val="1160"/>
              </a:spcBef>
            </a:pPr>
            <a:r>
              <a:rPr lang="ru-RU" sz="2400" b="1" dirty="0" smtClean="0">
                <a:solidFill>
                  <a:srgbClr val="0070C0"/>
                </a:solidFill>
                <a:latin typeface="Arial"/>
                <a:cs typeface="Arial"/>
              </a:rPr>
              <a:t> «</a:t>
            </a:r>
            <a:r>
              <a:rPr lang="ru-RU" sz="2400" b="1" dirty="0" smtClean="0">
                <a:solidFill>
                  <a:srgbClr val="0070C0"/>
                </a:solidFill>
                <a:latin typeface="Arial"/>
                <a:cs typeface="Arial"/>
              </a:rPr>
              <a:t>После бала» </a:t>
            </a:r>
            <a:endParaRPr lang="ru-RU" sz="2400" b="1" dirty="0" smtClean="0">
              <a:solidFill>
                <a:srgbClr val="0070C0"/>
              </a:solidFill>
              <a:latin typeface="Arial" pitchFamily="34" charset="0"/>
              <a:cs typeface="Arial" pitchFamily="34" charset="0"/>
            </a:endParaRPr>
          </a:p>
          <a:p>
            <a:pPr marL="32384" marR="1048385" algn="ctr">
              <a:spcBef>
                <a:spcPts val="1160"/>
              </a:spcBef>
            </a:pPr>
            <a:endParaRPr sz="2400" b="1" dirty="0">
              <a:solidFill>
                <a:srgbClr val="0070C0"/>
              </a:solidFill>
              <a:latin typeface="Arial"/>
              <a:cs typeface="Arial"/>
            </a:endParaRPr>
          </a:p>
        </p:txBody>
      </p:sp>
      <p:grpSp>
        <p:nvGrpSpPr>
          <p:cNvPr id="8" name="object 8"/>
          <p:cNvGrpSpPr/>
          <p:nvPr/>
        </p:nvGrpSpPr>
        <p:grpSpPr>
          <a:xfrm>
            <a:off x="4688347" y="212868"/>
            <a:ext cx="634365" cy="634365"/>
            <a:chOff x="4686759" y="212867"/>
            <a:chExt cx="634365" cy="634365"/>
          </a:xfrm>
        </p:grpSpPr>
        <p:sp>
          <p:nvSpPr>
            <p:cNvPr id="9" name="object 9"/>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0" name="object 10"/>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1" name="object 11"/>
          <p:cNvSpPr txBox="1"/>
          <p:nvPr/>
        </p:nvSpPr>
        <p:spPr>
          <a:xfrm>
            <a:off x="4918851" y="246463"/>
            <a:ext cx="173355" cy="385362"/>
          </a:xfrm>
          <a:prstGeom prst="rect">
            <a:avLst/>
          </a:prstGeom>
        </p:spPr>
        <p:txBody>
          <a:bodyPr vert="horz" wrap="square" lIns="0" tIns="15875" rIns="0" bIns="0" rtlCol="0">
            <a:spAutoFit/>
          </a:bodyPr>
          <a:lstStyle/>
          <a:p>
            <a:pPr>
              <a:spcBef>
                <a:spcPts val="125"/>
              </a:spcBef>
            </a:pPr>
            <a:r>
              <a:rPr lang="ru-RU" sz="2400" b="1" spc="10" dirty="0">
                <a:solidFill>
                  <a:srgbClr val="FFFFFF"/>
                </a:solidFill>
                <a:latin typeface="Arial"/>
                <a:cs typeface="Arial"/>
              </a:rPr>
              <a:t>8</a:t>
            </a:r>
            <a:endParaRPr sz="2400" dirty="0">
              <a:latin typeface="Arial"/>
              <a:cs typeface="Arial"/>
            </a:endParaRPr>
          </a:p>
        </p:txBody>
      </p:sp>
      <p:sp>
        <p:nvSpPr>
          <p:cNvPr id="12" name="object 12"/>
          <p:cNvSpPr txBox="1"/>
          <p:nvPr/>
        </p:nvSpPr>
        <p:spPr>
          <a:xfrm>
            <a:off x="4713287" y="555625"/>
            <a:ext cx="594184" cy="227626"/>
          </a:xfrm>
          <a:prstGeom prst="rect">
            <a:avLst/>
          </a:prstGeom>
        </p:spPr>
        <p:txBody>
          <a:bodyPr vert="horz" wrap="square" lIns="0" tIns="12065" rIns="0" bIns="0" rtlCol="0">
            <a:spAutoFit/>
          </a:bodyPr>
          <a:lstStyle/>
          <a:p>
            <a:pPr algn="ctr">
              <a:spcBef>
                <a:spcPts val="95"/>
              </a:spcBef>
            </a:pPr>
            <a:r>
              <a:rPr sz="1400" b="1" spc="5" dirty="0">
                <a:solidFill>
                  <a:srgbClr val="FFFFFF"/>
                </a:solidFill>
                <a:latin typeface="Arial"/>
                <a:cs typeface="Arial"/>
              </a:rPr>
              <a:t>к</a:t>
            </a:r>
            <a:r>
              <a:rPr sz="1400" b="1" spc="-5" dirty="0">
                <a:solidFill>
                  <a:srgbClr val="FFFFFF"/>
                </a:solidFill>
                <a:latin typeface="Arial"/>
                <a:cs typeface="Arial"/>
              </a:rPr>
              <a:t>ласс</a:t>
            </a:r>
            <a:endParaRPr sz="1400" b="1" dirty="0">
              <a:latin typeface="Arial"/>
              <a:cs typeface="Aria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887" y="250825"/>
            <a:ext cx="609600" cy="609600"/>
          </a:xfrm>
          <a:prstGeom prst="rect">
            <a:avLst/>
          </a:prstGeom>
        </p:spPr>
      </p:pic>
      <p:pic>
        <p:nvPicPr>
          <p:cNvPr id="13" name="Рисунок 12" descr="043.jpg"/>
          <p:cNvPicPr>
            <a:picLocks noChangeAspect="1"/>
          </p:cNvPicPr>
          <p:nvPr/>
        </p:nvPicPr>
        <p:blipFill>
          <a:blip r:embed="rId3"/>
          <a:stretch>
            <a:fillRect/>
          </a:stretch>
        </p:blipFill>
        <p:spPr>
          <a:xfrm flipH="1">
            <a:off x="4544105" y="1169589"/>
            <a:ext cx="973092" cy="1296144"/>
          </a:xfrm>
          <a:prstGeom prst="rect">
            <a:avLst/>
          </a:prstGeom>
        </p:spPr>
      </p:pic>
      <p:pic>
        <p:nvPicPr>
          <p:cNvPr id="6" name="Picture 2" descr="https://newbookshop.ru/pictures/10227168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882" y="1817661"/>
            <a:ext cx="932314" cy="1236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904" y="102424"/>
            <a:ext cx="5167164" cy="369332"/>
          </a:xfrm>
        </p:spPr>
        <p:txBody>
          <a:bodyPr/>
          <a:lstStyle/>
          <a:p>
            <a:pPr algn="ctr"/>
            <a:r>
              <a:rPr lang="ru-RU" sz="2400" dirty="0" smtClean="0"/>
              <a:t>СМЫСЛ НАЗВАНИЯ РАССКАЗА</a:t>
            </a:r>
            <a:endParaRPr lang="ru-RU" sz="2400" dirty="0"/>
          </a:p>
        </p:txBody>
      </p:sp>
      <p:sp>
        <p:nvSpPr>
          <p:cNvPr id="5" name="Прямоугольник 4"/>
          <p:cNvSpPr/>
          <p:nvPr/>
        </p:nvSpPr>
        <p:spPr>
          <a:xfrm>
            <a:off x="60787" y="534520"/>
            <a:ext cx="5632012" cy="2677656"/>
          </a:xfrm>
          <a:prstGeom prst="rect">
            <a:avLst/>
          </a:prstGeom>
        </p:spPr>
        <p:txBody>
          <a:bodyPr wrap="square">
            <a:spAutoFit/>
          </a:bodyPr>
          <a:lstStyle/>
          <a:p>
            <a:r>
              <a:rPr lang="ru-RU" sz="1600" dirty="0" smtClean="0">
                <a:solidFill>
                  <a:schemeClr val="tx2">
                    <a:lumMod val="50000"/>
                  </a:schemeClr>
                </a:solidFill>
                <a:latin typeface="Arial" panose="020B0604020202020204" pitchFamily="34" charset="0"/>
                <a:cs typeface="Arial" panose="020B0604020202020204" pitchFamily="34" charset="0"/>
              </a:rPr>
              <a:t>     </a:t>
            </a:r>
            <a:r>
              <a:rPr lang="ru-RU" sz="1500" dirty="0" smtClean="0">
                <a:solidFill>
                  <a:schemeClr val="tx2">
                    <a:lumMod val="50000"/>
                  </a:schemeClr>
                </a:solidFill>
                <a:latin typeface="Arial" panose="020B0604020202020204" pitchFamily="34" charset="0"/>
                <a:cs typeface="Arial" panose="020B0604020202020204" pitchFamily="34" charset="0"/>
              </a:rPr>
              <a:t>Первоначально </a:t>
            </a:r>
            <a:r>
              <a:rPr lang="ru-RU" sz="1500" dirty="0">
                <a:solidFill>
                  <a:schemeClr val="tx2">
                    <a:lumMod val="50000"/>
                  </a:schemeClr>
                </a:solidFill>
                <a:latin typeface="Arial" panose="020B0604020202020204" pitchFamily="34" charset="0"/>
                <a:cs typeface="Arial" panose="020B0604020202020204" pitchFamily="34" charset="0"/>
              </a:rPr>
              <a:t>рассказ имел </a:t>
            </a:r>
            <a:r>
              <a:rPr lang="ru-RU" sz="1500" dirty="0" smtClean="0">
                <a:solidFill>
                  <a:schemeClr val="tx2">
                    <a:lumMod val="50000"/>
                  </a:schemeClr>
                </a:solidFill>
                <a:latin typeface="Arial" panose="020B0604020202020204" pitchFamily="34" charset="0"/>
                <a:cs typeface="Arial" panose="020B0604020202020204" pitchFamily="34" charset="0"/>
              </a:rPr>
              <a:t>несколько </a:t>
            </a:r>
            <a:r>
              <a:rPr lang="ru-RU" sz="1500" dirty="0">
                <a:solidFill>
                  <a:schemeClr val="tx2">
                    <a:lumMod val="50000"/>
                  </a:schemeClr>
                </a:solidFill>
                <a:latin typeface="Arial" panose="020B0604020202020204" pitchFamily="34" charset="0"/>
                <a:cs typeface="Arial" panose="020B0604020202020204" pitchFamily="34" charset="0"/>
              </a:rPr>
              <a:t>черновых названий: «Рассказ о бале и сквозь строй», «Дочь и </a:t>
            </a:r>
            <a:endParaRPr lang="ru-RU" sz="1500" dirty="0" smtClean="0">
              <a:solidFill>
                <a:schemeClr val="tx2">
                  <a:lumMod val="50000"/>
                </a:schemeClr>
              </a:solidFill>
              <a:latin typeface="Arial" panose="020B0604020202020204" pitchFamily="34" charset="0"/>
              <a:cs typeface="Arial" panose="020B0604020202020204" pitchFamily="34" charset="0"/>
            </a:endParaRPr>
          </a:p>
          <a:p>
            <a:r>
              <a:rPr lang="ru-RU" sz="1500" dirty="0" smtClean="0">
                <a:solidFill>
                  <a:schemeClr val="tx2">
                    <a:lumMod val="50000"/>
                  </a:schemeClr>
                </a:solidFill>
                <a:latin typeface="Arial" panose="020B0604020202020204" pitchFamily="34" charset="0"/>
                <a:cs typeface="Arial" panose="020B0604020202020204" pitchFamily="34" charset="0"/>
              </a:rPr>
              <a:t>отец</a:t>
            </a:r>
            <a:r>
              <a:rPr lang="ru-RU" sz="1500" dirty="0">
                <a:solidFill>
                  <a:schemeClr val="tx2">
                    <a:lumMod val="50000"/>
                  </a:schemeClr>
                </a:solidFill>
                <a:latin typeface="Arial" panose="020B0604020202020204" pitchFamily="34" charset="0"/>
                <a:cs typeface="Arial" panose="020B0604020202020204" pitchFamily="34" charset="0"/>
              </a:rPr>
              <a:t>», «А вы говорите…». </a:t>
            </a:r>
            <a:r>
              <a:rPr lang="ru-RU" sz="1500" dirty="0" smtClean="0">
                <a:solidFill>
                  <a:schemeClr val="tx2">
                    <a:lumMod val="50000"/>
                  </a:schemeClr>
                </a:solidFill>
                <a:latin typeface="Arial" panose="020B0604020202020204" pitchFamily="34" charset="0"/>
                <a:cs typeface="Arial" panose="020B0604020202020204" pitchFamily="34" charset="0"/>
              </a:rPr>
              <a:t>Как </a:t>
            </a:r>
            <a:r>
              <a:rPr lang="ru-RU" sz="1500" dirty="0">
                <a:solidFill>
                  <a:schemeClr val="tx2">
                    <a:lumMod val="50000"/>
                  </a:schemeClr>
                </a:solidFill>
                <a:latin typeface="Arial" panose="020B0604020202020204" pitchFamily="34" charset="0"/>
                <a:cs typeface="Arial" panose="020B0604020202020204" pitchFamily="34" charset="0"/>
              </a:rPr>
              <a:t>вы думаете, почему писатель остановился на </a:t>
            </a:r>
            <a:r>
              <a:rPr lang="ru-RU" sz="1500" dirty="0" smtClean="0">
                <a:solidFill>
                  <a:schemeClr val="tx2">
                    <a:lumMod val="50000"/>
                  </a:schemeClr>
                </a:solidFill>
                <a:latin typeface="Arial" panose="020B0604020202020204" pitchFamily="34" charset="0"/>
                <a:cs typeface="Arial" panose="020B0604020202020204" pitchFamily="34" charset="0"/>
              </a:rPr>
              <a:t>названии «</a:t>
            </a:r>
            <a:r>
              <a:rPr lang="ru-RU" sz="1500" dirty="0" smtClean="0">
                <a:solidFill>
                  <a:schemeClr val="tx2">
                    <a:lumMod val="50000"/>
                  </a:schemeClr>
                </a:solidFill>
                <a:latin typeface="Arial" panose="020B0604020202020204" pitchFamily="34" charset="0"/>
                <a:cs typeface="Arial" panose="020B0604020202020204" pitchFamily="34" charset="0"/>
              </a:rPr>
              <a:t>После  </a:t>
            </a:r>
            <a:r>
              <a:rPr lang="ru-RU" sz="1500" dirty="0">
                <a:solidFill>
                  <a:schemeClr val="tx2">
                    <a:lumMod val="50000"/>
                  </a:schemeClr>
                </a:solidFill>
                <a:latin typeface="Arial" panose="020B0604020202020204" pitchFamily="34" charset="0"/>
                <a:cs typeface="Arial" panose="020B0604020202020204" pitchFamily="34" charset="0"/>
              </a:rPr>
              <a:t>бала</a:t>
            </a:r>
            <a:r>
              <a:rPr lang="ru-RU" sz="1500" dirty="0" smtClean="0">
                <a:solidFill>
                  <a:schemeClr val="tx2">
                    <a:lumMod val="50000"/>
                  </a:schemeClr>
                </a:solidFill>
                <a:latin typeface="Arial" panose="020B0604020202020204" pitchFamily="34" charset="0"/>
                <a:cs typeface="Arial" panose="020B0604020202020204" pitchFamily="34" charset="0"/>
              </a:rPr>
              <a:t>»?</a:t>
            </a:r>
          </a:p>
          <a:p>
            <a:r>
              <a:rPr lang="ru-RU" sz="1500" dirty="0">
                <a:solidFill>
                  <a:schemeClr val="tx2">
                    <a:lumMod val="50000"/>
                  </a:schemeClr>
                </a:solidFill>
                <a:latin typeface="Arial" panose="020B0604020202020204" pitchFamily="34" charset="0"/>
                <a:cs typeface="Arial" panose="020B0604020202020204" pitchFamily="34" charset="0"/>
              </a:rPr>
              <a:t> </a:t>
            </a:r>
            <a:r>
              <a:rPr lang="ru-RU" sz="1500" dirty="0" smtClean="0">
                <a:solidFill>
                  <a:schemeClr val="tx2">
                    <a:lumMod val="50000"/>
                  </a:schemeClr>
                </a:solidFill>
                <a:latin typeface="Arial" panose="020B0604020202020204" pitchFamily="34" charset="0"/>
                <a:cs typeface="Arial" panose="020B0604020202020204" pitchFamily="34" charset="0"/>
              </a:rPr>
              <a:t>    </a:t>
            </a:r>
            <a:r>
              <a:rPr lang="ru-RU" sz="1500" dirty="0" smtClean="0">
                <a:solidFill>
                  <a:schemeClr val="tx2">
                    <a:lumMod val="50000"/>
                  </a:schemeClr>
                </a:solidFill>
                <a:latin typeface="Arial" panose="020B0604020202020204" pitchFamily="34" charset="0"/>
                <a:cs typeface="Arial" panose="020B0604020202020204" pitchFamily="34" charset="0"/>
              </a:rPr>
              <a:t> </a:t>
            </a:r>
            <a:r>
              <a:rPr lang="ru-RU" sz="1500" dirty="0" smtClean="0">
                <a:solidFill>
                  <a:schemeClr val="tx2">
                    <a:lumMod val="50000"/>
                  </a:schemeClr>
                </a:solidFill>
                <a:latin typeface="Arial" panose="020B0604020202020204" pitchFamily="34" charset="0"/>
                <a:cs typeface="Arial" panose="020B0604020202020204" pitchFamily="34" charset="0"/>
              </a:rPr>
              <a:t>Вспомним </a:t>
            </a:r>
            <a:r>
              <a:rPr lang="ru-RU" sz="1500" dirty="0">
                <a:solidFill>
                  <a:schemeClr val="tx2">
                    <a:lumMod val="50000"/>
                  </a:schemeClr>
                </a:solidFill>
                <a:latin typeface="Arial" panose="020B0604020202020204" pitchFamily="34" charset="0"/>
                <a:cs typeface="Arial" panose="020B0604020202020204" pitchFamily="34" charset="0"/>
              </a:rPr>
              <a:t>слова героя рассказа, Ивана </a:t>
            </a:r>
            <a:endParaRPr lang="ru-RU" sz="1500" dirty="0" smtClean="0">
              <a:solidFill>
                <a:schemeClr val="tx2">
                  <a:lumMod val="50000"/>
                </a:schemeClr>
              </a:solidFill>
              <a:latin typeface="Arial" panose="020B0604020202020204" pitchFamily="34" charset="0"/>
              <a:cs typeface="Arial" panose="020B0604020202020204" pitchFamily="34" charset="0"/>
            </a:endParaRPr>
          </a:p>
          <a:p>
            <a:r>
              <a:rPr lang="ru-RU" sz="1500" dirty="0" smtClean="0">
                <a:solidFill>
                  <a:schemeClr val="tx2">
                    <a:lumMod val="50000"/>
                  </a:schemeClr>
                </a:solidFill>
                <a:latin typeface="Arial" panose="020B0604020202020204" pitchFamily="34" charset="0"/>
                <a:cs typeface="Arial" panose="020B0604020202020204" pitchFamily="34" charset="0"/>
              </a:rPr>
              <a:t>Васильевича</a:t>
            </a:r>
            <a:r>
              <a:rPr lang="ru-RU" sz="1500" dirty="0">
                <a:solidFill>
                  <a:schemeClr val="tx2">
                    <a:lumMod val="50000"/>
                  </a:schemeClr>
                </a:solidFill>
                <a:latin typeface="Arial" panose="020B0604020202020204" pitchFamily="34" charset="0"/>
                <a:cs typeface="Arial" panose="020B0604020202020204" pitchFamily="34" charset="0"/>
              </a:rPr>
              <a:t>: «Вся жизнь переменилась </a:t>
            </a:r>
            <a:endParaRPr lang="ru-RU" sz="1500" dirty="0" smtClean="0">
              <a:solidFill>
                <a:schemeClr val="tx2">
                  <a:lumMod val="50000"/>
                </a:schemeClr>
              </a:solidFill>
              <a:latin typeface="Arial" panose="020B0604020202020204" pitchFamily="34" charset="0"/>
              <a:cs typeface="Arial" panose="020B0604020202020204" pitchFamily="34" charset="0"/>
            </a:endParaRPr>
          </a:p>
          <a:p>
            <a:r>
              <a:rPr lang="ru-RU" sz="1500" dirty="0" smtClean="0">
                <a:solidFill>
                  <a:schemeClr val="tx2">
                    <a:lumMod val="50000"/>
                  </a:schemeClr>
                </a:solidFill>
                <a:latin typeface="Arial" panose="020B0604020202020204" pitchFamily="34" charset="0"/>
                <a:cs typeface="Arial" panose="020B0604020202020204" pitchFamily="34" charset="0"/>
              </a:rPr>
              <a:t>от </a:t>
            </a:r>
            <a:r>
              <a:rPr lang="ru-RU" sz="1500" dirty="0">
                <a:solidFill>
                  <a:schemeClr val="tx2">
                    <a:lumMod val="50000"/>
                  </a:schemeClr>
                </a:solidFill>
                <a:latin typeface="Arial" panose="020B0604020202020204" pitchFamily="34" charset="0"/>
                <a:cs typeface="Arial" panose="020B0604020202020204" pitchFamily="34" charset="0"/>
              </a:rPr>
              <a:t>одной ночи, или, скорее, утра». Главное </a:t>
            </a:r>
            <a:endParaRPr lang="ru-RU" sz="1500" dirty="0" smtClean="0">
              <a:solidFill>
                <a:schemeClr val="tx2">
                  <a:lumMod val="50000"/>
                </a:schemeClr>
              </a:solidFill>
              <a:latin typeface="Arial" panose="020B0604020202020204" pitchFamily="34" charset="0"/>
              <a:cs typeface="Arial" panose="020B0604020202020204" pitchFamily="34" charset="0"/>
            </a:endParaRPr>
          </a:p>
          <a:p>
            <a:r>
              <a:rPr lang="ru-RU" sz="1500" dirty="0" smtClean="0">
                <a:solidFill>
                  <a:schemeClr val="tx2">
                    <a:lumMod val="50000"/>
                  </a:schemeClr>
                </a:solidFill>
                <a:latin typeface="Arial" panose="020B0604020202020204" pitchFamily="34" charset="0"/>
                <a:cs typeface="Arial" panose="020B0604020202020204" pitchFamily="34" charset="0"/>
              </a:rPr>
              <a:t>в </a:t>
            </a:r>
            <a:r>
              <a:rPr lang="ru-RU" sz="1500" dirty="0">
                <a:solidFill>
                  <a:schemeClr val="tx2">
                    <a:lumMod val="50000"/>
                  </a:schemeClr>
                </a:solidFill>
                <a:latin typeface="Arial" panose="020B0604020202020204" pitchFamily="34" charset="0"/>
                <a:cs typeface="Arial" panose="020B0604020202020204" pitchFamily="34" charset="0"/>
              </a:rPr>
              <a:t>рассказе то, что произошло рано утром, </a:t>
            </a:r>
            <a:endParaRPr lang="ru-RU" sz="1500" dirty="0" smtClean="0">
              <a:solidFill>
                <a:schemeClr val="tx2">
                  <a:lumMod val="50000"/>
                </a:schemeClr>
              </a:solidFill>
              <a:latin typeface="Arial" panose="020B0604020202020204" pitchFamily="34" charset="0"/>
              <a:cs typeface="Arial" panose="020B0604020202020204" pitchFamily="34" charset="0"/>
            </a:endParaRPr>
          </a:p>
          <a:p>
            <a:r>
              <a:rPr lang="ru-RU" sz="1500" dirty="0" smtClean="0">
                <a:solidFill>
                  <a:schemeClr val="tx2">
                    <a:lumMod val="50000"/>
                  </a:schemeClr>
                </a:solidFill>
                <a:latin typeface="Arial" panose="020B0604020202020204" pitchFamily="34" charset="0"/>
                <a:cs typeface="Arial" panose="020B0604020202020204" pitchFamily="34" charset="0"/>
              </a:rPr>
              <a:t>после </a:t>
            </a:r>
            <a:r>
              <a:rPr lang="ru-RU" sz="1500" dirty="0">
                <a:solidFill>
                  <a:schemeClr val="tx2">
                    <a:lumMod val="50000"/>
                  </a:schemeClr>
                </a:solidFill>
                <a:latin typeface="Arial" panose="020B0604020202020204" pitchFamily="34" charset="0"/>
                <a:cs typeface="Arial" panose="020B0604020202020204" pitchFamily="34" charset="0"/>
              </a:rPr>
              <a:t>бала: повествователь увидел, как </a:t>
            </a:r>
            <a:endParaRPr lang="ru-RU" sz="1500" dirty="0" smtClean="0">
              <a:solidFill>
                <a:schemeClr val="tx2">
                  <a:lumMod val="50000"/>
                </a:schemeClr>
              </a:solidFill>
              <a:latin typeface="Arial" panose="020B0604020202020204" pitchFamily="34" charset="0"/>
              <a:cs typeface="Arial" panose="020B0604020202020204" pitchFamily="34" charset="0"/>
            </a:endParaRPr>
          </a:p>
          <a:p>
            <a:r>
              <a:rPr lang="ru-RU" sz="1500" dirty="0" smtClean="0">
                <a:solidFill>
                  <a:schemeClr val="tx2">
                    <a:lumMod val="50000"/>
                  </a:schemeClr>
                </a:solidFill>
                <a:latin typeface="Arial" panose="020B0604020202020204" pitchFamily="34" charset="0"/>
                <a:cs typeface="Arial" panose="020B0604020202020204" pitchFamily="34" charset="0"/>
              </a:rPr>
              <a:t>истязают  </a:t>
            </a:r>
            <a:r>
              <a:rPr lang="ru-RU" sz="1500" dirty="0">
                <a:solidFill>
                  <a:schemeClr val="tx2">
                    <a:lumMod val="50000"/>
                  </a:schemeClr>
                </a:solidFill>
                <a:latin typeface="Arial" panose="020B0604020202020204" pitchFamily="34" charset="0"/>
                <a:cs typeface="Arial" panose="020B0604020202020204" pitchFamily="34" charset="0"/>
              </a:rPr>
              <a:t>солдата, причем команд</a:t>
            </a:r>
            <a:r>
              <a:rPr lang="ru-RU" sz="1600" dirty="0">
                <a:solidFill>
                  <a:schemeClr val="tx2">
                    <a:lumMod val="50000"/>
                  </a:schemeClr>
                </a:solidFill>
                <a:latin typeface="Arial" panose="020B0604020202020204" pitchFamily="34" charset="0"/>
                <a:cs typeface="Arial" panose="020B0604020202020204" pitchFamily="34" charset="0"/>
              </a:rPr>
              <a:t>овал </a:t>
            </a:r>
            <a:endParaRPr lang="ru-RU" sz="1600" dirty="0" smtClean="0">
              <a:solidFill>
                <a:schemeClr val="tx2">
                  <a:lumMod val="50000"/>
                </a:schemeClr>
              </a:solidFill>
              <a:latin typeface="Arial" panose="020B0604020202020204" pitchFamily="34" charset="0"/>
              <a:cs typeface="Arial" panose="020B0604020202020204" pitchFamily="34" charset="0"/>
            </a:endParaRPr>
          </a:p>
          <a:p>
            <a:r>
              <a:rPr lang="ru-RU" sz="1600" dirty="0" smtClean="0">
                <a:solidFill>
                  <a:schemeClr val="tx2">
                    <a:lumMod val="50000"/>
                  </a:schemeClr>
                </a:solidFill>
                <a:latin typeface="Arial" panose="020B0604020202020204" pitchFamily="34" charset="0"/>
                <a:cs typeface="Arial" panose="020B0604020202020204" pitchFamily="34" charset="0"/>
              </a:rPr>
              <a:t>казнью </a:t>
            </a:r>
            <a:r>
              <a:rPr lang="ru-RU" sz="1600" dirty="0">
                <a:solidFill>
                  <a:schemeClr val="tx2">
                    <a:lumMod val="50000"/>
                  </a:schemeClr>
                </a:solidFill>
                <a:latin typeface="Arial" panose="020B0604020202020204" pitchFamily="34" charset="0"/>
                <a:cs typeface="Arial" panose="020B0604020202020204" pitchFamily="34" charset="0"/>
              </a:rPr>
              <a:t>отец его возлюбленной.</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695" y="1357901"/>
            <a:ext cx="856303"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2.bp.blogspot.com/-PF04U0SLDdA/VjK3W2VkNxI/AAAAAAAAIzI/3S7orvLR7Vo/s1600/illjustracija-Posle-bala-hudozhnik-B-Kustodi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615" y="2268718"/>
            <a:ext cx="848511"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5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904" y="102424"/>
            <a:ext cx="5167164" cy="369332"/>
          </a:xfrm>
        </p:spPr>
        <p:txBody>
          <a:bodyPr/>
          <a:lstStyle/>
          <a:p>
            <a:pPr algn="ctr"/>
            <a:r>
              <a:rPr lang="ru-RU" sz="2400" dirty="0" smtClean="0"/>
              <a:t>ХУДОЖЕСТВЕННЫЕ ПРИЁМЫ </a:t>
            </a:r>
            <a:endParaRPr lang="ru-RU" sz="2400" dirty="0"/>
          </a:p>
        </p:txBody>
      </p:sp>
      <p:sp>
        <p:nvSpPr>
          <p:cNvPr id="3" name="Текст 2"/>
          <p:cNvSpPr>
            <a:spLocks noGrp="1"/>
          </p:cNvSpPr>
          <p:nvPr>
            <p:ph type="body" idx="1"/>
          </p:nvPr>
        </p:nvSpPr>
        <p:spPr>
          <a:xfrm>
            <a:off x="292199" y="1118369"/>
            <a:ext cx="2232248" cy="1938992"/>
          </a:xfrm>
          <a:solidFill>
            <a:schemeClr val="accent4">
              <a:lumMod val="20000"/>
              <a:lumOff val="80000"/>
            </a:schemeClr>
          </a:solidFill>
          <a:ln>
            <a:solidFill>
              <a:schemeClr val="bg1">
                <a:lumMod val="50000"/>
              </a:schemeClr>
            </a:solidFill>
          </a:ln>
        </p:spPr>
        <p:txBody>
          <a:bodyPr/>
          <a:lstStyle/>
          <a:p>
            <a:pPr algn="ctr" eaLnBrk="1" hangingPunct="1">
              <a:buFont typeface="Wingdings" pitchFamily="2" charset="2"/>
              <a:buNone/>
              <a:defRPr/>
            </a:pPr>
            <a:r>
              <a:rPr lang="ru-RU" sz="1800" i="0" dirty="0" smtClean="0">
                <a:solidFill>
                  <a:schemeClr val="accent1">
                    <a:lumMod val="50000"/>
                  </a:schemeClr>
                </a:solidFill>
              </a:rPr>
              <a:t>Контраст </a:t>
            </a:r>
            <a:r>
              <a:rPr lang="ru-RU" sz="1800" i="0" dirty="0">
                <a:solidFill>
                  <a:schemeClr val="accent1">
                    <a:lumMod val="50000"/>
                  </a:schemeClr>
                </a:solidFill>
              </a:rPr>
              <a:t>является выразительным приемом, способом оказывать эмоциональное воздействие на читателя</a:t>
            </a:r>
            <a:r>
              <a:rPr lang="ru-RU" i="0" dirty="0" smtClean="0">
                <a:solidFill>
                  <a:schemeClr val="accent1">
                    <a:lumMod val="50000"/>
                  </a:schemeClr>
                </a:solidFill>
              </a:rPr>
              <a:t>.   </a:t>
            </a:r>
            <a:endParaRPr lang="ru-RU" i="0" dirty="0">
              <a:solidFill>
                <a:schemeClr val="accent1">
                  <a:lumMod val="50000"/>
                </a:schemeClr>
              </a:solidFill>
            </a:endParaRPr>
          </a:p>
        </p:txBody>
      </p:sp>
      <p:sp>
        <p:nvSpPr>
          <p:cNvPr id="4" name="Прямоугольник 3"/>
          <p:cNvSpPr/>
          <p:nvPr/>
        </p:nvSpPr>
        <p:spPr>
          <a:xfrm>
            <a:off x="652239" y="686321"/>
            <a:ext cx="1447324" cy="369332"/>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gn="ctr"/>
            <a:r>
              <a:rPr lang="ru-RU" dirty="0">
                <a:solidFill>
                  <a:schemeClr val="accent4">
                    <a:lumMod val="50000"/>
                  </a:schemeClr>
                </a:solidFill>
                <a:latin typeface="Arial" panose="020B0604020202020204" pitchFamily="34" charset="0"/>
                <a:cs typeface="Arial" panose="020B0604020202020204" pitchFamily="34" charset="0"/>
              </a:rPr>
              <a:t>Контраст</a:t>
            </a:r>
          </a:p>
        </p:txBody>
      </p:sp>
      <p:sp>
        <p:nvSpPr>
          <p:cNvPr id="5" name="Прямоугольник 4"/>
          <p:cNvSpPr/>
          <p:nvPr/>
        </p:nvSpPr>
        <p:spPr>
          <a:xfrm>
            <a:off x="3604567" y="686321"/>
            <a:ext cx="1440160" cy="369332"/>
          </a:xfrm>
          <a:prstGeom prst="rect">
            <a:avLst/>
          </a:prstGeom>
          <a:solidFill>
            <a:schemeClr val="accent1">
              <a:lumMod val="20000"/>
              <a:lumOff val="80000"/>
            </a:schemeClr>
          </a:solidFill>
          <a:ln>
            <a:solidFill>
              <a:schemeClr val="accent4">
                <a:lumMod val="50000"/>
              </a:schemeClr>
            </a:solidFill>
          </a:ln>
        </p:spPr>
        <p:txBody>
          <a:bodyPr wrap="square">
            <a:spAutoFit/>
          </a:bodyPr>
          <a:lstStyle/>
          <a:p>
            <a:pPr algn="ctr"/>
            <a:r>
              <a:rPr lang="ru-RU" dirty="0" smtClean="0">
                <a:solidFill>
                  <a:schemeClr val="accent4">
                    <a:lumMod val="50000"/>
                  </a:schemeClr>
                </a:solidFill>
                <a:latin typeface="Arial" panose="020B0604020202020204" pitchFamily="34" charset="0"/>
                <a:cs typeface="Arial" panose="020B0604020202020204" pitchFamily="34" charset="0"/>
              </a:rPr>
              <a:t>Антитеза</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7" name="Текст 2"/>
          <p:cNvSpPr txBox="1">
            <a:spLocks/>
          </p:cNvSpPr>
          <p:nvPr/>
        </p:nvSpPr>
        <p:spPr>
          <a:xfrm>
            <a:off x="3172519" y="1118369"/>
            <a:ext cx="2304256" cy="1938992"/>
          </a:xfrm>
          <a:prstGeom prst="rect">
            <a:avLst/>
          </a:prstGeom>
          <a:solidFill>
            <a:schemeClr val="accent1">
              <a:lumMod val="20000"/>
              <a:lumOff val="80000"/>
            </a:schemeClr>
          </a:solidFill>
          <a:ln>
            <a:solidFill>
              <a:schemeClr val="bg1">
                <a:lumMod val="50000"/>
              </a:schemeClr>
            </a:solidFill>
          </a:ln>
        </p:spPr>
        <p:txBody>
          <a:bodyPr wrap="square" lIns="0" tIns="0" rIns="0" bIns="0">
            <a:spAutoFit/>
          </a:bodyPr>
          <a:lstStyle>
            <a:lvl1pPr marL="0">
              <a:defRPr sz="1400" b="0" i="1">
                <a:solidFill>
                  <a:srgbClr val="231F2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Font typeface="Wingdings" pitchFamily="2" charset="2"/>
              <a:buNone/>
              <a:defRPr/>
            </a:pPr>
            <a:r>
              <a:rPr lang="ru-RU" sz="1800" i="0" dirty="0">
                <a:solidFill>
                  <a:schemeClr val="tx2">
                    <a:lumMod val="50000"/>
                  </a:schemeClr>
                </a:solidFill>
                <a:latin typeface="Arial" panose="020B0604020202020204" pitchFamily="34" charset="0"/>
                <a:cs typeface="Arial" panose="020B0604020202020204" pitchFamily="34" charset="0"/>
              </a:rPr>
              <a:t>Противопоставление характеров, обстоятельств, композиционных элементов, создающее эффект резкого </a:t>
            </a:r>
            <a:r>
              <a:rPr lang="ru-RU" sz="1800" i="0" dirty="0" smtClean="0">
                <a:solidFill>
                  <a:schemeClr val="tx2">
                    <a:lumMod val="50000"/>
                  </a:schemeClr>
                </a:solidFill>
                <a:latin typeface="Arial" panose="020B0604020202020204" pitchFamily="34" charset="0"/>
                <a:cs typeface="Arial" panose="020B0604020202020204" pitchFamily="34" charset="0"/>
              </a:rPr>
              <a:t>контраста.</a:t>
            </a:r>
            <a:endParaRPr lang="ru-RU" sz="1800" i="0" kern="0" dirty="0">
              <a:solidFill>
                <a:schemeClr val="tx2">
                  <a:lumMod val="50000"/>
                </a:schemeClr>
              </a:solidFill>
            </a:endParaRPr>
          </a:p>
        </p:txBody>
      </p:sp>
    </p:spTree>
    <p:extLst>
      <p:ext uri="{BB962C8B-B14F-4D97-AF65-F5344CB8AC3E}">
        <p14:creationId xmlns:p14="http://schemas.microsoft.com/office/powerpoint/2010/main" val="158023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0904" y="102424"/>
            <a:ext cx="5167164" cy="369332"/>
          </a:xfrm>
        </p:spPr>
        <p:txBody>
          <a:bodyPr/>
          <a:lstStyle/>
          <a:p>
            <a:pPr algn="ctr"/>
            <a:r>
              <a:rPr lang="ru-RU" sz="2400" dirty="0" smtClean="0">
                <a:latin typeface="Arial" panose="020B0604020202020204" pitchFamily="34" charset="0"/>
                <a:cs typeface="Arial" panose="020B0604020202020204" pitchFamily="34" charset="0"/>
              </a:rPr>
              <a:t>АНТИТЕЗА</a:t>
            </a:r>
            <a:endParaRPr lang="ru-RU" dirty="0">
              <a:latin typeface="Arial" panose="020B0604020202020204" pitchFamily="34" charset="0"/>
              <a:cs typeface="Arial" panose="020B0604020202020204" pitchFamily="34" charset="0"/>
            </a:endParaRPr>
          </a:p>
        </p:txBody>
      </p:sp>
      <p:sp>
        <p:nvSpPr>
          <p:cNvPr id="6" name="Текст 5"/>
          <p:cNvSpPr>
            <a:spLocks noGrp="1"/>
          </p:cNvSpPr>
          <p:nvPr>
            <p:ph type="body" idx="1"/>
          </p:nvPr>
        </p:nvSpPr>
        <p:spPr>
          <a:xfrm>
            <a:off x="148183" y="614313"/>
            <a:ext cx="5472608" cy="246221"/>
          </a:xfrm>
        </p:spPr>
        <p:txBody>
          <a:bodyPr/>
          <a:lstStyle/>
          <a:p>
            <a:pPr algn="l" eaLnBrk="1" hangingPunct="1">
              <a:buFont typeface="Wingdings" pitchFamily="2" charset="2"/>
              <a:buNone/>
              <a:defRPr/>
            </a:pPr>
            <a:r>
              <a:rPr lang="ru-RU" sz="1600" i="0" dirty="0" smtClean="0">
                <a:solidFill>
                  <a:schemeClr val="tx2">
                    <a:lumMod val="50000"/>
                  </a:schemeClr>
                </a:solidFill>
                <a:latin typeface="Arial" panose="020B0604020202020204" pitchFamily="34" charset="0"/>
                <a:cs typeface="Arial" panose="020B0604020202020204" pitchFamily="34" charset="0"/>
              </a:rPr>
              <a:t>         </a:t>
            </a:r>
            <a:endParaRPr lang="ru-RU" dirty="0"/>
          </a:p>
        </p:txBody>
      </p:sp>
      <p:sp>
        <p:nvSpPr>
          <p:cNvPr id="9" name="Прямоугольник 8"/>
          <p:cNvSpPr/>
          <p:nvPr/>
        </p:nvSpPr>
        <p:spPr>
          <a:xfrm>
            <a:off x="148183" y="605602"/>
            <a:ext cx="5544616" cy="584775"/>
          </a:xfrm>
          <a:prstGeom prst="rect">
            <a:avLst/>
          </a:prstGeom>
          <a:solidFill>
            <a:schemeClr val="accent3">
              <a:lumMod val="20000"/>
              <a:lumOff val="80000"/>
            </a:schemeClr>
          </a:solidFill>
          <a:ln>
            <a:solidFill>
              <a:schemeClr val="bg2">
                <a:lumMod val="10000"/>
              </a:schemeClr>
            </a:solidFill>
          </a:ln>
        </p:spPr>
        <p:txBody>
          <a:bodyPr wrap="square">
            <a:spAutoFit/>
          </a:bodyPr>
          <a:lstStyle/>
          <a:p>
            <a:pPr fontAlgn="auto">
              <a:spcAft>
                <a:spcPts val="0"/>
              </a:spcAft>
              <a:defRPr/>
            </a:pPr>
            <a:r>
              <a:rPr lang="ru-RU" sz="1600" dirty="0">
                <a:solidFill>
                  <a:schemeClr val="accent1">
                    <a:lumMod val="75000"/>
                  </a:schemeClr>
                </a:solidFill>
                <a:latin typeface="Arial" panose="020B0604020202020204" pitchFamily="34" charset="0"/>
                <a:cs typeface="Arial" panose="020B0604020202020204" pitchFamily="34" charset="0"/>
              </a:rPr>
              <a:t>Ощущение счастья</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предчувствие </a:t>
            </a:r>
            <a:r>
              <a:rPr lang="ru-RU" sz="1600" dirty="0">
                <a:latin typeface="Arial" panose="020B0604020202020204" pitchFamily="34" charset="0"/>
                <a:cs typeface="Arial" panose="020B0604020202020204" pitchFamily="34" charset="0"/>
              </a:rPr>
              <a:t>чего-то </a:t>
            </a:r>
            <a:endParaRPr lang="ru-RU" sz="1600" dirty="0" smtClean="0">
              <a:latin typeface="Arial" panose="020B0604020202020204" pitchFamily="34" charset="0"/>
              <a:cs typeface="Arial" panose="020B0604020202020204" pitchFamily="34" charset="0"/>
            </a:endParaRPr>
          </a:p>
          <a:p>
            <a:pPr fontAlgn="auto">
              <a:spcAft>
                <a:spcPts val="0"/>
              </a:spcAft>
              <a:defRPr/>
            </a:pP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неотвратимого</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страшного</a:t>
            </a:r>
            <a:endParaRPr lang="ru-RU" dirty="0" smtClean="0">
              <a:solidFill>
                <a:schemeClr val="accent1">
                  <a:lumMod val="75000"/>
                </a:schemeClr>
              </a:solidFill>
            </a:endParaRPr>
          </a:p>
        </p:txBody>
      </p:sp>
      <p:cxnSp>
        <p:nvCxnSpPr>
          <p:cNvPr id="11" name="Прямая со стрелкой 10"/>
          <p:cNvCxnSpPr/>
          <p:nvPr/>
        </p:nvCxnSpPr>
        <p:spPr>
          <a:xfrm>
            <a:off x="2236415" y="758329"/>
            <a:ext cx="576064" cy="0"/>
          </a:xfrm>
          <a:prstGeom prst="straightConnector1">
            <a:avLst/>
          </a:prstGeom>
          <a:ln>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236415" y="1478409"/>
            <a:ext cx="576064" cy="0"/>
          </a:xfrm>
          <a:prstGeom prst="straightConnector1">
            <a:avLst/>
          </a:prstGeom>
          <a:ln>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236415" y="2630537"/>
            <a:ext cx="576064" cy="0"/>
          </a:xfrm>
          <a:prstGeom prst="straightConnector1">
            <a:avLst/>
          </a:prstGeom>
          <a:ln>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48183" y="1190377"/>
            <a:ext cx="5544615" cy="1107996"/>
          </a:xfrm>
          <a:prstGeom prst="rect">
            <a:avLst/>
          </a:prstGeom>
          <a:solidFill>
            <a:schemeClr val="accent2">
              <a:lumMod val="20000"/>
              <a:lumOff val="80000"/>
            </a:schemeClr>
          </a:solidFill>
          <a:ln>
            <a:solidFill>
              <a:schemeClr val="accent4">
                <a:lumMod val="50000"/>
              </a:schemeClr>
            </a:solidFill>
          </a:ln>
        </p:spPr>
        <p:txBody>
          <a:bodyPr wrap="square">
            <a:spAutoFit/>
          </a:bodyPr>
          <a:lstStyle/>
          <a:p>
            <a:pPr fontAlgn="auto">
              <a:spcAft>
                <a:spcPts val="0"/>
              </a:spcAft>
              <a:defRPr/>
            </a:pPr>
            <a:r>
              <a:rPr lang="ru-RU" sz="1600" dirty="0">
                <a:solidFill>
                  <a:schemeClr val="accent1">
                    <a:lumMod val="75000"/>
                  </a:schemeClr>
                </a:solidFill>
                <a:latin typeface="Arial" panose="020B0604020202020204" pitchFamily="34" charset="0"/>
                <a:cs typeface="Arial" panose="020B0604020202020204" pitchFamily="34" charset="0"/>
              </a:rPr>
              <a:t>«В душе у меня все               </a:t>
            </a:r>
            <a:r>
              <a:rPr lang="ru-RU" sz="1600" dirty="0">
                <a:latin typeface="Arial" panose="020B0604020202020204" pitchFamily="34" charset="0"/>
                <a:cs typeface="Arial" panose="020B0604020202020204" pitchFamily="34" charset="0"/>
              </a:rPr>
              <a:t>визгливая флейта и </a:t>
            </a:r>
            <a:endParaRPr lang="ru-RU" sz="1600" dirty="0">
              <a:solidFill>
                <a:schemeClr val="accent1">
                  <a:lumMod val="75000"/>
                </a:schemeClr>
              </a:solidFill>
              <a:latin typeface="Arial" panose="020B0604020202020204" pitchFamily="34" charset="0"/>
              <a:cs typeface="Arial" panose="020B0604020202020204" pitchFamily="34" charset="0"/>
            </a:endParaRPr>
          </a:p>
          <a:p>
            <a:pPr>
              <a:defRPr/>
            </a:pPr>
            <a:r>
              <a:rPr lang="ru-RU" sz="1600" dirty="0">
                <a:solidFill>
                  <a:schemeClr val="accent1">
                    <a:lumMod val="75000"/>
                  </a:schemeClr>
                </a:solidFill>
                <a:latin typeface="Arial" panose="020B0604020202020204" pitchFamily="34" charset="0"/>
                <a:cs typeface="Arial" panose="020B0604020202020204" pitchFamily="34" charset="0"/>
              </a:rPr>
              <a:t> пело и изредка                    </a:t>
            </a:r>
            <a:r>
              <a:rPr lang="ru-RU" sz="1600" dirty="0" smtClean="0">
                <a:solidFill>
                  <a:schemeClr val="accent1">
                    <a:lumMod val="75000"/>
                  </a:schemeClr>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барабанная устрашающая  </a:t>
            </a:r>
          </a:p>
          <a:p>
            <a:pPr>
              <a:defRPr/>
            </a:pPr>
            <a:r>
              <a:rPr lang="ru-RU" sz="1600" dirty="0">
                <a:solidFill>
                  <a:schemeClr val="accent1">
                    <a:lumMod val="75000"/>
                  </a:schemeClr>
                </a:solidFill>
                <a:latin typeface="Arial" panose="020B0604020202020204" pitchFamily="34" charset="0"/>
                <a:cs typeface="Arial" panose="020B0604020202020204" pitchFamily="34" charset="0"/>
              </a:rPr>
              <a:t>слышался </a:t>
            </a:r>
            <a:r>
              <a:rPr lang="ru-RU" sz="1600" dirty="0" smtClean="0">
                <a:solidFill>
                  <a:schemeClr val="accent1">
                    <a:lumMod val="75000"/>
                  </a:schemeClr>
                </a:solidFill>
                <a:latin typeface="Arial" panose="020B0604020202020204" pitchFamily="34" charset="0"/>
                <a:cs typeface="Arial" panose="020B0604020202020204" pitchFamily="34" charset="0"/>
              </a:rPr>
              <a:t>мотив                    </a:t>
            </a:r>
            <a:r>
              <a:rPr lang="ru-RU" sz="1600" dirty="0" smtClean="0">
                <a:latin typeface="Arial" panose="020B0604020202020204" pitchFamily="34" charset="0"/>
                <a:cs typeface="Arial" panose="020B0604020202020204" pitchFamily="34" charset="0"/>
              </a:rPr>
              <a:t>дробь</a:t>
            </a:r>
            <a:endParaRPr lang="ru-RU" sz="1600" dirty="0">
              <a:latin typeface="Arial" panose="020B0604020202020204" pitchFamily="34" charset="0"/>
              <a:cs typeface="Arial" panose="020B0604020202020204" pitchFamily="34" charset="0"/>
            </a:endParaRPr>
          </a:p>
          <a:p>
            <a:pPr>
              <a:defRPr/>
            </a:pPr>
            <a:r>
              <a:rPr lang="ru-RU" sz="1600" dirty="0">
                <a:solidFill>
                  <a:schemeClr val="accent1">
                    <a:lumMod val="75000"/>
                  </a:schemeClr>
                </a:solidFill>
                <a:latin typeface="Arial" panose="020B0604020202020204" pitchFamily="34" charset="0"/>
                <a:cs typeface="Arial" panose="020B0604020202020204" pitchFamily="34" charset="0"/>
              </a:rPr>
              <a:t>мазурки</a:t>
            </a:r>
            <a:r>
              <a:rPr lang="ru-RU" sz="1600" dirty="0" smtClean="0">
                <a:solidFill>
                  <a:schemeClr val="accent1">
                    <a:lumMod val="75000"/>
                  </a:schemeClr>
                </a:solidFill>
                <a:latin typeface="Arial" panose="020B0604020202020204" pitchFamily="34" charset="0"/>
                <a:cs typeface="Arial" panose="020B0604020202020204" pitchFamily="34" charset="0"/>
              </a:rPr>
              <a:t>»</a:t>
            </a:r>
            <a:r>
              <a:rPr lang="ru-RU" dirty="0" smtClean="0">
                <a:solidFill>
                  <a:schemeClr val="accent1">
                    <a:lumMod val="75000"/>
                  </a:schemeClr>
                </a:solidFill>
              </a:rPr>
              <a:t> </a:t>
            </a:r>
            <a:endParaRPr lang="ru-RU" dirty="0"/>
          </a:p>
        </p:txBody>
      </p:sp>
      <p:sp>
        <p:nvSpPr>
          <p:cNvPr id="16" name="Прямоугольник 15"/>
          <p:cNvSpPr/>
          <p:nvPr/>
        </p:nvSpPr>
        <p:spPr>
          <a:xfrm>
            <a:off x="148182" y="2270497"/>
            <a:ext cx="5544615" cy="830997"/>
          </a:xfrm>
          <a:prstGeom prst="rect">
            <a:avLst/>
          </a:prstGeom>
          <a:solidFill>
            <a:schemeClr val="tx2">
              <a:lumMod val="20000"/>
              <a:lumOff val="80000"/>
            </a:schemeClr>
          </a:solidFill>
          <a:ln>
            <a:solidFill>
              <a:schemeClr val="tx2">
                <a:lumMod val="50000"/>
              </a:schemeClr>
            </a:solidFill>
          </a:ln>
        </p:spPr>
        <p:txBody>
          <a:bodyPr wrap="square">
            <a:spAutoFit/>
          </a:bodyPr>
          <a:lstStyle/>
          <a:p>
            <a:pPr>
              <a:defRPr/>
            </a:pPr>
            <a:r>
              <a:rPr lang="ru-RU" sz="1600" dirty="0">
                <a:solidFill>
                  <a:schemeClr val="accent1">
                    <a:lumMod val="75000"/>
                  </a:schemeClr>
                </a:solidFill>
                <a:latin typeface="Arial" panose="020B0604020202020204" pitchFamily="34" charset="0"/>
                <a:cs typeface="Arial" panose="020B0604020202020204" pitchFamily="34" charset="0"/>
              </a:rPr>
              <a:t>Свеча, с которой </a:t>
            </a:r>
            <a:r>
              <a:rPr lang="ru-RU" sz="1600" dirty="0" smtClean="0">
                <a:solidFill>
                  <a:schemeClr val="accent1">
                    <a:lumMod val="75000"/>
                  </a:schemeClr>
                </a:solidFill>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туман</a:t>
            </a:r>
            <a:r>
              <a:rPr lang="ru-RU" sz="1600" dirty="0">
                <a:latin typeface="Arial" panose="020B0604020202020204" pitchFamily="34" charset="0"/>
                <a:cs typeface="Arial" panose="020B0604020202020204" pitchFamily="34" charset="0"/>
              </a:rPr>
              <a:t>, в котором Иван</a:t>
            </a:r>
            <a:endParaRPr lang="ru-RU" sz="1600" dirty="0">
              <a:solidFill>
                <a:schemeClr val="accent1">
                  <a:lumMod val="75000"/>
                </a:schemeClr>
              </a:solidFill>
              <a:latin typeface="Arial" panose="020B0604020202020204" pitchFamily="34" charset="0"/>
              <a:cs typeface="Arial" panose="020B0604020202020204" pitchFamily="34" charset="0"/>
            </a:endParaRPr>
          </a:p>
          <a:p>
            <a:pPr fontAlgn="auto">
              <a:spcAft>
                <a:spcPts val="0"/>
              </a:spcAft>
              <a:defRPr/>
            </a:pPr>
            <a:r>
              <a:rPr lang="ru-RU" sz="1600" dirty="0" smtClean="0">
                <a:solidFill>
                  <a:schemeClr val="accent1">
                    <a:lumMod val="75000"/>
                  </a:schemeClr>
                </a:solidFill>
                <a:latin typeface="Arial" panose="020B0604020202020204" pitchFamily="34" charset="0"/>
                <a:cs typeface="Arial" panose="020B0604020202020204" pitchFamily="34" charset="0"/>
              </a:rPr>
              <a:t>встретил крепостной             </a:t>
            </a:r>
            <a:r>
              <a:rPr lang="ru-RU" sz="1600" dirty="0" smtClean="0">
                <a:latin typeface="Arial" panose="020B0604020202020204" pitchFamily="34" charset="0"/>
                <a:cs typeface="Arial" panose="020B0604020202020204" pitchFamily="34" charset="0"/>
              </a:rPr>
              <a:t>Васильевич </a:t>
            </a:r>
            <a:r>
              <a:rPr lang="ru-RU" sz="1600" dirty="0">
                <a:latin typeface="Arial" panose="020B0604020202020204" pitchFamily="34" charset="0"/>
                <a:cs typeface="Arial" panose="020B0604020202020204" pitchFamily="34" charset="0"/>
              </a:rPr>
              <a:t>прошел </a:t>
            </a:r>
            <a:endParaRPr lang="ru-RU" sz="1600" dirty="0" smtClean="0">
              <a:solidFill>
                <a:schemeClr val="accent1">
                  <a:lumMod val="75000"/>
                </a:schemeClr>
              </a:solidFill>
              <a:latin typeface="Arial" panose="020B0604020202020204" pitchFamily="34" charset="0"/>
              <a:cs typeface="Arial" panose="020B0604020202020204" pitchFamily="34" charset="0"/>
            </a:endParaRPr>
          </a:p>
          <a:p>
            <a:pPr fontAlgn="auto">
              <a:spcAft>
                <a:spcPts val="0"/>
              </a:spcAft>
              <a:defRPr/>
            </a:pPr>
            <a:r>
              <a:rPr lang="ru-RU" sz="1600" dirty="0" smtClean="0">
                <a:solidFill>
                  <a:schemeClr val="accent1">
                    <a:lumMod val="75000"/>
                  </a:schemeClr>
                </a:solidFill>
                <a:latin typeface="Arial" panose="020B0604020202020204" pitchFamily="34" charset="0"/>
                <a:cs typeface="Arial" panose="020B0604020202020204" pitchFamily="34" charset="0"/>
              </a:rPr>
              <a:t>лакей Петруша</a:t>
            </a:r>
            <a:r>
              <a:rPr lang="ru-RU" sz="1600" dirty="0" smtClean="0">
                <a:latin typeface="Arial" panose="020B0604020202020204" pitchFamily="34" charset="0"/>
                <a:cs typeface="Arial" panose="020B0604020202020204" pitchFamily="34" charset="0"/>
              </a:rPr>
              <a:t>                      более «</a:t>
            </a:r>
            <a:r>
              <a:rPr lang="ru-RU" sz="1600" dirty="0">
                <a:latin typeface="Arial" panose="020B0604020202020204" pitchFamily="34" charset="0"/>
                <a:cs typeface="Arial" panose="020B0604020202020204" pitchFamily="34" charset="0"/>
              </a:rPr>
              <a:t>ста шагов</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29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AutoShape 4"/>
          <p:cNvSpPr>
            <a:spLocks noChangeArrowheads="1"/>
          </p:cNvSpPr>
          <p:nvPr/>
        </p:nvSpPr>
        <p:spPr bwMode="auto">
          <a:xfrm>
            <a:off x="292200" y="758329"/>
            <a:ext cx="1872208" cy="960335"/>
          </a:xfrm>
          <a:prstGeom prst="flowChartOffpageConnector">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ltLang="ru-RU"/>
          </a:p>
        </p:txBody>
      </p:sp>
      <p:sp>
        <p:nvSpPr>
          <p:cNvPr id="51205" name="AutoShape 5"/>
          <p:cNvSpPr>
            <a:spLocks noChangeArrowheads="1"/>
          </p:cNvSpPr>
          <p:nvPr/>
        </p:nvSpPr>
        <p:spPr bwMode="auto">
          <a:xfrm>
            <a:off x="2668463" y="758330"/>
            <a:ext cx="1872209" cy="960334"/>
          </a:xfrm>
          <a:prstGeom prst="flowChartOffpageConnector">
            <a:avLst/>
          </a:prstGeom>
          <a:solidFill>
            <a:schemeClr val="accent2">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51206" name="AutoShape 6"/>
          <p:cNvSpPr>
            <a:spLocks noChangeArrowheads="1"/>
          </p:cNvSpPr>
          <p:nvPr/>
        </p:nvSpPr>
        <p:spPr bwMode="auto">
          <a:xfrm>
            <a:off x="940270" y="1958234"/>
            <a:ext cx="1872209" cy="960335"/>
          </a:xfrm>
          <a:prstGeom prst="flowChartOffpageConnector">
            <a:avLst/>
          </a:prstGeom>
          <a:solidFill>
            <a:schemeClr val="accent1">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51207" name="AutoShape 7"/>
          <p:cNvSpPr>
            <a:spLocks noChangeArrowheads="1"/>
          </p:cNvSpPr>
          <p:nvPr/>
        </p:nvSpPr>
        <p:spPr bwMode="auto">
          <a:xfrm>
            <a:off x="3460551" y="1958234"/>
            <a:ext cx="1872208" cy="960335"/>
          </a:xfrm>
          <a:prstGeom prst="flowChartOffpageConnector">
            <a:avLst/>
          </a:prstGeom>
          <a:solidFill>
            <a:schemeClr val="accent3">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ltLang="ru-RU"/>
          </a:p>
        </p:txBody>
      </p:sp>
      <p:sp>
        <p:nvSpPr>
          <p:cNvPr id="51208" name="Rectangle 8"/>
          <p:cNvSpPr>
            <a:spLocks noChangeArrowheads="1"/>
          </p:cNvSpPr>
          <p:nvPr/>
        </p:nvSpPr>
        <p:spPr bwMode="auto">
          <a:xfrm>
            <a:off x="0" y="110257"/>
            <a:ext cx="5768975" cy="4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spcBef>
                <a:spcPct val="50000"/>
              </a:spcBef>
            </a:pPr>
            <a:r>
              <a:rPr lang="ru-RU" altLang="ru-RU" sz="2400" b="1" dirty="0" smtClean="0">
                <a:solidFill>
                  <a:schemeClr val="bg1"/>
                </a:solidFill>
                <a:latin typeface="Arial" panose="020B0604020202020204" pitchFamily="34" charset="0"/>
                <a:cs typeface="Arial" panose="020B0604020202020204" pitchFamily="34" charset="0"/>
              </a:rPr>
              <a:t>КОНТРАСТ В РАССКАЗЕ </a:t>
            </a:r>
            <a:endParaRPr lang="ru-RU" altLang="ru-RU" sz="2400" b="1" dirty="0">
              <a:solidFill>
                <a:schemeClr val="bg1"/>
              </a:solidFill>
              <a:latin typeface="Arial" panose="020B0604020202020204" pitchFamily="34" charset="0"/>
              <a:cs typeface="Arial" panose="020B0604020202020204" pitchFamily="34" charset="0"/>
            </a:endParaRPr>
          </a:p>
        </p:txBody>
      </p:sp>
      <p:sp>
        <p:nvSpPr>
          <p:cNvPr id="51211" name="Text Box 11"/>
          <p:cNvSpPr txBox="1">
            <a:spLocks noChangeArrowheads="1"/>
          </p:cNvSpPr>
          <p:nvPr/>
        </p:nvSpPr>
        <p:spPr bwMode="auto">
          <a:xfrm>
            <a:off x="389390" y="830337"/>
            <a:ext cx="1703009" cy="54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spcBef>
                <a:spcPct val="50000"/>
              </a:spcBef>
            </a:pPr>
            <a:r>
              <a:rPr lang="ru-RU" altLang="ru-RU" sz="1600" b="1" dirty="0">
                <a:solidFill>
                  <a:schemeClr val="tx2">
                    <a:lumMod val="50000"/>
                  </a:schemeClr>
                </a:solidFill>
                <a:latin typeface="Arial" panose="020B0604020202020204" pitchFamily="34" charset="0"/>
                <a:cs typeface="Arial" panose="020B0604020202020204" pitchFamily="34" charset="0"/>
              </a:rPr>
              <a:t>в композиции рассказа</a:t>
            </a:r>
          </a:p>
        </p:txBody>
      </p:sp>
      <p:sp>
        <p:nvSpPr>
          <p:cNvPr id="51212" name="Text Box 12"/>
          <p:cNvSpPr txBox="1">
            <a:spLocks noChangeArrowheads="1"/>
          </p:cNvSpPr>
          <p:nvPr/>
        </p:nvSpPr>
        <p:spPr bwMode="auto">
          <a:xfrm>
            <a:off x="2740471" y="830337"/>
            <a:ext cx="1656183" cy="54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spcBef>
                <a:spcPct val="50000"/>
              </a:spcBef>
            </a:pPr>
            <a:r>
              <a:rPr lang="ru-RU" altLang="ru-RU" sz="1600" b="1" dirty="0">
                <a:solidFill>
                  <a:schemeClr val="tx2">
                    <a:lumMod val="50000"/>
                  </a:schemeClr>
                </a:solidFill>
                <a:latin typeface="Arial" panose="020B0604020202020204" pitchFamily="34" charset="0"/>
                <a:cs typeface="Arial" panose="020B0604020202020204" pitchFamily="34" charset="0"/>
              </a:rPr>
              <a:t>в системе образов</a:t>
            </a:r>
          </a:p>
        </p:txBody>
      </p:sp>
      <p:sp>
        <p:nvSpPr>
          <p:cNvPr id="51213" name="Text Box 13"/>
          <p:cNvSpPr txBox="1">
            <a:spLocks noChangeArrowheads="1"/>
          </p:cNvSpPr>
          <p:nvPr/>
        </p:nvSpPr>
        <p:spPr bwMode="auto">
          <a:xfrm>
            <a:off x="1156295" y="2054473"/>
            <a:ext cx="1512168" cy="54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spcBef>
                <a:spcPct val="50000"/>
              </a:spcBef>
            </a:pPr>
            <a:r>
              <a:rPr lang="ru-RU" altLang="ru-RU" sz="1600" b="1" dirty="0">
                <a:solidFill>
                  <a:schemeClr val="tx2">
                    <a:lumMod val="50000"/>
                  </a:schemeClr>
                </a:solidFill>
                <a:latin typeface="Arial" panose="020B0604020202020204" pitchFamily="34" charset="0"/>
                <a:cs typeface="Arial" panose="020B0604020202020204" pitchFamily="34" charset="0"/>
              </a:rPr>
              <a:t>в языковых средствах</a:t>
            </a:r>
          </a:p>
        </p:txBody>
      </p:sp>
      <p:sp>
        <p:nvSpPr>
          <p:cNvPr id="51215" name="Text Box 15"/>
          <p:cNvSpPr txBox="1">
            <a:spLocks noChangeArrowheads="1"/>
          </p:cNvSpPr>
          <p:nvPr/>
        </p:nvSpPr>
        <p:spPr bwMode="auto">
          <a:xfrm>
            <a:off x="3520477" y="2054473"/>
            <a:ext cx="1668266" cy="2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spcBef>
                <a:spcPct val="50000"/>
              </a:spcBef>
            </a:pPr>
            <a:r>
              <a:rPr lang="ru-RU" altLang="ru-RU" sz="1600" b="1" dirty="0">
                <a:solidFill>
                  <a:schemeClr val="tx2">
                    <a:lumMod val="50000"/>
                  </a:schemeClr>
                </a:solidFill>
                <a:latin typeface="Arial" panose="020B0604020202020204" pitchFamily="34" charset="0"/>
                <a:cs typeface="Arial" panose="020B0604020202020204" pitchFamily="34" charset="0"/>
              </a:rPr>
              <a:t>в описаниях</a:t>
            </a:r>
          </a:p>
        </p:txBody>
      </p:sp>
    </p:spTree>
    <p:extLst>
      <p:ext uri="{BB962C8B-B14F-4D97-AF65-F5344CB8AC3E}">
        <p14:creationId xmlns:p14="http://schemas.microsoft.com/office/powerpoint/2010/main" val="472226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p:cTn id="7" dur="1000" fill="hold"/>
                                        <p:tgtEl>
                                          <p:spTgt spid="51208"/>
                                        </p:tgtEl>
                                        <p:attrNameLst>
                                          <p:attrName>ppt_w</p:attrName>
                                        </p:attrNameLst>
                                      </p:cBhvr>
                                      <p:tavLst>
                                        <p:tav tm="0">
                                          <p:val>
                                            <p:strVal val="#ppt_w*0.70"/>
                                          </p:val>
                                        </p:tav>
                                        <p:tav tm="100000">
                                          <p:val>
                                            <p:strVal val="#ppt_w"/>
                                          </p:val>
                                        </p:tav>
                                      </p:tavLst>
                                    </p:anim>
                                    <p:anim calcmode="lin" valueType="num">
                                      <p:cBhvr>
                                        <p:cTn id="8" dur="1000" fill="hold"/>
                                        <p:tgtEl>
                                          <p:spTgt spid="51208"/>
                                        </p:tgtEl>
                                        <p:attrNameLst>
                                          <p:attrName>ppt_h</p:attrName>
                                        </p:attrNameLst>
                                      </p:cBhvr>
                                      <p:tavLst>
                                        <p:tav tm="0">
                                          <p:val>
                                            <p:strVal val="#ppt_h"/>
                                          </p:val>
                                        </p:tav>
                                        <p:tav tm="100000">
                                          <p:val>
                                            <p:strVal val="#ppt_h"/>
                                          </p:val>
                                        </p:tav>
                                      </p:tavLst>
                                    </p:anim>
                                    <p:animEffect transition="in" filter="fade">
                                      <p:cBhvr>
                                        <p:cTn id="9" dur="1000"/>
                                        <p:tgtEl>
                                          <p:spTgt spid="51208"/>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p:cTn id="13" dur="2000" fill="hold"/>
                                        <p:tgtEl>
                                          <p:spTgt spid="51204"/>
                                        </p:tgtEl>
                                        <p:attrNameLst>
                                          <p:attrName>ppt_w</p:attrName>
                                        </p:attrNameLst>
                                      </p:cBhvr>
                                      <p:tavLst>
                                        <p:tav tm="0">
                                          <p:val>
                                            <p:fltVal val="0"/>
                                          </p:val>
                                        </p:tav>
                                        <p:tav tm="100000">
                                          <p:val>
                                            <p:strVal val="#ppt_w"/>
                                          </p:val>
                                        </p:tav>
                                      </p:tavLst>
                                    </p:anim>
                                    <p:anim calcmode="lin" valueType="num">
                                      <p:cBhvr>
                                        <p:cTn id="14" dur="2000" fill="hold"/>
                                        <p:tgtEl>
                                          <p:spTgt spid="51204"/>
                                        </p:tgtEl>
                                        <p:attrNameLst>
                                          <p:attrName>ppt_h</p:attrName>
                                        </p:attrNameLst>
                                      </p:cBhvr>
                                      <p:tavLst>
                                        <p:tav tm="0">
                                          <p:val>
                                            <p:fltVal val="0"/>
                                          </p:val>
                                        </p:tav>
                                        <p:tav tm="100000">
                                          <p:val>
                                            <p:strVal val="#ppt_h"/>
                                          </p:val>
                                        </p:tav>
                                      </p:tavLst>
                                    </p:anim>
                                    <p:animEffect transition="in" filter="fade">
                                      <p:cBhvr>
                                        <p:cTn id="15" dur="2000"/>
                                        <p:tgtEl>
                                          <p:spTgt spid="51204"/>
                                        </p:tgtEl>
                                      </p:cBhvr>
                                    </p:animEffect>
                                  </p:childTnLst>
                                </p:cTn>
                              </p:par>
                            </p:childTnLst>
                          </p:cTn>
                        </p:par>
                        <p:par>
                          <p:cTn id="16" fill="hold" nodeType="afterGroup">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51211"/>
                                        </p:tgtEl>
                                        <p:attrNameLst>
                                          <p:attrName>style.visibility</p:attrName>
                                        </p:attrNameLst>
                                      </p:cBhvr>
                                      <p:to>
                                        <p:strVal val="visible"/>
                                      </p:to>
                                    </p:set>
                                    <p:anim calcmode="lin" valueType="num">
                                      <p:cBhvr>
                                        <p:cTn id="19" dur="2000" fill="hold"/>
                                        <p:tgtEl>
                                          <p:spTgt spid="51211"/>
                                        </p:tgtEl>
                                        <p:attrNameLst>
                                          <p:attrName>ppt_w</p:attrName>
                                        </p:attrNameLst>
                                      </p:cBhvr>
                                      <p:tavLst>
                                        <p:tav tm="0">
                                          <p:val>
                                            <p:fltVal val="0"/>
                                          </p:val>
                                        </p:tav>
                                        <p:tav tm="100000">
                                          <p:val>
                                            <p:strVal val="#ppt_w"/>
                                          </p:val>
                                        </p:tav>
                                      </p:tavLst>
                                    </p:anim>
                                    <p:anim calcmode="lin" valueType="num">
                                      <p:cBhvr>
                                        <p:cTn id="20" dur="2000" fill="hold"/>
                                        <p:tgtEl>
                                          <p:spTgt spid="51211"/>
                                        </p:tgtEl>
                                        <p:attrNameLst>
                                          <p:attrName>ppt_h</p:attrName>
                                        </p:attrNameLst>
                                      </p:cBhvr>
                                      <p:tavLst>
                                        <p:tav tm="0">
                                          <p:val>
                                            <p:fltVal val="0"/>
                                          </p:val>
                                        </p:tav>
                                        <p:tav tm="100000">
                                          <p:val>
                                            <p:strVal val="#ppt_h"/>
                                          </p:val>
                                        </p:tav>
                                      </p:tavLst>
                                    </p:anim>
                                    <p:animEffect transition="in" filter="fade">
                                      <p:cBhvr>
                                        <p:cTn id="21" dur="2000"/>
                                        <p:tgtEl>
                                          <p:spTgt spid="51211"/>
                                        </p:tgtEl>
                                      </p:cBhvr>
                                    </p:animEffect>
                                  </p:childTnLst>
                                </p:cTn>
                              </p:par>
                            </p:childTnLst>
                          </p:cTn>
                        </p:par>
                        <p:par>
                          <p:cTn id="22" fill="hold" nodeType="afterGroup">
                            <p:stCondLst>
                              <p:cond delay="5000"/>
                            </p:stCondLst>
                            <p:childTnLst>
                              <p:par>
                                <p:cTn id="23" presetID="53" presetClass="entr" presetSubtype="0" fill="hold" grpId="0" nodeType="afterEffect">
                                  <p:stCondLst>
                                    <p:cond delay="0"/>
                                  </p:stCondLst>
                                  <p:childTnLst>
                                    <p:set>
                                      <p:cBhvr>
                                        <p:cTn id="24" dur="1" fill="hold">
                                          <p:stCondLst>
                                            <p:cond delay="0"/>
                                          </p:stCondLst>
                                        </p:cTn>
                                        <p:tgtEl>
                                          <p:spTgt spid="51205"/>
                                        </p:tgtEl>
                                        <p:attrNameLst>
                                          <p:attrName>style.visibility</p:attrName>
                                        </p:attrNameLst>
                                      </p:cBhvr>
                                      <p:to>
                                        <p:strVal val="visible"/>
                                      </p:to>
                                    </p:set>
                                    <p:anim calcmode="lin" valueType="num">
                                      <p:cBhvr>
                                        <p:cTn id="25" dur="2000" fill="hold"/>
                                        <p:tgtEl>
                                          <p:spTgt spid="51205"/>
                                        </p:tgtEl>
                                        <p:attrNameLst>
                                          <p:attrName>ppt_w</p:attrName>
                                        </p:attrNameLst>
                                      </p:cBhvr>
                                      <p:tavLst>
                                        <p:tav tm="0">
                                          <p:val>
                                            <p:fltVal val="0"/>
                                          </p:val>
                                        </p:tav>
                                        <p:tav tm="100000">
                                          <p:val>
                                            <p:strVal val="#ppt_w"/>
                                          </p:val>
                                        </p:tav>
                                      </p:tavLst>
                                    </p:anim>
                                    <p:anim calcmode="lin" valueType="num">
                                      <p:cBhvr>
                                        <p:cTn id="26" dur="2000" fill="hold"/>
                                        <p:tgtEl>
                                          <p:spTgt spid="51205"/>
                                        </p:tgtEl>
                                        <p:attrNameLst>
                                          <p:attrName>ppt_h</p:attrName>
                                        </p:attrNameLst>
                                      </p:cBhvr>
                                      <p:tavLst>
                                        <p:tav tm="0">
                                          <p:val>
                                            <p:fltVal val="0"/>
                                          </p:val>
                                        </p:tav>
                                        <p:tav tm="100000">
                                          <p:val>
                                            <p:strVal val="#ppt_h"/>
                                          </p:val>
                                        </p:tav>
                                      </p:tavLst>
                                    </p:anim>
                                    <p:animEffect transition="in" filter="fade">
                                      <p:cBhvr>
                                        <p:cTn id="27" dur="2000"/>
                                        <p:tgtEl>
                                          <p:spTgt spid="51205"/>
                                        </p:tgtEl>
                                      </p:cBhvr>
                                    </p:animEffect>
                                  </p:childTnLst>
                                </p:cTn>
                              </p:par>
                            </p:childTnLst>
                          </p:cTn>
                        </p:par>
                        <p:par>
                          <p:cTn id="28" fill="hold" nodeType="afterGroup">
                            <p:stCondLst>
                              <p:cond delay="7000"/>
                            </p:stCondLst>
                            <p:childTnLst>
                              <p:par>
                                <p:cTn id="29" presetID="53" presetClass="entr" presetSubtype="0" fill="hold" grpId="0" nodeType="afterEffect">
                                  <p:stCondLst>
                                    <p:cond delay="0"/>
                                  </p:stCondLst>
                                  <p:childTnLst>
                                    <p:set>
                                      <p:cBhvr>
                                        <p:cTn id="30" dur="1" fill="hold">
                                          <p:stCondLst>
                                            <p:cond delay="0"/>
                                          </p:stCondLst>
                                        </p:cTn>
                                        <p:tgtEl>
                                          <p:spTgt spid="51212"/>
                                        </p:tgtEl>
                                        <p:attrNameLst>
                                          <p:attrName>style.visibility</p:attrName>
                                        </p:attrNameLst>
                                      </p:cBhvr>
                                      <p:to>
                                        <p:strVal val="visible"/>
                                      </p:to>
                                    </p:set>
                                    <p:anim calcmode="lin" valueType="num">
                                      <p:cBhvr>
                                        <p:cTn id="31" dur="2000" fill="hold"/>
                                        <p:tgtEl>
                                          <p:spTgt spid="51212"/>
                                        </p:tgtEl>
                                        <p:attrNameLst>
                                          <p:attrName>ppt_w</p:attrName>
                                        </p:attrNameLst>
                                      </p:cBhvr>
                                      <p:tavLst>
                                        <p:tav tm="0">
                                          <p:val>
                                            <p:fltVal val="0"/>
                                          </p:val>
                                        </p:tav>
                                        <p:tav tm="100000">
                                          <p:val>
                                            <p:strVal val="#ppt_w"/>
                                          </p:val>
                                        </p:tav>
                                      </p:tavLst>
                                    </p:anim>
                                    <p:anim calcmode="lin" valueType="num">
                                      <p:cBhvr>
                                        <p:cTn id="32" dur="2000" fill="hold"/>
                                        <p:tgtEl>
                                          <p:spTgt spid="51212"/>
                                        </p:tgtEl>
                                        <p:attrNameLst>
                                          <p:attrName>ppt_h</p:attrName>
                                        </p:attrNameLst>
                                      </p:cBhvr>
                                      <p:tavLst>
                                        <p:tav tm="0">
                                          <p:val>
                                            <p:fltVal val="0"/>
                                          </p:val>
                                        </p:tav>
                                        <p:tav tm="100000">
                                          <p:val>
                                            <p:strVal val="#ppt_h"/>
                                          </p:val>
                                        </p:tav>
                                      </p:tavLst>
                                    </p:anim>
                                    <p:animEffect transition="in" filter="fade">
                                      <p:cBhvr>
                                        <p:cTn id="33" dur="2000"/>
                                        <p:tgtEl>
                                          <p:spTgt spid="51212"/>
                                        </p:tgtEl>
                                      </p:cBhvr>
                                    </p:animEffect>
                                  </p:childTnLst>
                                </p:cTn>
                              </p:par>
                            </p:childTnLst>
                          </p:cTn>
                        </p:par>
                        <p:par>
                          <p:cTn id="34" fill="hold" nodeType="afterGroup">
                            <p:stCondLst>
                              <p:cond delay="9000"/>
                            </p:stCondLst>
                            <p:childTnLst>
                              <p:par>
                                <p:cTn id="35" presetID="53" presetClass="entr" presetSubtype="0" fill="hold" grpId="0" nodeType="afterEffect">
                                  <p:stCondLst>
                                    <p:cond delay="0"/>
                                  </p:stCondLst>
                                  <p:childTnLst>
                                    <p:set>
                                      <p:cBhvr>
                                        <p:cTn id="36" dur="1" fill="hold">
                                          <p:stCondLst>
                                            <p:cond delay="0"/>
                                          </p:stCondLst>
                                        </p:cTn>
                                        <p:tgtEl>
                                          <p:spTgt spid="51206"/>
                                        </p:tgtEl>
                                        <p:attrNameLst>
                                          <p:attrName>style.visibility</p:attrName>
                                        </p:attrNameLst>
                                      </p:cBhvr>
                                      <p:to>
                                        <p:strVal val="visible"/>
                                      </p:to>
                                    </p:set>
                                    <p:anim calcmode="lin" valueType="num">
                                      <p:cBhvr>
                                        <p:cTn id="37" dur="2000" fill="hold"/>
                                        <p:tgtEl>
                                          <p:spTgt spid="51206"/>
                                        </p:tgtEl>
                                        <p:attrNameLst>
                                          <p:attrName>ppt_w</p:attrName>
                                        </p:attrNameLst>
                                      </p:cBhvr>
                                      <p:tavLst>
                                        <p:tav tm="0">
                                          <p:val>
                                            <p:fltVal val="0"/>
                                          </p:val>
                                        </p:tav>
                                        <p:tav tm="100000">
                                          <p:val>
                                            <p:strVal val="#ppt_w"/>
                                          </p:val>
                                        </p:tav>
                                      </p:tavLst>
                                    </p:anim>
                                    <p:anim calcmode="lin" valueType="num">
                                      <p:cBhvr>
                                        <p:cTn id="38" dur="2000" fill="hold"/>
                                        <p:tgtEl>
                                          <p:spTgt spid="51206"/>
                                        </p:tgtEl>
                                        <p:attrNameLst>
                                          <p:attrName>ppt_h</p:attrName>
                                        </p:attrNameLst>
                                      </p:cBhvr>
                                      <p:tavLst>
                                        <p:tav tm="0">
                                          <p:val>
                                            <p:fltVal val="0"/>
                                          </p:val>
                                        </p:tav>
                                        <p:tav tm="100000">
                                          <p:val>
                                            <p:strVal val="#ppt_h"/>
                                          </p:val>
                                        </p:tav>
                                      </p:tavLst>
                                    </p:anim>
                                    <p:animEffect transition="in" filter="fade">
                                      <p:cBhvr>
                                        <p:cTn id="39" dur="2000"/>
                                        <p:tgtEl>
                                          <p:spTgt spid="51206"/>
                                        </p:tgtEl>
                                      </p:cBhvr>
                                    </p:animEffect>
                                  </p:childTnLst>
                                </p:cTn>
                              </p:par>
                            </p:childTnLst>
                          </p:cTn>
                        </p:par>
                        <p:par>
                          <p:cTn id="40" fill="hold" nodeType="afterGroup">
                            <p:stCondLst>
                              <p:cond delay="11000"/>
                            </p:stCondLst>
                            <p:childTnLst>
                              <p:par>
                                <p:cTn id="41" presetID="53" presetClass="entr" presetSubtype="0" fill="hold" grpId="0" nodeType="afterEffect">
                                  <p:stCondLst>
                                    <p:cond delay="0"/>
                                  </p:stCondLst>
                                  <p:childTnLst>
                                    <p:set>
                                      <p:cBhvr>
                                        <p:cTn id="42" dur="1" fill="hold">
                                          <p:stCondLst>
                                            <p:cond delay="0"/>
                                          </p:stCondLst>
                                        </p:cTn>
                                        <p:tgtEl>
                                          <p:spTgt spid="51213"/>
                                        </p:tgtEl>
                                        <p:attrNameLst>
                                          <p:attrName>style.visibility</p:attrName>
                                        </p:attrNameLst>
                                      </p:cBhvr>
                                      <p:to>
                                        <p:strVal val="visible"/>
                                      </p:to>
                                    </p:set>
                                    <p:anim calcmode="lin" valueType="num">
                                      <p:cBhvr>
                                        <p:cTn id="43" dur="2000" fill="hold"/>
                                        <p:tgtEl>
                                          <p:spTgt spid="51213"/>
                                        </p:tgtEl>
                                        <p:attrNameLst>
                                          <p:attrName>ppt_w</p:attrName>
                                        </p:attrNameLst>
                                      </p:cBhvr>
                                      <p:tavLst>
                                        <p:tav tm="0">
                                          <p:val>
                                            <p:fltVal val="0"/>
                                          </p:val>
                                        </p:tav>
                                        <p:tav tm="100000">
                                          <p:val>
                                            <p:strVal val="#ppt_w"/>
                                          </p:val>
                                        </p:tav>
                                      </p:tavLst>
                                    </p:anim>
                                    <p:anim calcmode="lin" valueType="num">
                                      <p:cBhvr>
                                        <p:cTn id="44" dur="2000" fill="hold"/>
                                        <p:tgtEl>
                                          <p:spTgt spid="51213"/>
                                        </p:tgtEl>
                                        <p:attrNameLst>
                                          <p:attrName>ppt_h</p:attrName>
                                        </p:attrNameLst>
                                      </p:cBhvr>
                                      <p:tavLst>
                                        <p:tav tm="0">
                                          <p:val>
                                            <p:fltVal val="0"/>
                                          </p:val>
                                        </p:tav>
                                        <p:tav tm="100000">
                                          <p:val>
                                            <p:strVal val="#ppt_h"/>
                                          </p:val>
                                        </p:tav>
                                      </p:tavLst>
                                    </p:anim>
                                    <p:animEffect transition="in" filter="fade">
                                      <p:cBhvr>
                                        <p:cTn id="45" dur="2000"/>
                                        <p:tgtEl>
                                          <p:spTgt spid="51213"/>
                                        </p:tgtEl>
                                      </p:cBhvr>
                                    </p:animEffect>
                                  </p:childTnLst>
                                </p:cTn>
                              </p:par>
                            </p:childTnLst>
                          </p:cTn>
                        </p:par>
                        <p:par>
                          <p:cTn id="46" fill="hold" nodeType="afterGroup">
                            <p:stCondLst>
                              <p:cond delay="13000"/>
                            </p:stCondLst>
                            <p:childTnLst>
                              <p:par>
                                <p:cTn id="47" presetID="53" presetClass="entr" presetSubtype="0" fill="hold" grpId="0" nodeType="afterEffect">
                                  <p:stCondLst>
                                    <p:cond delay="0"/>
                                  </p:stCondLst>
                                  <p:childTnLst>
                                    <p:set>
                                      <p:cBhvr>
                                        <p:cTn id="48" dur="1" fill="hold">
                                          <p:stCondLst>
                                            <p:cond delay="0"/>
                                          </p:stCondLst>
                                        </p:cTn>
                                        <p:tgtEl>
                                          <p:spTgt spid="51207"/>
                                        </p:tgtEl>
                                        <p:attrNameLst>
                                          <p:attrName>style.visibility</p:attrName>
                                        </p:attrNameLst>
                                      </p:cBhvr>
                                      <p:to>
                                        <p:strVal val="visible"/>
                                      </p:to>
                                    </p:set>
                                    <p:anim calcmode="lin" valueType="num">
                                      <p:cBhvr>
                                        <p:cTn id="49" dur="2000" fill="hold"/>
                                        <p:tgtEl>
                                          <p:spTgt spid="51207"/>
                                        </p:tgtEl>
                                        <p:attrNameLst>
                                          <p:attrName>ppt_w</p:attrName>
                                        </p:attrNameLst>
                                      </p:cBhvr>
                                      <p:tavLst>
                                        <p:tav tm="0">
                                          <p:val>
                                            <p:fltVal val="0"/>
                                          </p:val>
                                        </p:tav>
                                        <p:tav tm="100000">
                                          <p:val>
                                            <p:strVal val="#ppt_w"/>
                                          </p:val>
                                        </p:tav>
                                      </p:tavLst>
                                    </p:anim>
                                    <p:anim calcmode="lin" valueType="num">
                                      <p:cBhvr>
                                        <p:cTn id="50" dur="2000" fill="hold"/>
                                        <p:tgtEl>
                                          <p:spTgt spid="51207"/>
                                        </p:tgtEl>
                                        <p:attrNameLst>
                                          <p:attrName>ppt_h</p:attrName>
                                        </p:attrNameLst>
                                      </p:cBhvr>
                                      <p:tavLst>
                                        <p:tav tm="0">
                                          <p:val>
                                            <p:fltVal val="0"/>
                                          </p:val>
                                        </p:tav>
                                        <p:tav tm="100000">
                                          <p:val>
                                            <p:strVal val="#ppt_h"/>
                                          </p:val>
                                        </p:tav>
                                      </p:tavLst>
                                    </p:anim>
                                    <p:animEffect transition="in" filter="fade">
                                      <p:cBhvr>
                                        <p:cTn id="51" dur="2000"/>
                                        <p:tgtEl>
                                          <p:spTgt spid="51207"/>
                                        </p:tgtEl>
                                      </p:cBhvr>
                                    </p:animEffect>
                                  </p:childTnLst>
                                </p:cTn>
                              </p:par>
                            </p:childTnLst>
                          </p:cTn>
                        </p:par>
                        <p:par>
                          <p:cTn id="52" fill="hold" nodeType="afterGroup">
                            <p:stCondLst>
                              <p:cond delay="15000"/>
                            </p:stCondLst>
                            <p:childTnLst>
                              <p:par>
                                <p:cTn id="53" presetID="53" presetClass="entr" presetSubtype="0" fill="hold" grpId="0" nodeType="afterEffect">
                                  <p:stCondLst>
                                    <p:cond delay="0"/>
                                  </p:stCondLst>
                                  <p:childTnLst>
                                    <p:set>
                                      <p:cBhvr>
                                        <p:cTn id="54" dur="1" fill="hold">
                                          <p:stCondLst>
                                            <p:cond delay="0"/>
                                          </p:stCondLst>
                                        </p:cTn>
                                        <p:tgtEl>
                                          <p:spTgt spid="51215"/>
                                        </p:tgtEl>
                                        <p:attrNameLst>
                                          <p:attrName>style.visibility</p:attrName>
                                        </p:attrNameLst>
                                      </p:cBhvr>
                                      <p:to>
                                        <p:strVal val="visible"/>
                                      </p:to>
                                    </p:set>
                                    <p:anim calcmode="lin" valueType="num">
                                      <p:cBhvr>
                                        <p:cTn id="55" dur="2000" fill="hold"/>
                                        <p:tgtEl>
                                          <p:spTgt spid="51215"/>
                                        </p:tgtEl>
                                        <p:attrNameLst>
                                          <p:attrName>ppt_w</p:attrName>
                                        </p:attrNameLst>
                                      </p:cBhvr>
                                      <p:tavLst>
                                        <p:tav tm="0">
                                          <p:val>
                                            <p:fltVal val="0"/>
                                          </p:val>
                                        </p:tav>
                                        <p:tav tm="100000">
                                          <p:val>
                                            <p:strVal val="#ppt_w"/>
                                          </p:val>
                                        </p:tav>
                                      </p:tavLst>
                                    </p:anim>
                                    <p:anim calcmode="lin" valueType="num">
                                      <p:cBhvr>
                                        <p:cTn id="56" dur="2000" fill="hold"/>
                                        <p:tgtEl>
                                          <p:spTgt spid="51215"/>
                                        </p:tgtEl>
                                        <p:attrNameLst>
                                          <p:attrName>ppt_h</p:attrName>
                                        </p:attrNameLst>
                                      </p:cBhvr>
                                      <p:tavLst>
                                        <p:tav tm="0">
                                          <p:val>
                                            <p:fltVal val="0"/>
                                          </p:val>
                                        </p:tav>
                                        <p:tav tm="100000">
                                          <p:val>
                                            <p:strVal val="#ppt_h"/>
                                          </p:val>
                                        </p:tav>
                                      </p:tavLst>
                                    </p:anim>
                                    <p:animEffect transition="in" filter="fade">
                                      <p:cBhvr>
                                        <p:cTn id="57" dur="2000"/>
                                        <p:tgtEl>
                                          <p:spTgt spid="51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P spid="51206" grpId="0" animBg="1"/>
      <p:bldP spid="51207" grpId="0" animBg="1"/>
      <p:bldP spid="51208" grpId="0"/>
      <p:bldP spid="51211" grpId="0"/>
      <p:bldP spid="51212" grpId="0"/>
      <p:bldP spid="51213" grpId="0"/>
      <p:bldP spid="51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1" y="110257"/>
            <a:ext cx="5692799" cy="4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r>
              <a:rPr lang="ru-RU" altLang="ru-RU" sz="2400" b="1" dirty="0" smtClean="0">
                <a:solidFill>
                  <a:schemeClr val="bg1"/>
                </a:solidFill>
                <a:latin typeface="Arial" panose="020B0604020202020204" pitchFamily="34" charset="0"/>
                <a:cs typeface="Arial" panose="020B0604020202020204" pitchFamily="34" charset="0"/>
              </a:rPr>
              <a:t>КОНТРАСТ </a:t>
            </a:r>
            <a:r>
              <a:rPr lang="ru-RU" altLang="ru-RU" sz="2400" b="1" dirty="0" smtClean="0">
                <a:solidFill>
                  <a:schemeClr val="bg1"/>
                </a:solidFill>
                <a:latin typeface="Arial" panose="020B0604020202020204" pitchFamily="34" charset="0"/>
                <a:cs typeface="Arial" panose="020B0604020202020204" pitchFamily="34" charset="0"/>
              </a:rPr>
              <a:t>КАК </a:t>
            </a:r>
            <a:r>
              <a:rPr lang="ru-RU" altLang="ru-RU" sz="2400" b="1" dirty="0" smtClean="0">
                <a:solidFill>
                  <a:schemeClr val="bg1"/>
                </a:solidFill>
                <a:latin typeface="Arial" panose="020B0604020202020204" pitchFamily="34" charset="0"/>
                <a:cs typeface="Arial" panose="020B0604020202020204" pitchFamily="34" charset="0"/>
              </a:rPr>
              <a:t>ПРИЁМ</a:t>
            </a:r>
            <a:endParaRPr lang="ru-RU" altLang="ru-RU" sz="2400" b="1" dirty="0">
              <a:solidFill>
                <a:schemeClr val="bg1"/>
              </a:solidFill>
              <a:latin typeface="Arial" panose="020B0604020202020204" pitchFamily="34" charset="0"/>
              <a:cs typeface="Arial" panose="020B0604020202020204" pitchFamily="34" charset="0"/>
            </a:endParaRPr>
          </a:p>
        </p:txBody>
      </p:sp>
      <p:sp>
        <p:nvSpPr>
          <p:cNvPr id="52237" name="Rectangle 13"/>
          <p:cNvSpPr>
            <a:spLocks noChangeArrowheads="1"/>
          </p:cNvSpPr>
          <p:nvPr/>
        </p:nvSpPr>
        <p:spPr bwMode="auto">
          <a:xfrm>
            <a:off x="148184" y="686321"/>
            <a:ext cx="5462546" cy="298224"/>
          </a:xfrm>
          <a:prstGeom prst="rect">
            <a:avLst/>
          </a:prstGeom>
          <a:solidFill>
            <a:schemeClr val="accent1">
              <a:lumMod val="20000"/>
              <a:lumOff val="80000"/>
            </a:schemeClr>
          </a:solidFill>
          <a:ln w="38100">
            <a:solidFill>
              <a:schemeClr val="accent1"/>
            </a:solidFill>
            <a:miter lim="800000"/>
            <a:headEnd/>
            <a:tailEnd/>
          </a:ln>
          <a:effectLst/>
          <a:extLst/>
        </p:spPr>
        <p:txBody>
          <a:bodyPr wrap="square" lIns="51499" tIns="25750" rIns="51499" bIns="25750">
            <a:spAutoFit/>
          </a:bodyPr>
          <a:lstStyle/>
          <a:p>
            <a:pPr algn="ctr">
              <a:spcBef>
                <a:spcPct val="50000"/>
              </a:spcBef>
            </a:pPr>
            <a:r>
              <a:rPr lang="ru-RU" altLang="ru-RU" sz="1600" dirty="0">
                <a:solidFill>
                  <a:schemeClr val="tx2">
                    <a:lumMod val="50000"/>
                  </a:schemeClr>
                </a:solidFill>
                <a:latin typeface="Arial" panose="020B0604020202020204" pitchFamily="34" charset="0"/>
                <a:cs typeface="Arial" panose="020B0604020202020204" pitchFamily="34" charset="0"/>
              </a:rPr>
              <a:t>В рассказе выделяются следующие основные части:</a:t>
            </a:r>
          </a:p>
        </p:txBody>
      </p:sp>
      <p:sp>
        <p:nvSpPr>
          <p:cNvPr id="52238" name="Rectangle 14"/>
          <p:cNvSpPr>
            <a:spLocks noChangeArrowheads="1"/>
          </p:cNvSpPr>
          <p:nvPr/>
        </p:nvSpPr>
        <p:spPr bwMode="auto">
          <a:xfrm>
            <a:off x="196514" y="2025697"/>
            <a:ext cx="5424277" cy="1036888"/>
          </a:xfrm>
          <a:prstGeom prst="rect">
            <a:avLst/>
          </a:prstGeom>
          <a:solidFill>
            <a:schemeClr val="accent1">
              <a:lumMod val="20000"/>
              <a:lumOff val="80000"/>
            </a:schemeClr>
          </a:solidFill>
          <a:ln w="3175">
            <a:solidFill>
              <a:schemeClr val="accent1">
                <a:lumMod val="50000"/>
              </a:schemeClr>
            </a:solidFill>
            <a:miter lim="800000"/>
            <a:headEnd/>
            <a:tailEnd/>
          </a:ln>
          <a:effectLst/>
          <a:extLst/>
        </p:spPr>
        <p:txBody>
          <a:bodyPr wrap="square" lIns="51499" tIns="25750" rIns="51499" bIns="25750">
            <a:spAutoFit/>
          </a:bodyPr>
          <a:lstStyle/>
          <a:p>
            <a:r>
              <a:rPr lang="ru-RU" altLang="ru-RU" sz="1600" dirty="0" smtClean="0">
                <a:solidFill>
                  <a:schemeClr val="tx2">
                    <a:lumMod val="50000"/>
                  </a:schemeClr>
                </a:solidFill>
                <a:latin typeface="Arial" panose="020B0604020202020204" pitchFamily="34" charset="0"/>
                <a:cs typeface="Arial" panose="020B0604020202020204" pitchFamily="34" charset="0"/>
              </a:rPr>
              <a:t>     Рассказ </a:t>
            </a:r>
            <a:r>
              <a:rPr lang="ru-RU" altLang="ru-RU" sz="1600" dirty="0">
                <a:solidFill>
                  <a:schemeClr val="tx2">
                    <a:lumMod val="50000"/>
                  </a:schemeClr>
                </a:solidFill>
                <a:latin typeface="Arial" panose="020B0604020202020204" pitchFamily="34" charset="0"/>
                <a:cs typeface="Arial" panose="020B0604020202020204" pitchFamily="34" charset="0"/>
              </a:rPr>
              <a:t>заключён в "раму". Этот композиционный приём называется "рассказ в рассказе", потому что произведение написано писателем так, что о всех событиях мы узнаём от </a:t>
            </a:r>
            <a:r>
              <a:rPr lang="ru-RU" altLang="ru-RU" sz="1600" dirty="0" smtClean="0">
                <a:solidFill>
                  <a:schemeClr val="tx2">
                    <a:lumMod val="50000"/>
                  </a:schemeClr>
                </a:solidFill>
                <a:latin typeface="Arial" panose="020B0604020202020204" pitchFamily="34" charset="0"/>
                <a:cs typeface="Arial" panose="020B0604020202020204" pitchFamily="34" charset="0"/>
              </a:rPr>
              <a:t>рассказчика.</a:t>
            </a:r>
            <a:endParaRPr lang="ru-RU" altLang="ru-RU" sz="1600" dirty="0">
              <a:solidFill>
                <a:schemeClr val="tx2">
                  <a:lumMod val="50000"/>
                </a:schemeClr>
              </a:solidFill>
              <a:latin typeface="Arial" panose="020B0604020202020204" pitchFamily="34" charset="0"/>
              <a:cs typeface="Arial" panose="020B0604020202020204" pitchFamily="34" charset="0"/>
            </a:endParaRPr>
          </a:p>
        </p:txBody>
      </p:sp>
      <p:sp>
        <p:nvSpPr>
          <p:cNvPr id="52239" name="Rectangle 15"/>
          <p:cNvSpPr>
            <a:spLocks noChangeArrowheads="1"/>
          </p:cNvSpPr>
          <p:nvPr/>
        </p:nvSpPr>
        <p:spPr bwMode="auto">
          <a:xfrm>
            <a:off x="148183" y="1046361"/>
            <a:ext cx="1152128" cy="374810"/>
          </a:xfrm>
          <a:prstGeom prst="rect">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52240" name="Rectangle 16"/>
          <p:cNvSpPr>
            <a:spLocks noChangeArrowheads="1"/>
          </p:cNvSpPr>
          <p:nvPr/>
        </p:nvSpPr>
        <p:spPr bwMode="auto">
          <a:xfrm>
            <a:off x="1588344" y="1247615"/>
            <a:ext cx="936104" cy="374810"/>
          </a:xfrm>
          <a:prstGeom prst="rect">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52241" name="Rectangle 17"/>
          <p:cNvSpPr>
            <a:spLocks noChangeArrowheads="1"/>
          </p:cNvSpPr>
          <p:nvPr/>
        </p:nvSpPr>
        <p:spPr bwMode="auto">
          <a:xfrm>
            <a:off x="2812479" y="1406401"/>
            <a:ext cx="1114861" cy="374810"/>
          </a:xfrm>
          <a:prstGeom prst="rect">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52242" name="Rectangle 18"/>
          <p:cNvSpPr>
            <a:spLocks noChangeArrowheads="1"/>
          </p:cNvSpPr>
          <p:nvPr/>
        </p:nvSpPr>
        <p:spPr bwMode="auto">
          <a:xfrm>
            <a:off x="4252638" y="1607655"/>
            <a:ext cx="1358091" cy="374810"/>
          </a:xfrm>
          <a:prstGeom prst="rect">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52244" name="Text Box 20"/>
          <p:cNvSpPr txBox="1">
            <a:spLocks noChangeArrowheads="1"/>
          </p:cNvSpPr>
          <p:nvPr/>
        </p:nvSpPr>
        <p:spPr bwMode="auto">
          <a:xfrm>
            <a:off x="124506" y="1046361"/>
            <a:ext cx="1247813" cy="2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spcBef>
                <a:spcPct val="50000"/>
              </a:spcBef>
            </a:pPr>
            <a:r>
              <a:rPr lang="ru-RU" altLang="ru-RU" sz="1600" dirty="0">
                <a:solidFill>
                  <a:schemeClr val="tx2">
                    <a:lumMod val="50000"/>
                  </a:schemeClr>
                </a:solidFill>
                <a:latin typeface="Arial" panose="020B0604020202020204" pitchFamily="34" charset="0"/>
                <a:cs typeface="Arial" panose="020B0604020202020204" pitchFamily="34" charset="0"/>
              </a:rPr>
              <a:t>вступление</a:t>
            </a:r>
          </a:p>
        </p:txBody>
      </p:sp>
      <p:sp>
        <p:nvSpPr>
          <p:cNvPr id="52245" name="Text Box 21"/>
          <p:cNvSpPr txBox="1">
            <a:spLocks noChangeArrowheads="1"/>
          </p:cNvSpPr>
          <p:nvPr/>
        </p:nvSpPr>
        <p:spPr bwMode="auto">
          <a:xfrm>
            <a:off x="1588343" y="1262385"/>
            <a:ext cx="954485" cy="2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99" tIns="25750" rIns="51499" bIns="25750">
            <a:spAutoFit/>
          </a:bodyPr>
          <a:lstStyle/>
          <a:p>
            <a:pPr>
              <a:spcBef>
                <a:spcPct val="50000"/>
              </a:spcBef>
            </a:pPr>
            <a:r>
              <a:rPr lang="ru-RU" altLang="ru-RU" sz="1600" dirty="0">
                <a:solidFill>
                  <a:schemeClr val="tx2">
                    <a:lumMod val="50000"/>
                  </a:schemeClr>
                </a:solidFill>
                <a:latin typeface="Arial" panose="020B0604020202020204" pitchFamily="34" charset="0"/>
                <a:cs typeface="Arial" panose="020B0604020202020204" pitchFamily="34" charset="0"/>
              </a:rPr>
              <a:t>на балу</a:t>
            </a:r>
          </a:p>
        </p:txBody>
      </p:sp>
      <p:sp>
        <p:nvSpPr>
          <p:cNvPr id="52246" name="Text Box 22"/>
          <p:cNvSpPr txBox="1">
            <a:spLocks noChangeArrowheads="1"/>
          </p:cNvSpPr>
          <p:nvPr/>
        </p:nvSpPr>
        <p:spPr bwMode="auto">
          <a:xfrm>
            <a:off x="2812479" y="1406401"/>
            <a:ext cx="1208905" cy="2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spcBef>
                <a:spcPct val="50000"/>
              </a:spcBef>
            </a:pPr>
            <a:r>
              <a:rPr lang="ru-RU" altLang="ru-RU" sz="1600" dirty="0">
                <a:solidFill>
                  <a:schemeClr val="tx2">
                    <a:lumMod val="50000"/>
                  </a:schemeClr>
                </a:solidFill>
                <a:latin typeface="Arial" panose="020B0604020202020204" pitchFamily="34" charset="0"/>
                <a:cs typeface="Arial" panose="020B0604020202020204" pitchFamily="34" charset="0"/>
              </a:rPr>
              <a:t>после бала</a:t>
            </a:r>
          </a:p>
        </p:txBody>
      </p:sp>
      <p:sp>
        <p:nvSpPr>
          <p:cNvPr id="52247" name="Text Box 23"/>
          <p:cNvSpPr txBox="1">
            <a:spLocks noChangeArrowheads="1"/>
          </p:cNvSpPr>
          <p:nvPr/>
        </p:nvSpPr>
        <p:spPr bwMode="auto">
          <a:xfrm>
            <a:off x="4252639" y="1612233"/>
            <a:ext cx="1368152" cy="2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spcBef>
                <a:spcPct val="50000"/>
              </a:spcBef>
            </a:pPr>
            <a:r>
              <a:rPr lang="ru-RU" altLang="ru-RU" sz="1600" dirty="0">
                <a:solidFill>
                  <a:schemeClr val="tx2">
                    <a:lumMod val="50000"/>
                  </a:schemeClr>
                </a:solidFill>
                <a:latin typeface="Arial" panose="020B0604020202020204" pitchFamily="34" charset="0"/>
                <a:cs typeface="Arial" panose="020B0604020202020204" pitchFamily="34" charset="0"/>
              </a:rPr>
              <a:t>заключение</a:t>
            </a:r>
          </a:p>
        </p:txBody>
      </p:sp>
      <p:sp>
        <p:nvSpPr>
          <p:cNvPr id="52249" name="AutoShape 25"/>
          <p:cNvSpPr>
            <a:spLocks noChangeArrowheads="1"/>
          </p:cNvSpPr>
          <p:nvPr/>
        </p:nvSpPr>
        <p:spPr bwMode="auto">
          <a:xfrm>
            <a:off x="1357088" y="1262385"/>
            <a:ext cx="159247" cy="135953"/>
          </a:xfrm>
          <a:prstGeom prst="rightArrow">
            <a:avLst>
              <a:gd name="adj1" fmla="val 50000"/>
              <a:gd name="adj2" fmla="val 43923"/>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17" name="AutoShape 25"/>
          <p:cNvSpPr>
            <a:spLocks noChangeArrowheads="1"/>
          </p:cNvSpPr>
          <p:nvPr/>
        </p:nvSpPr>
        <p:spPr bwMode="auto">
          <a:xfrm>
            <a:off x="2596455" y="1406401"/>
            <a:ext cx="159247" cy="135953"/>
          </a:xfrm>
          <a:prstGeom prst="rightArrow">
            <a:avLst>
              <a:gd name="adj1" fmla="val 50000"/>
              <a:gd name="adj2" fmla="val 43923"/>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
        <p:nvSpPr>
          <p:cNvPr id="18" name="AutoShape 25"/>
          <p:cNvSpPr>
            <a:spLocks noChangeArrowheads="1"/>
          </p:cNvSpPr>
          <p:nvPr/>
        </p:nvSpPr>
        <p:spPr bwMode="auto">
          <a:xfrm>
            <a:off x="4036615" y="1622425"/>
            <a:ext cx="159247" cy="135953"/>
          </a:xfrm>
          <a:prstGeom prst="rightArrow">
            <a:avLst>
              <a:gd name="adj1" fmla="val 50000"/>
              <a:gd name="adj2" fmla="val 43923"/>
            </a:avLst>
          </a:prstGeom>
          <a:solidFill>
            <a:schemeClr val="accent4">
              <a:lumMod val="20000"/>
              <a:lumOff val="80000"/>
            </a:schemeClr>
          </a:solidFill>
          <a:ln w="9525">
            <a:solidFill>
              <a:schemeClr val="tx1"/>
            </a:solidFill>
            <a:miter lim="800000"/>
            <a:headEnd/>
            <a:tailEnd/>
          </a:ln>
          <a:effectLst/>
          <a:extLst/>
        </p:spPr>
        <p:txBody>
          <a:bodyPr wrap="none" lIns="51499" tIns="25750" rIns="51499" bIns="25750" anchor="ctr"/>
          <a:lstStyle/>
          <a:p>
            <a:endParaRPr lang="ru-RU"/>
          </a:p>
        </p:txBody>
      </p:sp>
    </p:spTree>
    <p:extLst>
      <p:ext uri="{BB962C8B-B14F-4D97-AF65-F5344CB8AC3E}">
        <p14:creationId xmlns:p14="http://schemas.microsoft.com/office/powerpoint/2010/main" val="1709836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2237"/>
                                        </p:tgtEl>
                                        <p:attrNameLst>
                                          <p:attrName>style.visibility</p:attrName>
                                        </p:attrNameLst>
                                      </p:cBhvr>
                                      <p:to>
                                        <p:strVal val="visible"/>
                                      </p:to>
                                    </p:set>
                                    <p:animEffect transition="in" filter="barn(inHorizontal)">
                                      <p:cBhvr>
                                        <p:cTn id="7" dur="500"/>
                                        <p:tgtEl>
                                          <p:spTgt spid="52237"/>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52239"/>
                                        </p:tgtEl>
                                        <p:attrNameLst>
                                          <p:attrName>style.visibility</p:attrName>
                                        </p:attrNameLst>
                                      </p:cBhvr>
                                      <p:to>
                                        <p:strVal val="visible"/>
                                      </p:to>
                                    </p:set>
                                    <p:anim calcmode="lin" valueType="num">
                                      <p:cBhvr>
                                        <p:cTn id="11" dur="2000" fill="hold"/>
                                        <p:tgtEl>
                                          <p:spTgt spid="52239"/>
                                        </p:tgtEl>
                                        <p:attrNameLst>
                                          <p:attrName>ppt_w</p:attrName>
                                        </p:attrNameLst>
                                      </p:cBhvr>
                                      <p:tavLst>
                                        <p:tav tm="0">
                                          <p:val>
                                            <p:fltVal val="0"/>
                                          </p:val>
                                        </p:tav>
                                        <p:tav tm="100000">
                                          <p:val>
                                            <p:strVal val="#ppt_w"/>
                                          </p:val>
                                        </p:tav>
                                      </p:tavLst>
                                    </p:anim>
                                    <p:anim calcmode="lin" valueType="num">
                                      <p:cBhvr>
                                        <p:cTn id="12" dur="2000" fill="hold"/>
                                        <p:tgtEl>
                                          <p:spTgt spid="52239"/>
                                        </p:tgtEl>
                                        <p:attrNameLst>
                                          <p:attrName>ppt_h</p:attrName>
                                        </p:attrNameLst>
                                      </p:cBhvr>
                                      <p:tavLst>
                                        <p:tav tm="0">
                                          <p:val>
                                            <p:fltVal val="0"/>
                                          </p:val>
                                        </p:tav>
                                        <p:tav tm="100000">
                                          <p:val>
                                            <p:strVal val="#ppt_h"/>
                                          </p:val>
                                        </p:tav>
                                      </p:tavLst>
                                    </p:anim>
                                    <p:anim calcmode="lin" valueType="num">
                                      <p:cBhvr>
                                        <p:cTn id="13" dur="2000" fill="hold"/>
                                        <p:tgtEl>
                                          <p:spTgt spid="52239"/>
                                        </p:tgtEl>
                                        <p:attrNameLst>
                                          <p:attrName>style.rotation</p:attrName>
                                        </p:attrNameLst>
                                      </p:cBhvr>
                                      <p:tavLst>
                                        <p:tav tm="0">
                                          <p:val>
                                            <p:fltVal val="90"/>
                                          </p:val>
                                        </p:tav>
                                        <p:tav tm="100000">
                                          <p:val>
                                            <p:fltVal val="0"/>
                                          </p:val>
                                        </p:tav>
                                      </p:tavLst>
                                    </p:anim>
                                    <p:animEffect transition="in" filter="fade">
                                      <p:cBhvr>
                                        <p:cTn id="14" dur="2000"/>
                                        <p:tgtEl>
                                          <p:spTgt spid="52239"/>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52244"/>
                                        </p:tgtEl>
                                        <p:attrNameLst>
                                          <p:attrName>style.visibility</p:attrName>
                                        </p:attrNameLst>
                                      </p:cBhvr>
                                      <p:to>
                                        <p:strVal val="visible"/>
                                      </p:to>
                                    </p:set>
                                  </p:childTnLst>
                                </p:cTn>
                              </p:par>
                            </p:childTnLst>
                          </p:cTn>
                        </p:par>
                        <p:par>
                          <p:cTn id="18" fill="hold" nodeType="afterGroup">
                            <p:stCondLst>
                              <p:cond delay="2500"/>
                            </p:stCondLst>
                            <p:childTnLst>
                              <p:par>
                                <p:cTn id="19" presetID="21" presetClass="entr" presetSubtype="4" fill="hold" grpId="0" nodeType="afterEffect">
                                  <p:stCondLst>
                                    <p:cond delay="0"/>
                                  </p:stCondLst>
                                  <p:childTnLst>
                                    <p:set>
                                      <p:cBhvr>
                                        <p:cTn id="20" dur="1" fill="hold">
                                          <p:stCondLst>
                                            <p:cond delay="0"/>
                                          </p:stCondLst>
                                        </p:cTn>
                                        <p:tgtEl>
                                          <p:spTgt spid="52249"/>
                                        </p:tgtEl>
                                        <p:attrNameLst>
                                          <p:attrName>style.visibility</p:attrName>
                                        </p:attrNameLst>
                                      </p:cBhvr>
                                      <p:to>
                                        <p:strVal val="visible"/>
                                      </p:to>
                                    </p:set>
                                    <p:animEffect transition="in" filter="wheel(4)">
                                      <p:cBhvr>
                                        <p:cTn id="21" dur="1000"/>
                                        <p:tgtEl>
                                          <p:spTgt spid="52249"/>
                                        </p:tgtEl>
                                      </p:cBhvr>
                                    </p:animEffect>
                                  </p:childTnLst>
                                </p:cTn>
                              </p:par>
                            </p:childTnLst>
                          </p:cTn>
                        </p:par>
                        <p:par>
                          <p:cTn id="22" fill="hold" nodeType="afterGroup">
                            <p:stCondLst>
                              <p:cond delay="3500"/>
                            </p:stCondLst>
                            <p:childTnLst>
                              <p:par>
                                <p:cTn id="23" presetID="53" presetClass="entr" presetSubtype="0" fill="hold" grpId="0" nodeType="afterEffect">
                                  <p:stCondLst>
                                    <p:cond delay="0"/>
                                  </p:stCondLst>
                                  <p:childTnLst>
                                    <p:set>
                                      <p:cBhvr>
                                        <p:cTn id="24" dur="1" fill="hold">
                                          <p:stCondLst>
                                            <p:cond delay="0"/>
                                          </p:stCondLst>
                                        </p:cTn>
                                        <p:tgtEl>
                                          <p:spTgt spid="52240"/>
                                        </p:tgtEl>
                                        <p:attrNameLst>
                                          <p:attrName>style.visibility</p:attrName>
                                        </p:attrNameLst>
                                      </p:cBhvr>
                                      <p:to>
                                        <p:strVal val="visible"/>
                                      </p:to>
                                    </p:set>
                                    <p:anim calcmode="lin" valueType="num">
                                      <p:cBhvr>
                                        <p:cTn id="25" dur="2000" fill="hold"/>
                                        <p:tgtEl>
                                          <p:spTgt spid="52240"/>
                                        </p:tgtEl>
                                        <p:attrNameLst>
                                          <p:attrName>ppt_w</p:attrName>
                                        </p:attrNameLst>
                                      </p:cBhvr>
                                      <p:tavLst>
                                        <p:tav tm="0">
                                          <p:val>
                                            <p:fltVal val="0"/>
                                          </p:val>
                                        </p:tav>
                                        <p:tav tm="100000">
                                          <p:val>
                                            <p:strVal val="#ppt_w"/>
                                          </p:val>
                                        </p:tav>
                                      </p:tavLst>
                                    </p:anim>
                                    <p:anim calcmode="lin" valueType="num">
                                      <p:cBhvr>
                                        <p:cTn id="26" dur="2000" fill="hold"/>
                                        <p:tgtEl>
                                          <p:spTgt spid="52240"/>
                                        </p:tgtEl>
                                        <p:attrNameLst>
                                          <p:attrName>ppt_h</p:attrName>
                                        </p:attrNameLst>
                                      </p:cBhvr>
                                      <p:tavLst>
                                        <p:tav tm="0">
                                          <p:val>
                                            <p:fltVal val="0"/>
                                          </p:val>
                                        </p:tav>
                                        <p:tav tm="100000">
                                          <p:val>
                                            <p:strVal val="#ppt_h"/>
                                          </p:val>
                                        </p:tav>
                                      </p:tavLst>
                                    </p:anim>
                                    <p:animEffect transition="in" filter="fade">
                                      <p:cBhvr>
                                        <p:cTn id="27" dur="2000"/>
                                        <p:tgtEl>
                                          <p:spTgt spid="52240"/>
                                        </p:tgtEl>
                                      </p:cBhvr>
                                    </p:animEffect>
                                  </p:childTnLst>
                                </p:cTn>
                              </p:par>
                            </p:childTnLst>
                          </p:cTn>
                        </p:par>
                        <p:par>
                          <p:cTn id="28" fill="hold" nodeType="afterGroup">
                            <p:stCondLst>
                              <p:cond delay="5500"/>
                            </p:stCondLst>
                            <p:childTnLst>
                              <p:par>
                                <p:cTn id="29" presetID="53" presetClass="entr" presetSubtype="0" fill="hold" grpId="0" nodeType="afterEffect">
                                  <p:stCondLst>
                                    <p:cond delay="0"/>
                                  </p:stCondLst>
                                  <p:childTnLst>
                                    <p:set>
                                      <p:cBhvr>
                                        <p:cTn id="30" dur="1" fill="hold">
                                          <p:stCondLst>
                                            <p:cond delay="0"/>
                                          </p:stCondLst>
                                        </p:cTn>
                                        <p:tgtEl>
                                          <p:spTgt spid="52245"/>
                                        </p:tgtEl>
                                        <p:attrNameLst>
                                          <p:attrName>style.visibility</p:attrName>
                                        </p:attrNameLst>
                                      </p:cBhvr>
                                      <p:to>
                                        <p:strVal val="visible"/>
                                      </p:to>
                                    </p:set>
                                    <p:anim calcmode="lin" valueType="num">
                                      <p:cBhvr>
                                        <p:cTn id="31" dur="2000" fill="hold"/>
                                        <p:tgtEl>
                                          <p:spTgt spid="52245"/>
                                        </p:tgtEl>
                                        <p:attrNameLst>
                                          <p:attrName>ppt_w</p:attrName>
                                        </p:attrNameLst>
                                      </p:cBhvr>
                                      <p:tavLst>
                                        <p:tav tm="0">
                                          <p:val>
                                            <p:fltVal val="0"/>
                                          </p:val>
                                        </p:tav>
                                        <p:tav tm="100000">
                                          <p:val>
                                            <p:strVal val="#ppt_w"/>
                                          </p:val>
                                        </p:tav>
                                      </p:tavLst>
                                    </p:anim>
                                    <p:anim calcmode="lin" valueType="num">
                                      <p:cBhvr>
                                        <p:cTn id="32" dur="2000" fill="hold"/>
                                        <p:tgtEl>
                                          <p:spTgt spid="52245"/>
                                        </p:tgtEl>
                                        <p:attrNameLst>
                                          <p:attrName>ppt_h</p:attrName>
                                        </p:attrNameLst>
                                      </p:cBhvr>
                                      <p:tavLst>
                                        <p:tav tm="0">
                                          <p:val>
                                            <p:fltVal val="0"/>
                                          </p:val>
                                        </p:tav>
                                        <p:tav tm="100000">
                                          <p:val>
                                            <p:strVal val="#ppt_h"/>
                                          </p:val>
                                        </p:tav>
                                      </p:tavLst>
                                    </p:anim>
                                    <p:animEffect transition="in" filter="fade">
                                      <p:cBhvr>
                                        <p:cTn id="33" dur="2000"/>
                                        <p:tgtEl>
                                          <p:spTgt spid="52245"/>
                                        </p:tgtEl>
                                      </p:cBhvr>
                                    </p:animEffect>
                                  </p:childTnLst>
                                </p:cTn>
                              </p:par>
                            </p:childTnLst>
                          </p:cTn>
                        </p:par>
                        <p:par>
                          <p:cTn id="34" fill="hold" nodeType="afterGroup">
                            <p:stCondLst>
                              <p:cond delay="7500"/>
                            </p:stCondLst>
                            <p:childTnLst>
                              <p:par>
                                <p:cTn id="35" presetID="53" presetClass="entr" presetSubtype="0" fill="hold" grpId="0" nodeType="afterEffect">
                                  <p:stCondLst>
                                    <p:cond delay="0"/>
                                  </p:stCondLst>
                                  <p:childTnLst>
                                    <p:set>
                                      <p:cBhvr>
                                        <p:cTn id="36" dur="1" fill="hold">
                                          <p:stCondLst>
                                            <p:cond delay="0"/>
                                          </p:stCondLst>
                                        </p:cTn>
                                        <p:tgtEl>
                                          <p:spTgt spid="52241"/>
                                        </p:tgtEl>
                                        <p:attrNameLst>
                                          <p:attrName>style.visibility</p:attrName>
                                        </p:attrNameLst>
                                      </p:cBhvr>
                                      <p:to>
                                        <p:strVal val="visible"/>
                                      </p:to>
                                    </p:set>
                                    <p:anim calcmode="lin" valueType="num">
                                      <p:cBhvr>
                                        <p:cTn id="37" dur="2000" fill="hold"/>
                                        <p:tgtEl>
                                          <p:spTgt spid="52241"/>
                                        </p:tgtEl>
                                        <p:attrNameLst>
                                          <p:attrName>ppt_w</p:attrName>
                                        </p:attrNameLst>
                                      </p:cBhvr>
                                      <p:tavLst>
                                        <p:tav tm="0">
                                          <p:val>
                                            <p:fltVal val="0"/>
                                          </p:val>
                                        </p:tav>
                                        <p:tav tm="100000">
                                          <p:val>
                                            <p:strVal val="#ppt_w"/>
                                          </p:val>
                                        </p:tav>
                                      </p:tavLst>
                                    </p:anim>
                                    <p:anim calcmode="lin" valueType="num">
                                      <p:cBhvr>
                                        <p:cTn id="38" dur="2000" fill="hold"/>
                                        <p:tgtEl>
                                          <p:spTgt spid="52241"/>
                                        </p:tgtEl>
                                        <p:attrNameLst>
                                          <p:attrName>ppt_h</p:attrName>
                                        </p:attrNameLst>
                                      </p:cBhvr>
                                      <p:tavLst>
                                        <p:tav tm="0">
                                          <p:val>
                                            <p:fltVal val="0"/>
                                          </p:val>
                                        </p:tav>
                                        <p:tav tm="100000">
                                          <p:val>
                                            <p:strVal val="#ppt_h"/>
                                          </p:val>
                                        </p:tav>
                                      </p:tavLst>
                                    </p:anim>
                                    <p:animEffect transition="in" filter="fade">
                                      <p:cBhvr>
                                        <p:cTn id="39" dur="2000"/>
                                        <p:tgtEl>
                                          <p:spTgt spid="52241"/>
                                        </p:tgtEl>
                                      </p:cBhvr>
                                    </p:animEffect>
                                  </p:childTnLst>
                                </p:cTn>
                              </p:par>
                            </p:childTnLst>
                          </p:cTn>
                        </p:par>
                        <p:par>
                          <p:cTn id="40" fill="hold" nodeType="afterGroup">
                            <p:stCondLst>
                              <p:cond delay="9500"/>
                            </p:stCondLst>
                            <p:childTnLst>
                              <p:par>
                                <p:cTn id="41" presetID="21" presetClass="entr" presetSubtype="4" fill="hold" grpId="0" nodeType="afterEffect">
                                  <p:stCondLst>
                                    <p:cond delay="0"/>
                                  </p:stCondLst>
                                  <p:childTnLst>
                                    <p:set>
                                      <p:cBhvr>
                                        <p:cTn id="42" dur="1" fill="hold">
                                          <p:stCondLst>
                                            <p:cond delay="0"/>
                                          </p:stCondLst>
                                        </p:cTn>
                                        <p:tgtEl>
                                          <p:spTgt spid="52246"/>
                                        </p:tgtEl>
                                        <p:attrNameLst>
                                          <p:attrName>style.visibility</p:attrName>
                                        </p:attrNameLst>
                                      </p:cBhvr>
                                      <p:to>
                                        <p:strVal val="visible"/>
                                      </p:to>
                                    </p:set>
                                    <p:animEffect transition="in" filter="wheel(4)">
                                      <p:cBhvr>
                                        <p:cTn id="43" dur="2000"/>
                                        <p:tgtEl>
                                          <p:spTgt spid="52246"/>
                                        </p:tgtEl>
                                      </p:cBhvr>
                                    </p:animEffect>
                                  </p:childTnLst>
                                </p:cTn>
                              </p:par>
                            </p:childTnLst>
                          </p:cTn>
                        </p:par>
                        <p:par>
                          <p:cTn id="44" fill="hold" nodeType="afterGroup">
                            <p:stCondLst>
                              <p:cond delay="11500"/>
                            </p:stCondLst>
                            <p:childTnLst>
                              <p:par>
                                <p:cTn id="45" presetID="53" presetClass="entr" presetSubtype="0" fill="hold" grpId="0" nodeType="afterEffect">
                                  <p:stCondLst>
                                    <p:cond delay="0"/>
                                  </p:stCondLst>
                                  <p:childTnLst>
                                    <p:set>
                                      <p:cBhvr>
                                        <p:cTn id="46" dur="1" fill="hold">
                                          <p:stCondLst>
                                            <p:cond delay="0"/>
                                          </p:stCondLst>
                                        </p:cTn>
                                        <p:tgtEl>
                                          <p:spTgt spid="52242"/>
                                        </p:tgtEl>
                                        <p:attrNameLst>
                                          <p:attrName>style.visibility</p:attrName>
                                        </p:attrNameLst>
                                      </p:cBhvr>
                                      <p:to>
                                        <p:strVal val="visible"/>
                                      </p:to>
                                    </p:set>
                                    <p:anim calcmode="lin" valueType="num">
                                      <p:cBhvr>
                                        <p:cTn id="47" dur="2000" fill="hold"/>
                                        <p:tgtEl>
                                          <p:spTgt spid="52242"/>
                                        </p:tgtEl>
                                        <p:attrNameLst>
                                          <p:attrName>ppt_w</p:attrName>
                                        </p:attrNameLst>
                                      </p:cBhvr>
                                      <p:tavLst>
                                        <p:tav tm="0">
                                          <p:val>
                                            <p:fltVal val="0"/>
                                          </p:val>
                                        </p:tav>
                                        <p:tav tm="100000">
                                          <p:val>
                                            <p:strVal val="#ppt_w"/>
                                          </p:val>
                                        </p:tav>
                                      </p:tavLst>
                                    </p:anim>
                                    <p:anim calcmode="lin" valueType="num">
                                      <p:cBhvr>
                                        <p:cTn id="48" dur="2000" fill="hold"/>
                                        <p:tgtEl>
                                          <p:spTgt spid="52242"/>
                                        </p:tgtEl>
                                        <p:attrNameLst>
                                          <p:attrName>ppt_h</p:attrName>
                                        </p:attrNameLst>
                                      </p:cBhvr>
                                      <p:tavLst>
                                        <p:tav tm="0">
                                          <p:val>
                                            <p:fltVal val="0"/>
                                          </p:val>
                                        </p:tav>
                                        <p:tav tm="100000">
                                          <p:val>
                                            <p:strVal val="#ppt_h"/>
                                          </p:val>
                                        </p:tav>
                                      </p:tavLst>
                                    </p:anim>
                                    <p:animEffect transition="in" filter="fade">
                                      <p:cBhvr>
                                        <p:cTn id="49" dur="2000"/>
                                        <p:tgtEl>
                                          <p:spTgt spid="52242"/>
                                        </p:tgtEl>
                                      </p:cBhvr>
                                    </p:animEffect>
                                  </p:childTnLst>
                                </p:cTn>
                              </p:par>
                            </p:childTnLst>
                          </p:cTn>
                        </p:par>
                        <p:par>
                          <p:cTn id="50" fill="hold" nodeType="afterGroup">
                            <p:stCondLst>
                              <p:cond delay="13500"/>
                            </p:stCondLst>
                            <p:childTnLst>
                              <p:par>
                                <p:cTn id="51" presetID="53" presetClass="entr" presetSubtype="0" fill="hold" grpId="0" nodeType="afterEffect">
                                  <p:stCondLst>
                                    <p:cond delay="0"/>
                                  </p:stCondLst>
                                  <p:childTnLst>
                                    <p:set>
                                      <p:cBhvr>
                                        <p:cTn id="52" dur="1" fill="hold">
                                          <p:stCondLst>
                                            <p:cond delay="0"/>
                                          </p:stCondLst>
                                        </p:cTn>
                                        <p:tgtEl>
                                          <p:spTgt spid="52247"/>
                                        </p:tgtEl>
                                        <p:attrNameLst>
                                          <p:attrName>style.visibility</p:attrName>
                                        </p:attrNameLst>
                                      </p:cBhvr>
                                      <p:to>
                                        <p:strVal val="visible"/>
                                      </p:to>
                                    </p:set>
                                    <p:anim calcmode="lin" valueType="num">
                                      <p:cBhvr>
                                        <p:cTn id="53" dur="2000" fill="hold"/>
                                        <p:tgtEl>
                                          <p:spTgt spid="52247"/>
                                        </p:tgtEl>
                                        <p:attrNameLst>
                                          <p:attrName>ppt_w</p:attrName>
                                        </p:attrNameLst>
                                      </p:cBhvr>
                                      <p:tavLst>
                                        <p:tav tm="0">
                                          <p:val>
                                            <p:fltVal val="0"/>
                                          </p:val>
                                        </p:tav>
                                        <p:tav tm="100000">
                                          <p:val>
                                            <p:strVal val="#ppt_w"/>
                                          </p:val>
                                        </p:tav>
                                      </p:tavLst>
                                    </p:anim>
                                    <p:anim calcmode="lin" valueType="num">
                                      <p:cBhvr>
                                        <p:cTn id="54" dur="2000" fill="hold"/>
                                        <p:tgtEl>
                                          <p:spTgt spid="52247"/>
                                        </p:tgtEl>
                                        <p:attrNameLst>
                                          <p:attrName>ppt_h</p:attrName>
                                        </p:attrNameLst>
                                      </p:cBhvr>
                                      <p:tavLst>
                                        <p:tav tm="0">
                                          <p:val>
                                            <p:fltVal val="0"/>
                                          </p:val>
                                        </p:tav>
                                        <p:tav tm="100000">
                                          <p:val>
                                            <p:strVal val="#ppt_h"/>
                                          </p:val>
                                        </p:tav>
                                      </p:tavLst>
                                    </p:anim>
                                    <p:animEffect transition="in" filter="fade">
                                      <p:cBhvr>
                                        <p:cTn id="55" dur="2000"/>
                                        <p:tgtEl>
                                          <p:spTgt spid="52247"/>
                                        </p:tgtEl>
                                      </p:cBhvr>
                                    </p:animEffect>
                                  </p:childTnLst>
                                </p:cTn>
                              </p:par>
                            </p:childTnLst>
                          </p:cTn>
                        </p:par>
                        <p:par>
                          <p:cTn id="56" fill="hold" nodeType="afterGroup">
                            <p:stCondLst>
                              <p:cond delay="15500"/>
                            </p:stCondLst>
                            <p:childTnLst>
                              <p:par>
                                <p:cTn id="57" presetID="18" presetClass="entr" presetSubtype="6" fill="hold" grpId="0" nodeType="afterEffect">
                                  <p:stCondLst>
                                    <p:cond delay="0"/>
                                  </p:stCondLst>
                                  <p:childTnLst>
                                    <p:set>
                                      <p:cBhvr>
                                        <p:cTn id="58" dur="1" fill="hold">
                                          <p:stCondLst>
                                            <p:cond delay="0"/>
                                          </p:stCondLst>
                                        </p:cTn>
                                        <p:tgtEl>
                                          <p:spTgt spid="52238"/>
                                        </p:tgtEl>
                                        <p:attrNameLst>
                                          <p:attrName>style.visibility</p:attrName>
                                        </p:attrNameLst>
                                      </p:cBhvr>
                                      <p:to>
                                        <p:strVal val="visible"/>
                                      </p:to>
                                    </p:set>
                                    <p:animEffect transition="in" filter="strips(downRight)">
                                      <p:cBhvr>
                                        <p:cTn id="59" dur="2000"/>
                                        <p:tgtEl>
                                          <p:spTgt spid="52238"/>
                                        </p:tgtEl>
                                      </p:cBhvr>
                                    </p:animEffect>
                                  </p:childTnLst>
                                </p:cTn>
                              </p:par>
                            </p:childTnLst>
                          </p:cTn>
                        </p:par>
                        <p:par>
                          <p:cTn id="60" fill="hold">
                            <p:stCondLst>
                              <p:cond delay="17500"/>
                            </p:stCondLst>
                            <p:childTnLst>
                              <p:par>
                                <p:cTn id="61" presetID="21"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heel(4)">
                                      <p:cBhvr>
                                        <p:cTn id="63" dur="1000"/>
                                        <p:tgtEl>
                                          <p:spTgt spid="17"/>
                                        </p:tgtEl>
                                      </p:cBhvr>
                                    </p:animEffect>
                                  </p:childTnLst>
                                </p:cTn>
                              </p:par>
                            </p:childTnLst>
                          </p:cTn>
                        </p:par>
                        <p:par>
                          <p:cTn id="64" fill="hold">
                            <p:stCondLst>
                              <p:cond delay="18500"/>
                            </p:stCondLst>
                            <p:childTnLst>
                              <p:par>
                                <p:cTn id="65" presetID="21"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heel(4)">
                                      <p:cBhvr>
                                        <p:cTn id="6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7" grpId="0" animBg="1"/>
      <p:bldP spid="52238" grpId="0" animBg="1"/>
      <p:bldP spid="52239" grpId="0" animBg="1"/>
      <p:bldP spid="52240" grpId="0" animBg="1"/>
      <p:bldP spid="52241" grpId="0" animBg="1"/>
      <p:bldP spid="52242" grpId="0" animBg="1"/>
      <p:bldP spid="52244" grpId="0"/>
      <p:bldP spid="52245" grpId="0"/>
      <p:bldP spid="52246" grpId="0"/>
      <p:bldP spid="52247" grpId="0"/>
      <p:bldP spid="52249"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148183" y="902345"/>
            <a:ext cx="5381420" cy="202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spcBef>
                <a:spcPct val="50000"/>
              </a:spcBef>
            </a:pPr>
            <a:r>
              <a:rPr lang="ru-RU" altLang="ru-RU" sz="1600" dirty="0" smtClean="0">
                <a:solidFill>
                  <a:schemeClr val="accent1">
                    <a:lumMod val="50000"/>
                  </a:schemeClr>
                </a:solidFill>
                <a:latin typeface="Arial" panose="020B0604020202020204" pitchFamily="34" charset="0"/>
                <a:cs typeface="Arial" panose="020B0604020202020204" pitchFamily="34" charset="0"/>
              </a:rPr>
              <a:t>   </a:t>
            </a:r>
            <a:r>
              <a:rPr lang="ru-RU" altLang="ru-RU" sz="1600" dirty="0" smtClean="0">
                <a:solidFill>
                  <a:schemeClr val="accent1">
                    <a:lumMod val="50000"/>
                  </a:schemeClr>
                </a:solidFill>
                <a:latin typeface="Arial" panose="020B0604020202020204" pitchFamily="34" charset="0"/>
                <a:cs typeface="Arial" panose="020B0604020202020204" pitchFamily="34" charset="0"/>
              </a:rPr>
              <a:t>  На </a:t>
            </a:r>
            <a:r>
              <a:rPr lang="ru-RU" altLang="ru-RU" sz="1600" dirty="0">
                <a:solidFill>
                  <a:schemeClr val="accent1">
                    <a:lumMod val="50000"/>
                  </a:schemeClr>
                </a:solidFill>
                <a:latin typeface="Arial" panose="020B0604020202020204" pitchFamily="34" charset="0"/>
                <a:cs typeface="Arial" panose="020B0604020202020204" pitchFamily="34" charset="0"/>
              </a:rPr>
              <a:t>какие выводы  о душевных </a:t>
            </a:r>
            <a:r>
              <a:rPr lang="ru-RU" altLang="ru-RU" sz="1600" dirty="0" smtClean="0">
                <a:solidFill>
                  <a:schemeClr val="accent1">
                    <a:lumMod val="50000"/>
                  </a:schemeClr>
                </a:solidFill>
                <a:latin typeface="Arial" panose="020B0604020202020204" pitchFamily="34" charset="0"/>
                <a:cs typeface="Arial" panose="020B0604020202020204" pitchFamily="34" charset="0"/>
              </a:rPr>
              <a:t>                         качествах </a:t>
            </a:r>
            <a:r>
              <a:rPr lang="ru-RU" altLang="ru-RU" sz="1600" dirty="0">
                <a:solidFill>
                  <a:schemeClr val="accent1">
                    <a:lumMod val="50000"/>
                  </a:schemeClr>
                </a:solidFill>
                <a:latin typeface="Arial" panose="020B0604020202020204" pitchFamily="34" charset="0"/>
                <a:cs typeface="Arial" panose="020B0604020202020204" pitchFamily="34" charset="0"/>
              </a:rPr>
              <a:t>полковника </a:t>
            </a:r>
            <a:r>
              <a:rPr lang="ru-RU" altLang="ru-RU" sz="1600" dirty="0" smtClean="0">
                <a:solidFill>
                  <a:schemeClr val="accent1">
                    <a:lumMod val="50000"/>
                  </a:schemeClr>
                </a:solidFill>
                <a:latin typeface="Arial" panose="020B0604020202020204" pitchFamily="34" charset="0"/>
                <a:cs typeface="Arial" panose="020B0604020202020204" pitchFamily="34" charset="0"/>
              </a:rPr>
              <a:t>наталкивают                    наблюдения над </a:t>
            </a:r>
            <a:r>
              <a:rPr lang="ru-RU" altLang="ru-RU" sz="1600" dirty="0">
                <a:solidFill>
                  <a:schemeClr val="accent1">
                    <a:lumMod val="50000"/>
                  </a:schemeClr>
                </a:solidFill>
                <a:latin typeface="Arial" panose="020B0604020202020204" pitchFamily="34" charset="0"/>
                <a:cs typeface="Arial" panose="020B0604020202020204" pitchFamily="34" charset="0"/>
              </a:rPr>
              <a:t>его </a:t>
            </a:r>
            <a:r>
              <a:rPr lang="ru-RU" altLang="ru-RU" sz="1600" dirty="0" smtClean="0">
                <a:solidFill>
                  <a:schemeClr val="accent1">
                    <a:lumMod val="50000"/>
                  </a:schemeClr>
                </a:solidFill>
                <a:latin typeface="Arial" panose="020B0604020202020204" pitchFamily="34" charset="0"/>
                <a:cs typeface="Arial" panose="020B0604020202020204" pitchFamily="34" charset="0"/>
              </a:rPr>
              <a:t>отношением к дочери </a:t>
            </a:r>
            <a:r>
              <a:rPr lang="ru-RU" altLang="ru-RU" sz="1600" dirty="0">
                <a:solidFill>
                  <a:schemeClr val="accent1">
                    <a:lumMod val="50000"/>
                  </a:schemeClr>
                </a:solidFill>
                <a:latin typeface="Arial" panose="020B0604020202020204" pitchFamily="34" charset="0"/>
                <a:cs typeface="Arial" panose="020B0604020202020204" pitchFamily="34" charset="0"/>
              </a:rPr>
              <a:t>на </a:t>
            </a:r>
            <a:r>
              <a:rPr lang="ru-RU" altLang="ru-RU" sz="1600" dirty="0" smtClean="0">
                <a:solidFill>
                  <a:schemeClr val="accent1">
                    <a:lumMod val="50000"/>
                  </a:schemeClr>
                </a:solidFill>
                <a:latin typeface="Arial" panose="020B0604020202020204" pitchFamily="34" charset="0"/>
                <a:cs typeface="Arial" panose="020B0604020202020204" pitchFamily="34" charset="0"/>
              </a:rPr>
              <a:t>балу</a:t>
            </a:r>
            <a:r>
              <a:rPr lang="ru-RU" altLang="ru-RU" sz="1600" dirty="0" smtClean="0">
                <a:solidFill>
                  <a:schemeClr val="accent1">
                    <a:lumMod val="50000"/>
                  </a:schemeClr>
                </a:solidFill>
                <a:latin typeface="Arial" panose="020B0604020202020204" pitchFamily="34" charset="0"/>
                <a:cs typeface="Arial" panose="020B0604020202020204" pitchFamily="34" charset="0"/>
              </a:rPr>
              <a:t>? </a:t>
            </a:r>
          </a:p>
          <a:p>
            <a:pPr>
              <a:spcBef>
                <a:spcPct val="50000"/>
              </a:spcBef>
            </a:pPr>
            <a:r>
              <a:rPr lang="ru-RU" altLang="ru-RU" sz="1600" dirty="0">
                <a:solidFill>
                  <a:schemeClr val="accent1">
                    <a:lumMod val="50000"/>
                  </a:schemeClr>
                </a:solidFill>
                <a:latin typeface="Arial" panose="020B0604020202020204" pitchFamily="34" charset="0"/>
                <a:cs typeface="Arial" panose="020B0604020202020204" pitchFamily="34" charset="0"/>
              </a:rPr>
              <a:t> </a:t>
            </a:r>
            <a:r>
              <a:rPr lang="ru-RU" altLang="ru-RU" sz="1600" dirty="0" smtClean="0">
                <a:solidFill>
                  <a:schemeClr val="accent1">
                    <a:lumMod val="50000"/>
                  </a:schemeClr>
                </a:solidFill>
                <a:latin typeface="Arial" panose="020B0604020202020204" pitchFamily="34" charset="0"/>
                <a:cs typeface="Arial" panose="020B0604020202020204" pitchFamily="34" charset="0"/>
              </a:rPr>
              <a:t>     </a:t>
            </a:r>
            <a:r>
              <a:rPr lang="ru-RU" altLang="ru-RU" sz="1600" dirty="0" smtClean="0">
                <a:solidFill>
                  <a:schemeClr val="accent1">
                    <a:lumMod val="50000"/>
                  </a:schemeClr>
                </a:solidFill>
                <a:latin typeface="Arial" panose="020B0604020202020204" pitchFamily="34" charset="0"/>
                <a:cs typeface="Arial" panose="020B0604020202020204" pitchFamily="34" charset="0"/>
              </a:rPr>
              <a:t>Какие </a:t>
            </a:r>
            <a:r>
              <a:rPr lang="ru-RU" altLang="ru-RU" sz="1600" dirty="0" smtClean="0">
                <a:solidFill>
                  <a:schemeClr val="accent1">
                    <a:lumMod val="50000"/>
                  </a:schemeClr>
                </a:solidFill>
                <a:latin typeface="Arial" panose="020B0604020202020204" pitchFamily="34" charset="0"/>
                <a:cs typeface="Arial" panose="020B0604020202020204" pitchFamily="34" charset="0"/>
              </a:rPr>
              <a:t>качества </a:t>
            </a:r>
            <a:r>
              <a:rPr lang="ru-RU" altLang="ru-RU" sz="1600" dirty="0">
                <a:solidFill>
                  <a:schemeClr val="accent1">
                    <a:lumMod val="50000"/>
                  </a:schemeClr>
                </a:solidFill>
                <a:latin typeface="Arial" panose="020B0604020202020204" pitchFamily="34" charset="0"/>
                <a:cs typeface="Arial" panose="020B0604020202020204" pitchFamily="34" charset="0"/>
              </a:rPr>
              <a:t>его натуры </a:t>
            </a:r>
            <a:r>
              <a:rPr lang="ru-RU" altLang="ru-RU" sz="1600" dirty="0" smtClean="0">
                <a:solidFill>
                  <a:schemeClr val="accent1">
                    <a:lumMod val="50000"/>
                  </a:schemeClr>
                </a:solidFill>
                <a:latin typeface="Arial" panose="020B0604020202020204" pitchFamily="34" charset="0"/>
                <a:cs typeface="Arial" panose="020B0604020202020204" pitchFamily="34" charset="0"/>
              </a:rPr>
              <a:t>                                  проявляются в </a:t>
            </a:r>
            <a:r>
              <a:rPr lang="ru-RU" altLang="ru-RU" sz="1600" dirty="0">
                <a:solidFill>
                  <a:schemeClr val="accent1">
                    <a:lumMod val="50000"/>
                  </a:schemeClr>
                </a:solidFill>
                <a:latin typeface="Arial" panose="020B0604020202020204" pitchFamily="34" charset="0"/>
                <a:cs typeface="Arial" panose="020B0604020202020204" pitchFamily="34" charset="0"/>
              </a:rPr>
              <a:t>сцене на </a:t>
            </a:r>
            <a:r>
              <a:rPr lang="ru-RU" altLang="ru-RU" sz="1600" dirty="0" smtClean="0">
                <a:solidFill>
                  <a:schemeClr val="accent1">
                    <a:lumMod val="50000"/>
                  </a:schemeClr>
                </a:solidFill>
                <a:latin typeface="Arial" panose="020B0604020202020204" pitchFamily="34" charset="0"/>
                <a:cs typeface="Arial" panose="020B0604020202020204" pitchFamily="34" charset="0"/>
              </a:rPr>
              <a:t>плацу</a:t>
            </a:r>
            <a:r>
              <a:rPr lang="ru-RU" altLang="ru-RU" sz="1600" dirty="0" smtClean="0">
                <a:solidFill>
                  <a:schemeClr val="accent1">
                    <a:lumMod val="50000"/>
                  </a:schemeClr>
                </a:solidFill>
                <a:latin typeface="Arial" panose="020B0604020202020204" pitchFamily="34" charset="0"/>
                <a:cs typeface="Arial" panose="020B0604020202020204" pitchFamily="34" charset="0"/>
              </a:rPr>
              <a:t>?</a:t>
            </a:r>
          </a:p>
          <a:p>
            <a:pPr>
              <a:spcBef>
                <a:spcPct val="50000"/>
              </a:spcBef>
            </a:pPr>
            <a:r>
              <a:rPr lang="ru-RU" altLang="ru-RU" sz="1600" dirty="0">
                <a:solidFill>
                  <a:schemeClr val="accent1">
                    <a:lumMod val="50000"/>
                  </a:schemeClr>
                </a:solidFill>
                <a:latin typeface="Arial" panose="020B0604020202020204" pitchFamily="34" charset="0"/>
                <a:cs typeface="Arial" panose="020B0604020202020204" pitchFamily="34" charset="0"/>
              </a:rPr>
              <a:t> </a:t>
            </a:r>
            <a:r>
              <a:rPr lang="ru-RU" altLang="ru-RU" sz="1600" dirty="0" smtClean="0">
                <a:solidFill>
                  <a:schemeClr val="accent1">
                    <a:lumMod val="50000"/>
                  </a:schemeClr>
                </a:solidFill>
                <a:latin typeface="Arial" panose="020B0604020202020204" pitchFamily="34" charset="0"/>
                <a:cs typeface="Arial" panose="020B0604020202020204" pitchFamily="34" charset="0"/>
              </a:rPr>
              <a:t>     </a:t>
            </a:r>
            <a:r>
              <a:rPr lang="ru-RU" altLang="ru-RU" sz="1600" dirty="0" smtClean="0">
                <a:solidFill>
                  <a:schemeClr val="accent1">
                    <a:lumMod val="50000"/>
                  </a:schemeClr>
                </a:solidFill>
                <a:latin typeface="Arial" panose="020B0604020202020204" pitchFamily="34" charset="0"/>
                <a:cs typeface="Arial" panose="020B0604020202020204" pitchFamily="34" charset="0"/>
              </a:rPr>
              <a:t>В </a:t>
            </a:r>
            <a:r>
              <a:rPr lang="ru-RU" altLang="ru-RU" sz="1600" dirty="0">
                <a:solidFill>
                  <a:schemeClr val="accent1">
                    <a:lumMod val="50000"/>
                  </a:schemeClr>
                </a:solidFill>
                <a:latin typeface="Arial" panose="020B0604020202020204" pitchFamily="34" charset="0"/>
                <a:cs typeface="Arial" panose="020B0604020202020204" pitchFamily="34" charset="0"/>
              </a:rPr>
              <a:t>чём корень этих противоречий, </a:t>
            </a:r>
            <a:r>
              <a:rPr lang="ru-RU" altLang="ru-RU" sz="1600" dirty="0" smtClean="0">
                <a:solidFill>
                  <a:schemeClr val="accent1">
                    <a:lumMod val="50000"/>
                  </a:schemeClr>
                </a:solidFill>
                <a:latin typeface="Arial" panose="020B0604020202020204" pitchFamily="34" charset="0"/>
                <a:cs typeface="Arial" panose="020B0604020202020204" pitchFamily="34" charset="0"/>
              </a:rPr>
              <a:t>                                 по </a:t>
            </a:r>
            <a:r>
              <a:rPr lang="ru-RU" altLang="ru-RU" sz="1600" dirty="0">
                <a:solidFill>
                  <a:schemeClr val="accent1">
                    <a:lumMod val="50000"/>
                  </a:schemeClr>
                </a:solidFill>
                <a:latin typeface="Arial" panose="020B0604020202020204" pitchFamily="34" charset="0"/>
                <a:cs typeface="Arial" panose="020B0604020202020204" pitchFamily="34" charset="0"/>
              </a:rPr>
              <a:t>мнению Толстого?</a:t>
            </a:r>
          </a:p>
        </p:txBody>
      </p:sp>
      <p:sp>
        <p:nvSpPr>
          <p:cNvPr id="43015" name="Text Box 7"/>
          <p:cNvSpPr txBox="1">
            <a:spLocks noChangeArrowheads="1"/>
          </p:cNvSpPr>
          <p:nvPr/>
        </p:nvSpPr>
        <p:spPr bwMode="auto">
          <a:xfrm>
            <a:off x="292199" y="542566"/>
            <a:ext cx="3240360" cy="35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ctr">
              <a:spcBef>
                <a:spcPct val="50000"/>
              </a:spcBef>
            </a:pPr>
            <a:r>
              <a:rPr lang="ru-RU" altLang="ru-RU" sz="2000" dirty="0">
                <a:solidFill>
                  <a:schemeClr val="accent1">
                    <a:lumMod val="50000"/>
                  </a:schemeClr>
                </a:solidFill>
                <a:latin typeface="Arial" panose="020B0604020202020204" pitchFamily="34" charset="0"/>
                <a:cs typeface="Arial" panose="020B0604020202020204" pitchFamily="34" charset="0"/>
              </a:rPr>
              <a:t>Полковник</a:t>
            </a:r>
          </a:p>
        </p:txBody>
      </p:sp>
      <p:sp>
        <p:nvSpPr>
          <p:cNvPr id="43016" name="Text Box 8"/>
          <p:cNvSpPr txBox="1">
            <a:spLocks noChangeArrowheads="1"/>
          </p:cNvSpPr>
          <p:nvPr/>
        </p:nvSpPr>
        <p:spPr bwMode="auto">
          <a:xfrm>
            <a:off x="658024" y="293689"/>
            <a:ext cx="116181" cy="32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99" tIns="25750" rIns="51499" bIns="25750">
            <a:spAutoFit/>
          </a:bodyPr>
          <a:lstStyle/>
          <a:p>
            <a:pPr>
              <a:spcBef>
                <a:spcPct val="50000"/>
              </a:spcBef>
            </a:pPr>
            <a:endParaRPr lang="ru-RU" altLang="ru-RU"/>
          </a:p>
        </p:txBody>
      </p:sp>
      <p:sp>
        <p:nvSpPr>
          <p:cNvPr id="43017" name="Text Box 9"/>
          <p:cNvSpPr txBox="1">
            <a:spLocks noChangeArrowheads="1"/>
          </p:cNvSpPr>
          <p:nvPr/>
        </p:nvSpPr>
        <p:spPr bwMode="auto">
          <a:xfrm>
            <a:off x="220192" y="110257"/>
            <a:ext cx="5309412" cy="4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lgn="l">
              <a:spcBef>
                <a:spcPct val="50000"/>
              </a:spcBef>
            </a:pPr>
            <a:r>
              <a:rPr lang="ru-RU" altLang="ru-RU" sz="2400" b="1" dirty="0" smtClean="0">
                <a:solidFill>
                  <a:schemeClr val="bg1"/>
                </a:solidFill>
                <a:latin typeface="Arial" panose="020B0604020202020204" pitchFamily="34" charset="0"/>
                <a:cs typeface="Arial" panose="020B0604020202020204" pitchFamily="34" charset="0"/>
              </a:rPr>
              <a:t>КОНТРАСТ В СИСТЕМЕ ОБРАЗОВ</a:t>
            </a:r>
            <a:endParaRPr lang="ru-RU" altLang="ru-RU" sz="2400" b="1" dirty="0">
              <a:solidFill>
                <a:schemeClr val="bg1"/>
              </a:solidFill>
              <a:latin typeface="Arial" panose="020B0604020202020204" pitchFamily="34" charset="0"/>
              <a:cs typeface="Arial" panose="020B0604020202020204" pitchFamily="34" charset="0"/>
            </a:endParaRPr>
          </a:p>
        </p:txBody>
      </p:sp>
      <p:pic>
        <p:nvPicPr>
          <p:cNvPr id="7" name="Содержимое 3" descr="2.jpg"/>
          <p:cNvPicPr>
            <a:picLocks noGrp="1" noChangeAspect="1"/>
          </p:cNvPicPr>
          <p:nvPr/>
        </p:nvPicPr>
        <p:blipFill>
          <a:blip r:embed="rId2" cstate="print"/>
          <a:stretch>
            <a:fillRect/>
          </a:stretch>
        </p:blipFill>
        <p:spPr>
          <a:xfrm>
            <a:off x="4120073" y="622691"/>
            <a:ext cx="1193457" cy="757689"/>
          </a:xfrm>
          <a:prstGeom prst="rect">
            <a:avLst/>
          </a:prstGeom>
        </p:spPr>
      </p:pic>
      <p:pic>
        <p:nvPicPr>
          <p:cNvPr id="8" name="Содержимое 5" descr="illjustracija-Posle-bala-hudozhnik-I-Arhipov.jpg"/>
          <p:cNvPicPr>
            <a:picLocks noGrp="1" noChangeAspect="1"/>
          </p:cNvPicPr>
          <p:nvPr/>
        </p:nvPicPr>
        <p:blipFill>
          <a:blip r:embed="rId3" cstate="print"/>
          <a:stretch>
            <a:fillRect/>
          </a:stretch>
        </p:blipFill>
        <p:spPr>
          <a:xfrm>
            <a:off x="3972755" y="1839611"/>
            <a:ext cx="1488092" cy="1116069"/>
          </a:xfrm>
          <a:prstGeom prst="rect">
            <a:avLst/>
          </a:prstGeom>
        </p:spPr>
      </p:pic>
    </p:spTree>
    <p:extLst>
      <p:ext uri="{BB962C8B-B14F-4D97-AF65-F5344CB8AC3E}">
        <p14:creationId xmlns:p14="http://schemas.microsoft.com/office/powerpoint/2010/main" val="694236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strips(downRight)">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148183" y="614313"/>
            <a:ext cx="5309412" cy="251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r>
              <a:rPr lang="ru-RU" sz="1600" dirty="0" smtClean="0">
                <a:latin typeface="Arial" panose="020B0604020202020204" pitchFamily="34" charset="0"/>
                <a:cs typeface="Arial" panose="020B0604020202020204" pitchFamily="34" charset="0"/>
              </a:rPr>
              <a:t>     Цветовая </a:t>
            </a:r>
            <a:r>
              <a:rPr lang="ru-RU" sz="1600" dirty="0">
                <a:latin typeface="Arial" panose="020B0604020202020204" pitchFamily="34" charset="0"/>
                <a:cs typeface="Arial" panose="020B0604020202020204" pitchFamily="34" charset="0"/>
              </a:rPr>
              <a:t>гамма первой части - белая, чистая, радостная. Белым было платье Вареньки, белым был веер, белыми были перчатки. Даже эполеты полковника были серебряными, то есть почти белыми. Белый цвет чистоты и невинности и именно эти чувства преобладают в этой сцене. </a:t>
            </a:r>
            <a:endParaRPr lang="ru-RU" sz="1600" dirty="0" smtClean="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Вторая </a:t>
            </a:r>
            <a:r>
              <a:rPr lang="ru-RU" sz="1600" dirty="0">
                <a:latin typeface="Arial" panose="020B0604020202020204" pitchFamily="34" charset="0"/>
                <a:cs typeface="Arial" panose="020B0604020202020204" pitchFamily="34" charset="0"/>
              </a:rPr>
              <a:t>сцена описана в черных и кровавых тонах. Черное пятно увидел герой, кровавой была спина солдата. Черный цвет - цвет горя, траура. Красный цвет - цвет боли.</a:t>
            </a:r>
          </a:p>
        </p:txBody>
      </p:sp>
      <p:sp>
        <p:nvSpPr>
          <p:cNvPr id="43016" name="Text Box 8"/>
          <p:cNvSpPr txBox="1">
            <a:spLocks noChangeArrowheads="1"/>
          </p:cNvSpPr>
          <p:nvPr/>
        </p:nvSpPr>
        <p:spPr bwMode="auto">
          <a:xfrm>
            <a:off x="658024" y="293689"/>
            <a:ext cx="116181" cy="32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99" tIns="25750" rIns="51499" bIns="25750">
            <a:spAutoFit/>
          </a:bodyPr>
          <a:lstStyle/>
          <a:p>
            <a:pPr>
              <a:spcBef>
                <a:spcPct val="50000"/>
              </a:spcBef>
            </a:pPr>
            <a:endParaRPr lang="ru-RU" altLang="ru-RU"/>
          </a:p>
        </p:txBody>
      </p:sp>
      <p:sp>
        <p:nvSpPr>
          <p:cNvPr id="43017" name="Text Box 9"/>
          <p:cNvSpPr txBox="1">
            <a:spLocks noChangeArrowheads="1"/>
          </p:cNvSpPr>
          <p:nvPr/>
        </p:nvSpPr>
        <p:spPr bwMode="auto">
          <a:xfrm>
            <a:off x="220192" y="110257"/>
            <a:ext cx="5309412" cy="4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a:spcBef>
                <a:spcPct val="50000"/>
              </a:spcBef>
            </a:pPr>
            <a:r>
              <a:rPr lang="ru-RU" altLang="ru-RU" sz="2400" b="1" dirty="0" smtClean="0">
                <a:solidFill>
                  <a:schemeClr val="bg1"/>
                </a:solidFill>
                <a:latin typeface="Arial" panose="020B0604020202020204" pitchFamily="34" charset="0"/>
                <a:cs typeface="Arial" panose="020B0604020202020204" pitchFamily="34" charset="0"/>
              </a:rPr>
              <a:t>КОНТРАСТ В </a:t>
            </a:r>
            <a:r>
              <a:rPr lang="ru-RU" sz="2400" b="1" dirty="0" smtClean="0">
                <a:solidFill>
                  <a:schemeClr val="bg1"/>
                </a:solidFill>
                <a:latin typeface="Arial" panose="020B0604020202020204" pitchFamily="34" charset="0"/>
                <a:cs typeface="Arial" panose="020B0604020202020204" pitchFamily="34" charset="0"/>
              </a:rPr>
              <a:t>ЦВЕТОВОЙ ГАММЕ</a:t>
            </a:r>
            <a:endParaRPr lang="ru-RU" altLang="ru-R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67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75" y="102424"/>
            <a:ext cx="5692800" cy="315471"/>
          </a:xfrm>
        </p:spPr>
        <p:txBody>
          <a:bodyPr rtlCol="0">
            <a:noAutofit/>
          </a:bodyPr>
          <a:lstStyle/>
          <a:p>
            <a:pPr algn="ctr">
              <a:defRPr/>
            </a:pPr>
            <a:r>
              <a:rPr lang="ru-RU" sz="2200" dirty="0"/>
              <a:t>СМЫСЛ ХУДОЖЕСТВЕННЫХ ДЕТАЛЕЙ</a:t>
            </a:r>
            <a:endParaRPr lang="ru-RU" sz="2200" b="1" dirty="0">
              <a:ln w="12700">
                <a:solidFill>
                  <a:schemeClr val="tx2">
                    <a:satMod val="155000"/>
                  </a:schemeClr>
                </a:solidFill>
                <a:prstDash val="solid"/>
              </a:ln>
              <a:solidFill>
                <a:schemeClr val="bg2">
                  <a:tint val="85000"/>
                  <a:satMod val="155000"/>
                </a:schemeClr>
              </a:solidFill>
            </a:endParaRPr>
          </a:p>
        </p:txBody>
      </p:sp>
      <p:sp>
        <p:nvSpPr>
          <p:cNvPr id="3" name="Содержимое 2"/>
          <p:cNvSpPr>
            <a:spLocks noGrp="1"/>
          </p:cNvSpPr>
          <p:nvPr>
            <p:ph type="body" idx="1"/>
          </p:nvPr>
        </p:nvSpPr>
        <p:spPr>
          <a:xfrm>
            <a:off x="148183" y="614313"/>
            <a:ext cx="5472608" cy="2448272"/>
          </a:xfrm>
          <a:prstGeom prst="rect">
            <a:avLst/>
          </a:prstGeom>
        </p:spPr>
        <p:txBody>
          <a:bodyPr lIns="51499" tIns="25750" rIns="51499" bIns="25750" rtlCol="0">
            <a:noAutofit/>
          </a:bodyPr>
          <a:lstStyle/>
          <a:p>
            <a:pPr>
              <a:defRPr/>
            </a:pPr>
            <a:r>
              <a:rPr lang="ru-RU" sz="1600" i="0" dirty="0" smtClean="0"/>
              <a:t>     События </a:t>
            </a:r>
            <a:r>
              <a:rPr lang="ru-RU" sz="1600" i="0" dirty="0" smtClean="0"/>
              <a:t>первой части рассказа происходят в последний день масленицы – прощеное воскресенье, а избиение татарина – в первый день Великого поста, когда предписывалось особенно внимательно наблюдать за собой: не обидел ли кого ненароком.</a:t>
            </a:r>
            <a:endParaRPr lang="ru-RU" sz="1600" i="0" dirty="0"/>
          </a:p>
        </p:txBody>
      </p:sp>
      <p:pic>
        <p:nvPicPr>
          <p:cNvPr id="7170" name="Picture 2" descr="https://nickdegolden.ru/wp-content/themes/real_estate_agent_7/images/rasskaz-posle-bala-tolsto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22" y="1953143"/>
            <a:ext cx="2213445" cy="10804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499" y="1953143"/>
            <a:ext cx="2213445" cy="108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5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idx="1"/>
          </p:nvPr>
        </p:nvSpPr>
        <p:spPr>
          <a:xfrm>
            <a:off x="148183" y="614313"/>
            <a:ext cx="5472608" cy="2448272"/>
          </a:xfrm>
          <a:prstGeom prst="rect">
            <a:avLst/>
          </a:prstGeom>
        </p:spPr>
        <p:txBody>
          <a:bodyPr lIns="51499" tIns="25750" rIns="51499" bIns="25750" rtlCol="0">
            <a:noAutofit/>
          </a:bodyPr>
          <a:lstStyle/>
          <a:p>
            <a:pPr>
              <a:defRPr/>
            </a:pPr>
            <a:r>
              <a:rPr lang="ru-RU" sz="1600" i="0" dirty="0" smtClean="0"/>
              <a:t>     Писатель </a:t>
            </a:r>
            <a:r>
              <a:rPr lang="ru-RU" sz="1600" i="0" dirty="0" smtClean="0"/>
              <a:t>давал возможность потерявшему от счастья голову влюбленному подумать, останься он в комнате «при свече», но Иван Васильевич снова ушел от реального восприятия жизни, </a:t>
            </a:r>
            <a:r>
              <a:rPr lang="ru-RU" sz="1600" i="0" dirty="0" smtClean="0"/>
              <a:t>словно, </a:t>
            </a:r>
            <a:r>
              <a:rPr lang="ru-RU" sz="1600" i="0" dirty="0" smtClean="0"/>
              <a:t>туман «шагнул». Эти 100 шагов перевернут, переменят его жизнь: он очнется, «прозреет», т.е. начнет видеть очевидное </a:t>
            </a:r>
            <a:r>
              <a:rPr lang="ru-RU" sz="1600" i="0" dirty="0" smtClean="0"/>
              <a:t>– страшное </a:t>
            </a:r>
            <a:r>
              <a:rPr lang="ru-RU" sz="1600" i="0" dirty="0" smtClean="0"/>
              <a:t>истинное лицо жизни. Герой будет слышать не только голос своего влюбленного сердца, но и «расслышит» всхлип наказываемого солдата: «Братцы, помилосердствуйте».</a:t>
            </a:r>
          </a:p>
        </p:txBody>
      </p:sp>
      <p:sp>
        <p:nvSpPr>
          <p:cNvPr id="7" name="Прямоугольник 6"/>
          <p:cNvSpPr/>
          <p:nvPr/>
        </p:nvSpPr>
        <p:spPr>
          <a:xfrm>
            <a:off x="0" y="39410"/>
            <a:ext cx="5692799" cy="430887"/>
          </a:xfrm>
          <a:prstGeom prst="rect">
            <a:avLst/>
          </a:prstGeom>
        </p:spPr>
        <p:txBody>
          <a:bodyPr wrap="square">
            <a:spAutoFit/>
          </a:bodyPr>
          <a:lstStyle/>
          <a:p>
            <a:pPr algn="ctr"/>
            <a:r>
              <a:rPr lang="ru-RU" sz="2200" b="1" dirty="0">
                <a:solidFill>
                  <a:schemeClr val="bg1"/>
                </a:solidFill>
                <a:latin typeface="Arial" panose="020B0604020202020204" pitchFamily="34" charset="0"/>
                <a:cs typeface="Arial" panose="020B0604020202020204" pitchFamily="34" charset="0"/>
              </a:rPr>
              <a:t>СМЫСЛ ХУДОЖЕСТВЕННЫХ ДЕТАЛЕЙ</a:t>
            </a:r>
          </a:p>
        </p:txBody>
      </p:sp>
    </p:spTree>
    <p:extLst>
      <p:ext uri="{BB962C8B-B14F-4D97-AF65-F5344CB8AC3E}">
        <p14:creationId xmlns:p14="http://schemas.microsoft.com/office/powerpoint/2010/main" val="2625443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48183" y="535335"/>
            <a:ext cx="5544616" cy="984885"/>
          </a:xfrm>
        </p:spPr>
        <p:txBody>
          <a:bodyPr/>
          <a:lstStyle/>
          <a:p>
            <a:r>
              <a:rPr lang="ru-RU" altLang="ru-RU" sz="1600" b="0" dirty="0" smtClean="0">
                <a:solidFill>
                  <a:schemeClr val="tx2"/>
                </a:solidFill>
              </a:rPr>
              <a:t>     Почему </a:t>
            </a:r>
            <a:r>
              <a:rPr lang="ru-RU" altLang="ru-RU" sz="1600" b="0" dirty="0">
                <a:solidFill>
                  <a:schemeClr val="tx2"/>
                </a:solidFill>
              </a:rPr>
              <a:t>писатель так подробно рассказывает, как дергалось тело от ударов, как падало то назад, то вперед, как шлепали ноги по талому снегу, как досталось от полковника тому, кто слабо ударил по человеку?</a:t>
            </a:r>
          </a:p>
        </p:txBody>
      </p:sp>
      <p:sp>
        <p:nvSpPr>
          <p:cNvPr id="3" name="Содержимое 2"/>
          <p:cNvSpPr>
            <a:spLocks noGrp="1"/>
          </p:cNvSpPr>
          <p:nvPr>
            <p:ph idx="4294967295"/>
          </p:nvPr>
        </p:nvSpPr>
        <p:spPr>
          <a:xfrm>
            <a:off x="148183" y="1520430"/>
            <a:ext cx="5472608" cy="16141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51499" tIns="25750" rIns="51499" bIns="25750" rtlCol="0">
            <a:noAutofit/>
          </a:bodyPr>
          <a:lstStyle/>
          <a:p>
            <a:pPr algn="l">
              <a:defRPr/>
            </a:pPr>
            <a:r>
              <a:rPr lang="ru-RU" sz="1600" dirty="0" smtClean="0">
                <a:latin typeface="Arial" panose="020B0604020202020204" pitchFamily="34" charset="0"/>
                <a:cs typeface="Arial" panose="020B0604020202020204" pitchFamily="34" charset="0"/>
              </a:rPr>
              <a:t>     </a:t>
            </a:r>
            <a:r>
              <a:rPr lang="ru-RU" sz="1600" i="0" dirty="0" smtClean="0">
                <a:latin typeface="Arial" panose="020B0604020202020204" pitchFamily="34" charset="0"/>
                <a:cs typeface="Arial" panose="020B0604020202020204" pitchFamily="34" charset="0"/>
              </a:rPr>
              <a:t>Толстой был противником насилия, но демонстрировал все ужасы насилия, чтобы остановить зло в чьей-либо душе, пока еще можно остановить.</a:t>
            </a:r>
          </a:p>
          <a:p>
            <a:pPr algn="l">
              <a:defRPr/>
            </a:pPr>
            <a:r>
              <a:rPr lang="ru-RU" sz="1600" i="0" dirty="0" smtClean="0">
                <a:latin typeface="Arial" panose="020B0604020202020204" pitchFamily="34" charset="0"/>
                <a:cs typeface="Arial" panose="020B0604020202020204" pitchFamily="34" charset="0"/>
              </a:rPr>
              <a:t>     «В мире есть зло», - своим рассказом напоминает Толстой. В мире есть наказания, которые равны преступлению. </a:t>
            </a:r>
            <a:endParaRPr lang="ru-RU" sz="16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798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281" y="131447"/>
            <a:ext cx="5408414" cy="369332"/>
          </a:xfrm>
        </p:spPr>
        <p:txBody>
          <a:bodyPr/>
          <a:lstStyle/>
          <a:p>
            <a:pPr algn="ctr" eaLnBrk="1" hangingPunct="1">
              <a:defRPr/>
            </a:pPr>
            <a:r>
              <a:rPr lang="ru-RU" sz="2400" b="1" dirty="0" smtClean="0">
                <a:latin typeface="Arial" panose="020B0604020202020204" pitchFamily="34" charset="0"/>
                <a:cs typeface="Arial" panose="020B0604020202020204" pitchFamily="34" charset="0"/>
              </a:rPr>
              <a:t>РАССКАЗ «ПОСЛЕ БАЛА»</a:t>
            </a:r>
          </a:p>
        </p:txBody>
      </p:sp>
      <p:sp>
        <p:nvSpPr>
          <p:cNvPr id="6" name="Содержимое 5"/>
          <p:cNvSpPr>
            <a:spLocks noGrp="1"/>
          </p:cNvSpPr>
          <p:nvPr>
            <p:ph sz="half" idx="2"/>
          </p:nvPr>
        </p:nvSpPr>
        <p:spPr>
          <a:xfrm>
            <a:off x="292199" y="709811"/>
            <a:ext cx="2911529" cy="2129433"/>
          </a:xfrm>
        </p:spPr>
        <p:txBody>
          <a:bodyPr/>
          <a:lstStyle/>
          <a:p>
            <a:pPr algn="ctr" eaLnBrk="1" hangingPunct="1">
              <a:buFont typeface="Wingdings" pitchFamily="2" charset="2"/>
              <a:buNone/>
              <a:defRPr/>
            </a:pPr>
            <a:r>
              <a:rPr lang="ru-RU" sz="2000" b="1" i="0" dirty="0">
                <a:solidFill>
                  <a:schemeClr val="tx2">
                    <a:lumMod val="50000"/>
                  </a:schemeClr>
                </a:solidFill>
                <a:latin typeface="Georgia" pitchFamily="18" charset="0"/>
              </a:rPr>
              <a:t>Художественное </a:t>
            </a:r>
          </a:p>
          <a:p>
            <a:pPr algn="ctr" eaLnBrk="1" hangingPunct="1">
              <a:buFont typeface="Wingdings" pitchFamily="2" charset="2"/>
              <a:buNone/>
              <a:defRPr/>
            </a:pPr>
            <a:r>
              <a:rPr lang="ru-RU" sz="2000" b="1" i="0" dirty="0">
                <a:solidFill>
                  <a:schemeClr val="tx2">
                    <a:lumMod val="50000"/>
                  </a:schemeClr>
                </a:solidFill>
                <a:latin typeface="Georgia" pitchFamily="18" charset="0"/>
              </a:rPr>
              <a:t>своеобразие </a:t>
            </a:r>
          </a:p>
          <a:p>
            <a:pPr algn="ctr" eaLnBrk="1" hangingPunct="1">
              <a:buFont typeface="Wingdings" pitchFamily="2" charset="2"/>
              <a:buNone/>
              <a:defRPr/>
            </a:pPr>
            <a:r>
              <a:rPr lang="ru-RU" sz="2000" b="1" i="0" dirty="0">
                <a:solidFill>
                  <a:schemeClr val="tx2">
                    <a:lumMod val="50000"/>
                  </a:schemeClr>
                </a:solidFill>
                <a:latin typeface="Georgia" pitchFamily="18" charset="0"/>
              </a:rPr>
              <a:t>рассказа.</a:t>
            </a:r>
          </a:p>
          <a:p>
            <a:pPr algn="ctr" eaLnBrk="1" hangingPunct="1">
              <a:buFont typeface="Wingdings" pitchFamily="2" charset="2"/>
              <a:buNone/>
              <a:defRPr/>
            </a:pPr>
            <a:r>
              <a:rPr lang="ru-RU" sz="2000" b="1" i="0" dirty="0" smtClean="0">
                <a:solidFill>
                  <a:schemeClr val="tx2">
                    <a:lumMod val="50000"/>
                  </a:schemeClr>
                </a:solidFill>
                <a:latin typeface="Georgia" pitchFamily="18" charset="0"/>
              </a:rPr>
              <a:t>Основные </a:t>
            </a:r>
            <a:endParaRPr lang="ru-RU" sz="2000" b="1" i="0" dirty="0">
              <a:solidFill>
                <a:schemeClr val="tx2">
                  <a:lumMod val="50000"/>
                </a:schemeClr>
              </a:solidFill>
              <a:latin typeface="Georgia" pitchFamily="18" charset="0"/>
            </a:endParaRPr>
          </a:p>
          <a:p>
            <a:pPr algn="ctr" eaLnBrk="1" hangingPunct="1">
              <a:buFont typeface="Wingdings" pitchFamily="2" charset="2"/>
              <a:buNone/>
              <a:defRPr/>
            </a:pPr>
            <a:r>
              <a:rPr lang="ru-RU" sz="2000" b="1" i="0" dirty="0" smtClean="0">
                <a:solidFill>
                  <a:schemeClr val="tx2">
                    <a:lumMod val="50000"/>
                  </a:schemeClr>
                </a:solidFill>
                <a:latin typeface="Georgia" pitchFamily="18" charset="0"/>
              </a:rPr>
              <a:t>художественные </a:t>
            </a:r>
            <a:endParaRPr lang="ru-RU" sz="2000" b="1" i="0" dirty="0">
              <a:solidFill>
                <a:schemeClr val="tx2">
                  <a:lumMod val="50000"/>
                </a:schemeClr>
              </a:solidFill>
              <a:latin typeface="Georgia" pitchFamily="18" charset="0"/>
            </a:endParaRPr>
          </a:p>
          <a:p>
            <a:pPr algn="ctr" eaLnBrk="1" hangingPunct="1">
              <a:buFont typeface="Wingdings" pitchFamily="2" charset="2"/>
              <a:buNone/>
              <a:defRPr/>
            </a:pPr>
            <a:r>
              <a:rPr lang="ru-RU" sz="2000" b="1" i="0" dirty="0" smtClean="0">
                <a:solidFill>
                  <a:schemeClr val="tx2">
                    <a:lumMod val="50000"/>
                  </a:schemeClr>
                </a:solidFill>
                <a:latin typeface="Georgia" pitchFamily="18" charset="0"/>
              </a:rPr>
              <a:t>приемы.</a:t>
            </a:r>
            <a:endParaRPr lang="ru-RU" sz="2000" b="1" i="0" dirty="0">
              <a:solidFill>
                <a:schemeClr val="tx2">
                  <a:lumMod val="50000"/>
                </a:schemeClr>
              </a:solidFill>
              <a:latin typeface="Georgia" pitchFamily="18" charset="0"/>
            </a:endParaRPr>
          </a:p>
          <a:p>
            <a:pPr eaLnBrk="1" hangingPunct="1">
              <a:buFont typeface="Wingdings" pitchFamily="2" charset="2"/>
              <a:buNone/>
              <a:defRPr/>
            </a:pPr>
            <a:endParaRPr lang="ru-RU" dirty="0" smtClean="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60551" y="714728"/>
            <a:ext cx="1872208" cy="2160240"/>
          </a:xfrm>
          <a:prstGeom prst="rect">
            <a:avLst/>
          </a:prstGeom>
          <a:noFill/>
          <a:ln w="9525">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0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175" y="102424"/>
            <a:ext cx="5760640" cy="323165"/>
          </a:xfrm>
        </p:spPr>
        <p:txBody>
          <a:bodyPr/>
          <a:lstStyle/>
          <a:p>
            <a:pPr algn="ctr"/>
            <a:r>
              <a:rPr lang="ru-RU" sz="2100" dirty="0" smtClean="0"/>
              <a:t>Почему герой не вступился за татарина?</a:t>
            </a:r>
            <a:endParaRPr lang="ru-RU" sz="2100" dirty="0"/>
          </a:p>
        </p:txBody>
      </p:sp>
      <p:sp>
        <p:nvSpPr>
          <p:cNvPr id="5" name="Текст 4"/>
          <p:cNvSpPr>
            <a:spLocks noGrp="1"/>
          </p:cNvSpPr>
          <p:nvPr>
            <p:ph type="body" idx="1"/>
          </p:nvPr>
        </p:nvSpPr>
        <p:spPr>
          <a:xfrm>
            <a:off x="148183" y="614313"/>
            <a:ext cx="5472608" cy="2431435"/>
          </a:xfrm>
        </p:spPr>
        <p:txBody>
          <a:bodyPr/>
          <a:lstStyle/>
          <a:p>
            <a:pPr algn="l" fontAlgn="auto">
              <a:spcAft>
                <a:spcPts val="0"/>
              </a:spcAft>
              <a:defRPr/>
            </a:pPr>
            <a:r>
              <a:rPr lang="ru-RU" sz="1600" i="0" dirty="0" smtClean="0"/>
              <a:t>     Иван </a:t>
            </a:r>
            <a:r>
              <a:rPr lang="ru-RU" sz="1600" i="0" dirty="0"/>
              <a:t>Васильевич досадует на самого себя спустя столько лет, потому что дрогнул, потому что закон разрешал такие бесчинства, потому что бороться с насилием в одиночку невозможно.</a:t>
            </a:r>
          </a:p>
          <a:p>
            <a:pPr algn="l" fontAlgn="auto">
              <a:spcAft>
                <a:spcPts val="0"/>
              </a:spcAft>
              <a:defRPr/>
            </a:pPr>
            <a:r>
              <a:rPr lang="ru-RU" sz="1600" i="0" dirty="0" smtClean="0"/>
              <a:t>     Рассказ </a:t>
            </a:r>
            <a:r>
              <a:rPr lang="ru-RU" sz="1600" i="0" dirty="0"/>
              <a:t>переполнен болью за несовершенство мира, в котором вынужден жить </a:t>
            </a:r>
            <a:endParaRPr lang="ru-RU" sz="1600" i="0" dirty="0" smtClean="0"/>
          </a:p>
          <a:p>
            <a:pPr algn="l" fontAlgn="auto">
              <a:spcAft>
                <a:spcPts val="0"/>
              </a:spcAft>
              <a:defRPr/>
            </a:pPr>
            <a:r>
              <a:rPr lang="ru-RU" sz="1600" i="0" dirty="0" smtClean="0"/>
              <a:t>человек</a:t>
            </a:r>
            <a:r>
              <a:rPr lang="ru-RU" sz="1600" i="0" dirty="0"/>
              <a:t>, часто </a:t>
            </a:r>
            <a:r>
              <a:rPr lang="ru-RU" sz="1600" i="0" dirty="0" smtClean="0"/>
              <a:t>смиряя</a:t>
            </a:r>
          </a:p>
          <a:p>
            <a:pPr algn="l" fontAlgn="auto">
              <a:spcAft>
                <a:spcPts val="0"/>
              </a:spcAft>
              <a:defRPr/>
            </a:pPr>
            <a:r>
              <a:rPr lang="ru-RU" sz="1600" i="0" dirty="0" smtClean="0"/>
              <a:t>и </a:t>
            </a:r>
            <a:r>
              <a:rPr lang="ru-RU" sz="1600" i="0" dirty="0"/>
              <a:t>подавляя в себе честные </a:t>
            </a:r>
            <a:endParaRPr lang="ru-RU" sz="1600" i="0" dirty="0" smtClean="0"/>
          </a:p>
          <a:p>
            <a:pPr algn="l" fontAlgn="auto">
              <a:spcAft>
                <a:spcPts val="0"/>
              </a:spcAft>
              <a:defRPr/>
            </a:pPr>
            <a:r>
              <a:rPr lang="ru-RU" sz="1600" i="0" dirty="0" smtClean="0"/>
              <a:t>проявления </a:t>
            </a:r>
            <a:r>
              <a:rPr lang="ru-RU" sz="1600" i="0" dirty="0"/>
              <a:t>совести.</a:t>
            </a:r>
          </a:p>
          <a:p>
            <a:pPr algn="l"/>
            <a:endParaRPr lang="ru-RU" dirty="0"/>
          </a:p>
        </p:txBody>
      </p:sp>
      <p:pic>
        <p:nvPicPr>
          <p:cNvPr id="6146" name="Picture 2" descr="http://niv.ru/images/uch-lit-2879/2879-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495" y="1910457"/>
            <a:ext cx="2512889" cy="119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39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20191" y="542305"/>
            <a:ext cx="5400599" cy="2462213"/>
          </a:xfrm>
        </p:spPr>
        <p:txBody>
          <a:bodyPr/>
          <a:lstStyle/>
          <a:p>
            <a:pPr algn="l" fontAlgn="auto">
              <a:spcAft>
                <a:spcPts val="0"/>
              </a:spcAft>
              <a:buFont typeface="Arial" pitchFamily="34" charset="0"/>
              <a:buNone/>
              <a:defRPr/>
            </a:pPr>
            <a:r>
              <a:rPr lang="ru-RU" sz="1600" b="1" i="0" dirty="0" smtClean="0">
                <a:solidFill>
                  <a:schemeClr val="tx2">
                    <a:lumMod val="50000"/>
                  </a:schemeClr>
                </a:solidFill>
              </a:rPr>
              <a:t>     Почему </a:t>
            </a:r>
            <a:r>
              <a:rPr lang="ru-RU" sz="1600" b="1" i="0" dirty="0" smtClean="0">
                <a:solidFill>
                  <a:schemeClr val="tx2">
                    <a:lumMod val="50000"/>
                  </a:schemeClr>
                </a:solidFill>
              </a:rPr>
              <a:t>с этого дня любовь к Вареньке пошла на убыль?</a:t>
            </a:r>
            <a:r>
              <a:rPr lang="ru-RU" sz="1600" b="1" i="0" dirty="0">
                <a:solidFill>
                  <a:schemeClr val="tx2">
                    <a:lumMod val="50000"/>
                  </a:schemeClr>
                </a:solidFill>
              </a:rPr>
              <a:t> </a:t>
            </a:r>
            <a:endParaRPr lang="ru-RU" sz="1600" b="1" i="0" dirty="0" smtClean="0">
              <a:solidFill>
                <a:schemeClr val="tx2">
                  <a:lumMod val="50000"/>
                </a:schemeClr>
              </a:solidFill>
            </a:endParaRPr>
          </a:p>
          <a:p>
            <a:pPr algn="l" fontAlgn="auto">
              <a:spcAft>
                <a:spcPts val="0"/>
              </a:spcAft>
              <a:buFont typeface="Arial" pitchFamily="34" charset="0"/>
              <a:buNone/>
              <a:defRPr/>
            </a:pPr>
            <a:r>
              <a:rPr lang="ru-RU" sz="1600" i="0" dirty="0" smtClean="0">
                <a:solidFill>
                  <a:schemeClr val="tx2">
                    <a:lumMod val="50000"/>
                  </a:schemeClr>
                </a:solidFill>
              </a:rPr>
              <a:t>     Не </a:t>
            </a:r>
            <a:r>
              <a:rPr lang="ru-RU" sz="1600" i="0" dirty="0">
                <a:solidFill>
                  <a:schemeClr val="tx2">
                    <a:lumMod val="50000"/>
                  </a:schemeClr>
                </a:solidFill>
              </a:rPr>
              <a:t>исключено, что Варенька могла быть доброй и нежной при жестоком отце как своего рода компенсация, противовес. Но у Толстого все сложнее</a:t>
            </a:r>
            <a:r>
              <a:rPr lang="ru-RU" sz="1600" i="0" dirty="0" smtClean="0">
                <a:solidFill>
                  <a:schemeClr val="tx2">
                    <a:lumMod val="50000"/>
                  </a:schemeClr>
                </a:solidFill>
              </a:rPr>
              <a:t>.</a:t>
            </a:r>
          </a:p>
          <a:p>
            <a:pPr algn="l" fontAlgn="auto">
              <a:spcAft>
                <a:spcPts val="0"/>
              </a:spcAft>
              <a:buFont typeface="Arial" pitchFamily="34" charset="0"/>
              <a:buNone/>
              <a:defRPr/>
            </a:pPr>
            <a:r>
              <a:rPr lang="ru-RU" sz="1600" i="0" dirty="0">
                <a:solidFill>
                  <a:schemeClr val="tx2">
                    <a:lumMod val="50000"/>
                  </a:schemeClr>
                </a:solidFill>
              </a:rPr>
              <a:t> </a:t>
            </a:r>
            <a:r>
              <a:rPr lang="ru-RU" sz="1600" i="0" dirty="0" smtClean="0">
                <a:solidFill>
                  <a:schemeClr val="tx2">
                    <a:lumMod val="50000"/>
                  </a:schemeClr>
                </a:solidFill>
              </a:rPr>
              <a:t>    </a:t>
            </a:r>
            <a:r>
              <a:rPr lang="ru-RU" sz="1600" i="0" dirty="0" smtClean="0">
                <a:solidFill>
                  <a:schemeClr val="tx2">
                    <a:lumMod val="50000"/>
                  </a:schemeClr>
                </a:solidFill>
              </a:rPr>
              <a:t>Добро </a:t>
            </a:r>
            <a:r>
              <a:rPr lang="ru-RU" sz="1600" i="0" dirty="0">
                <a:solidFill>
                  <a:schemeClr val="tx2">
                    <a:lumMod val="50000"/>
                  </a:schemeClr>
                </a:solidFill>
              </a:rPr>
              <a:t>накапливается в недрах семьи. Иван Васильевич не захотел иметь ничего общего не с Варенькой даже, а со всей ее семьей. Значит, поступок одного бросает тень на всю семью.</a:t>
            </a:r>
          </a:p>
          <a:p>
            <a:pPr algn="l"/>
            <a:endParaRPr lang="ru-RU" sz="1600" i="0" dirty="0">
              <a:solidFill>
                <a:schemeClr val="tx2">
                  <a:lumMod val="50000"/>
                </a:schemeClr>
              </a:solidFill>
            </a:endParaRPr>
          </a:p>
        </p:txBody>
      </p:sp>
    </p:spTree>
    <p:extLst>
      <p:ext uri="{BB962C8B-B14F-4D97-AF65-F5344CB8AC3E}">
        <p14:creationId xmlns:p14="http://schemas.microsoft.com/office/powerpoint/2010/main" val="284828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91" y="542305"/>
            <a:ext cx="5328592" cy="315471"/>
          </a:xfrm>
        </p:spPr>
        <p:txBody>
          <a:bodyPr>
            <a:noAutofit/>
          </a:bodyPr>
          <a:lstStyle/>
          <a:p>
            <a:pPr algn="ctr"/>
            <a:r>
              <a:rPr lang="ru-RU" sz="1800" b="1" dirty="0" smtClean="0">
                <a:solidFill>
                  <a:schemeClr val="accent2">
                    <a:lumMod val="75000"/>
                  </a:schemeClr>
                </a:solidFill>
              </a:rPr>
              <a:t>«Сцена экзекуции – кривое зеркало бального ритуала». Докажем…</a:t>
            </a:r>
            <a:endParaRPr lang="ru-RU" sz="1800" b="1" dirty="0">
              <a:solidFill>
                <a:schemeClr val="accent2">
                  <a:lumMod val="75000"/>
                </a:schemeClr>
              </a:solidFill>
            </a:endParaRPr>
          </a:p>
        </p:txBody>
      </p:sp>
      <p:sp>
        <p:nvSpPr>
          <p:cNvPr id="3" name="Содержимое 2"/>
          <p:cNvSpPr>
            <a:spLocks noGrp="1"/>
          </p:cNvSpPr>
          <p:nvPr>
            <p:ph idx="4294967295"/>
          </p:nvPr>
        </p:nvSpPr>
        <p:spPr>
          <a:xfrm>
            <a:off x="220191" y="1118369"/>
            <a:ext cx="5472608" cy="2141451"/>
          </a:xfrm>
          <a:prstGeom prst="rect">
            <a:avLst/>
          </a:prstGeom>
        </p:spPr>
        <p:txBody>
          <a:bodyPr lIns="51499" tIns="25750" rIns="51499" bIns="25750">
            <a:normAutofit fontScale="70000" lnSpcReduction="20000"/>
          </a:bodyPr>
          <a:lstStyle/>
          <a:p>
            <a:pPr>
              <a:lnSpc>
                <a:spcPct val="120000"/>
              </a:lnSpc>
            </a:pPr>
            <a:r>
              <a:rPr lang="ru-RU" b="1" dirty="0" smtClean="0"/>
              <a:t> </a:t>
            </a:r>
            <a:r>
              <a:rPr lang="ru-RU" sz="1900" dirty="0" smtClean="0">
                <a:solidFill>
                  <a:schemeClr val="tx2">
                    <a:lumMod val="50000"/>
                  </a:schemeClr>
                </a:solidFill>
                <a:latin typeface="Arial" panose="020B0604020202020204" pitchFamily="34" charset="0"/>
                <a:cs typeface="Arial" panose="020B0604020202020204" pitchFamily="34" charset="0"/>
              </a:rPr>
              <a:t>мелодия мазурки –           </a:t>
            </a:r>
            <a:r>
              <a:rPr lang="ru-RU" sz="1900" dirty="0" smtClean="0">
                <a:solidFill>
                  <a:schemeClr val="accent2">
                    <a:lumMod val="50000"/>
                  </a:schemeClr>
                </a:solidFill>
                <a:latin typeface="Arial" panose="020B0604020202020204" pitchFamily="34" charset="0"/>
                <a:cs typeface="Arial" panose="020B0604020202020204" pitchFamily="34" charset="0"/>
              </a:rPr>
              <a:t>визгливый </a:t>
            </a:r>
            <a:r>
              <a:rPr lang="ru-RU" sz="1900" dirty="0" smtClean="0">
                <a:solidFill>
                  <a:schemeClr val="accent2">
                    <a:lumMod val="50000"/>
                  </a:schemeClr>
                </a:solidFill>
                <a:latin typeface="Arial" panose="020B0604020202020204" pitchFamily="34" charset="0"/>
                <a:cs typeface="Arial" panose="020B0604020202020204" pitchFamily="34" charset="0"/>
              </a:rPr>
              <a:t>аккомпанемент </a:t>
            </a:r>
          </a:p>
          <a:p>
            <a:pPr>
              <a:lnSpc>
                <a:spcPct val="120000"/>
              </a:lnSpc>
            </a:pPr>
            <a:r>
              <a:rPr lang="ru-RU" sz="1900" dirty="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барабана и флейты;</a:t>
            </a:r>
          </a:p>
          <a:p>
            <a:pPr>
              <a:lnSpc>
                <a:spcPct val="120000"/>
              </a:lnSpc>
            </a:pPr>
            <a:r>
              <a:rPr lang="ru-RU" sz="1900" dirty="0">
                <a:latin typeface="Arial" panose="020B0604020202020204" pitchFamily="34" charset="0"/>
                <a:cs typeface="Arial" panose="020B0604020202020204" pitchFamily="34" charset="0"/>
              </a:rPr>
              <a:t> </a:t>
            </a:r>
            <a:r>
              <a:rPr lang="ru-RU" sz="1900" dirty="0" smtClean="0">
                <a:solidFill>
                  <a:schemeClr val="tx2">
                    <a:lumMod val="50000"/>
                  </a:schemeClr>
                </a:solidFill>
                <a:latin typeface="Arial" panose="020B0604020202020204" pitchFamily="34" charset="0"/>
                <a:cs typeface="Arial" panose="020B0604020202020204" pitchFamily="34" charset="0"/>
              </a:rPr>
              <a:t>ритм танцевальных пар </a:t>
            </a:r>
            <a:r>
              <a:rPr lang="ru-RU" sz="1900" dirty="0" smtClean="0">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чеканный взмах </a:t>
            </a:r>
            <a:r>
              <a:rPr lang="ru-RU" sz="1900" dirty="0" smtClean="0">
                <a:solidFill>
                  <a:schemeClr val="accent2">
                    <a:lumMod val="50000"/>
                  </a:schemeClr>
                </a:solidFill>
                <a:latin typeface="Arial" panose="020B0604020202020204" pitchFamily="34" charset="0"/>
                <a:cs typeface="Arial" panose="020B0604020202020204" pitchFamily="34" charset="0"/>
              </a:rPr>
              <a:t>солдатских </a:t>
            </a:r>
            <a:r>
              <a:rPr lang="ru-RU" sz="1900" dirty="0" smtClean="0">
                <a:solidFill>
                  <a:schemeClr val="accent2">
                    <a:lumMod val="50000"/>
                  </a:schemeClr>
                </a:solidFill>
                <a:latin typeface="Arial" panose="020B0604020202020204" pitchFamily="34" charset="0"/>
                <a:cs typeface="Arial" panose="020B0604020202020204" pitchFamily="34" charset="0"/>
              </a:rPr>
              <a:t>рук;</a:t>
            </a:r>
          </a:p>
          <a:p>
            <a:pPr>
              <a:lnSpc>
                <a:spcPct val="120000"/>
              </a:lnSpc>
            </a:pPr>
            <a:r>
              <a:rPr lang="ru-RU" sz="1900" dirty="0">
                <a:latin typeface="Arial" panose="020B0604020202020204" pitchFamily="34" charset="0"/>
                <a:cs typeface="Arial" panose="020B0604020202020204" pitchFamily="34" charset="0"/>
              </a:rPr>
              <a:t> </a:t>
            </a:r>
            <a:r>
              <a:rPr lang="ru-RU" sz="1900" dirty="0" smtClean="0">
                <a:solidFill>
                  <a:schemeClr val="tx2">
                    <a:lumMod val="50000"/>
                  </a:schemeClr>
                </a:solidFill>
                <a:latin typeface="Arial" panose="020B0604020202020204" pitchFamily="34" charset="0"/>
                <a:cs typeface="Arial" panose="020B0604020202020204" pitchFamily="34" charset="0"/>
              </a:rPr>
              <a:t>танец Вареньки с отцом -</a:t>
            </a:r>
            <a:r>
              <a:rPr lang="ru-RU" sz="1900" dirty="0" smtClean="0">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адский «танец</a:t>
            </a:r>
            <a:r>
              <a:rPr lang="ru-RU" sz="1900" dirty="0" smtClean="0">
                <a:solidFill>
                  <a:schemeClr val="accent2">
                    <a:lumMod val="50000"/>
                  </a:schemeClr>
                </a:solidFill>
                <a:latin typeface="Arial" panose="020B0604020202020204" pitchFamily="34" charset="0"/>
                <a:cs typeface="Arial" panose="020B0604020202020204" pitchFamily="34" charset="0"/>
              </a:rPr>
              <a:t>» истязаемого солдата</a:t>
            </a:r>
          </a:p>
          <a:p>
            <a:pPr>
              <a:lnSpc>
                <a:spcPct val="120000"/>
              </a:lnSpc>
            </a:pPr>
            <a:r>
              <a:rPr lang="ru-RU" sz="1900" dirty="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и </a:t>
            </a:r>
            <a:r>
              <a:rPr lang="ru-RU" sz="1900" dirty="0" smtClean="0">
                <a:solidFill>
                  <a:schemeClr val="accent2">
                    <a:lumMod val="50000"/>
                  </a:schemeClr>
                </a:solidFill>
                <a:latin typeface="Arial" panose="020B0604020202020204" pitchFamily="34" charset="0"/>
                <a:cs typeface="Arial" panose="020B0604020202020204" pitchFamily="34" charset="0"/>
              </a:rPr>
              <a:t>идущего </a:t>
            </a:r>
            <a:r>
              <a:rPr lang="ru-RU" sz="1900" dirty="0" smtClean="0">
                <a:solidFill>
                  <a:schemeClr val="accent2">
                    <a:lumMod val="50000"/>
                  </a:schemeClr>
                </a:solidFill>
                <a:latin typeface="Arial" panose="020B0604020202020204" pitchFamily="34" charset="0"/>
                <a:cs typeface="Arial" panose="020B0604020202020204" pitchFamily="34" charset="0"/>
              </a:rPr>
              <a:t>в паре с </a:t>
            </a:r>
            <a:r>
              <a:rPr lang="ru-RU" sz="1900" dirty="0" smtClean="0">
                <a:solidFill>
                  <a:schemeClr val="accent2">
                    <a:lumMod val="50000"/>
                  </a:schemeClr>
                </a:solidFill>
                <a:latin typeface="Arial" panose="020B0604020202020204" pitchFamily="34" charset="0"/>
                <a:cs typeface="Arial" panose="020B0604020202020204" pitchFamily="34" charset="0"/>
              </a:rPr>
              <a:t>ним бравого</a:t>
            </a:r>
          </a:p>
          <a:p>
            <a:pPr>
              <a:lnSpc>
                <a:spcPct val="120000"/>
              </a:lnSpc>
            </a:pPr>
            <a:r>
              <a:rPr lang="ru-RU" sz="1900" dirty="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полковника; </a:t>
            </a:r>
          </a:p>
          <a:p>
            <a:pPr>
              <a:lnSpc>
                <a:spcPct val="120000"/>
              </a:lnSpc>
            </a:pPr>
            <a:r>
              <a:rPr lang="ru-RU" sz="1900" dirty="0">
                <a:solidFill>
                  <a:schemeClr val="tx2">
                    <a:lumMod val="50000"/>
                  </a:schemeClr>
                </a:solidFill>
                <a:latin typeface="Arial" panose="020B0604020202020204" pitchFamily="34" charset="0"/>
                <a:cs typeface="Arial" panose="020B0604020202020204" pitchFamily="34" charset="0"/>
              </a:rPr>
              <a:t> </a:t>
            </a:r>
            <a:r>
              <a:rPr lang="ru-RU" sz="1900" dirty="0" smtClean="0">
                <a:solidFill>
                  <a:schemeClr val="tx2">
                    <a:lumMod val="50000"/>
                  </a:schemeClr>
                </a:solidFill>
                <a:latin typeface="Arial" panose="020B0604020202020204" pitchFamily="34" charset="0"/>
                <a:cs typeface="Arial" panose="020B0604020202020204" pitchFamily="34" charset="0"/>
              </a:rPr>
              <a:t>«воздушная Варенька» - </a:t>
            </a:r>
            <a:r>
              <a:rPr lang="ru-RU" sz="1900" dirty="0" smtClean="0">
                <a:solidFill>
                  <a:schemeClr val="accent2">
                    <a:lumMod val="50000"/>
                  </a:schemeClr>
                </a:solidFill>
                <a:latin typeface="Arial" panose="020B0604020202020204" pitchFamily="34" charset="0"/>
                <a:cs typeface="Arial" panose="020B0604020202020204" pitchFamily="34" charset="0"/>
              </a:rPr>
              <a:t>«пестрое» тело </a:t>
            </a:r>
            <a:r>
              <a:rPr lang="ru-RU" sz="1900" dirty="0" smtClean="0">
                <a:solidFill>
                  <a:schemeClr val="accent2">
                    <a:lumMod val="50000"/>
                  </a:schemeClr>
                </a:solidFill>
                <a:latin typeface="Arial" panose="020B0604020202020204" pitchFamily="34" charset="0"/>
                <a:cs typeface="Arial" panose="020B0604020202020204" pitchFamily="34" charset="0"/>
              </a:rPr>
              <a:t>истязаемого </a:t>
            </a:r>
          </a:p>
          <a:p>
            <a:pPr>
              <a:lnSpc>
                <a:spcPct val="120000"/>
              </a:lnSpc>
            </a:pPr>
            <a:r>
              <a:rPr lang="ru-RU" sz="1900" dirty="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                      </a:t>
            </a:r>
            <a:r>
              <a:rPr lang="ru-RU" sz="1900" dirty="0" smtClean="0">
                <a:solidFill>
                  <a:schemeClr val="accent2">
                    <a:lumMod val="50000"/>
                  </a:schemeClr>
                </a:solidFill>
                <a:latin typeface="Arial" panose="020B0604020202020204" pitchFamily="34" charset="0"/>
                <a:cs typeface="Arial" panose="020B0604020202020204" pitchFamily="34" charset="0"/>
              </a:rPr>
              <a:t>человека.</a:t>
            </a:r>
            <a:endParaRPr lang="ru-RU" sz="19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622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20191" y="672380"/>
            <a:ext cx="5544616" cy="2462213"/>
          </a:xfrm>
        </p:spPr>
        <p:txBody>
          <a:bodyPr/>
          <a:lstStyle/>
          <a:p>
            <a:pPr algn="l" fontAlgn="auto">
              <a:spcAft>
                <a:spcPts val="0"/>
              </a:spcAft>
              <a:buFont typeface="Arial" pitchFamily="34" charset="0"/>
              <a:buNone/>
              <a:defRPr/>
            </a:pPr>
            <a:r>
              <a:rPr lang="ru-RU" sz="2000" i="0" dirty="0" smtClean="0"/>
              <a:t>     Случай </a:t>
            </a:r>
            <a:r>
              <a:rPr lang="ru-RU" sz="2000" i="0" dirty="0"/>
              <a:t>после бала заставляет человека посмотреть себе прямо в </a:t>
            </a:r>
            <a:r>
              <a:rPr lang="ru-RU" sz="2000" i="0" dirty="0" smtClean="0"/>
              <a:t>глаза </a:t>
            </a:r>
            <a:r>
              <a:rPr lang="ru-RU" sz="2000" i="0" dirty="0"/>
              <a:t>и ответить на вопрос: чего ты стоишь. Возможно, рассказ напоминает: умей жить на балу жизни, когда успех, почести, всеобщее восхищение, но умей жить и после бала. В кругу разных людей оставайся самим собой.</a:t>
            </a:r>
          </a:p>
          <a:p>
            <a:pPr algn="l" fontAlgn="auto">
              <a:spcAft>
                <a:spcPts val="0"/>
              </a:spcAft>
              <a:buFont typeface="Arial" pitchFamily="34" charset="0"/>
              <a:buNone/>
              <a:defRPr/>
            </a:pPr>
            <a:r>
              <a:rPr lang="ru-RU" sz="2000" i="0" dirty="0"/>
              <a:t> </a:t>
            </a:r>
            <a:r>
              <a:rPr lang="ru-RU" sz="2000" i="0" dirty="0" smtClean="0"/>
              <a:t>     </a:t>
            </a:r>
            <a:endParaRPr lang="ru-RU" sz="2000" b="1" i="0" dirty="0">
              <a:solidFill>
                <a:schemeClr val="tx2">
                  <a:lumMod val="50000"/>
                </a:schemeClr>
              </a:solidFill>
            </a:endParaRPr>
          </a:p>
        </p:txBody>
      </p:sp>
    </p:spTree>
    <p:extLst>
      <p:ext uri="{BB962C8B-B14F-4D97-AF65-F5344CB8AC3E}">
        <p14:creationId xmlns:p14="http://schemas.microsoft.com/office/powerpoint/2010/main" val="2735476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20191" y="836141"/>
            <a:ext cx="3168221" cy="2154436"/>
          </a:xfrm>
        </p:spPr>
        <p:txBody>
          <a:bodyPr/>
          <a:lstStyle/>
          <a:p>
            <a:pPr algn="ctr"/>
            <a:r>
              <a:rPr lang="ru-RU" sz="2000" i="0" dirty="0">
                <a:solidFill>
                  <a:schemeClr val="accent4">
                    <a:lumMod val="50000"/>
                  </a:schemeClr>
                </a:solidFill>
              </a:rPr>
              <a:t>Совет </a:t>
            </a:r>
            <a:r>
              <a:rPr lang="ru-RU" sz="2000" i="0" dirty="0" err="1" smtClean="0">
                <a:solidFill>
                  <a:schemeClr val="accent4">
                    <a:lumMod val="50000"/>
                  </a:schemeClr>
                </a:solidFill>
              </a:rPr>
              <a:t>Л.Н.Толстого</a:t>
            </a:r>
            <a:r>
              <a:rPr lang="ru-RU" sz="2000" i="0" dirty="0">
                <a:solidFill>
                  <a:schemeClr val="accent4">
                    <a:lumMod val="50000"/>
                  </a:schemeClr>
                </a:solidFill>
              </a:rPr>
              <a:t>: </a:t>
            </a:r>
            <a:r>
              <a:rPr lang="ru-RU" sz="2000" b="1" i="0" dirty="0">
                <a:solidFill>
                  <a:schemeClr val="accent4">
                    <a:lumMod val="50000"/>
                  </a:schemeClr>
                </a:solidFill>
              </a:rPr>
              <a:t>«…чтобы все люди стали лучше, в твоей власти только одно: самому сделаться лучше»</a:t>
            </a:r>
          </a:p>
          <a:p>
            <a:endParaRPr lang="ru-RU" sz="2000" dirty="0">
              <a:solidFill>
                <a:schemeClr val="accent4">
                  <a:lumMod val="50000"/>
                </a:schemeClr>
              </a:solidFill>
            </a:endParaRPr>
          </a:p>
        </p:txBody>
      </p:sp>
      <p:pic>
        <p:nvPicPr>
          <p:cNvPr id="4" name="Picture 4" descr="Толстой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672357" y="615733"/>
            <a:ext cx="1795711" cy="23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363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0904" y="102424"/>
            <a:ext cx="5167164" cy="369332"/>
          </a:xfrm>
        </p:spPr>
        <p:txBody>
          <a:bodyPr/>
          <a:lstStyle/>
          <a:p>
            <a:pPr algn="ctr"/>
            <a:r>
              <a:rPr lang="ru-RU" sz="2400" dirty="0" smtClean="0"/>
              <a:t>САМОСТОЯТЕЛЬНАЯ РАБОТА</a:t>
            </a:r>
            <a:endParaRPr lang="ru-RU" sz="2400" dirty="0"/>
          </a:p>
        </p:txBody>
      </p:sp>
      <p:sp>
        <p:nvSpPr>
          <p:cNvPr id="5" name="Текст 4"/>
          <p:cNvSpPr>
            <a:spLocks noGrp="1"/>
          </p:cNvSpPr>
          <p:nvPr>
            <p:ph type="body" idx="1"/>
          </p:nvPr>
        </p:nvSpPr>
        <p:spPr>
          <a:xfrm>
            <a:off x="169843" y="542305"/>
            <a:ext cx="5378940" cy="492443"/>
          </a:xfrm>
        </p:spPr>
        <p:txBody>
          <a:bodyPr/>
          <a:lstStyle/>
          <a:p>
            <a:pPr algn="ctr"/>
            <a:r>
              <a:rPr lang="ru-RU" altLang="ru-RU" sz="1600" i="0" dirty="0" smtClean="0"/>
              <a:t>Прочитайте рассказ «После бала» и заполните </a:t>
            </a:r>
            <a:r>
              <a:rPr lang="ru-RU" altLang="ru-RU" sz="1600" i="0" dirty="0"/>
              <a:t>таблицу примерами из </a:t>
            </a:r>
            <a:r>
              <a:rPr lang="ru-RU" altLang="ru-RU" sz="1600" i="0" dirty="0" smtClean="0"/>
              <a:t>текста.</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1100418080"/>
              </p:ext>
            </p:extLst>
          </p:nvPr>
        </p:nvGraphicFramePr>
        <p:xfrm>
          <a:off x="436214" y="1118585"/>
          <a:ext cx="5040560" cy="1944000"/>
        </p:xfrm>
        <a:graphic>
          <a:graphicData uri="http://schemas.openxmlformats.org/drawingml/2006/table">
            <a:tbl>
              <a:tblPr bandRow="1">
                <a:tableStyleId>{F5AB1C69-6EDB-4FF4-983F-18BD219EF322}</a:tableStyleId>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324000">
                <a:tc>
                  <a:txBody>
                    <a:bodyPr/>
                    <a:lstStyle/>
                    <a:p>
                      <a:pPr algn="ctr"/>
                      <a:r>
                        <a:rPr lang="ru-RU" sz="1400" b="1" dirty="0" smtClean="0">
                          <a:latin typeface="Arial" panose="020B0604020202020204" pitchFamily="34" charset="0"/>
                          <a:cs typeface="Arial" panose="020B0604020202020204" pitchFamily="34" charset="0"/>
                        </a:rPr>
                        <a:t>Бал</a:t>
                      </a:r>
                      <a:endParaRPr lang="ru-RU" sz="1400" b="1" dirty="0">
                        <a:latin typeface="Arial" panose="020B0604020202020204" pitchFamily="34" charset="0"/>
                        <a:cs typeface="Arial" panose="020B0604020202020204" pitchFamily="34" charset="0"/>
                      </a:endParaRPr>
                    </a:p>
                  </a:txBody>
                  <a:tcPr/>
                </a:tc>
                <a:tc>
                  <a:txBody>
                    <a:bodyPr/>
                    <a:lstStyle/>
                    <a:p>
                      <a:pPr algn="ctr"/>
                      <a:r>
                        <a:rPr lang="ru-RU" sz="1400" b="1" dirty="0" smtClean="0"/>
                        <a:t> </a:t>
                      </a:r>
                      <a:r>
                        <a:rPr lang="ru-RU" sz="1400" b="1" dirty="0" smtClean="0">
                          <a:latin typeface="Arial" panose="020B0604020202020204" pitchFamily="34" charset="0"/>
                          <a:cs typeface="Arial" panose="020B0604020202020204" pitchFamily="34" charset="0"/>
                        </a:rPr>
                        <a:t>После бала </a:t>
                      </a:r>
                      <a:endParaRPr lang="ru-RU"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24000">
                <a:tc>
                  <a:txBody>
                    <a:bodyPr/>
                    <a:lstStyle/>
                    <a:p>
                      <a:pPr algn="l"/>
                      <a:r>
                        <a:rPr lang="ru-RU" altLang="ru-RU" sz="1400" dirty="0" smtClean="0">
                          <a:solidFill>
                            <a:srgbClr val="000000"/>
                          </a:solidFill>
                          <a:latin typeface="Arial" panose="020B0604020202020204" pitchFamily="34" charset="0"/>
                          <a:cs typeface="Arial" panose="020B0604020202020204" pitchFamily="34" charset="0"/>
                        </a:rPr>
                        <a:t>зала у предводителя </a:t>
                      </a:r>
                      <a:r>
                        <a:rPr lang="ru-RU" altLang="ru-RU" sz="1400" dirty="0" smtClean="0">
                          <a:solidFill>
                            <a:schemeClr val="dk1"/>
                          </a:solidFill>
                          <a:latin typeface="Arial" panose="020B0604020202020204" pitchFamily="34" charset="0"/>
                          <a:cs typeface="Arial" panose="020B0604020202020204" pitchFamily="34" charset="0"/>
                        </a:rPr>
                        <a:t>:</a:t>
                      </a:r>
                      <a:endParaRPr lang="ru-RU" altLang="ru-RU" sz="1400" dirty="0" smtClean="0">
                        <a:latin typeface="Arial" panose="020B0604020202020204" pitchFamily="34" charset="0"/>
                        <a:cs typeface="Arial" panose="020B0604020202020204" pitchFamily="34" charset="0"/>
                      </a:endParaRPr>
                    </a:p>
                  </a:txBody>
                  <a:tcPr/>
                </a:tc>
                <a:tc>
                  <a:txBody>
                    <a:bodyPr/>
                    <a:lstStyle/>
                    <a:p>
                      <a:r>
                        <a:rPr lang="ru-RU" altLang="ru-RU" sz="1400" dirty="0" smtClean="0">
                          <a:solidFill>
                            <a:srgbClr val="000000"/>
                          </a:solidFill>
                          <a:latin typeface="Arial" panose="020B0604020202020204" pitchFamily="34" charset="0"/>
                          <a:cs typeface="Arial" panose="020B0604020202020204" pitchFamily="34" charset="0"/>
                        </a:rPr>
                        <a:t>описание улицы:</a:t>
                      </a:r>
                      <a:endParaRPr lang="ru-R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24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хозяева бала:</a:t>
                      </a:r>
                      <a:endParaRPr lang="ru-RU" sz="1400" dirty="0">
                        <a:latin typeface="Arial" panose="020B0604020202020204" pitchFamily="34" charset="0"/>
                        <a:cs typeface="Arial" panose="020B0604020202020204" pitchFamily="34" charset="0"/>
                      </a:endParaRPr>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солдаты:</a:t>
                      </a:r>
                      <a:endParaRPr lang="ru-R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4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Варенька:</a:t>
                      </a:r>
                      <a:endParaRPr lang="ru-RU" sz="1400" dirty="0">
                        <a:latin typeface="Arial" panose="020B0604020202020204" pitchFamily="34" charset="0"/>
                        <a:cs typeface="Arial" panose="020B0604020202020204" pitchFamily="34" charset="0"/>
                      </a:endParaRPr>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наказываемый:</a:t>
                      </a:r>
                      <a:endParaRPr lang="ru-RU" altLang="ru-RU" sz="1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24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полковник:</a:t>
                      </a:r>
                      <a:endParaRPr lang="ru-RU" sz="1400" dirty="0">
                        <a:latin typeface="Arial" panose="020B0604020202020204" pitchFamily="34" charset="0"/>
                        <a:cs typeface="Arial" panose="020B0604020202020204" pitchFamily="34" charset="0"/>
                      </a:endParaRPr>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полковник</a:t>
                      </a:r>
                      <a:r>
                        <a:rPr lang="ru-RU" altLang="ru-RU" sz="1400" dirty="0" smtClean="0">
                          <a:solidFill>
                            <a:schemeClr val="dk1"/>
                          </a:solidFill>
                          <a:latin typeface="Arial" panose="020B0604020202020204" pitchFamily="34" charset="0"/>
                          <a:cs typeface="Arial" panose="020B0604020202020204" pitchFamily="34" charset="0"/>
                        </a:rPr>
                        <a:t>:</a:t>
                      </a:r>
                      <a:endParaRPr lang="ru-RU" altLang="ru-RU" sz="1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24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Иван Васильевич</a:t>
                      </a:r>
                      <a:r>
                        <a:rPr lang="ru-RU" altLang="ru-RU" sz="1400" dirty="0" smtClean="0">
                          <a:solidFill>
                            <a:schemeClr val="dk1"/>
                          </a:solidFill>
                          <a:latin typeface="Arial" panose="020B0604020202020204" pitchFamily="34" charset="0"/>
                          <a:cs typeface="Arial" panose="020B0604020202020204" pitchFamily="34" charset="0"/>
                        </a:rPr>
                        <a:t>:</a:t>
                      </a:r>
                      <a:endParaRPr lang="ru-RU" altLang="ru-RU" sz="1400" dirty="0" smtClean="0">
                        <a:latin typeface="Arial" panose="020B0604020202020204" pitchFamily="34" charset="0"/>
                        <a:cs typeface="Arial" panose="020B0604020202020204" pitchFamily="34" charset="0"/>
                      </a:endParaRPr>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altLang="ru-RU" sz="1400" dirty="0" smtClean="0">
                          <a:solidFill>
                            <a:srgbClr val="000000"/>
                          </a:solidFill>
                          <a:latin typeface="Arial" panose="020B0604020202020204" pitchFamily="34" charset="0"/>
                          <a:cs typeface="Arial" panose="020B0604020202020204" pitchFamily="34" charset="0"/>
                        </a:rPr>
                        <a:t>Иван Васильевич</a:t>
                      </a:r>
                      <a:r>
                        <a:rPr lang="ru-RU" altLang="ru-RU" sz="1400" dirty="0" smtClean="0">
                          <a:solidFill>
                            <a:schemeClr val="dk1"/>
                          </a:solidFill>
                          <a:latin typeface="Arial" panose="020B0604020202020204" pitchFamily="34" charset="0"/>
                          <a:cs typeface="Arial" panose="020B0604020202020204" pitchFamily="34" charset="0"/>
                        </a:rPr>
                        <a:t>:</a:t>
                      </a:r>
                      <a:endParaRPr lang="ru-RU" altLang="ru-RU" sz="1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904" y="102424"/>
            <a:ext cx="5167164" cy="369332"/>
          </a:xfrm>
        </p:spPr>
        <p:txBody>
          <a:bodyPr/>
          <a:lstStyle/>
          <a:p>
            <a:r>
              <a:rPr lang="ru-RU" sz="2400" dirty="0" smtClean="0"/>
              <a:t>С ЧЕГО НАЧИНАЕТСЯ РАССКАЗ?</a:t>
            </a:r>
            <a:endParaRPr lang="ru-RU" sz="2400" dirty="0"/>
          </a:p>
        </p:txBody>
      </p:sp>
      <p:sp>
        <p:nvSpPr>
          <p:cNvPr id="3" name="Текст 2"/>
          <p:cNvSpPr>
            <a:spLocks noGrp="1"/>
          </p:cNvSpPr>
          <p:nvPr>
            <p:ph type="body" idx="1"/>
          </p:nvPr>
        </p:nvSpPr>
        <p:spPr>
          <a:xfrm>
            <a:off x="292459" y="692125"/>
            <a:ext cx="4896284" cy="2154436"/>
          </a:xfrm>
        </p:spPr>
        <p:txBody>
          <a:bodyPr/>
          <a:lstStyle/>
          <a:p>
            <a:pPr>
              <a:buFont typeface="Arial" charset="0"/>
              <a:buNone/>
            </a:pPr>
            <a:r>
              <a:rPr lang="ru-RU" altLang="ru-RU" sz="1800" i="0" dirty="0" smtClean="0"/>
              <a:t>     Мазурка </a:t>
            </a:r>
            <a:r>
              <a:rPr lang="ru-RU" altLang="ru-RU" sz="1800" i="0" dirty="0"/>
              <a:t>– легкомысленный </a:t>
            </a:r>
          </a:p>
          <a:p>
            <a:pPr>
              <a:buFont typeface="Arial" charset="0"/>
              <a:buNone/>
            </a:pPr>
            <a:r>
              <a:rPr lang="ru-RU" altLang="ru-RU" sz="1800" i="0" dirty="0" smtClean="0"/>
              <a:t>беспечный </a:t>
            </a:r>
            <a:r>
              <a:rPr lang="ru-RU" altLang="ru-RU" sz="1800" i="0" dirty="0"/>
              <a:t>танец. На балу </a:t>
            </a:r>
          </a:p>
          <a:p>
            <a:pPr>
              <a:buFont typeface="Arial" charset="0"/>
              <a:buNone/>
            </a:pPr>
            <a:r>
              <a:rPr lang="ru-RU" altLang="ru-RU" sz="1800" i="0" dirty="0"/>
              <a:t>царят праздное веселье,</a:t>
            </a:r>
          </a:p>
          <a:p>
            <a:pPr>
              <a:buFont typeface="Arial" charset="0"/>
              <a:buNone/>
            </a:pPr>
            <a:r>
              <a:rPr lang="ru-RU" altLang="ru-RU" sz="1800" i="0" dirty="0" smtClean="0"/>
              <a:t>личное </a:t>
            </a:r>
            <a:r>
              <a:rPr lang="ru-RU" altLang="ru-RU" sz="1800" i="0" dirty="0"/>
              <a:t>счастье. Главный </a:t>
            </a:r>
          </a:p>
          <a:p>
            <a:pPr>
              <a:buFont typeface="Arial" charset="0"/>
              <a:buNone/>
            </a:pPr>
            <a:r>
              <a:rPr lang="ru-RU" altLang="ru-RU" sz="1800" i="0" dirty="0"/>
              <a:t>герой влюблен: он любит </a:t>
            </a:r>
          </a:p>
          <a:p>
            <a:pPr>
              <a:buFont typeface="Arial" charset="0"/>
              <a:buNone/>
            </a:pPr>
            <a:r>
              <a:rPr lang="ru-RU" altLang="ru-RU" sz="1800" i="0" dirty="0"/>
              <a:t>Вареньку, ее отца, </a:t>
            </a:r>
          </a:p>
          <a:p>
            <a:pPr>
              <a:buFont typeface="Arial" charset="0"/>
              <a:buNone/>
            </a:pPr>
            <a:r>
              <a:rPr lang="ru-RU" altLang="ru-RU" sz="1800" i="0" dirty="0"/>
              <a:t>он любит весь мир.</a:t>
            </a:r>
          </a:p>
          <a:p>
            <a:r>
              <a:rPr lang="ru-RU" dirty="0" smtClean="0"/>
              <a:t>  </a:t>
            </a:r>
            <a:endParaRPr lang="ru-RU" dirty="0"/>
          </a:p>
        </p:txBody>
      </p:sp>
      <p:pic>
        <p:nvPicPr>
          <p:cNvPr id="4" name="Рисунок 3" descr="Гоголь 008.jpg"/>
          <p:cNvPicPr>
            <a:picLocks noChangeAspect="1"/>
          </p:cNvPicPr>
          <p:nvPr/>
        </p:nvPicPr>
        <p:blipFill>
          <a:blip r:embed="rId2" cstate="print">
            <a:lum contrast="10000"/>
            <a:extLst>
              <a:ext uri="{28A0092B-C50C-407E-A947-70E740481C1C}">
                <a14:useLocalDpi xmlns:a14="http://schemas.microsoft.com/office/drawing/2010/main" val="0"/>
              </a:ext>
            </a:extLst>
          </a:blip>
          <a:srcRect b="2344"/>
          <a:stretch>
            <a:fillRect/>
          </a:stretch>
        </p:blipFill>
        <p:spPr bwMode="auto">
          <a:xfrm>
            <a:off x="3866163" y="788096"/>
            <a:ext cx="1584176" cy="206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6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9,49-10,40</a:t>
            </a:r>
            <a:endParaRPr lang="ru-RU" dirty="0"/>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72166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183" y="110257"/>
            <a:ext cx="5472608" cy="369332"/>
          </a:xfrm>
        </p:spPr>
        <p:txBody>
          <a:bodyPr/>
          <a:lstStyle/>
          <a:p>
            <a:pPr algn="ctr"/>
            <a:r>
              <a:rPr lang="ru-RU" altLang="ru-RU" sz="2400" dirty="0" smtClean="0"/>
              <a:t>ИСТОРИЯ СОЗДАНИЯ РАССКАЗА</a:t>
            </a:r>
            <a:endParaRPr lang="ru-RU" altLang="ru-RU" sz="2400" dirty="0"/>
          </a:p>
        </p:txBody>
      </p:sp>
      <p:sp>
        <p:nvSpPr>
          <p:cNvPr id="31748" name="Rectangle 4"/>
          <p:cNvSpPr>
            <a:spLocks noChangeArrowheads="1"/>
          </p:cNvSpPr>
          <p:nvPr/>
        </p:nvSpPr>
        <p:spPr bwMode="auto">
          <a:xfrm>
            <a:off x="292199" y="692733"/>
            <a:ext cx="3168352"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nchor="ctr">
            <a:spAutoFit/>
          </a:bodyPr>
          <a:lstStyle/>
          <a:p>
            <a:r>
              <a:rPr lang="ru-RU" altLang="ru-RU" dirty="0" smtClean="0">
                <a:solidFill>
                  <a:schemeClr val="tx2">
                    <a:lumMod val="50000"/>
                  </a:schemeClr>
                </a:solidFill>
                <a:latin typeface="Arial" panose="020B0604020202020204" pitchFamily="34" charset="0"/>
                <a:cs typeface="Arial" panose="020B0604020202020204" pitchFamily="34" charset="0"/>
              </a:rPr>
              <a:t>     Что </a:t>
            </a:r>
            <a:r>
              <a:rPr lang="ru-RU" altLang="ru-RU" dirty="0">
                <a:solidFill>
                  <a:schemeClr val="tx2">
                    <a:lumMod val="50000"/>
                  </a:schemeClr>
                </a:solidFill>
                <a:latin typeface="Arial" panose="020B0604020202020204" pitchFamily="34" charset="0"/>
                <a:cs typeface="Arial" panose="020B0604020202020204" pitchFamily="34" charset="0"/>
              </a:rPr>
              <a:t>же послужило источником для создания рассказа? Известно, что </a:t>
            </a:r>
            <a:r>
              <a:rPr lang="ru-RU" altLang="ru-RU" dirty="0" smtClean="0">
                <a:solidFill>
                  <a:schemeClr val="tx2">
                    <a:lumMod val="50000"/>
                  </a:schemeClr>
                </a:solidFill>
                <a:latin typeface="Arial" panose="020B0604020202020204" pitchFamily="34" charset="0"/>
                <a:cs typeface="Arial" panose="020B0604020202020204" pitchFamily="34" charset="0"/>
              </a:rPr>
              <a:t>     в </a:t>
            </a:r>
            <a:r>
              <a:rPr lang="ru-RU" altLang="ru-RU" dirty="0">
                <a:solidFill>
                  <a:schemeClr val="tx2">
                    <a:lumMod val="50000"/>
                  </a:schemeClr>
                </a:solidFill>
                <a:latin typeface="Arial" panose="020B0604020202020204" pitchFamily="34" charset="0"/>
                <a:cs typeface="Arial" panose="020B0604020202020204" pitchFamily="34" charset="0"/>
              </a:rPr>
              <a:t>основу рассказа легла история, которая произошла со старшим братом писателя - Сергеем Николаевичем. </a:t>
            </a:r>
          </a:p>
        </p:txBody>
      </p:sp>
      <p:pic>
        <p:nvPicPr>
          <p:cNvPr id="31750" name="Picture 6" descr="Рисунок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575" y="911862"/>
            <a:ext cx="1814823" cy="182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3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strips(downLeft)">
                                      <p:cBhvr>
                                        <p:cTn id="7" dur="2000"/>
                                        <p:tgtEl>
                                          <p:spTgt spid="3175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183" y="110257"/>
            <a:ext cx="5472608" cy="369332"/>
          </a:xfrm>
        </p:spPr>
        <p:txBody>
          <a:bodyPr/>
          <a:lstStyle/>
          <a:p>
            <a:pPr algn="ctr"/>
            <a:r>
              <a:rPr lang="ru-RU" altLang="ru-RU" sz="2400" dirty="0" smtClean="0"/>
              <a:t>ИСТОРИЯ СОЗДАНИЯ РАССКАЗА</a:t>
            </a:r>
            <a:endParaRPr lang="ru-RU" altLang="ru-RU" sz="2400" dirty="0"/>
          </a:p>
        </p:txBody>
      </p:sp>
      <p:sp>
        <p:nvSpPr>
          <p:cNvPr id="31748" name="Rectangle 4"/>
          <p:cNvSpPr>
            <a:spLocks noChangeArrowheads="1"/>
          </p:cNvSpPr>
          <p:nvPr/>
        </p:nvSpPr>
        <p:spPr bwMode="auto">
          <a:xfrm>
            <a:off x="148183" y="559403"/>
            <a:ext cx="3744416" cy="279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nchor="ctr">
            <a:spAutoFit/>
          </a:bodyPr>
          <a:lstStyle/>
          <a:p>
            <a:r>
              <a:rPr lang="ru-RU" sz="1600" dirty="0" smtClean="0">
                <a:latin typeface="Arial" panose="020B0604020202020204" pitchFamily="34" charset="0"/>
                <a:cs typeface="Arial" panose="020B0604020202020204" pitchFamily="34" charset="0"/>
              </a:rPr>
              <a:t>     Рассказ </a:t>
            </a:r>
            <a:r>
              <a:rPr lang="ru-RU" sz="1600" dirty="0">
                <a:latin typeface="Arial" panose="020B0604020202020204" pitchFamily="34" charset="0"/>
                <a:cs typeface="Arial" panose="020B0604020202020204" pitchFamily="34" charset="0"/>
              </a:rPr>
              <a:t>написан в 1903 году.</a:t>
            </a:r>
          </a:p>
          <a:p>
            <a:r>
              <a:rPr lang="ru-RU" sz="1600" dirty="0">
                <a:latin typeface="Arial" panose="020B0604020202020204" pitchFamily="34" charset="0"/>
                <a:cs typeface="Arial" panose="020B0604020202020204" pitchFamily="34" charset="0"/>
              </a:rPr>
              <a:t>Лев Николаевич Толстой пишет о </a:t>
            </a:r>
          </a:p>
          <a:p>
            <a:r>
              <a:rPr lang="ru-RU" sz="1600" dirty="0">
                <a:latin typeface="Arial" panose="020B0604020202020204" pitchFamily="34" charset="0"/>
                <a:cs typeface="Arial" panose="020B0604020202020204" pitchFamily="34" charset="0"/>
              </a:rPr>
              <a:t>сороковых </a:t>
            </a:r>
            <a:r>
              <a:rPr lang="ru-RU" sz="1600" dirty="0" smtClean="0">
                <a:latin typeface="Arial" panose="020B0604020202020204" pitchFamily="34" charset="0"/>
                <a:cs typeface="Arial" panose="020B0604020202020204" pitchFamily="34" charset="0"/>
              </a:rPr>
              <a:t>годах  </a:t>
            </a:r>
            <a:r>
              <a:rPr lang="en-US" sz="1600" dirty="0" smtClean="0">
                <a:latin typeface="Arial" panose="020B0604020202020204" pitchFamily="34" charset="0"/>
                <a:cs typeface="Arial" panose="020B0604020202020204" pitchFamily="34" charset="0"/>
              </a:rPr>
              <a:t>XIX</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века, о времени </a:t>
            </a:r>
            <a:r>
              <a:rPr lang="ru-RU" sz="1600" dirty="0" smtClean="0">
                <a:latin typeface="Arial" panose="020B0604020202020204" pitchFamily="34" charset="0"/>
                <a:cs typeface="Arial" panose="020B0604020202020204" pitchFamily="34" charset="0"/>
              </a:rPr>
              <a:t>правления Николая </a:t>
            </a:r>
            <a:r>
              <a:rPr lang="en-US" sz="1600" dirty="0">
                <a:latin typeface="Arial" panose="020B0604020202020204" pitchFamily="34" charset="0"/>
                <a:cs typeface="Arial" panose="020B0604020202020204" pitchFamily="34" charset="0"/>
              </a:rPr>
              <a:t>I</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прозванного </a:t>
            </a:r>
            <a:r>
              <a:rPr lang="ru-RU" sz="1600" dirty="0">
                <a:latin typeface="Arial" panose="020B0604020202020204" pitchFamily="34" charset="0"/>
                <a:cs typeface="Arial" panose="020B0604020202020204" pitchFamily="34" charset="0"/>
              </a:rPr>
              <a:t>Николаем </a:t>
            </a:r>
            <a:r>
              <a:rPr lang="ru-RU" sz="1600" dirty="0" err="1">
                <a:latin typeface="Arial" panose="020B0604020202020204" pitchFamily="34" charset="0"/>
                <a:cs typeface="Arial" panose="020B0604020202020204" pitchFamily="34" charset="0"/>
              </a:rPr>
              <a:t>Палкиным</a:t>
            </a:r>
            <a:r>
              <a:rPr lang="ru-RU" sz="1600" dirty="0" smtClean="0">
                <a:latin typeface="Arial" panose="020B0604020202020204" pitchFamily="34" charset="0"/>
                <a:cs typeface="Arial" panose="020B0604020202020204" pitchFamily="34" charset="0"/>
              </a:rPr>
              <a:t>.</a:t>
            </a:r>
            <a:r>
              <a:rPr lang="ru-RU" altLang="ru-RU" sz="1600" i="1" dirty="0">
                <a:effectLst>
                  <a:outerShdw blurRad="38100" dist="38100" dir="2700000" algn="tl">
                    <a:srgbClr val="FFFFFF"/>
                  </a:outerShdw>
                </a:effectLst>
              </a:rPr>
              <a:t> </a:t>
            </a:r>
            <a:endParaRPr lang="ru-RU" altLang="ru-RU" sz="1600" i="1" dirty="0" smtClean="0">
              <a:effectLst>
                <a:outerShdw blurRad="38100" dist="38100" dir="2700000" algn="tl">
                  <a:srgbClr val="FFFFFF"/>
                </a:outerShdw>
              </a:effectLst>
            </a:endParaRPr>
          </a:p>
          <a:p>
            <a:r>
              <a:rPr lang="ru-RU" altLang="ru-RU" sz="1600" dirty="0" smtClean="0">
                <a:latin typeface="Arial" panose="020B0604020202020204" pitchFamily="34" charset="0"/>
                <a:cs typeface="Arial" panose="020B0604020202020204" pitchFamily="34" charset="0"/>
              </a:rPr>
              <a:t>     В </a:t>
            </a:r>
            <a:r>
              <a:rPr lang="ru-RU" altLang="ru-RU" sz="1600" dirty="0">
                <a:latin typeface="Arial" panose="020B0604020202020204" pitchFamily="34" charset="0"/>
                <a:cs typeface="Arial" panose="020B0604020202020204" pitchFamily="34" charset="0"/>
              </a:rPr>
              <a:t>войсках свирепствовала палочная дисциплина, и солдат за любую провинность секли </a:t>
            </a:r>
            <a:r>
              <a:rPr lang="ru-RU" altLang="ru-RU" sz="1600" dirty="0" smtClean="0">
                <a:latin typeface="Arial" panose="020B0604020202020204" pitchFamily="34" charset="0"/>
                <a:cs typeface="Arial" panose="020B0604020202020204" pitchFamily="34" charset="0"/>
              </a:rPr>
              <a:t>плетьми. Человека </a:t>
            </a:r>
            <a:r>
              <a:rPr lang="ru-RU" altLang="ru-RU" sz="1600" dirty="0">
                <a:latin typeface="Arial" panose="020B0604020202020204" pitchFamily="34" charset="0"/>
                <a:cs typeface="Arial" panose="020B0604020202020204" pitchFamily="34" charset="0"/>
              </a:rPr>
              <a:t>нередко </a:t>
            </a:r>
            <a:r>
              <a:rPr lang="ru-RU" altLang="ru-RU" sz="1600" dirty="0" smtClean="0">
                <a:latin typeface="Arial" panose="020B0604020202020204" pitchFamily="34" charset="0"/>
                <a:cs typeface="Arial" panose="020B0604020202020204" pitchFamily="34" charset="0"/>
              </a:rPr>
              <a:t>забивали насмерть</a:t>
            </a:r>
            <a:r>
              <a:rPr lang="ru-RU" altLang="ru-RU" sz="1600" dirty="0">
                <a:latin typeface="Arial" panose="020B0604020202020204" pitchFamily="34" charset="0"/>
                <a:cs typeface="Arial" panose="020B0604020202020204" pitchFamily="34" charset="0"/>
              </a:rPr>
              <a:t>. </a:t>
            </a:r>
          </a:p>
          <a:p>
            <a:endParaRPr lang="ru-RU" dirty="0">
              <a:latin typeface="Arial" panose="020B0604020202020204" pitchFamily="34" charset="0"/>
              <a:cs typeface="Arial" panose="020B0604020202020204" pitchFamily="34" charset="0"/>
            </a:endParaRPr>
          </a:p>
        </p:txBody>
      </p:sp>
      <p:pic>
        <p:nvPicPr>
          <p:cNvPr id="5" name="Содержимое 7" descr="image001.jpg"/>
          <p:cNvPicPr>
            <a:picLocks noChangeAspect="1"/>
          </p:cNvPicPr>
          <p:nvPr/>
        </p:nvPicPr>
        <p:blipFill>
          <a:blip r:embed="rId2" cstate="print"/>
          <a:stretch>
            <a:fillRect/>
          </a:stretch>
        </p:blipFill>
        <p:spPr>
          <a:xfrm flipH="1">
            <a:off x="3892599" y="830337"/>
            <a:ext cx="1584176" cy="1800200"/>
          </a:xfrm>
          <a:prstGeom prst="rect">
            <a:avLst/>
          </a:prstGeom>
        </p:spPr>
      </p:pic>
    </p:spTree>
    <p:extLst>
      <p:ext uri="{BB962C8B-B14F-4D97-AF65-F5344CB8AC3E}">
        <p14:creationId xmlns:p14="http://schemas.microsoft.com/office/powerpoint/2010/main" val="808285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anim calcmode="lin" valueType="num">
                                      <p:cBhvr>
                                        <p:cTn id="8" dur="2000" fill="hold"/>
                                        <p:tgtEl>
                                          <p:spTgt spid="31746"/>
                                        </p:tgtEl>
                                        <p:attrNameLst>
                                          <p:attrName>ppt_x</p:attrName>
                                        </p:attrNameLst>
                                      </p:cBhvr>
                                      <p:tavLst>
                                        <p:tav tm="0">
                                          <p:val>
                                            <p:strVal val="#ppt_x"/>
                                          </p:val>
                                        </p:tav>
                                        <p:tav tm="100000">
                                          <p:val>
                                            <p:strVal val="#ppt_x"/>
                                          </p:val>
                                        </p:tav>
                                      </p:tavLst>
                                    </p:anim>
                                    <p:anim calcmode="lin" valueType="num">
                                      <p:cBhvr>
                                        <p:cTn id="9" dur="2000" fill="hold"/>
                                        <p:tgtEl>
                                          <p:spTgt spid="317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20" presetClass="entr" presetSubtype="0" fill="hold" grpId="0" nodeType="after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wedge">
                                      <p:cBhvr>
                                        <p:cTn id="13"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183" y="131447"/>
            <a:ext cx="5616624" cy="338554"/>
          </a:xfrm>
        </p:spPr>
        <p:txBody>
          <a:bodyPr/>
          <a:lstStyle/>
          <a:p>
            <a:pPr algn="ctr"/>
            <a:r>
              <a:rPr lang="ru-RU" altLang="ru-RU" sz="2200" dirty="0" smtClean="0"/>
              <a:t>ИЗ ДНЕВНИКА Л.Н.ТОЛСТОГО </a:t>
            </a:r>
            <a:r>
              <a:rPr lang="ru-RU" altLang="ru-RU" sz="2200" dirty="0" smtClean="0"/>
              <a:t>1903 Г</a:t>
            </a:r>
            <a:r>
              <a:rPr lang="ru-RU" altLang="ru-RU" sz="2200" dirty="0" smtClean="0"/>
              <a:t>.</a:t>
            </a:r>
            <a:endParaRPr lang="ru-RU" altLang="ru-RU" sz="2200" dirty="0"/>
          </a:p>
        </p:txBody>
      </p:sp>
      <p:sp>
        <p:nvSpPr>
          <p:cNvPr id="29702" name="Rectangle 6"/>
          <p:cNvSpPr>
            <a:spLocks noChangeArrowheads="1"/>
          </p:cNvSpPr>
          <p:nvPr/>
        </p:nvSpPr>
        <p:spPr bwMode="auto">
          <a:xfrm>
            <a:off x="148183" y="542305"/>
            <a:ext cx="5472607" cy="242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99" tIns="25750" rIns="51499" bIns="25750">
            <a:spAutoFit/>
          </a:bodyPr>
          <a:lstStyle/>
          <a:p>
            <a:pPr marL="0" lvl="4">
              <a:spcBef>
                <a:spcPct val="50000"/>
              </a:spcBef>
            </a:pPr>
            <a:r>
              <a:rPr lang="ru-RU" altLang="ru-RU" b="1" dirty="0">
                <a:solidFill>
                  <a:schemeClr val="tx2">
                    <a:lumMod val="50000"/>
                  </a:schemeClr>
                </a:solidFill>
                <a:latin typeface="Arial" panose="020B0604020202020204" pitchFamily="34" charset="0"/>
                <a:cs typeface="Arial" panose="020B0604020202020204" pitchFamily="34" charset="0"/>
              </a:rPr>
              <a:t> </a:t>
            </a:r>
            <a:r>
              <a:rPr lang="ru-RU" altLang="ru-RU" b="1" dirty="0" smtClean="0">
                <a:solidFill>
                  <a:schemeClr val="tx2">
                    <a:lumMod val="50000"/>
                  </a:schemeClr>
                </a:solidFill>
                <a:latin typeface="Arial" panose="020B0604020202020204" pitchFamily="34" charset="0"/>
                <a:cs typeface="Arial" panose="020B0604020202020204" pitchFamily="34" charset="0"/>
              </a:rPr>
              <a:t>    </a:t>
            </a:r>
            <a:r>
              <a:rPr lang="ru-RU" altLang="ru-RU" sz="1700" dirty="0" smtClean="0">
                <a:solidFill>
                  <a:schemeClr val="tx2">
                    <a:lumMod val="50000"/>
                  </a:schemeClr>
                </a:solidFill>
                <a:latin typeface="Arial" panose="020B0604020202020204" pitchFamily="34" charset="0"/>
                <a:cs typeface="Arial" panose="020B0604020202020204" pitchFamily="34" charset="0"/>
              </a:rPr>
              <a:t>18 </a:t>
            </a:r>
            <a:r>
              <a:rPr lang="ru-RU" altLang="ru-RU" sz="1700" dirty="0">
                <a:solidFill>
                  <a:schemeClr val="tx2">
                    <a:lumMod val="50000"/>
                  </a:schemeClr>
                </a:solidFill>
                <a:latin typeface="Arial" panose="020B0604020202020204" pitchFamily="34" charset="0"/>
                <a:cs typeface="Arial" panose="020B0604020202020204" pitchFamily="34" charset="0"/>
              </a:rPr>
              <a:t>июня. …веселый бал в Казани</a:t>
            </a:r>
            <a:r>
              <a:rPr lang="ru-RU" altLang="ru-RU" sz="1700" dirty="0" smtClean="0">
                <a:solidFill>
                  <a:schemeClr val="tx2">
                    <a:lumMod val="50000"/>
                  </a:schemeClr>
                </a:solidFill>
                <a:latin typeface="Arial" panose="020B0604020202020204" pitchFamily="34" charset="0"/>
                <a:cs typeface="Arial" panose="020B0604020202020204" pitchFamily="34" charset="0"/>
              </a:rPr>
              <a:t>,                влюблен </a:t>
            </a:r>
            <a:r>
              <a:rPr lang="ru-RU" altLang="ru-RU" sz="1700" dirty="0">
                <a:solidFill>
                  <a:schemeClr val="tx2">
                    <a:lumMod val="50000"/>
                  </a:schemeClr>
                </a:solidFill>
                <a:latin typeface="Arial" panose="020B0604020202020204" pitchFamily="34" charset="0"/>
                <a:cs typeface="Arial" panose="020B0604020202020204" pitchFamily="34" charset="0"/>
              </a:rPr>
              <a:t>в Корейшу, красавицу, дочь </a:t>
            </a:r>
            <a:r>
              <a:rPr lang="ru-RU" altLang="ru-RU" sz="1700" dirty="0" smtClean="0">
                <a:solidFill>
                  <a:schemeClr val="tx2">
                    <a:lumMod val="50000"/>
                  </a:schemeClr>
                </a:solidFill>
                <a:latin typeface="Arial" panose="020B0604020202020204" pitchFamily="34" charset="0"/>
                <a:cs typeface="Arial" panose="020B0604020202020204" pitchFamily="34" charset="0"/>
              </a:rPr>
              <a:t>              воинского </a:t>
            </a:r>
            <a:r>
              <a:rPr lang="ru-RU" altLang="ru-RU" sz="1700" dirty="0">
                <a:solidFill>
                  <a:schemeClr val="tx2">
                    <a:lumMod val="50000"/>
                  </a:schemeClr>
                </a:solidFill>
                <a:latin typeface="Arial" panose="020B0604020202020204" pitchFamily="34" charset="0"/>
                <a:cs typeface="Arial" panose="020B0604020202020204" pitchFamily="34" charset="0"/>
              </a:rPr>
              <a:t>начальника — поляка, </a:t>
            </a:r>
            <a:r>
              <a:rPr lang="ru-RU" altLang="ru-RU" sz="1700" dirty="0" smtClean="0">
                <a:solidFill>
                  <a:schemeClr val="tx2">
                    <a:lumMod val="50000"/>
                  </a:schemeClr>
                </a:solidFill>
                <a:latin typeface="Arial" panose="020B0604020202020204" pitchFamily="34" charset="0"/>
                <a:cs typeface="Arial" panose="020B0604020202020204" pitchFamily="34" charset="0"/>
              </a:rPr>
              <a:t>                        танцую </a:t>
            </a:r>
            <a:r>
              <a:rPr lang="ru-RU" altLang="ru-RU" sz="1700" dirty="0">
                <a:solidFill>
                  <a:schemeClr val="tx2">
                    <a:lumMod val="50000"/>
                  </a:schemeClr>
                </a:solidFill>
                <a:latin typeface="Arial" panose="020B0604020202020204" pitchFamily="34" charset="0"/>
                <a:cs typeface="Arial" panose="020B0604020202020204" pitchFamily="34" charset="0"/>
              </a:rPr>
              <a:t>с нею; ее красавец старик-отец ласково берет ее и идет мазурку. И наутро, после влюбленной бессонной ночи, звуки барабана, и сквозь строй гонит татарина, и воинский начальник велит больней бить</a:t>
            </a:r>
            <a:r>
              <a:rPr lang="ru-RU" altLang="ru-RU" sz="1700" dirty="0" smtClean="0">
                <a:solidFill>
                  <a:schemeClr val="tx2">
                    <a:lumMod val="50000"/>
                  </a:schemeClr>
                </a:solidFill>
                <a:latin typeface="Arial" panose="020B0604020202020204" pitchFamily="34" charset="0"/>
                <a:cs typeface="Arial" panose="020B0604020202020204" pitchFamily="34" charset="0"/>
              </a:rPr>
              <a:t>. 9 августа. Написал </a:t>
            </a:r>
            <a:r>
              <a:rPr lang="ru-RU" altLang="ru-RU" sz="1700" dirty="0">
                <a:solidFill>
                  <a:schemeClr val="tx2">
                    <a:lumMod val="50000"/>
                  </a:schemeClr>
                </a:solidFill>
                <a:latin typeface="Arial" panose="020B0604020202020204" pitchFamily="34" charset="0"/>
                <a:cs typeface="Arial" panose="020B0604020202020204" pitchFamily="34" charset="0"/>
              </a:rPr>
              <a:t>в один </a:t>
            </a:r>
            <a:r>
              <a:rPr lang="ru-RU" altLang="ru-RU" sz="1700" dirty="0" smtClean="0">
                <a:solidFill>
                  <a:schemeClr val="tx2">
                    <a:lumMod val="50000"/>
                  </a:schemeClr>
                </a:solidFill>
                <a:latin typeface="Arial" panose="020B0604020202020204" pitchFamily="34" charset="0"/>
                <a:cs typeface="Arial" panose="020B0604020202020204" pitchFamily="34" charset="0"/>
              </a:rPr>
              <a:t>день «</a:t>
            </a:r>
            <a:r>
              <a:rPr lang="ru-RU" altLang="ru-RU" sz="1700" dirty="0">
                <a:solidFill>
                  <a:schemeClr val="tx2">
                    <a:lumMod val="50000"/>
                  </a:schemeClr>
                </a:solidFill>
                <a:latin typeface="Arial" panose="020B0604020202020204" pitchFamily="34" charset="0"/>
                <a:cs typeface="Arial" panose="020B0604020202020204" pitchFamily="34" charset="0"/>
              </a:rPr>
              <a:t>Дочь и отец». Не дурно.                </a:t>
            </a:r>
          </a:p>
        </p:txBody>
      </p:sp>
      <p:pic>
        <p:nvPicPr>
          <p:cNvPr id="29703" name="Picture 7" descr="Рисунок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6655" y="614314"/>
            <a:ext cx="1224135"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2000" fill="hold"/>
                                        <p:tgtEl>
                                          <p:spTgt spid="29703"/>
                                        </p:tgtEl>
                                        <p:attrNameLst>
                                          <p:attrName>ppt_w</p:attrName>
                                        </p:attrNameLst>
                                      </p:cBhvr>
                                      <p:tavLst>
                                        <p:tav tm="0">
                                          <p:val>
                                            <p:fltVal val="0"/>
                                          </p:val>
                                        </p:tav>
                                        <p:tav tm="100000">
                                          <p:val>
                                            <p:strVal val="#ppt_w"/>
                                          </p:val>
                                        </p:tav>
                                      </p:tavLst>
                                    </p:anim>
                                    <p:anim calcmode="lin" valueType="num">
                                      <p:cBhvr>
                                        <p:cTn id="8" dur="2000" fill="hold"/>
                                        <p:tgtEl>
                                          <p:spTgt spid="29703"/>
                                        </p:tgtEl>
                                        <p:attrNameLst>
                                          <p:attrName>ppt_h</p:attrName>
                                        </p:attrNameLst>
                                      </p:cBhvr>
                                      <p:tavLst>
                                        <p:tav tm="0">
                                          <p:val>
                                            <p:fltVal val="0"/>
                                          </p:val>
                                        </p:tav>
                                        <p:tav tm="100000">
                                          <p:val>
                                            <p:strVal val="#ppt_h"/>
                                          </p:val>
                                        </p:tav>
                                      </p:tavLst>
                                    </p:anim>
                                    <p:animEffect transition="in" filter="fade">
                                      <p:cBhvr>
                                        <p:cTn id="9" dur="2000"/>
                                        <p:tgtEl>
                                          <p:spTgt spid="29703"/>
                                        </p:tgtEl>
                                      </p:cBhvr>
                                    </p:animEffect>
                                  </p:childTnLst>
                                </p:cTn>
                              </p:par>
                            </p:childTnLst>
                          </p:cTn>
                        </p:par>
                        <p:par>
                          <p:cTn id="10" fill="hold" nodeType="afterGroup">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fade">
                                      <p:cBhvr>
                                        <p:cTn id="13" dur="2000"/>
                                        <p:tgtEl>
                                          <p:spTgt spid="29698"/>
                                        </p:tgtEl>
                                      </p:cBhvr>
                                    </p:animEffect>
                                    <p:anim calcmode="lin" valueType="num">
                                      <p:cBhvr>
                                        <p:cTn id="14" dur="2000" fill="hold"/>
                                        <p:tgtEl>
                                          <p:spTgt spid="29698"/>
                                        </p:tgtEl>
                                        <p:attrNameLst>
                                          <p:attrName>ppt_x</p:attrName>
                                        </p:attrNameLst>
                                      </p:cBhvr>
                                      <p:tavLst>
                                        <p:tav tm="0">
                                          <p:val>
                                            <p:strVal val="#ppt_x"/>
                                          </p:val>
                                        </p:tav>
                                        <p:tav tm="100000">
                                          <p:val>
                                            <p:strVal val="#ppt_x"/>
                                          </p:val>
                                        </p:tav>
                                      </p:tavLst>
                                    </p:anim>
                                    <p:anim calcmode="lin" valueType="num">
                                      <p:cBhvr>
                                        <p:cTn id="15" dur="2000" fill="hold"/>
                                        <p:tgtEl>
                                          <p:spTgt spid="2969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8" presetClass="entr" presetSubtype="6" fill="hold" grpId="0" nodeType="afterEffect">
                                  <p:stCondLst>
                                    <p:cond delay="0"/>
                                  </p:stCondLst>
                                  <p:childTnLst>
                                    <p:set>
                                      <p:cBhvr>
                                        <p:cTn id="18" dur="1" fill="hold">
                                          <p:stCondLst>
                                            <p:cond delay="0"/>
                                          </p:stCondLst>
                                        </p:cTn>
                                        <p:tgtEl>
                                          <p:spTgt spid="29702"/>
                                        </p:tgtEl>
                                        <p:attrNameLst>
                                          <p:attrName>style.visibility</p:attrName>
                                        </p:attrNameLst>
                                      </p:cBhvr>
                                      <p:to>
                                        <p:strVal val="visible"/>
                                      </p:to>
                                    </p:set>
                                    <p:animEffect transition="in" filter="strips(downRight)">
                                      <p:cBhvr>
                                        <p:cTn id="19"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904" y="102424"/>
            <a:ext cx="5167164" cy="369332"/>
          </a:xfrm>
        </p:spPr>
        <p:txBody>
          <a:bodyPr/>
          <a:lstStyle/>
          <a:p>
            <a:pPr algn="ctr"/>
            <a:r>
              <a:rPr lang="ru-RU" sz="2400" dirty="0" smtClean="0"/>
              <a:t>ИДЕЯ РАССКАЗА</a:t>
            </a:r>
            <a:endParaRPr lang="ru-RU" dirty="0"/>
          </a:p>
        </p:txBody>
      </p:sp>
      <p:sp>
        <p:nvSpPr>
          <p:cNvPr id="4" name="Текст 3"/>
          <p:cNvSpPr>
            <a:spLocks noGrp="1"/>
          </p:cNvSpPr>
          <p:nvPr>
            <p:ph type="body" idx="1"/>
          </p:nvPr>
        </p:nvSpPr>
        <p:spPr>
          <a:xfrm>
            <a:off x="148183" y="614313"/>
            <a:ext cx="3960440" cy="2431435"/>
          </a:xfrm>
          <a:solidFill>
            <a:schemeClr val="accent6">
              <a:lumMod val="20000"/>
              <a:lumOff val="80000"/>
            </a:schemeClr>
          </a:solidFill>
          <a:ln>
            <a:solidFill>
              <a:schemeClr val="accent2">
                <a:lumMod val="50000"/>
              </a:schemeClr>
            </a:solidFill>
          </a:ln>
        </p:spPr>
        <p:txBody>
          <a:bodyPr/>
          <a:lstStyle/>
          <a:p>
            <a:pPr algn="l"/>
            <a:r>
              <a:rPr lang="ru-RU" sz="1600" i="0" dirty="0" smtClean="0">
                <a:solidFill>
                  <a:schemeClr val="tx2">
                    <a:lumMod val="50000"/>
                  </a:schemeClr>
                </a:solidFill>
              </a:rPr>
              <a:t>     Главная </a:t>
            </a:r>
            <a:r>
              <a:rPr lang="ru-RU" sz="1600" i="0" dirty="0">
                <a:solidFill>
                  <a:schemeClr val="tx2">
                    <a:lumMod val="50000"/>
                  </a:schemeClr>
                </a:solidFill>
              </a:rPr>
              <a:t>идея рассказа Толстого – страстный протест против лицемерия и насилия, против унижения достоинства человека</a:t>
            </a:r>
            <a:r>
              <a:rPr lang="ru-RU" sz="1600" i="0" dirty="0" smtClean="0">
                <a:solidFill>
                  <a:schemeClr val="tx2">
                    <a:lumMod val="50000"/>
                  </a:schemeClr>
                </a:solidFill>
              </a:rPr>
              <a:t>.</a:t>
            </a:r>
            <a:r>
              <a:rPr lang="ru-RU" sz="1600" i="0" dirty="0" smtClean="0"/>
              <a:t> </a:t>
            </a:r>
            <a:r>
              <a:rPr lang="ru-RU" sz="1600" i="0" dirty="0"/>
              <a:t>Толстой подчеркивает</a:t>
            </a:r>
            <a:r>
              <a:rPr lang="ru-RU" sz="1600" i="0" dirty="0" smtClean="0"/>
              <a:t>,</a:t>
            </a:r>
            <a:r>
              <a:rPr lang="ru-RU" sz="1600" i="0" dirty="0"/>
              <a:t> </a:t>
            </a:r>
            <a:r>
              <a:rPr lang="ru-RU" sz="1600" i="0" dirty="0" smtClean="0"/>
              <a:t>что наказание </a:t>
            </a:r>
            <a:r>
              <a:rPr lang="ru-RU" sz="1600" i="0" dirty="0"/>
              <a:t>не соответствует «преступлению</a:t>
            </a:r>
            <a:r>
              <a:rPr lang="ru-RU" sz="1600" i="0" dirty="0" smtClean="0"/>
              <a:t>», </a:t>
            </a:r>
            <a:r>
              <a:rPr lang="ru-RU" sz="1600" i="0" dirty="0"/>
              <a:t>что наказание </a:t>
            </a:r>
            <a:r>
              <a:rPr lang="ru-RU" sz="1600" i="0" dirty="0" smtClean="0"/>
              <a:t>        может </a:t>
            </a:r>
            <a:r>
              <a:rPr lang="ru-RU" sz="1600" i="0" dirty="0"/>
              <a:t>быть </a:t>
            </a:r>
            <a:r>
              <a:rPr lang="ru-RU" sz="1600" i="0" dirty="0" smtClean="0"/>
              <a:t>преступнее </a:t>
            </a:r>
            <a:r>
              <a:rPr lang="ru-RU" sz="1600" i="0" dirty="0"/>
              <a:t>самого «преступления</a:t>
            </a:r>
            <a:r>
              <a:rPr lang="ru-RU" sz="1600" i="0" dirty="0" smtClean="0"/>
              <a:t>», </a:t>
            </a:r>
            <a:r>
              <a:rPr lang="ru-RU" sz="1600" i="0" dirty="0" smtClean="0"/>
              <a:t>и </a:t>
            </a:r>
            <a:r>
              <a:rPr lang="ru-RU" sz="1600" i="0" dirty="0"/>
              <a:t>протестует </a:t>
            </a:r>
            <a:r>
              <a:rPr lang="ru-RU" sz="1600" i="0" dirty="0" smtClean="0"/>
              <a:t>             против </a:t>
            </a:r>
            <a:r>
              <a:rPr lang="ru-RU" sz="1600" i="0" dirty="0"/>
              <a:t>этого.</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543" y="1622425"/>
            <a:ext cx="2071271"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2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0904" y="102424"/>
            <a:ext cx="5167164" cy="369332"/>
          </a:xfrm>
        </p:spPr>
        <p:txBody>
          <a:bodyPr/>
          <a:lstStyle/>
          <a:p>
            <a:pPr algn="ctr" eaLnBrk="1" hangingPunct="1">
              <a:defRPr/>
            </a:pPr>
            <a:r>
              <a:rPr lang="ru-RU" sz="2400" b="1" dirty="0" smtClean="0">
                <a:latin typeface="Arial" panose="020B0604020202020204" pitchFamily="34" charset="0"/>
                <a:cs typeface="Arial" panose="020B0604020202020204" pitchFamily="34" charset="0"/>
              </a:rPr>
              <a:t>ОСОБЕННОСТИ КОМПОЗИЦИИ</a:t>
            </a:r>
          </a:p>
        </p:txBody>
      </p:sp>
      <p:sp>
        <p:nvSpPr>
          <p:cNvPr id="6" name="Содержимое 5"/>
          <p:cNvSpPr>
            <a:spLocks noGrp="1"/>
          </p:cNvSpPr>
          <p:nvPr>
            <p:ph type="body" idx="1"/>
          </p:nvPr>
        </p:nvSpPr>
        <p:spPr>
          <a:xfrm>
            <a:off x="148183" y="614313"/>
            <a:ext cx="4896284" cy="2421882"/>
          </a:xfrm>
          <a:prstGeom prst="rect">
            <a:avLst/>
          </a:prstGeom>
        </p:spPr>
        <p:txBody>
          <a:bodyPr lIns="51499" tIns="25750" rIns="51499" bIns="25750"/>
          <a:lstStyle/>
          <a:p>
            <a:pPr algn="ctr" eaLnBrk="1" hangingPunct="1">
              <a:buClr>
                <a:srgbClr val="FFFF00"/>
              </a:buClr>
              <a:defRPr/>
            </a:pPr>
            <a:r>
              <a:rPr lang="ru-RU" sz="2000" i="0" dirty="0">
                <a:solidFill>
                  <a:schemeClr val="tx2">
                    <a:lumMod val="50000"/>
                  </a:schemeClr>
                </a:solidFill>
                <a:latin typeface="Arial" panose="020B0604020202020204" pitchFamily="34" charset="0"/>
                <a:cs typeface="Arial" panose="020B0604020202020204" pitchFamily="34" charset="0"/>
              </a:rPr>
              <a:t>Тип композиции </a:t>
            </a:r>
            <a:r>
              <a:rPr lang="ru-RU" sz="2000" i="0" dirty="0" smtClean="0">
                <a:solidFill>
                  <a:schemeClr val="tx2">
                    <a:lumMod val="50000"/>
                  </a:schemeClr>
                </a:solidFill>
                <a:latin typeface="Arial" panose="020B0604020202020204" pitchFamily="34" charset="0"/>
                <a:cs typeface="Arial" panose="020B0604020202020204" pitchFamily="34" charset="0"/>
              </a:rPr>
              <a:t>– </a:t>
            </a:r>
            <a:r>
              <a:rPr lang="ru-RU" sz="2000" i="0" u="sng" dirty="0">
                <a:solidFill>
                  <a:schemeClr val="accent2">
                    <a:lumMod val="50000"/>
                  </a:schemeClr>
                </a:solidFill>
                <a:latin typeface="Arial" panose="020B0604020202020204" pitchFamily="34" charset="0"/>
                <a:cs typeface="Arial" panose="020B0604020202020204" pitchFamily="34" charset="0"/>
              </a:rPr>
              <a:t>рассказ в рассказе</a:t>
            </a:r>
          </a:p>
          <a:p>
            <a:pPr algn="ctr" eaLnBrk="1" hangingPunct="1">
              <a:buClr>
                <a:srgbClr val="FFFF00"/>
              </a:buClr>
              <a:defRPr/>
            </a:pPr>
            <a:r>
              <a:rPr lang="ru-RU" sz="2000" i="0" dirty="0">
                <a:solidFill>
                  <a:schemeClr val="tx2">
                    <a:lumMod val="50000"/>
                  </a:schemeClr>
                </a:solidFill>
                <a:latin typeface="Arial" panose="020B0604020202020204" pitchFamily="34" charset="0"/>
                <a:cs typeface="Arial" panose="020B0604020202020204" pitchFamily="34" charset="0"/>
              </a:rPr>
              <a:t>Внезапное начало</a:t>
            </a:r>
          </a:p>
          <a:p>
            <a:pPr algn="ctr" eaLnBrk="1" hangingPunct="1">
              <a:buClr>
                <a:srgbClr val="FFFF00"/>
              </a:buClr>
              <a:defRPr/>
            </a:pPr>
            <a:r>
              <a:rPr lang="ru-RU" sz="2000" i="0" dirty="0">
                <a:solidFill>
                  <a:schemeClr val="tx2">
                    <a:lumMod val="50000"/>
                  </a:schemeClr>
                </a:solidFill>
                <a:latin typeface="Arial" panose="020B0604020202020204" pitchFamily="34" charset="0"/>
                <a:cs typeface="Arial" panose="020B0604020202020204" pitchFamily="34" charset="0"/>
              </a:rPr>
              <a:t>2 главных события:</a:t>
            </a:r>
          </a:p>
          <a:p>
            <a:pPr eaLnBrk="1" hangingPunct="1">
              <a:buClr>
                <a:srgbClr val="FFFF00"/>
              </a:buClr>
              <a:buFont typeface="Wingdings" pitchFamily="2" charset="2"/>
              <a:buNone/>
              <a:defRPr/>
            </a:pPr>
            <a:r>
              <a:rPr lang="ru-RU" sz="2000" i="0" dirty="0">
                <a:solidFill>
                  <a:schemeClr val="tx2">
                    <a:lumMod val="50000"/>
                  </a:schemeClr>
                </a:solidFill>
                <a:latin typeface="Arial" panose="020B0604020202020204" pitchFamily="34" charset="0"/>
                <a:cs typeface="Arial" panose="020B0604020202020204" pitchFamily="34" charset="0"/>
              </a:rPr>
              <a:t>  </a:t>
            </a:r>
            <a:r>
              <a:rPr lang="ru-RU" sz="2000" i="0" dirty="0" smtClean="0">
                <a:solidFill>
                  <a:schemeClr val="accent2">
                    <a:lumMod val="50000"/>
                  </a:schemeClr>
                </a:solidFill>
                <a:latin typeface="Arial" panose="020B0604020202020204" pitchFamily="34" charset="0"/>
                <a:cs typeface="Arial" panose="020B0604020202020204" pitchFamily="34" charset="0"/>
              </a:rPr>
              <a:t>-  бал у губернского </a:t>
            </a:r>
          </a:p>
          <a:p>
            <a:pPr eaLnBrk="1" hangingPunct="1">
              <a:buClr>
                <a:srgbClr val="FFFF00"/>
              </a:buClr>
              <a:buFont typeface="Wingdings" pitchFamily="2" charset="2"/>
              <a:buNone/>
              <a:defRPr/>
            </a:pPr>
            <a:r>
              <a:rPr lang="ru-RU" sz="2000" i="0" dirty="0">
                <a:solidFill>
                  <a:schemeClr val="accent2">
                    <a:lumMod val="50000"/>
                  </a:schemeClr>
                </a:solidFill>
                <a:latin typeface="Arial" panose="020B0604020202020204" pitchFamily="34" charset="0"/>
                <a:cs typeface="Arial" panose="020B0604020202020204" pitchFamily="34" charset="0"/>
              </a:rPr>
              <a:t> </a:t>
            </a:r>
            <a:r>
              <a:rPr lang="ru-RU" sz="2000" i="0" dirty="0" smtClean="0">
                <a:solidFill>
                  <a:schemeClr val="accent2">
                    <a:lumMod val="50000"/>
                  </a:schemeClr>
                </a:solidFill>
                <a:latin typeface="Arial" panose="020B0604020202020204" pitchFamily="34" charset="0"/>
                <a:cs typeface="Arial" panose="020B0604020202020204" pitchFamily="34" charset="0"/>
              </a:rPr>
              <a:t>    предводителя</a:t>
            </a:r>
          </a:p>
          <a:p>
            <a:pPr eaLnBrk="1" hangingPunct="1">
              <a:buClr>
                <a:srgbClr val="FFFF00"/>
              </a:buClr>
              <a:buFont typeface="Wingdings" pitchFamily="2" charset="2"/>
              <a:buNone/>
              <a:defRPr/>
            </a:pPr>
            <a:r>
              <a:rPr lang="ru-RU" sz="2000" i="0" dirty="0">
                <a:solidFill>
                  <a:schemeClr val="accent2">
                    <a:lumMod val="50000"/>
                  </a:schemeClr>
                </a:solidFill>
                <a:latin typeface="Arial" panose="020B0604020202020204" pitchFamily="34" charset="0"/>
                <a:cs typeface="Arial" panose="020B0604020202020204" pitchFamily="34" charset="0"/>
              </a:rPr>
              <a:t>  </a:t>
            </a:r>
            <a:r>
              <a:rPr lang="ru-RU" sz="2000" i="0" dirty="0" smtClean="0">
                <a:solidFill>
                  <a:schemeClr val="accent2">
                    <a:lumMod val="50000"/>
                  </a:schemeClr>
                </a:solidFill>
                <a:latin typeface="Arial" panose="020B0604020202020204" pitchFamily="34" charset="0"/>
                <a:cs typeface="Arial" panose="020B0604020202020204" pitchFamily="34" charset="0"/>
              </a:rPr>
              <a:t>-  сцена наказания </a:t>
            </a:r>
          </a:p>
          <a:p>
            <a:pPr eaLnBrk="1" hangingPunct="1">
              <a:buClr>
                <a:srgbClr val="FFFF00"/>
              </a:buClr>
              <a:buFont typeface="Wingdings" pitchFamily="2" charset="2"/>
              <a:buNone/>
              <a:defRPr/>
            </a:pPr>
            <a:r>
              <a:rPr lang="ru-RU" sz="2000" i="0" dirty="0">
                <a:solidFill>
                  <a:schemeClr val="accent2">
                    <a:lumMod val="50000"/>
                  </a:schemeClr>
                </a:solidFill>
                <a:latin typeface="Arial" panose="020B0604020202020204" pitchFamily="34" charset="0"/>
                <a:cs typeface="Arial" panose="020B0604020202020204" pitchFamily="34" charset="0"/>
              </a:rPr>
              <a:t> </a:t>
            </a:r>
            <a:r>
              <a:rPr lang="ru-RU" sz="2000" i="0" dirty="0" smtClean="0">
                <a:solidFill>
                  <a:schemeClr val="accent2">
                    <a:lumMod val="50000"/>
                  </a:schemeClr>
                </a:solidFill>
                <a:latin typeface="Arial" panose="020B0604020202020204" pitchFamily="34" charset="0"/>
                <a:cs typeface="Arial" panose="020B0604020202020204" pitchFamily="34" charset="0"/>
              </a:rPr>
              <a:t>    солдата</a:t>
            </a:r>
            <a:endParaRPr lang="ru-RU" sz="2000" i="0" dirty="0">
              <a:solidFill>
                <a:schemeClr val="accent2">
                  <a:lumMod val="50000"/>
                </a:schemeClr>
              </a:solidFill>
              <a:latin typeface="Arial" panose="020B0604020202020204" pitchFamily="34" charset="0"/>
              <a:cs typeface="Arial" panose="020B0604020202020204" pitchFamily="34" charset="0"/>
            </a:endParaRPr>
          </a:p>
          <a:p>
            <a:pPr eaLnBrk="1" hangingPunct="1">
              <a:buClr>
                <a:srgbClr val="FFFF00"/>
              </a:buClr>
              <a:buFont typeface="Wingdings" pitchFamily="2" charset="2"/>
              <a:buNone/>
              <a:defRPr/>
            </a:pPr>
            <a:r>
              <a:rPr lang="ru-RU" dirty="0" smtClean="0">
                <a:solidFill>
                  <a:srgbClr val="FFFF00"/>
                </a:solidFill>
                <a:latin typeface="Georgia" pitchFamily="18" charset="0"/>
              </a:rPr>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0631" y="999767"/>
            <a:ext cx="1440161" cy="127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t21.jpg"/>
          <p:cNvPicPr>
            <a:picLocks noChangeAspect="1"/>
          </p:cNvPicPr>
          <p:nvPr/>
        </p:nvPicPr>
        <p:blipFill>
          <a:blip r:embed="rId4"/>
          <a:stretch>
            <a:fillRect/>
          </a:stretch>
        </p:blipFill>
        <p:spPr>
          <a:xfrm>
            <a:off x="2639268" y="1909844"/>
            <a:ext cx="1541363" cy="1152741"/>
          </a:xfrm>
          <a:prstGeom prst="rect">
            <a:avLst/>
          </a:prstGeom>
        </p:spPr>
      </p:pic>
    </p:spTree>
    <p:extLst>
      <p:ext uri="{BB962C8B-B14F-4D97-AF65-F5344CB8AC3E}">
        <p14:creationId xmlns:p14="http://schemas.microsoft.com/office/powerpoint/2010/main" val="150855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3476</TotalTime>
  <Words>1203</Words>
  <Application>Microsoft Office PowerPoint</Application>
  <PresentationFormat>Произвольный</PresentationFormat>
  <Paragraphs>132</Paragraphs>
  <Slides>25</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Georgia</vt:lpstr>
      <vt:lpstr>Tahoma</vt:lpstr>
      <vt:lpstr>Wingdings</vt:lpstr>
      <vt:lpstr>Office Theme</vt:lpstr>
      <vt:lpstr>Литература </vt:lpstr>
      <vt:lpstr>РАССКАЗ «ПОСЛЕ БАЛА»</vt:lpstr>
      <vt:lpstr>С ЧЕГО НАЧИНАЕТСЯ РАССКАЗ?</vt:lpstr>
      <vt:lpstr>9,49-10,40</vt:lpstr>
      <vt:lpstr>ИСТОРИЯ СОЗДАНИЯ РАССКАЗА</vt:lpstr>
      <vt:lpstr>ИСТОРИЯ СОЗДАНИЯ РАССКАЗА</vt:lpstr>
      <vt:lpstr>ИЗ ДНЕВНИКА Л.Н.ТОЛСТОГО 1903 Г.</vt:lpstr>
      <vt:lpstr>ИДЕЯ РАССКАЗА</vt:lpstr>
      <vt:lpstr>ОСОБЕННОСТИ КОМПОЗИЦИИ</vt:lpstr>
      <vt:lpstr>СМЫСЛ НАЗВАНИЯ РАССКАЗА</vt:lpstr>
      <vt:lpstr>ХУДОЖЕСТВЕННЫЕ ПРИЁМЫ </vt:lpstr>
      <vt:lpstr>АНТИТЕЗА</vt:lpstr>
      <vt:lpstr>Презентация PowerPoint</vt:lpstr>
      <vt:lpstr>Презентация PowerPoint</vt:lpstr>
      <vt:lpstr>Презентация PowerPoint</vt:lpstr>
      <vt:lpstr>Презентация PowerPoint</vt:lpstr>
      <vt:lpstr>СМЫСЛ ХУДОЖЕСТВЕННЫХ ДЕТАЛЕЙ</vt:lpstr>
      <vt:lpstr>Презентация PowerPoint</vt:lpstr>
      <vt:lpstr>     Почему писатель так подробно рассказывает, как дергалось тело от ударов, как падало то назад, то вперед, как шлепали ноги по талому снегу, как досталось от полковника тому, кто слабо ударил по человеку?</vt:lpstr>
      <vt:lpstr>Почему герой не вступился за татарина?</vt:lpstr>
      <vt:lpstr>Презентация PowerPoint</vt:lpstr>
      <vt:lpstr>«Сцена экзекуции – кривое зеркало бального ритуала». Докажем…</vt:lpstr>
      <vt:lpstr>Презентация PowerPoint</vt:lpstr>
      <vt:lpstr>Презентация PowerPoint</vt:lpstr>
      <vt:lpstr>САМОСТОЯТЕЛЬНАЯ РАБОТА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Литература </dc:title>
  <cp:lastModifiedBy>Lenova 330 pro A6</cp:lastModifiedBy>
  <cp:revision>353</cp:revision>
  <dcterms:created xsi:type="dcterms:W3CDTF">2020-04-13T08:05:16Z</dcterms:created>
  <dcterms:modified xsi:type="dcterms:W3CDTF">2020-11-02T09:46:59Z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