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339" r:id="rId3"/>
    <p:sldId id="335" r:id="rId4"/>
    <p:sldId id="358" r:id="rId5"/>
    <p:sldId id="343" r:id="rId6"/>
    <p:sldId id="345" r:id="rId7"/>
    <p:sldId id="341" r:id="rId8"/>
    <p:sldId id="344" r:id="rId9"/>
    <p:sldId id="340" r:id="rId10"/>
    <p:sldId id="333" r:id="rId11"/>
    <p:sldId id="349" r:id="rId12"/>
    <p:sldId id="348" r:id="rId13"/>
    <p:sldId id="346" r:id="rId14"/>
    <p:sldId id="347" r:id="rId15"/>
    <p:sldId id="354" r:id="rId16"/>
    <p:sldId id="360" r:id="rId17"/>
    <p:sldId id="351" r:id="rId18"/>
    <p:sldId id="350" r:id="rId19"/>
    <p:sldId id="352" r:id="rId20"/>
    <p:sldId id="334" r:id="rId21"/>
    <p:sldId id="355" r:id="rId22"/>
    <p:sldId id="357" r:id="rId23"/>
    <p:sldId id="356" r:id="rId24"/>
    <p:sldId id="359" r:id="rId25"/>
    <p:sldId id="301" r:id="rId26"/>
  </p:sldIdLst>
  <p:sldSz cx="5768975"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595" autoAdjust="0"/>
  </p:normalViewPr>
  <p:slideViewPr>
    <p:cSldViewPr>
      <p:cViewPr varScale="1">
        <p:scale>
          <a:sx n="142" d="100"/>
          <a:sy n="142" d="100"/>
        </p:scale>
        <p:origin x="822" y="108"/>
      </p:cViewPr>
      <p:guideLst>
        <p:guide orient="horz" pos="2880"/>
        <p:guide pos="216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2B939DB4-9260-451B-A13E-BCAF69CD3BF7}" type="datetimeFigureOut">
              <a:rPr lang="ru-RU" smtClean="0"/>
              <a:pPr/>
              <a:t>02.11.2020</a:t>
            </a:fld>
            <a:endParaRPr lang="ru-RU"/>
          </a:p>
        </p:txBody>
      </p:sp>
      <p:sp>
        <p:nvSpPr>
          <p:cNvPr id="4" name="Образ слайда 3"/>
          <p:cNvSpPr>
            <a:spLocks noGrp="1" noRot="1" noChangeAspect="1"/>
          </p:cNvSpPr>
          <p:nvPr>
            <p:ph type="sldImg" idx="2"/>
          </p:nvPr>
        </p:nvSpPr>
        <p:spPr>
          <a:xfrm>
            <a:off x="1800225" y="242888"/>
            <a:ext cx="2165350"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295019F1-A6E5-475D-98B1-42519B9E81AB}" type="slidenum">
              <a:rPr lang="ru-RU" smtClean="0"/>
              <a:pPr/>
              <a:t>‹#›</a:t>
            </a:fld>
            <a:endParaRPr lang="ru-RU"/>
          </a:p>
        </p:txBody>
      </p:sp>
    </p:spTree>
    <p:extLst>
      <p:ext uri="{BB962C8B-B14F-4D97-AF65-F5344CB8AC3E}">
        <p14:creationId xmlns:p14="http://schemas.microsoft.com/office/powerpoint/2010/main" val="1540948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xfrm>
            <a:off x="1801813" y="242888"/>
            <a:ext cx="2162175" cy="12176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smtClean="0"/>
          </a:p>
        </p:txBody>
      </p:sp>
      <p:sp>
        <p:nvSpPr>
          <p:cNvPr id="2662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418281" indent="-160877" eaLnBrk="0" hangingPunct="0">
              <a:defRPr>
                <a:solidFill>
                  <a:schemeClr val="tx1"/>
                </a:solidFill>
                <a:latin typeface="Tahoma" charset="0"/>
              </a:defRPr>
            </a:lvl2pPr>
            <a:lvl3pPr marL="643509" indent="-128702" eaLnBrk="0" hangingPunct="0">
              <a:defRPr>
                <a:solidFill>
                  <a:schemeClr val="tx1"/>
                </a:solidFill>
                <a:latin typeface="Tahoma" charset="0"/>
              </a:defRPr>
            </a:lvl3pPr>
            <a:lvl4pPr marL="900913" indent="-128702" eaLnBrk="0" hangingPunct="0">
              <a:defRPr>
                <a:solidFill>
                  <a:schemeClr val="tx1"/>
                </a:solidFill>
                <a:latin typeface="Tahoma" charset="0"/>
              </a:defRPr>
            </a:lvl4pPr>
            <a:lvl5pPr marL="1158316" indent="-128702" eaLnBrk="0" hangingPunct="0">
              <a:defRPr>
                <a:solidFill>
                  <a:schemeClr val="tx1"/>
                </a:solidFill>
                <a:latin typeface="Tahoma" charset="0"/>
              </a:defRPr>
            </a:lvl5pPr>
            <a:lvl6pPr marL="1415720" indent="-128702" eaLnBrk="0" fontAlgn="base" hangingPunct="0">
              <a:spcBef>
                <a:spcPct val="0"/>
              </a:spcBef>
              <a:spcAft>
                <a:spcPct val="0"/>
              </a:spcAft>
              <a:defRPr>
                <a:solidFill>
                  <a:schemeClr val="tx1"/>
                </a:solidFill>
                <a:latin typeface="Tahoma" charset="0"/>
              </a:defRPr>
            </a:lvl6pPr>
            <a:lvl7pPr marL="1673123" indent="-128702" eaLnBrk="0" fontAlgn="base" hangingPunct="0">
              <a:spcBef>
                <a:spcPct val="0"/>
              </a:spcBef>
              <a:spcAft>
                <a:spcPct val="0"/>
              </a:spcAft>
              <a:defRPr>
                <a:solidFill>
                  <a:schemeClr val="tx1"/>
                </a:solidFill>
                <a:latin typeface="Tahoma" charset="0"/>
              </a:defRPr>
            </a:lvl7pPr>
            <a:lvl8pPr marL="1930527" indent="-128702" eaLnBrk="0" fontAlgn="base" hangingPunct="0">
              <a:spcBef>
                <a:spcPct val="0"/>
              </a:spcBef>
              <a:spcAft>
                <a:spcPct val="0"/>
              </a:spcAft>
              <a:defRPr>
                <a:solidFill>
                  <a:schemeClr val="tx1"/>
                </a:solidFill>
                <a:latin typeface="Tahoma" charset="0"/>
              </a:defRPr>
            </a:lvl8pPr>
            <a:lvl9pPr marL="2187931" indent="-128702" eaLnBrk="0" fontAlgn="base" hangingPunct="0">
              <a:spcBef>
                <a:spcPct val="0"/>
              </a:spcBef>
              <a:spcAft>
                <a:spcPct val="0"/>
              </a:spcAft>
              <a:defRPr>
                <a:solidFill>
                  <a:schemeClr val="tx1"/>
                </a:solidFill>
                <a:latin typeface="Tahoma" charset="0"/>
              </a:defRPr>
            </a:lvl9pPr>
          </a:lstStyle>
          <a:p>
            <a:pPr eaLnBrk="1" hangingPunct="1"/>
            <a:fld id="{CF07536E-8BBF-412B-B441-9608B322D09C}" type="slidenum">
              <a:rPr lang="ru-RU" altLang="ru-RU"/>
              <a:pPr eaLnBrk="1" hangingPunct="1"/>
              <a:t>2</a:t>
            </a:fld>
            <a:endParaRPr lang="ru-RU" alt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xfrm>
            <a:off x="1801813" y="242888"/>
            <a:ext cx="2162175" cy="12176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ru-RU" altLang="ru-RU" smtClean="0"/>
          </a:p>
        </p:txBody>
      </p:sp>
      <p:sp>
        <p:nvSpPr>
          <p:cNvPr id="2867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418281" indent="-160877" eaLnBrk="0" hangingPunct="0">
              <a:defRPr>
                <a:solidFill>
                  <a:schemeClr val="tx1"/>
                </a:solidFill>
                <a:latin typeface="Tahoma" charset="0"/>
              </a:defRPr>
            </a:lvl2pPr>
            <a:lvl3pPr marL="643509" indent="-128702" eaLnBrk="0" hangingPunct="0">
              <a:defRPr>
                <a:solidFill>
                  <a:schemeClr val="tx1"/>
                </a:solidFill>
                <a:latin typeface="Tahoma" charset="0"/>
              </a:defRPr>
            </a:lvl3pPr>
            <a:lvl4pPr marL="900913" indent="-128702" eaLnBrk="0" hangingPunct="0">
              <a:defRPr>
                <a:solidFill>
                  <a:schemeClr val="tx1"/>
                </a:solidFill>
                <a:latin typeface="Tahoma" charset="0"/>
              </a:defRPr>
            </a:lvl4pPr>
            <a:lvl5pPr marL="1158316" indent="-128702" eaLnBrk="0" hangingPunct="0">
              <a:defRPr>
                <a:solidFill>
                  <a:schemeClr val="tx1"/>
                </a:solidFill>
                <a:latin typeface="Tahoma" charset="0"/>
              </a:defRPr>
            </a:lvl5pPr>
            <a:lvl6pPr marL="1415720" indent="-128702" eaLnBrk="0" fontAlgn="base" hangingPunct="0">
              <a:spcBef>
                <a:spcPct val="0"/>
              </a:spcBef>
              <a:spcAft>
                <a:spcPct val="0"/>
              </a:spcAft>
              <a:defRPr>
                <a:solidFill>
                  <a:schemeClr val="tx1"/>
                </a:solidFill>
                <a:latin typeface="Tahoma" charset="0"/>
              </a:defRPr>
            </a:lvl6pPr>
            <a:lvl7pPr marL="1673123" indent="-128702" eaLnBrk="0" fontAlgn="base" hangingPunct="0">
              <a:spcBef>
                <a:spcPct val="0"/>
              </a:spcBef>
              <a:spcAft>
                <a:spcPct val="0"/>
              </a:spcAft>
              <a:defRPr>
                <a:solidFill>
                  <a:schemeClr val="tx1"/>
                </a:solidFill>
                <a:latin typeface="Tahoma" charset="0"/>
              </a:defRPr>
            </a:lvl7pPr>
            <a:lvl8pPr marL="1930527" indent="-128702" eaLnBrk="0" fontAlgn="base" hangingPunct="0">
              <a:spcBef>
                <a:spcPct val="0"/>
              </a:spcBef>
              <a:spcAft>
                <a:spcPct val="0"/>
              </a:spcAft>
              <a:defRPr>
                <a:solidFill>
                  <a:schemeClr val="tx1"/>
                </a:solidFill>
                <a:latin typeface="Tahoma" charset="0"/>
              </a:defRPr>
            </a:lvl8pPr>
            <a:lvl9pPr marL="2187931" indent="-128702" eaLnBrk="0" fontAlgn="base" hangingPunct="0">
              <a:spcBef>
                <a:spcPct val="0"/>
              </a:spcBef>
              <a:spcAft>
                <a:spcPct val="0"/>
              </a:spcAft>
              <a:defRPr>
                <a:solidFill>
                  <a:schemeClr val="tx1"/>
                </a:solidFill>
                <a:latin typeface="Tahoma" charset="0"/>
              </a:defRPr>
            </a:lvl9pPr>
          </a:lstStyle>
          <a:p>
            <a:pPr eaLnBrk="1" hangingPunct="1"/>
            <a:fld id="{CDEBA23C-7D7C-44F8-ACEB-76F63E7B609B}" type="slidenum">
              <a:rPr lang="ru-RU" altLang="ru-RU"/>
              <a:pPr eaLnBrk="1" hangingPunct="1"/>
              <a:t>9</a:t>
            </a:fld>
            <a:endParaRPr lang="ru-RU" alt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673" y="1005903"/>
            <a:ext cx="490362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5346" y="1817116"/>
            <a:ext cx="4038283"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449" y="746316"/>
            <a:ext cx="2509504"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71023" y="746316"/>
            <a:ext cx="2509504"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933452" y="937401"/>
            <a:ext cx="2357668" cy="1246495"/>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3387270" y="937401"/>
            <a:ext cx="2357668" cy="1246495"/>
          </a:xfrm>
        </p:spPr>
        <p:txBody>
          <a:bodyPr/>
          <a:lstStyle>
            <a:lvl1pPr>
              <a:defRPr sz="1600"/>
            </a:lvl1pPr>
            <a:lvl2pPr>
              <a:defRPr sz="1400"/>
            </a:lvl2pPr>
            <a:lvl3pPr>
              <a:defRPr sz="1100"/>
            </a:lvl3pPr>
            <a:lvl4pPr>
              <a:defRPr sz="1000"/>
            </a:lvl4pPr>
            <a:lvl5pPr>
              <a:defRPr sz="1000"/>
            </a:lvl5pPr>
            <a:lvl6pPr>
              <a:defRPr sz="1000"/>
            </a:lvl6pPr>
            <a:lvl7pPr>
              <a:defRPr sz="1000"/>
            </a:lvl7pPr>
            <a:lvl8pPr>
              <a:defRPr sz="1000"/>
            </a:lvl8pPr>
            <a:lvl9pPr>
              <a:defRPr sz="1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8"/>
          <p:cNvSpPr>
            <a:spLocks noGrp="1" noChangeArrowheads="1"/>
          </p:cNvSpPr>
          <p:nvPr>
            <p:ph type="dt" sz="half" idx="10"/>
          </p:nvPr>
        </p:nvSpPr>
        <p:spPr>
          <a:ln/>
        </p:spPr>
        <p:txBody>
          <a:bodyPr/>
          <a:lstStyle>
            <a:lvl1pPr>
              <a:defRPr/>
            </a:lvl1pPr>
          </a:lstStyle>
          <a:p>
            <a:pPr>
              <a:defRPr/>
            </a:pPr>
            <a:endParaRPr lang="ru-RU"/>
          </a:p>
        </p:txBody>
      </p:sp>
      <p:sp>
        <p:nvSpPr>
          <p:cNvPr id="6" name="Rectangle 19"/>
          <p:cNvSpPr>
            <a:spLocks noGrp="1" noChangeArrowheads="1"/>
          </p:cNvSpPr>
          <p:nvPr>
            <p:ph type="ftr" sz="quarter" idx="11"/>
          </p:nvPr>
        </p:nvSpPr>
        <p:spPr>
          <a:ln/>
        </p:spPr>
        <p:txBody>
          <a:bodyPr/>
          <a:lstStyle>
            <a:lvl1pPr>
              <a:defRPr/>
            </a:lvl1pPr>
          </a:lstStyle>
          <a:p>
            <a:pPr>
              <a:defRPr/>
            </a:pPr>
            <a:endParaRPr lang="ru-RU"/>
          </a:p>
        </p:txBody>
      </p:sp>
      <p:sp>
        <p:nvSpPr>
          <p:cNvPr id="7" name="Rectangle 20"/>
          <p:cNvSpPr>
            <a:spLocks noGrp="1" noChangeArrowheads="1"/>
          </p:cNvSpPr>
          <p:nvPr>
            <p:ph type="sldNum" sz="quarter" idx="12"/>
          </p:nvPr>
        </p:nvSpPr>
        <p:spPr>
          <a:ln/>
        </p:spPr>
        <p:txBody>
          <a:bodyPr/>
          <a:lstStyle>
            <a:lvl1pPr>
              <a:defRPr/>
            </a:lvl1pPr>
          </a:lstStyle>
          <a:p>
            <a:pPr>
              <a:defRPr/>
            </a:pPr>
            <a:fld id="{B02734BC-88EE-493F-8C53-3EB3F28FB921}" type="slidenum">
              <a:rPr lang="ru-RU"/>
              <a:pPr>
                <a:defRPr/>
              </a:pPr>
              <a:t>‹#›</a:t>
            </a:fld>
            <a:endParaRPr lang="ru-RU"/>
          </a:p>
        </p:txBody>
      </p:sp>
    </p:spTree>
    <p:extLst>
      <p:ext uri="{BB962C8B-B14F-4D97-AF65-F5344CB8AC3E}">
        <p14:creationId xmlns:p14="http://schemas.microsoft.com/office/powerpoint/2010/main" val="27480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3"/>
          <p:cNvSpPr>
            <a:spLocks noGrp="1"/>
          </p:cNvSpPr>
          <p:nvPr>
            <p:ph type="sldNum" sz="quarter" idx="12"/>
          </p:nvPr>
        </p:nvSpPr>
        <p:spPr/>
        <p:txBody>
          <a:bodyPr/>
          <a:lstStyle>
            <a:lvl1pPr>
              <a:defRPr/>
            </a:lvl1pPr>
          </a:lstStyle>
          <a:p>
            <a:fld id="{6CD05F2B-A782-49C1-88E5-906677186241}" type="slidenum">
              <a:rPr lang="ru-RU" altLang="ru-RU"/>
              <a:pPr/>
              <a:t>‹#›</a:t>
            </a:fld>
            <a:endParaRPr lang="ru-RU" altLang="ru-RU"/>
          </a:p>
        </p:txBody>
      </p:sp>
    </p:spTree>
    <p:extLst>
      <p:ext uri="{BB962C8B-B14F-4D97-AF65-F5344CB8AC3E}">
        <p14:creationId xmlns:p14="http://schemas.microsoft.com/office/powerpoint/2010/main" val="3035588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77" y="536168"/>
            <a:ext cx="5653977"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sz="1800"/>
          </a:p>
        </p:txBody>
      </p:sp>
      <p:sp>
        <p:nvSpPr>
          <p:cNvPr id="17" name="bg object 17"/>
          <p:cNvSpPr/>
          <p:nvPr/>
        </p:nvSpPr>
        <p:spPr>
          <a:xfrm>
            <a:off x="66885" y="71164"/>
            <a:ext cx="5653977"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sz="1800"/>
          </a:p>
        </p:txBody>
      </p:sp>
      <p:sp>
        <p:nvSpPr>
          <p:cNvPr id="2" name="Holder 2"/>
          <p:cNvSpPr>
            <a:spLocks noGrp="1"/>
          </p:cNvSpPr>
          <p:nvPr>
            <p:ph type="title"/>
          </p:nvPr>
        </p:nvSpPr>
        <p:spPr>
          <a:xfrm>
            <a:off x="300904" y="102424"/>
            <a:ext cx="5167164"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346" y="982040"/>
            <a:ext cx="4896284"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1452" y="3017710"/>
            <a:ext cx="1846072"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449" y="3017710"/>
            <a:ext cx="132686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11/2/2020</a:t>
            </a:fld>
            <a:endParaRPr lang="en-US"/>
          </a:p>
        </p:txBody>
      </p:sp>
      <p:sp>
        <p:nvSpPr>
          <p:cNvPr id="6" name="Holder 6"/>
          <p:cNvSpPr>
            <a:spLocks noGrp="1"/>
          </p:cNvSpPr>
          <p:nvPr>
            <p:ph type="sldNum" sz="quarter" idx="7"/>
          </p:nvPr>
        </p:nvSpPr>
        <p:spPr>
          <a:xfrm>
            <a:off x="4153662" y="3017710"/>
            <a:ext cx="132686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588"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436687" y="250826"/>
            <a:ext cx="4080510" cy="546735"/>
          </a:xfrm>
          <a:prstGeom prst="rect">
            <a:avLst/>
          </a:prstGeom>
        </p:spPr>
        <p:txBody>
          <a:bodyPr vert="horz" wrap="square" lIns="0" tIns="14604" rIns="0" bIns="0" rtlCol="0">
            <a:spAutoFit/>
          </a:bodyPr>
          <a:lstStyle/>
          <a:p>
            <a:pPr marL="12700">
              <a:spcBef>
                <a:spcPts val="114"/>
              </a:spcBef>
            </a:pPr>
            <a:r>
              <a:rPr lang="ru-RU" sz="3400" spc="-5" dirty="0"/>
              <a:t>Литература </a:t>
            </a:r>
            <a:endParaRPr sz="3400" dirty="0"/>
          </a:p>
        </p:txBody>
      </p:sp>
      <p:sp>
        <p:nvSpPr>
          <p:cNvPr id="5" name="object 5"/>
          <p:cNvSpPr/>
          <p:nvPr/>
        </p:nvSpPr>
        <p:spPr>
          <a:xfrm>
            <a:off x="369887" y="1406401"/>
            <a:ext cx="344170" cy="1214446"/>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4" name="object 4"/>
          <p:cNvSpPr txBox="1"/>
          <p:nvPr/>
        </p:nvSpPr>
        <p:spPr>
          <a:xfrm>
            <a:off x="868263" y="1478409"/>
            <a:ext cx="3312368" cy="1459374"/>
          </a:xfrm>
          <a:prstGeom prst="rect">
            <a:avLst/>
          </a:prstGeom>
        </p:spPr>
        <p:txBody>
          <a:bodyPr vert="horz" wrap="square" lIns="0" tIns="43180" rIns="0" bIns="0" rtlCol="0">
            <a:spAutoFit/>
          </a:bodyPr>
          <a:lstStyle/>
          <a:p>
            <a:pPr marL="32384" marR="1048385" algn="ctr">
              <a:spcBef>
                <a:spcPts val="1160"/>
              </a:spcBef>
            </a:pPr>
            <a:r>
              <a:rPr lang="ru-RU" sz="2400" b="1" dirty="0" err="1" smtClean="0">
                <a:solidFill>
                  <a:srgbClr val="0070C0"/>
                </a:solidFill>
                <a:latin typeface="Arial"/>
                <a:cs typeface="Arial"/>
              </a:rPr>
              <a:t>Л.Н.Толстой</a:t>
            </a:r>
            <a:endParaRPr lang="ru-RU" sz="2400" b="1" dirty="0" smtClean="0">
              <a:solidFill>
                <a:srgbClr val="0070C0"/>
              </a:solidFill>
              <a:latin typeface="Arial"/>
              <a:cs typeface="Arial"/>
            </a:endParaRPr>
          </a:p>
          <a:p>
            <a:pPr marL="32384" marR="1048385" algn="ctr">
              <a:spcBef>
                <a:spcPts val="1160"/>
              </a:spcBef>
            </a:pPr>
            <a:r>
              <a:rPr lang="ru-RU" sz="2400" b="1" dirty="0" smtClean="0">
                <a:solidFill>
                  <a:srgbClr val="0070C0"/>
                </a:solidFill>
                <a:latin typeface="Arial"/>
                <a:cs typeface="Arial"/>
              </a:rPr>
              <a:t> «</a:t>
            </a:r>
            <a:r>
              <a:rPr lang="ru-RU" sz="2400" b="1" dirty="0" smtClean="0">
                <a:solidFill>
                  <a:srgbClr val="0070C0"/>
                </a:solidFill>
                <a:latin typeface="Arial"/>
                <a:cs typeface="Arial"/>
              </a:rPr>
              <a:t>После бала» </a:t>
            </a:r>
            <a:endParaRPr lang="ru-RU" sz="2400" b="1" dirty="0" smtClean="0">
              <a:solidFill>
                <a:srgbClr val="0070C0"/>
              </a:solidFill>
              <a:latin typeface="Arial" pitchFamily="34" charset="0"/>
              <a:cs typeface="Arial" pitchFamily="34" charset="0"/>
            </a:endParaRPr>
          </a:p>
          <a:p>
            <a:pPr marL="32384" marR="1048385" algn="ctr">
              <a:spcBef>
                <a:spcPts val="1160"/>
              </a:spcBef>
            </a:pPr>
            <a:endParaRPr sz="2400" b="1" dirty="0">
              <a:solidFill>
                <a:srgbClr val="0070C0"/>
              </a:solidFill>
              <a:latin typeface="Arial"/>
              <a:cs typeface="Arial"/>
            </a:endParaRPr>
          </a:p>
        </p:txBody>
      </p:sp>
      <p:grpSp>
        <p:nvGrpSpPr>
          <p:cNvPr id="8" name="object 8"/>
          <p:cNvGrpSpPr/>
          <p:nvPr/>
        </p:nvGrpSpPr>
        <p:grpSpPr>
          <a:xfrm>
            <a:off x="4688347" y="212868"/>
            <a:ext cx="634365" cy="634365"/>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4918851" y="246463"/>
            <a:ext cx="173355" cy="385362"/>
          </a:xfrm>
          <a:prstGeom prst="rect">
            <a:avLst/>
          </a:prstGeom>
        </p:spPr>
        <p:txBody>
          <a:bodyPr vert="horz" wrap="square" lIns="0" tIns="15875" rIns="0" bIns="0" rtlCol="0">
            <a:spAutoFit/>
          </a:bodyPr>
          <a:lstStyle/>
          <a:p>
            <a:pPr>
              <a:spcBef>
                <a:spcPts val="125"/>
              </a:spcBef>
            </a:pPr>
            <a:r>
              <a:rPr lang="ru-RU" sz="2400" b="1" spc="10" dirty="0">
                <a:solidFill>
                  <a:srgbClr val="FFFFFF"/>
                </a:solidFill>
                <a:latin typeface="Arial"/>
                <a:cs typeface="Arial"/>
              </a:rPr>
              <a:t>8</a:t>
            </a:r>
            <a:endParaRPr sz="2400" dirty="0">
              <a:latin typeface="Arial"/>
              <a:cs typeface="Arial"/>
            </a:endParaRPr>
          </a:p>
        </p:txBody>
      </p:sp>
      <p:sp>
        <p:nvSpPr>
          <p:cNvPr id="12" name="object 12"/>
          <p:cNvSpPr txBox="1"/>
          <p:nvPr/>
        </p:nvSpPr>
        <p:spPr>
          <a:xfrm>
            <a:off x="4713287" y="555625"/>
            <a:ext cx="594184" cy="227626"/>
          </a:xfrm>
          <a:prstGeom prst="rect">
            <a:avLst/>
          </a:prstGeom>
        </p:spPr>
        <p:txBody>
          <a:bodyPr vert="horz" wrap="square" lIns="0" tIns="12065" rIns="0" bIns="0" rtlCol="0">
            <a:spAutoFit/>
          </a:bodyPr>
          <a:lstStyle/>
          <a:p>
            <a:pPr algn="ctr">
              <a:spcBef>
                <a:spcPts val="95"/>
              </a:spcBef>
            </a:pPr>
            <a:r>
              <a:rPr sz="1400" b="1" spc="5" dirty="0">
                <a:solidFill>
                  <a:srgbClr val="FFFFFF"/>
                </a:solidFill>
                <a:latin typeface="Arial"/>
                <a:cs typeface="Arial"/>
              </a:rPr>
              <a:t>к</a:t>
            </a:r>
            <a:r>
              <a:rPr sz="1400" b="1" spc="-5" dirty="0">
                <a:solidFill>
                  <a:srgbClr val="FFFFFF"/>
                </a:solidFill>
                <a:latin typeface="Arial"/>
                <a:cs typeface="Arial"/>
              </a:rPr>
              <a:t>ласс</a:t>
            </a:r>
            <a:endParaRPr sz="1400" b="1" dirty="0">
              <a:latin typeface="Arial"/>
              <a:cs typeface="Arial"/>
            </a:endParaRPr>
          </a:p>
        </p:txBody>
      </p:sp>
      <p:pic>
        <p:nvPicPr>
          <p:cNvPr id="15" name="Рисунок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887" y="250825"/>
            <a:ext cx="609600" cy="609600"/>
          </a:xfrm>
          <a:prstGeom prst="rect">
            <a:avLst/>
          </a:prstGeom>
        </p:spPr>
      </p:pic>
      <p:pic>
        <p:nvPicPr>
          <p:cNvPr id="13" name="Рисунок 12" descr="043.jpg"/>
          <p:cNvPicPr>
            <a:picLocks noChangeAspect="1"/>
          </p:cNvPicPr>
          <p:nvPr/>
        </p:nvPicPr>
        <p:blipFill>
          <a:blip r:embed="rId3"/>
          <a:stretch>
            <a:fillRect/>
          </a:stretch>
        </p:blipFill>
        <p:spPr>
          <a:xfrm flipH="1">
            <a:off x="4544105" y="1169589"/>
            <a:ext cx="973092" cy="1296144"/>
          </a:xfrm>
          <a:prstGeom prst="rect">
            <a:avLst/>
          </a:prstGeom>
        </p:spPr>
      </p:pic>
      <p:pic>
        <p:nvPicPr>
          <p:cNvPr id="6" name="Picture 2" descr="https://newbookshop.ru/pictures/10227168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55882" y="1817661"/>
            <a:ext cx="932314" cy="12362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904" y="102424"/>
            <a:ext cx="5167164" cy="369332"/>
          </a:xfrm>
        </p:spPr>
        <p:txBody>
          <a:bodyPr/>
          <a:lstStyle/>
          <a:p>
            <a:pPr algn="ctr"/>
            <a:r>
              <a:rPr lang="ru-RU" sz="2400" dirty="0" smtClean="0"/>
              <a:t>СМЫСЛ НАЗВАНИЯ РАССКАЗА</a:t>
            </a:r>
            <a:endParaRPr lang="ru-RU" sz="2400" dirty="0"/>
          </a:p>
        </p:txBody>
      </p:sp>
      <p:sp>
        <p:nvSpPr>
          <p:cNvPr id="5" name="Прямоугольник 4"/>
          <p:cNvSpPr/>
          <p:nvPr/>
        </p:nvSpPr>
        <p:spPr>
          <a:xfrm>
            <a:off x="60787" y="534520"/>
            <a:ext cx="5632012" cy="2677656"/>
          </a:xfrm>
          <a:prstGeom prst="rect">
            <a:avLst/>
          </a:prstGeom>
        </p:spPr>
        <p:txBody>
          <a:bodyPr wrap="square">
            <a:spAutoFit/>
          </a:bodyPr>
          <a:lstStyle/>
          <a:p>
            <a:r>
              <a:rPr lang="ru-RU" sz="1600" dirty="0" smtClean="0">
                <a:solidFill>
                  <a:schemeClr val="tx2">
                    <a:lumMod val="50000"/>
                  </a:schemeClr>
                </a:solidFill>
                <a:latin typeface="Arial" panose="020B0604020202020204" pitchFamily="34" charset="0"/>
                <a:cs typeface="Arial" panose="020B0604020202020204" pitchFamily="34" charset="0"/>
              </a:rPr>
              <a:t>     </a:t>
            </a:r>
            <a:r>
              <a:rPr lang="ru-RU" sz="1500" dirty="0" smtClean="0">
                <a:solidFill>
                  <a:schemeClr val="tx2">
                    <a:lumMod val="50000"/>
                  </a:schemeClr>
                </a:solidFill>
                <a:latin typeface="Arial" panose="020B0604020202020204" pitchFamily="34" charset="0"/>
                <a:cs typeface="Arial" panose="020B0604020202020204" pitchFamily="34" charset="0"/>
              </a:rPr>
              <a:t>Первоначально </a:t>
            </a:r>
            <a:r>
              <a:rPr lang="ru-RU" sz="1500" dirty="0">
                <a:solidFill>
                  <a:schemeClr val="tx2">
                    <a:lumMod val="50000"/>
                  </a:schemeClr>
                </a:solidFill>
                <a:latin typeface="Arial" panose="020B0604020202020204" pitchFamily="34" charset="0"/>
                <a:cs typeface="Arial" panose="020B0604020202020204" pitchFamily="34" charset="0"/>
              </a:rPr>
              <a:t>рассказ имел </a:t>
            </a:r>
            <a:r>
              <a:rPr lang="ru-RU" sz="1500" dirty="0" smtClean="0">
                <a:solidFill>
                  <a:schemeClr val="tx2">
                    <a:lumMod val="50000"/>
                  </a:schemeClr>
                </a:solidFill>
                <a:latin typeface="Arial" panose="020B0604020202020204" pitchFamily="34" charset="0"/>
                <a:cs typeface="Arial" panose="020B0604020202020204" pitchFamily="34" charset="0"/>
              </a:rPr>
              <a:t>несколько </a:t>
            </a:r>
            <a:r>
              <a:rPr lang="ru-RU" sz="1500" dirty="0">
                <a:solidFill>
                  <a:schemeClr val="tx2">
                    <a:lumMod val="50000"/>
                  </a:schemeClr>
                </a:solidFill>
                <a:latin typeface="Arial" panose="020B0604020202020204" pitchFamily="34" charset="0"/>
                <a:cs typeface="Arial" panose="020B0604020202020204" pitchFamily="34" charset="0"/>
              </a:rPr>
              <a:t>черновых названий: «Рассказ о бале и сквозь строй», «Дочь и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отец</a:t>
            </a:r>
            <a:r>
              <a:rPr lang="ru-RU" sz="1500" dirty="0">
                <a:solidFill>
                  <a:schemeClr val="tx2">
                    <a:lumMod val="50000"/>
                  </a:schemeClr>
                </a:solidFill>
                <a:latin typeface="Arial" panose="020B0604020202020204" pitchFamily="34" charset="0"/>
                <a:cs typeface="Arial" panose="020B0604020202020204" pitchFamily="34" charset="0"/>
              </a:rPr>
              <a:t>», «А вы говорите…». </a:t>
            </a:r>
            <a:r>
              <a:rPr lang="ru-RU" sz="1500" dirty="0" smtClean="0">
                <a:solidFill>
                  <a:schemeClr val="tx2">
                    <a:lumMod val="50000"/>
                  </a:schemeClr>
                </a:solidFill>
                <a:latin typeface="Arial" panose="020B0604020202020204" pitchFamily="34" charset="0"/>
                <a:cs typeface="Arial" panose="020B0604020202020204" pitchFamily="34" charset="0"/>
              </a:rPr>
              <a:t>Как </a:t>
            </a:r>
            <a:r>
              <a:rPr lang="ru-RU" sz="1500" dirty="0">
                <a:solidFill>
                  <a:schemeClr val="tx2">
                    <a:lumMod val="50000"/>
                  </a:schemeClr>
                </a:solidFill>
                <a:latin typeface="Arial" panose="020B0604020202020204" pitchFamily="34" charset="0"/>
                <a:cs typeface="Arial" panose="020B0604020202020204" pitchFamily="34" charset="0"/>
              </a:rPr>
              <a:t>вы думаете, почему писатель остановился на </a:t>
            </a:r>
            <a:r>
              <a:rPr lang="ru-RU" sz="1500" dirty="0" smtClean="0">
                <a:solidFill>
                  <a:schemeClr val="tx2">
                    <a:lumMod val="50000"/>
                  </a:schemeClr>
                </a:solidFill>
                <a:latin typeface="Arial" panose="020B0604020202020204" pitchFamily="34" charset="0"/>
                <a:cs typeface="Arial" panose="020B0604020202020204" pitchFamily="34" charset="0"/>
              </a:rPr>
              <a:t>названии «</a:t>
            </a:r>
            <a:r>
              <a:rPr lang="ru-RU" sz="1500" dirty="0" smtClean="0">
                <a:solidFill>
                  <a:schemeClr val="tx2">
                    <a:lumMod val="50000"/>
                  </a:schemeClr>
                </a:solidFill>
                <a:latin typeface="Arial" panose="020B0604020202020204" pitchFamily="34" charset="0"/>
                <a:cs typeface="Arial" panose="020B0604020202020204" pitchFamily="34" charset="0"/>
              </a:rPr>
              <a:t>После  </a:t>
            </a:r>
            <a:r>
              <a:rPr lang="ru-RU" sz="1500" dirty="0">
                <a:solidFill>
                  <a:schemeClr val="tx2">
                    <a:lumMod val="50000"/>
                  </a:schemeClr>
                </a:solidFill>
                <a:latin typeface="Arial" panose="020B0604020202020204" pitchFamily="34" charset="0"/>
                <a:cs typeface="Arial" panose="020B0604020202020204" pitchFamily="34" charset="0"/>
              </a:rPr>
              <a:t>бала</a:t>
            </a:r>
            <a:r>
              <a:rPr lang="ru-RU" sz="1500" dirty="0" smtClean="0">
                <a:solidFill>
                  <a:schemeClr val="tx2">
                    <a:lumMod val="50000"/>
                  </a:schemeClr>
                </a:solidFill>
                <a:latin typeface="Arial" panose="020B0604020202020204" pitchFamily="34" charset="0"/>
                <a:cs typeface="Arial" panose="020B0604020202020204" pitchFamily="34" charset="0"/>
              </a:rPr>
              <a:t>»?</a:t>
            </a:r>
          </a:p>
          <a:p>
            <a:r>
              <a:rPr lang="ru-RU" sz="1500" dirty="0">
                <a:solidFill>
                  <a:schemeClr val="tx2">
                    <a:lumMod val="50000"/>
                  </a:schemeClr>
                </a:solidFill>
                <a:latin typeface="Arial" panose="020B0604020202020204" pitchFamily="34" charset="0"/>
                <a:cs typeface="Arial" panose="020B0604020202020204" pitchFamily="34" charset="0"/>
              </a:rPr>
              <a:t> </a:t>
            </a:r>
            <a:r>
              <a:rPr lang="ru-RU" sz="1500" dirty="0" smtClean="0">
                <a:solidFill>
                  <a:schemeClr val="tx2">
                    <a:lumMod val="50000"/>
                  </a:schemeClr>
                </a:solidFill>
                <a:latin typeface="Arial" panose="020B0604020202020204" pitchFamily="34" charset="0"/>
                <a:cs typeface="Arial" panose="020B0604020202020204" pitchFamily="34" charset="0"/>
              </a:rPr>
              <a:t>    </a:t>
            </a:r>
            <a:r>
              <a:rPr lang="ru-RU" sz="1500" dirty="0" smtClean="0">
                <a:solidFill>
                  <a:schemeClr val="tx2">
                    <a:lumMod val="50000"/>
                  </a:schemeClr>
                </a:solidFill>
                <a:latin typeface="Arial" panose="020B0604020202020204" pitchFamily="34" charset="0"/>
                <a:cs typeface="Arial" panose="020B0604020202020204" pitchFamily="34" charset="0"/>
              </a:rPr>
              <a:t> </a:t>
            </a:r>
            <a:r>
              <a:rPr lang="ru-RU" sz="1500" dirty="0" smtClean="0">
                <a:solidFill>
                  <a:schemeClr val="tx2">
                    <a:lumMod val="50000"/>
                  </a:schemeClr>
                </a:solidFill>
                <a:latin typeface="Arial" panose="020B0604020202020204" pitchFamily="34" charset="0"/>
                <a:cs typeface="Arial" panose="020B0604020202020204" pitchFamily="34" charset="0"/>
              </a:rPr>
              <a:t>Вспомним </a:t>
            </a:r>
            <a:r>
              <a:rPr lang="ru-RU" sz="1500" dirty="0">
                <a:solidFill>
                  <a:schemeClr val="tx2">
                    <a:lumMod val="50000"/>
                  </a:schemeClr>
                </a:solidFill>
                <a:latin typeface="Arial" panose="020B0604020202020204" pitchFamily="34" charset="0"/>
                <a:cs typeface="Arial" panose="020B0604020202020204" pitchFamily="34" charset="0"/>
              </a:rPr>
              <a:t>слова героя рассказа, Ивана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Васильевича</a:t>
            </a:r>
            <a:r>
              <a:rPr lang="ru-RU" sz="1500" dirty="0">
                <a:solidFill>
                  <a:schemeClr val="tx2">
                    <a:lumMod val="50000"/>
                  </a:schemeClr>
                </a:solidFill>
                <a:latin typeface="Arial" panose="020B0604020202020204" pitchFamily="34" charset="0"/>
                <a:cs typeface="Arial" panose="020B0604020202020204" pitchFamily="34" charset="0"/>
              </a:rPr>
              <a:t>: «Вся жизнь переменилась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от </a:t>
            </a:r>
            <a:r>
              <a:rPr lang="ru-RU" sz="1500" dirty="0">
                <a:solidFill>
                  <a:schemeClr val="tx2">
                    <a:lumMod val="50000"/>
                  </a:schemeClr>
                </a:solidFill>
                <a:latin typeface="Arial" panose="020B0604020202020204" pitchFamily="34" charset="0"/>
                <a:cs typeface="Arial" panose="020B0604020202020204" pitchFamily="34" charset="0"/>
              </a:rPr>
              <a:t>одной ночи, или, скорее, утра». Главное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в </a:t>
            </a:r>
            <a:r>
              <a:rPr lang="ru-RU" sz="1500" dirty="0">
                <a:solidFill>
                  <a:schemeClr val="tx2">
                    <a:lumMod val="50000"/>
                  </a:schemeClr>
                </a:solidFill>
                <a:latin typeface="Arial" panose="020B0604020202020204" pitchFamily="34" charset="0"/>
                <a:cs typeface="Arial" panose="020B0604020202020204" pitchFamily="34" charset="0"/>
              </a:rPr>
              <a:t>рассказе то, что произошло рано утром,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после </a:t>
            </a:r>
            <a:r>
              <a:rPr lang="ru-RU" sz="1500" dirty="0">
                <a:solidFill>
                  <a:schemeClr val="tx2">
                    <a:lumMod val="50000"/>
                  </a:schemeClr>
                </a:solidFill>
                <a:latin typeface="Arial" panose="020B0604020202020204" pitchFamily="34" charset="0"/>
                <a:cs typeface="Arial" panose="020B0604020202020204" pitchFamily="34" charset="0"/>
              </a:rPr>
              <a:t>бала: повествователь увидел, как </a:t>
            </a:r>
            <a:endParaRPr lang="ru-RU" sz="1500" dirty="0" smtClean="0">
              <a:solidFill>
                <a:schemeClr val="tx2">
                  <a:lumMod val="50000"/>
                </a:schemeClr>
              </a:solidFill>
              <a:latin typeface="Arial" panose="020B0604020202020204" pitchFamily="34" charset="0"/>
              <a:cs typeface="Arial" panose="020B0604020202020204" pitchFamily="34" charset="0"/>
            </a:endParaRPr>
          </a:p>
          <a:p>
            <a:r>
              <a:rPr lang="ru-RU" sz="1500" dirty="0" smtClean="0">
                <a:solidFill>
                  <a:schemeClr val="tx2">
                    <a:lumMod val="50000"/>
                  </a:schemeClr>
                </a:solidFill>
                <a:latin typeface="Arial" panose="020B0604020202020204" pitchFamily="34" charset="0"/>
                <a:cs typeface="Arial" panose="020B0604020202020204" pitchFamily="34" charset="0"/>
              </a:rPr>
              <a:t>истязают  </a:t>
            </a:r>
            <a:r>
              <a:rPr lang="ru-RU" sz="1500" dirty="0">
                <a:solidFill>
                  <a:schemeClr val="tx2">
                    <a:lumMod val="50000"/>
                  </a:schemeClr>
                </a:solidFill>
                <a:latin typeface="Arial" panose="020B0604020202020204" pitchFamily="34" charset="0"/>
                <a:cs typeface="Arial" panose="020B0604020202020204" pitchFamily="34" charset="0"/>
              </a:rPr>
              <a:t>солдата, причем команд</a:t>
            </a:r>
            <a:r>
              <a:rPr lang="ru-RU" sz="1600" dirty="0">
                <a:solidFill>
                  <a:schemeClr val="tx2">
                    <a:lumMod val="50000"/>
                  </a:schemeClr>
                </a:solidFill>
                <a:latin typeface="Arial" panose="020B0604020202020204" pitchFamily="34" charset="0"/>
                <a:cs typeface="Arial" panose="020B0604020202020204" pitchFamily="34" charset="0"/>
              </a:rPr>
              <a:t>овал </a:t>
            </a:r>
            <a:endParaRPr lang="ru-RU" sz="1600" dirty="0" smtClean="0">
              <a:solidFill>
                <a:schemeClr val="tx2">
                  <a:lumMod val="50000"/>
                </a:schemeClr>
              </a:solidFill>
              <a:latin typeface="Arial" panose="020B0604020202020204" pitchFamily="34" charset="0"/>
              <a:cs typeface="Arial" panose="020B0604020202020204" pitchFamily="34" charset="0"/>
            </a:endParaRPr>
          </a:p>
          <a:p>
            <a:r>
              <a:rPr lang="ru-RU" sz="1600" dirty="0" smtClean="0">
                <a:solidFill>
                  <a:schemeClr val="tx2">
                    <a:lumMod val="50000"/>
                  </a:schemeClr>
                </a:solidFill>
                <a:latin typeface="Arial" panose="020B0604020202020204" pitchFamily="34" charset="0"/>
                <a:cs typeface="Arial" panose="020B0604020202020204" pitchFamily="34" charset="0"/>
              </a:rPr>
              <a:t>казнью </a:t>
            </a:r>
            <a:r>
              <a:rPr lang="ru-RU" sz="1600" dirty="0">
                <a:solidFill>
                  <a:schemeClr val="tx2">
                    <a:lumMod val="50000"/>
                  </a:schemeClr>
                </a:solidFill>
                <a:latin typeface="Arial" panose="020B0604020202020204" pitchFamily="34" charset="0"/>
                <a:cs typeface="Arial" panose="020B0604020202020204" pitchFamily="34" charset="0"/>
              </a:rPr>
              <a:t>отец его возлюбленной.</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6695" y="1357901"/>
            <a:ext cx="856303"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https://2.bp.blogspot.com/-PF04U0SLDdA/VjK3W2VkNxI/AAAAAAAAIzI/3S7orvLR7Vo/s1600/illjustracija-Posle-bala-hudozhnik-B-Kustodiev.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6615" y="2268718"/>
            <a:ext cx="848511" cy="792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357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904" y="102424"/>
            <a:ext cx="5167164" cy="369332"/>
          </a:xfrm>
        </p:spPr>
        <p:txBody>
          <a:bodyPr/>
          <a:lstStyle/>
          <a:p>
            <a:pPr algn="ctr"/>
            <a:r>
              <a:rPr lang="ru-RU" sz="2400" dirty="0" smtClean="0"/>
              <a:t>ХУДОЖЕСТВЕННЫЕ ПРИЁМЫ </a:t>
            </a:r>
            <a:endParaRPr lang="ru-RU" sz="2400" dirty="0"/>
          </a:p>
        </p:txBody>
      </p:sp>
      <p:sp>
        <p:nvSpPr>
          <p:cNvPr id="3" name="Текст 2"/>
          <p:cNvSpPr>
            <a:spLocks noGrp="1"/>
          </p:cNvSpPr>
          <p:nvPr>
            <p:ph type="body" idx="1"/>
          </p:nvPr>
        </p:nvSpPr>
        <p:spPr>
          <a:xfrm>
            <a:off x="292199" y="1118369"/>
            <a:ext cx="2232248" cy="1938992"/>
          </a:xfrm>
          <a:solidFill>
            <a:schemeClr val="accent4">
              <a:lumMod val="20000"/>
              <a:lumOff val="80000"/>
            </a:schemeClr>
          </a:solidFill>
          <a:ln>
            <a:solidFill>
              <a:schemeClr val="bg1">
                <a:lumMod val="50000"/>
              </a:schemeClr>
            </a:solidFill>
          </a:ln>
        </p:spPr>
        <p:txBody>
          <a:bodyPr/>
          <a:lstStyle/>
          <a:p>
            <a:pPr algn="ctr" eaLnBrk="1" hangingPunct="1">
              <a:buFont typeface="Wingdings" pitchFamily="2" charset="2"/>
              <a:buNone/>
              <a:defRPr/>
            </a:pPr>
            <a:r>
              <a:rPr lang="ru-RU" sz="1800" i="0" dirty="0" smtClean="0">
                <a:solidFill>
                  <a:schemeClr val="accent1">
                    <a:lumMod val="50000"/>
                  </a:schemeClr>
                </a:solidFill>
              </a:rPr>
              <a:t>Контраст </a:t>
            </a:r>
            <a:r>
              <a:rPr lang="ru-RU" sz="1800" i="0" dirty="0">
                <a:solidFill>
                  <a:schemeClr val="accent1">
                    <a:lumMod val="50000"/>
                  </a:schemeClr>
                </a:solidFill>
              </a:rPr>
              <a:t>является выразительным приемом, способом оказывать эмоциональное воздействие на читателя</a:t>
            </a:r>
            <a:r>
              <a:rPr lang="ru-RU" i="0" dirty="0" smtClean="0">
                <a:solidFill>
                  <a:schemeClr val="accent1">
                    <a:lumMod val="50000"/>
                  </a:schemeClr>
                </a:solidFill>
              </a:rPr>
              <a:t>.   </a:t>
            </a:r>
            <a:endParaRPr lang="ru-RU" i="0" dirty="0">
              <a:solidFill>
                <a:schemeClr val="accent1">
                  <a:lumMod val="50000"/>
                </a:schemeClr>
              </a:solidFill>
            </a:endParaRPr>
          </a:p>
        </p:txBody>
      </p:sp>
      <p:sp>
        <p:nvSpPr>
          <p:cNvPr id="4" name="Прямоугольник 3"/>
          <p:cNvSpPr/>
          <p:nvPr/>
        </p:nvSpPr>
        <p:spPr>
          <a:xfrm>
            <a:off x="652239" y="686321"/>
            <a:ext cx="1447324" cy="369332"/>
          </a:xfrm>
          <a:prstGeom prst="rect">
            <a:avLst/>
          </a:prstGeom>
          <a:solidFill>
            <a:schemeClr val="accent4">
              <a:lumMod val="20000"/>
              <a:lumOff val="80000"/>
            </a:schemeClr>
          </a:solidFill>
          <a:ln>
            <a:solidFill>
              <a:schemeClr val="accent4">
                <a:lumMod val="50000"/>
              </a:schemeClr>
            </a:solidFill>
          </a:ln>
        </p:spPr>
        <p:txBody>
          <a:bodyPr wrap="square">
            <a:spAutoFit/>
          </a:bodyPr>
          <a:lstStyle/>
          <a:p>
            <a:pPr algn="ctr"/>
            <a:r>
              <a:rPr lang="ru-RU" dirty="0">
                <a:solidFill>
                  <a:schemeClr val="accent4">
                    <a:lumMod val="50000"/>
                  </a:schemeClr>
                </a:solidFill>
                <a:latin typeface="Arial" panose="020B0604020202020204" pitchFamily="34" charset="0"/>
                <a:cs typeface="Arial" panose="020B0604020202020204" pitchFamily="34" charset="0"/>
              </a:rPr>
              <a:t>Контраст</a:t>
            </a:r>
          </a:p>
        </p:txBody>
      </p:sp>
      <p:sp>
        <p:nvSpPr>
          <p:cNvPr id="5" name="Прямоугольник 4"/>
          <p:cNvSpPr/>
          <p:nvPr/>
        </p:nvSpPr>
        <p:spPr>
          <a:xfrm>
            <a:off x="3604567" y="686321"/>
            <a:ext cx="1440160" cy="369332"/>
          </a:xfrm>
          <a:prstGeom prst="rect">
            <a:avLst/>
          </a:prstGeom>
          <a:solidFill>
            <a:schemeClr val="accent1">
              <a:lumMod val="20000"/>
              <a:lumOff val="80000"/>
            </a:schemeClr>
          </a:solidFill>
          <a:ln>
            <a:solidFill>
              <a:schemeClr val="accent4">
                <a:lumMod val="50000"/>
              </a:schemeClr>
            </a:solidFill>
          </a:ln>
        </p:spPr>
        <p:txBody>
          <a:bodyPr wrap="square">
            <a:spAutoFit/>
          </a:bodyPr>
          <a:lstStyle/>
          <a:p>
            <a:pPr algn="ctr"/>
            <a:r>
              <a:rPr lang="ru-RU" dirty="0" smtClean="0">
                <a:solidFill>
                  <a:schemeClr val="accent4">
                    <a:lumMod val="50000"/>
                  </a:schemeClr>
                </a:solidFill>
                <a:latin typeface="Arial" panose="020B0604020202020204" pitchFamily="34" charset="0"/>
                <a:cs typeface="Arial" panose="020B0604020202020204" pitchFamily="34" charset="0"/>
              </a:rPr>
              <a:t>Антитеза</a:t>
            </a:r>
            <a:r>
              <a:rPr lang="ru-RU" dirty="0" smtClean="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sp>
        <p:nvSpPr>
          <p:cNvPr id="7" name="Текст 2"/>
          <p:cNvSpPr txBox="1">
            <a:spLocks/>
          </p:cNvSpPr>
          <p:nvPr/>
        </p:nvSpPr>
        <p:spPr>
          <a:xfrm>
            <a:off x="3172519" y="1118369"/>
            <a:ext cx="2304256" cy="1938992"/>
          </a:xfrm>
          <a:prstGeom prst="rect">
            <a:avLst/>
          </a:prstGeom>
          <a:solidFill>
            <a:schemeClr val="accent1">
              <a:lumMod val="20000"/>
              <a:lumOff val="80000"/>
            </a:schemeClr>
          </a:solidFill>
          <a:ln>
            <a:solidFill>
              <a:schemeClr val="bg1">
                <a:lumMod val="50000"/>
              </a:schemeClr>
            </a:solidFill>
          </a:ln>
        </p:spPr>
        <p:txBody>
          <a:bodyPr wrap="square" lIns="0" tIns="0" rIns="0" bIns="0">
            <a:spAutoFit/>
          </a:bodyPr>
          <a:lstStyle>
            <a:lvl1pPr marL="0">
              <a:defRPr sz="1400" b="0" i="1">
                <a:solidFill>
                  <a:srgbClr val="231F20"/>
                </a:solidFill>
                <a:latin typeface="Arial"/>
                <a:ea typeface="+mn-ea"/>
                <a:cs typeface="Arial"/>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buFont typeface="Wingdings" pitchFamily="2" charset="2"/>
              <a:buNone/>
              <a:defRPr/>
            </a:pPr>
            <a:r>
              <a:rPr lang="ru-RU" sz="1800" i="0" dirty="0">
                <a:solidFill>
                  <a:schemeClr val="tx2">
                    <a:lumMod val="50000"/>
                  </a:schemeClr>
                </a:solidFill>
                <a:latin typeface="Arial" panose="020B0604020202020204" pitchFamily="34" charset="0"/>
                <a:cs typeface="Arial" panose="020B0604020202020204" pitchFamily="34" charset="0"/>
              </a:rPr>
              <a:t>Противопоставление характеров, обстоятельств, композиционных элементов, создающее эффект резкого </a:t>
            </a:r>
            <a:r>
              <a:rPr lang="ru-RU" sz="1800" i="0" dirty="0" smtClean="0">
                <a:solidFill>
                  <a:schemeClr val="tx2">
                    <a:lumMod val="50000"/>
                  </a:schemeClr>
                </a:solidFill>
                <a:latin typeface="Arial" panose="020B0604020202020204" pitchFamily="34" charset="0"/>
                <a:cs typeface="Arial" panose="020B0604020202020204" pitchFamily="34" charset="0"/>
              </a:rPr>
              <a:t>контраста.</a:t>
            </a:r>
            <a:endParaRPr lang="ru-RU" sz="1800" i="0" kern="0" dirty="0">
              <a:solidFill>
                <a:schemeClr val="tx2">
                  <a:lumMod val="50000"/>
                </a:schemeClr>
              </a:solidFill>
            </a:endParaRPr>
          </a:p>
        </p:txBody>
      </p:sp>
    </p:spTree>
    <p:extLst>
      <p:ext uri="{BB962C8B-B14F-4D97-AF65-F5344CB8AC3E}">
        <p14:creationId xmlns:p14="http://schemas.microsoft.com/office/powerpoint/2010/main" val="1580237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0904" y="102424"/>
            <a:ext cx="5167164" cy="369332"/>
          </a:xfrm>
        </p:spPr>
        <p:txBody>
          <a:bodyPr/>
          <a:lstStyle/>
          <a:p>
            <a:pPr algn="ctr"/>
            <a:r>
              <a:rPr lang="ru-RU" sz="2400" dirty="0" smtClean="0">
                <a:latin typeface="Arial" panose="020B0604020202020204" pitchFamily="34" charset="0"/>
                <a:cs typeface="Arial" panose="020B0604020202020204" pitchFamily="34" charset="0"/>
              </a:rPr>
              <a:t>АНТИТЕЗА</a:t>
            </a:r>
            <a:endParaRPr lang="ru-RU" dirty="0">
              <a:latin typeface="Arial" panose="020B0604020202020204" pitchFamily="34" charset="0"/>
              <a:cs typeface="Arial" panose="020B0604020202020204" pitchFamily="34" charset="0"/>
            </a:endParaRPr>
          </a:p>
        </p:txBody>
      </p:sp>
      <p:sp>
        <p:nvSpPr>
          <p:cNvPr id="6" name="Текст 5"/>
          <p:cNvSpPr>
            <a:spLocks noGrp="1"/>
          </p:cNvSpPr>
          <p:nvPr>
            <p:ph type="body" idx="1"/>
          </p:nvPr>
        </p:nvSpPr>
        <p:spPr>
          <a:xfrm>
            <a:off x="148183" y="614313"/>
            <a:ext cx="5472608" cy="246221"/>
          </a:xfrm>
        </p:spPr>
        <p:txBody>
          <a:bodyPr/>
          <a:lstStyle/>
          <a:p>
            <a:pPr algn="l" eaLnBrk="1" hangingPunct="1">
              <a:buFont typeface="Wingdings" pitchFamily="2" charset="2"/>
              <a:buNone/>
              <a:defRPr/>
            </a:pPr>
            <a:r>
              <a:rPr lang="ru-RU" sz="1600" i="0" dirty="0" smtClean="0">
                <a:solidFill>
                  <a:schemeClr val="tx2">
                    <a:lumMod val="50000"/>
                  </a:schemeClr>
                </a:solidFill>
                <a:latin typeface="Arial" panose="020B0604020202020204" pitchFamily="34" charset="0"/>
                <a:cs typeface="Arial" panose="020B0604020202020204" pitchFamily="34" charset="0"/>
              </a:rPr>
              <a:t>         </a:t>
            </a:r>
            <a:endParaRPr lang="ru-RU" dirty="0"/>
          </a:p>
        </p:txBody>
      </p:sp>
      <p:sp>
        <p:nvSpPr>
          <p:cNvPr id="9" name="Прямоугольник 8"/>
          <p:cNvSpPr/>
          <p:nvPr/>
        </p:nvSpPr>
        <p:spPr>
          <a:xfrm>
            <a:off x="148183" y="605602"/>
            <a:ext cx="5544616" cy="584775"/>
          </a:xfrm>
          <a:prstGeom prst="rect">
            <a:avLst/>
          </a:prstGeom>
          <a:solidFill>
            <a:schemeClr val="accent3">
              <a:lumMod val="20000"/>
              <a:lumOff val="80000"/>
            </a:schemeClr>
          </a:solidFill>
          <a:ln>
            <a:solidFill>
              <a:schemeClr val="bg2">
                <a:lumMod val="10000"/>
              </a:schemeClr>
            </a:solidFill>
          </a:ln>
        </p:spPr>
        <p:txBody>
          <a:bodyPr wrap="square">
            <a:spAutoFit/>
          </a:bodyPr>
          <a:lstStyle/>
          <a:p>
            <a:pPr fontAlgn="auto">
              <a:spcAft>
                <a:spcPts val="0"/>
              </a:spcAft>
              <a:defRPr/>
            </a:pPr>
            <a:r>
              <a:rPr lang="ru-RU" sz="1600" dirty="0">
                <a:solidFill>
                  <a:schemeClr val="accent1">
                    <a:lumMod val="75000"/>
                  </a:schemeClr>
                </a:solidFill>
                <a:latin typeface="Arial" panose="020B0604020202020204" pitchFamily="34" charset="0"/>
                <a:cs typeface="Arial" panose="020B0604020202020204" pitchFamily="34" charset="0"/>
              </a:rPr>
              <a:t>Ощущение счастья</a:t>
            </a:r>
            <a:r>
              <a:rPr lang="ru-RU" sz="1600" dirty="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        предчувствие </a:t>
            </a:r>
            <a:r>
              <a:rPr lang="ru-RU" sz="1600" dirty="0">
                <a:latin typeface="Arial" panose="020B0604020202020204" pitchFamily="34" charset="0"/>
                <a:cs typeface="Arial" panose="020B0604020202020204" pitchFamily="34" charset="0"/>
              </a:rPr>
              <a:t>чего-то </a:t>
            </a:r>
            <a:endParaRPr lang="ru-RU" sz="1600" dirty="0" smtClean="0">
              <a:latin typeface="Arial" panose="020B0604020202020204" pitchFamily="34" charset="0"/>
              <a:cs typeface="Arial" panose="020B0604020202020204" pitchFamily="34" charset="0"/>
            </a:endParaRPr>
          </a:p>
          <a:p>
            <a:pPr fontAlgn="auto">
              <a:spcAft>
                <a:spcPts val="0"/>
              </a:spcAft>
              <a:defRPr/>
            </a:pPr>
            <a:r>
              <a:rPr lang="ru-RU" sz="1600" dirty="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                                              неотвратимого</a:t>
            </a:r>
            <a:r>
              <a:rPr lang="ru-RU" sz="1600" dirty="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страшного</a:t>
            </a:r>
            <a:endParaRPr lang="ru-RU" dirty="0" smtClean="0">
              <a:solidFill>
                <a:schemeClr val="accent1">
                  <a:lumMod val="75000"/>
                </a:schemeClr>
              </a:solidFill>
            </a:endParaRPr>
          </a:p>
        </p:txBody>
      </p:sp>
      <p:cxnSp>
        <p:nvCxnSpPr>
          <p:cNvPr id="11" name="Прямая со стрелкой 10"/>
          <p:cNvCxnSpPr/>
          <p:nvPr/>
        </p:nvCxnSpPr>
        <p:spPr>
          <a:xfrm>
            <a:off x="2236415" y="758329"/>
            <a:ext cx="576064" cy="0"/>
          </a:xfrm>
          <a:prstGeom prst="straightConnector1">
            <a:avLst/>
          </a:prstGeom>
          <a:ln>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a:off x="2236415" y="1478409"/>
            <a:ext cx="576064" cy="0"/>
          </a:xfrm>
          <a:prstGeom prst="straightConnector1">
            <a:avLst/>
          </a:prstGeom>
          <a:ln>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2236415" y="2630537"/>
            <a:ext cx="576064" cy="0"/>
          </a:xfrm>
          <a:prstGeom prst="straightConnector1">
            <a:avLst/>
          </a:prstGeom>
          <a:ln>
            <a:solidFill>
              <a:schemeClr val="accent6">
                <a:lumMod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148183" y="1190377"/>
            <a:ext cx="5544615" cy="1107996"/>
          </a:xfrm>
          <a:prstGeom prst="rect">
            <a:avLst/>
          </a:prstGeom>
          <a:solidFill>
            <a:schemeClr val="accent2">
              <a:lumMod val="20000"/>
              <a:lumOff val="80000"/>
            </a:schemeClr>
          </a:solidFill>
          <a:ln>
            <a:solidFill>
              <a:schemeClr val="accent4">
                <a:lumMod val="50000"/>
              </a:schemeClr>
            </a:solidFill>
          </a:ln>
        </p:spPr>
        <p:txBody>
          <a:bodyPr wrap="square">
            <a:spAutoFit/>
          </a:bodyPr>
          <a:lstStyle/>
          <a:p>
            <a:pPr fontAlgn="auto">
              <a:spcAft>
                <a:spcPts val="0"/>
              </a:spcAft>
              <a:defRPr/>
            </a:pPr>
            <a:r>
              <a:rPr lang="ru-RU" sz="1600" dirty="0">
                <a:solidFill>
                  <a:schemeClr val="accent1">
                    <a:lumMod val="75000"/>
                  </a:schemeClr>
                </a:solidFill>
                <a:latin typeface="Arial" panose="020B0604020202020204" pitchFamily="34" charset="0"/>
                <a:cs typeface="Arial" panose="020B0604020202020204" pitchFamily="34" charset="0"/>
              </a:rPr>
              <a:t>«В душе у меня все               </a:t>
            </a:r>
            <a:r>
              <a:rPr lang="ru-RU" sz="1600" dirty="0">
                <a:latin typeface="Arial" panose="020B0604020202020204" pitchFamily="34" charset="0"/>
                <a:cs typeface="Arial" panose="020B0604020202020204" pitchFamily="34" charset="0"/>
              </a:rPr>
              <a:t>визгливая флейта и </a:t>
            </a:r>
            <a:endParaRPr lang="ru-RU" sz="1600" dirty="0">
              <a:solidFill>
                <a:schemeClr val="accent1">
                  <a:lumMod val="75000"/>
                </a:schemeClr>
              </a:solidFill>
              <a:latin typeface="Arial" panose="020B0604020202020204" pitchFamily="34" charset="0"/>
              <a:cs typeface="Arial" panose="020B0604020202020204" pitchFamily="34" charset="0"/>
            </a:endParaRPr>
          </a:p>
          <a:p>
            <a:pPr>
              <a:defRPr/>
            </a:pPr>
            <a:r>
              <a:rPr lang="ru-RU" sz="1600" dirty="0">
                <a:solidFill>
                  <a:schemeClr val="accent1">
                    <a:lumMod val="75000"/>
                  </a:schemeClr>
                </a:solidFill>
                <a:latin typeface="Arial" panose="020B0604020202020204" pitchFamily="34" charset="0"/>
                <a:cs typeface="Arial" panose="020B0604020202020204" pitchFamily="34" charset="0"/>
              </a:rPr>
              <a:t> пело и изредка                    </a:t>
            </a:r>
            <a:r>
              <a:rPr lang="ru-RU" sz="1600" dirty="0" smtClean="0">
                <a:solidFill>
                  <a:schemeClr val="accent1">
                    <a:lumMod val="75000"/>
                  </a:schemeClr>
                </a:solidFill>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барабанная устрашающая  </a:t>
            </a:r>
          </a:p>
          <a:p>
            <a:pPr>
              <a:defRPr/>
            </a:pPr>
            <a:r>
              <a:rPr lang="ru-RU" sz="1600" dirty="0">
                <a:solidFill>
                  <a:schemeClr val="accent1">
                    <a:lumMod val="75000"/>
                  </a:schemeClr>
                </a:solidFill>
                <a:latin typeface="Arial" panose="020B0604020202020204" pitchFamily="34" charset="0"/>
                <a:cs typeface="Arial" panose="020B0604020202020204" pitchFamily="34" charset="0"/>
              </a:rPr>
              <a:t>слышался </a:t>
            </a:r>
            <a:r>
              <a:rPr lang="ru-RU" sz="1600" dirty="0" smtClean="0">
                <a:solidFill>
                  <a:schemeClr val="accent1">
                    <a:lumMod val="75000"/>
                  </a:schemeClr>
                </a:solidFill>
                <a:latin typeface="Arial" panose="020B0604020202020204" pitchFamily="34" charset="0"/>
                <a:cs typeface="Arial" panose="020B0604020202020204" pitchFamily="34" charset="0"/>
              </a:rPr>
              <a:t>мотив                    </a:t>
            </a:r>
            <a:r>
              <a:rPr lang="ru-RU" sz="1600" dirty="0" smtClean="0">
                <a:latin typeface="Arial" panose="020B0604020202020204" pitchFamily="34" charset="0"/>
                <a:cs typeface="Arial" panose="020B0604020202020204" pitchFamily="34" charset="0"/>
              </a:rPr>
              <a:t>дробь</a:t>
            </a:r>
            <a:endParaRPr lang="ru-RU" sz="1600" dirty="0">
              <a:latin typeface="Arial" panose="020B0604020202020204" pitchFamily="34" charset="0"/>
              <a:cs typeface="Arial" panose="020B0604020202020204" pitchFamily="34" charset="0"/>
            </a:endParaRPr>
          </a:p>
          <a:p>
            <a:pPr>
              <a:defRPr/>
            </a:pPr>
            <a:r>
              <a:rPr lang="ru-RU" sz="1600" dirty="0">
                <a:solidFill>
                  <a:schemeClr val="accent1">
                    <a:lumMod val="75000"/>
                  </a:schemeClr>
                </a:solidFill>
                <a:latin typeface="Arial" panose="020B0604020202020204" pitchFamily="34" charset="0"/>
                <a:cs typeface="Arial" panose="020B0604020202020204" pitchFamily="34" charset="0"/>
              </a:rPr>
              <a:t>мазурки</a:t>
            </a:r>
            <a:r>
              <a:rPr lang="ru-RU" sz="1600" dirty="0" smtClean="0">
                <a:solidFill>
                  <a:schemeClr val="accent1">
                    <a:lumMod val="75000"/>
                  </a:schemeClr>
                </a:solidFill>
                <a:latin typeface="Arial" panose="020B0604020202020204" pitchFamily="34" charset="0"/>
                <a:cs typeface="Arial" panose="020B0604020202020204" pitchFamily="34" charset="0"/>
              </a:rPr>
              <a:t>»</a:t>
            </a:r>
            <a:r>
              <a:rPr lang="ru-RU" dirty="0" smtClean="0">
                <a:solidFill>
                  <a:schemeClr val="accent1">
                    <a:lumMod val="75000"/>
                  </a:schemeClr>
                </a:solidFill>
              </a:rPr>
              <a:t> </a:t>
            </a:r>
            <a:endParaRPr lang="ru-RU" dirty="0"/>
          </a:p>
        </p:txBody>
      </p:sp>
      <p:sp>
        <p:nvSpPr>
          <p:cNvPr id="16" name="Прямоугольник 15"/>
          <p:cNvSpPr/>
          <p:nvPr/>
        </p:nvSpPr>
        <p:spPr>
          <a:xfrm>
            <a:off x="148182" y="2270497"/>
            <a:ext cx="5544615" cy="830997"/>
          </a:xfrm>
          <a:prstGeom prst="rect">
            <a:avLst/>
          </a:prstGeom>
          <a:solidFill>
            <a:schemeClr val="tx2">
              <a:lumMod val="20000"/>
              <a:lumOff val="80000"/>
            </a:schemeClr>
          </a:solidFill>
          <a:ln>
            <a:solidFill>
              <a:schemeClr val="tx2">
                <a:lumMod val="50000"/>
              </a:schemeClr>
            </a:solidFill>
          </a:ln>
        </p:spPr>
        <p:txBody>
          <a:bodyPr wrap="square">
            <a:spAutoFit/>
          </a:bodyPr>
          <a:lstStyle/>
          <a:p>
            <a:pPr>
              <a:defRPr/>
            </a:pPr>
            <a:r>
              <a:rPr lang="ru-RU" sz="1600" dirty="0">
                <a:solidFill>
                  <a:schemeClr val="accent1">
                    <a:lumMod val="75000"/>
                  </a:schemeClr>
                </a:solidFill>
                <a:latin typeface="Arial" panose="020B0604020202020204" pitchFamily="34" charset="0"/>
                <a:cs typeface="Arial" panose="020B0604020202020204" pitchFamily="34" charset="0"/>
              </a:rPr>
              <a:t>Свеча, с которой </a:t>
            </a:r>
            <a:r>
              <a:rPr lang="ru-RU" sz="1600" dirty="0" smtClean="0">
                <a:solidFill>
                  <a:schemeClr val="accent1">
                    <a:lumMod val="75000"/>
                  </a:schemeClr>
                </a:solidFill>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туман</a:t>
            </a:r>
            <a:r>
              <a:rPr lang="ru-RU" sz="1600" dirty="0">
                <a:latin typeface="Arial" panose="020B0604020202020204" pitchFamily="34" charset="0"/>
                <a:cs typeface="Arial" panose="020B0604020202020204" pitchFamily="34" charset="0"/>
              </a:rPr>
              <a:t>, в котором Иван</a:t>
            </a:r>
            <a:endParaRPr lang="ru-RU" sz="1600" dirty="0">
              <a:solidFill>
                <a:schemeClr val="accent1">
                  <a:lumMod val="75000"/>
                </a:schemeClr>
              </a:solidFill>
              <a:latin typeface="Arial" panose="020B0604020202020204" pitchFamily="34" charset="0"/>
              <a:cs typeface="Arial" panose="020B0604020202020204" pitchFamily="34" charset="0"/>
            </a:endParaRPr>
          </a:p>
          <a:p>
            <a:pPr fontAlgn="auto">
              <a:spcAft>
                <a:spcPts val="0"/>
              </a:spcAft>
              <a:defRPr/>
            </a:pPr>
            <a:r>
              <a:rPr lang="ru-RU" sz="1600" dirty="0" smtClean="0">
                <a:solidFill>
                  <a:schemeClr val="accent1">
                    <a:lumMod val="75000"/>
                  </a:schemeClr>
                </a:solidFill>
                <a:latin typeface="Arial" panose="020B0604020202020204" pitchFamily="34" charset="0"/>
                <a:cs typeface="Arial" panose="020B0604020202020204" pitchFamily="34" charset="0"/>
              </a:rPr>
              <a:t>встретил крепостной             </a:t>
            </a:r>
            <a:r>
              <a:rPr lang="ru-RU" sz="1600" dirty="0" smtClean="0">
                <a:latin typeface="Arial" panose="020B0604020202020204" pitchFamily="34" charset="0"/>
                <a:cs typeface="Arial" panose="020B0604020202020204" pitchFamily="34" charset="0"/>
              </a:rPr>
              <a:t>Васильевич </a:t>
            </a:r>
            <a:r>
              <a:rPr lang="ru-RU" sz="1600" dirty="0">
                <a:latin typeface="Arial" panose="020B0604020202020204" pitchFamily="34" charset="0"/>
                <a:cs typeface="Arial" panose="020B0604020202020204" pitchFamily="34" charset="0"/>
              </a:rPr>
              <a:t>прошел </a:t>
            </a:r>
            <a:endParaRPr lang="ru-RU" sz="1600" dirty="0" smtClean="0">
              <a:solidFill>
                <a:schemeClr val="accent1">
                  <a:lumMod val="75000"/>
                </a:schemeClr>
              </a:solidFill>
              <a:latin typeface="Arial" panose="020B0604020202020204" pitchFamily="34" charset="0"/>
              <a:cs typeface="Arial" panose="020B0604020202020204" pitchFamily="34" charset="0"/>
            </a:endParaRPr>
          </a:p>
          <a:p>
            <a:pPr fontAlgn="auto">
              <a:spcAft>
                <a:spcPts val="0"/>
              </a:spcAft>
              <a:defRPr/>
            </a:pPr>
            <a:r>
              <a:rPr lang="ru-RU" sz="1600" dirty="0" smtClean="0">
                <a:solidFill>
                  <a:schemeClr val="accent1">
                    <a:lumMod val="75000"/>
                  </a:schemeClr>
                </a:solidFill>
                <a:latin typeface="Arial" panose="020B0604020202020204" pitchFamily="34" charset="0"/>
                <a:cs typeface="Arial" panose="020B0604020202020204" pitchFamily="34" charset="0"/>
              </a:rPr>
              <a:t>лакей Петруша</a:t>
            </a:r>
            <a:r>
              <a:rPr lang="ru-RU" sz="1600" dirty="0" smtClean="0">
                <a:latin typeface="Arial" panose="020B0604020202020204" pitchFamily="34" charset="0"/>
                <a:cs typeface="Arial" panose="020B0604020202020204" pitchFamily="34" charset="0"/>
              </a:rPr>
              <a:t>                      более «</a:t>
            </a:r>
            <a:r>
              <a:rPr lang="ru-RU" sz="1600" dirty="0">
                <a:latin typeface="Arial" panose="020B0604020202020204" pitchFamily="34" charset="0"/>
                <a:cs typeface="Arial" panose="020B0604020202020204" pitchFamily="34" charset="0"/>
              </a:rPr>
              <a:t>ста шагов</a:t>
            </a:r>
            <a:r>
              <a:rPr lang="ru-RU" sz="1600" dirty="0" smtClean="0">
                <a:latin typeface="Arial" panose="020B0604020202020204" pitchFamily="34" charset="0"/>
                <a:cs typeface="Arial" panose="020B0604020202020204" pitchFamily="34" charset="0"/>
              </a:rPr>
              <a:t>»                                                            </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12942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AutoShape 4"/>
          <p:cNvSpPr>
            <a:spLocks noChangeArrowheads="1"/>
          </p:cNvSpPr>
          <p:nvPr/>
        </p:nvSpPr>
        <p:spPr bwMode="auto">
          <a:xfrm>
            <a:off x="292200" y="758329"/>
            <a:ext cx="1872208" cy="960335"/>
          </a:xfrm>
          <a:prstGeom prst="flowChartOffpageConnector">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ltLang="ru-RU"/>
          </a:p>
        </p:txBody>
      </p:sp>
      <p:sp>
        <p:nvSpPr>
          <p:cNvPr id="51205" name="AutoShape 5"/>
          <p:cNvSpPr>
            <a:spLocks noChangeArrowheads="1"/>
          </p:cNvSpPr>
          <p:nvPr/>
        </p:nvSpPr>
        <p:spPr bwMode="auto">
          <a:xfrm>
            <a:off x="2668463" y="758330"/>
            <a:ext cx="1872209" cy="960334"/>
          </a:xfrm>
          <a:prstGeom prst="flowChartOffpageConnector">
            <a:avLst/>
          </a:prstGeom>
          <a:solidFill>
            <a:schemeClr val="accent2">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1206" name="AutoShape 6"/>
          <p:cNvSpPr>
            <a:spLocks noChangeArrowheads="1"/>
          </p:cNvSpPr>
          <p:nvPr/>
        </p:nvSpPr>
        <p:spPr bwMode="auto">
          <a:xfrm>
            <a:off x="940270" y="1958234"/>
            <a:ext cx="1872209" cy="960335"/>
          </a:xfrm>
          <a:prstGeom prst="flowChartOffpageConnector">
            <a:avLst/>
          </a:prstGeom>
          <a:solidFill>
            <a:schemeClr val="accent1">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1207" name="AutoShape 7"/>
          <p:cNvSpPr>
            <a:spLocks noChangeArrowheads="1"/>
          </p:cNvSpPr>
          <p:nvPr/>
        </p:nvSpPr>
        <p:spPr bwMode="auto">
          <a:xfrm>
            <a:off x="3460551" y="1958234"/>
            <a:ext cx="1872208" cy="960335"/>
          </a:xfrm>
          <a:prstGeom prst="flowChartOffpageConnector">
            <a:avLst/>
          </a:prstGeom>
          <a:solidFill>
            <a:schemeClr val="accent3">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ltLang="ru-RU"/>
          </a:p>
        </p:txBody>
      </p:sp>
      <p:sp>
        <p:nvSpPr>
          <p:cNvPr id="51208" name="Rectangle 8"/>
          <p:cNvSpPr>
            <a:spLocks noChangeArrowheads="1"/>
          </p:cNvSpPr>
          <p:nvPr/>
        </p:nvSpPr>
        <p:spPr bwMode="auto">
          <a:xfrm>
            <a:off x="0" y="110257"/>
            <a:ext cx="5768975" cy="421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2400" b="1" dirty="0" smtClean="0">
                <a:solidFill>
                  <a:schemeClr val="bg1"/>
                </a:solidFill>
                <a:latin typeface="Arial" panose="020B0604020202020204" pitchFamily="34" charset="0"/>
                <a:cs typeface="Arial" panose="020B0604020202020204" pitchFamily="34" charset="0"/>
              </a:rPr>
              <a:t>КОНТРАСТ В РАССКАЗЕ </a:t>
            </a:r>
            <a:endParaRPr lang="ru-RU" altLang="ru-RU" sz="2400" b="1" dirty="0">
              <a:solidFill>
                <a:schemeClr val="bg1"/>
              </a:solidFill>
              <a:latin typeface="Arial" panose="020B0604020202020204" pitchFamily="34" charset="0"/>
              <a:cs typeface="Arial" panose="020B0604020202020204" pitchFamily="34" charset="0"/>
            </a:endParaRPr>
          </a:p>
        </p:txBody>
      </p:sp>
      <p:sp>
        <p:nvSpPr>
          <p:cNvPr id="51211" name="Text Box 11"/>
          <p:cNvSpPr txBox="1">
            <a:spLocks noChangeArrowheads="1"/>
          </p:cNvSpPr>
          <p:nvPr/>
        </p:nvSpPr>
        <p:spPr bwMode="auto">
          <a:xfrm>
            <a:off x="389390" y="830337"/>
            <a:ext cx="1703009" cy="544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1600" b="1" dirty="0">
                <a:solidFill>
                  <a:schemeClr val="tx2">
                    <a:lumMod val="50000"/>
                  </a:schemeClr>
                </a:solidFill>
                <a:latin typeface="Arial" panose="020B0604020202020204" pitchFamily="34" charset="0"/>
                <a:cs typeface="Arial" panose="020B0604020202020204" pitchFamily="34" charset="0"/>
              </a:rPr>
              <a:t>в композиции рассказа</a:t>
            </a:r>
          </a:p>
        </p:txBody>
      </p:sp>
      <p:sp>
        <p:nvSpPr>
          <p:cNvPr id="51212" name="Text Box 12"/>
          <p:cNvSpPr txBox="1">
            <a:spLocks noChangeArrowheads="1"/>
          </p:cNvSpPr>
          <p:nvPr/>
        </p:nvSpPr>
        <p:spPr bwMode="auto">
          <a:xfrm>
            <a:off x="2740471" y="830337"/>
            <a:ext cx="1656183" cy="544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1600" b="1" dirty="0">
                <a:solidFill>
                  <a:schemeClr val="tx2">
                    <a:lumMod val="50000"/>
                  </a:schemeClr>
                </a:solidFill>
                <a:latin typeface="Arial" panose="020B0604020202020204" pitchFamily="34" charset="0"/>
                <a:cs typeface="Arial" panose="020B0604020202020204" pitchFamily="34" charset="0"/>
              </a:rPr>
              <a:t>в системе образов</a:t>
            </a:r>
          </a:p>
        </p:txBody>
      </p:sp>
      <p:sp>
        <p:nvSpPr>
          <p:cNvPr id="51213" name="Text Box 13"/>
          <p:cNvSpPr txBox="1">
            <a:spLocks noChangeArrowheads="1"/>
          </p:cNvSpPr>
          <p:nvPr/>
        </p:nvSpPr>
        <p:spPr bwMode="auto">
          <a:xfrm>
            <a:off x="1156295" y="2054473"/>
            <a:ext cx="1512168" cy="544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1600" b="1" dirty="0">
                <a:solidFill>
                  <a:schemeClr val="tx2">
                    <a:lumMod val="50000"/>
                  </a:schemeClr>
                </a:solidFill>
                <a:latin typeface="Arial" panose="020B0604020202020204" pitchFamily="34" charset="0"/>
                <a:cs typeface="Arial" panose="020B0604020202020204" pitchFamily="34" charset="0"/>
              </a:rPr>
              <a:t>в языковых средствах</a:t>
            </a:r>
          </a:p>
        </p:txBody>
      </p:sp>
      <p:sp>
        <p:nvSpPr>
          <p:cNvPr id="51215" name="Text Box 15"/>
          <p:cNvSpPr txBox="1">
            <a:spLocks noChangeArrowheads="1"/>
          </p:cNvSpPr>
          <p:nvPr/>
        </p:nvSpPr>
        <p:spPr bwMode="auto">
          <a:xfrm>
            <a:off x="3520477" y="2054473"/>
            <a:ext cx="1668266" cy="29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1600" b="1" dirty="0">
                <a:solidFill>
                  <a:schemeClr val="tx2">
                    <a:lumMod val="50000"/>
                  </a:schemeClr>
                </a:solidFill>
                <a:latin typeface="Arial" panose="020B0604020202020204" pitchFamily="34" charset="0"/>
                <a:cs typeface="Arial" panose="020B0604020202020204" pitchFamily="34" charset="0"/>
              </a:rPr>
              <a:t>в описаниях</a:t>
            </a:r>
          </a:p>
        </p:txBody>
      </p:sp>
    </p:spTree>
    <p:extLst>
      <p:ext uri="{BB962C8B-B14F-4D97-AF65-F5344CB8AC3E}">
        <p14:creationId xmlns:p14="http://schemas.microsoft.com/office/powerpoint/2010/main" val="4722263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1208"/>
                                        </p:tgtEl>
                                        <p:attrNameLst>
                                          <p:attrName>style.visibility</p:attrName>
                                        </p:attrNameLst>
                                      </p:cBhvr>
                                      <p:to>
                                        <p:strVal val="visible"/>
                                      </p:to>
                                    </p:set>
                                    <p:anim calcmode="lin" valueType="num">
                                      <p:cBhvr>
                                        <p:cTn id="7" dur="1000" fill="hold"/>
                                        <p:tgtEl>
                                          <p:spTgt spid="51208"/>
                                        </p:tgtEl>
                                        <p:attrNameLst>
                                          <p:attrName>ppt_w</p:attrName>
                                        </p:attrNameLst>
                                      </p:cBhvr>
                                      <p:tavLst>
                                        <p:tav tm="0">
                                          <p:val>
                                            <p:strVal val="#ppt_w*0.70"/>
                                          </p:val>
                                        </p:tav>
                                        <p:tav tm="100000">
                                          <p:val>
                                            <p:strVal val="#ppt_w"/>
                                          </p:val>
                                        </p:tav>
                                      </p:tavLst>
                                    </p:anim>
                                    <p:anim calcmode="lin" valueType="num">
                                      <p:cBhvr>
                                        <p:cTn id="8" dur="1000" fill="hold"/>
                                        <p:tgtEl>
                                          <p:spTgt spid="51208"/>
                                        </p:tgtEl>
                                        <p:attrNameLst>
                                          <p:attrName>ppt_h</p:attrName>
                                        </p:attrNameLst>
                                      </p:cBhvr>
                                      <p:tavLst>
                                        <p:tav tm="0">
                                          <p:val>
                                            <p:strVal val="#ppt_h"/>
                                          </p:val>
                                        </p:tav>
                                        <p:tav tm="100000">
                                          <p:val>
                                            <p:strVal val="#ppt_h"/>
                                          </p:val>
                                        </p:tav>
                                      </p:tavLst>
                                    </p:anim>
                                    <p:animEffect transition="in" filter="fade">
                                      <p:cBhvr>
                                        <p:cTn id="9" dur="1000"/>
                                        <p:tgtEl>
                                          <p:spTgt spid="51208"/>
                                        </p:tgtEl>
                                      </p:cBhvr>
                                    </p:animEffect>
                                  </p:childTnLst>
                                </p:cTn>
                              </p:par>
                            </p:childTnLst>
                          </p:cTn>
                        </p:par>
                        <p:par>
                          <p:cTn id="10" fill="hold" nodeType="afterGroup">
                            <p:stCondLst>
                              <p:cond delay="1000"/>
                            </p:stCondLst>
                            <p:childTnLst>
                              <p:par>
                                <p:cTn id="11" presetID="53" presetClass="entr" presetSubtype="0" fill="hold" grpId="0" nodeType="afterEffect">
                                  <p:stCondLst>
                                    <p:cond delay="0"/>
                                  </p:stCondLst>
                                  <p:childTnLst>
                                    <p:set>
                                      <p:cBhvr>
                                        <p:cTn id="12" dur="1" fill="hold">
                                          <p:stCondLst>
                                            <p:cond delay="0"/>
                                          </p:stCondLst>
                                        </p:cTn>
                                        <p:tgtEl>
                                          <p:spTgt spid="51204"/>
                                        </p:tgtEl>
                                        <p:attrNameLst>
                                          <p:attrName>style.visibility</p:attrName>
                                        </p:attrNameLst>
                                      </p:cBhvr>
                                      <p:to>
                                        <p:strVal val="visible"/>
                                      </p:to>
                                    </p:set>
                                    <p:anim calcmode="lin" valueType="num">
                                      <p:cBhvr>
                                        <p:cTn id="13" dur="2000" fill="hold"/>
                                        <p:tgtEl>
                                          <p:spTgt spid="51204"/>
                                        </p:tgtEl>
                                        <p:attrNameLst>
                                          <p:attrName>ppt_w</p:attrName>
                                        </p:attrNameLst>
                                      </p:cBhvr>
                                      <p:tavLst>
                                        <p:tav tm="0">
                                          <p:val>
                                            <p:fltVal val="0"/>
                                          </p:val>
                                        </p:tav>
                                        <p:tav tm="100000">
                                          <p:val>
                                            <p:strVal val="#ppt_w"/>
                                          </p:val>
                                        </p:tav>
                                      </p:tavLst>
                                    </p:anim>
                                    <p:anim calcmode="lin" valueType="num">
                                      <p:cBhvr>
                                        <p:cTn id="14" dur="2000" fill="hold"/>
                                        <p:tgtEl>
                                          <p:spTgt spid="51204"/>
                                        </p:tgtEl>
                                        <p:attrNameLst>
                                          <p:attrName>ppt_h</p:attrName>
                                        </p:attrNameLst>
                                      </p:cBhvr>
                                      <p:tavLst>
                                        <p:tav tm="0">
                                          <p:val>
                                            <p:fltVal val="0"/>
                                          </p:val>
                                        </p:tav>
                                        <p:tav tm="100000">
                                          <p:val>
                                            <p:strVal val="#ppt_h"/>
                                          </p:val>
                                        </p:tav>
                                      </p:tavLst>
                                    </p:anim>
                                    <p:animEffect transition="in" filter="fade">
                                      <p:cBhvr>
                                        <p:cTn id="15" dur="2000"/>
                                        <p:tgtEl>
                                          <p:spTgt spid="51204"/>
                                        </p:tgtEl>
                                      </p:cBhvr>
                                    </p:animEffect>
                                  </p:childTnLst>
                                </p:cTn>
                              </p:par>
                            </p:childTnLst>
                          </p:cTn>
                        </p:par>
                        <p:par>
                          <p:cTn id="16" fill="hold" nodeType="afterGroup">
                            <p:stCondLst>
                              <p:cond delay="3000"/>
                            </p:stCondLst>
                            <p:childTnLst>
                              <p:par>
                                <p:cTn id="17" presetID="53" presetClass="entr" presetSubtype="0" fill="hold" grpId="0" nodeType="afterEffect">
                                  <p:stCondLst>
                                    <p:cond delay="0"/>
                                  </p:stCondLst>
                                  <p:childTnLst>
                                    <p:set>
                                      <p:cBhvr>
                                        <p:cTn id="18" dur="1" fill="hold">
                                          <p:stCondLst>
                                            <p:cond delay="0"/>
                                          </p:stCondLst>
                                        </p:cTn>
                                        <p:tgtEl>
                                          <p:spTgt spid="51211"/>
                                        </p:tgtEl>
                                        <p:attrNameLst>
                                          <p:attrName>style.visibility</p:attrName>
                                        </p:attrNameLst>
                                      </p:cBhvr>
                                      <p:to>
                                        <p:strVal val="visible"/>
                                      </p:to>
                                    </p:set>
                                    <p:anim calcmode="lin" valueType="num">
                                      <p:cBhvr>
                                        <p:cTn id="19" dur="2000" fill="hold"/>
                                        <p:tgtEl>
                                          <p:spTgt spid="51211"/>
                                        </p:tgtEl>
                                        <p:attrNameLst>
                                          <p:attrName>ppt_w</p:attrName>
                                        </p:attrNameLst>
                                      </p:cBhvr>
                                      <p:tavLst>
                                        <p:tav tm="0">
                                          <p:val>
                                            <p:fltVal val="0"/>
                                          </p:val>
                                        </p:tav>
                                        <p:tav tm="100000">
                                          <p:val>
                                            <p:strVal val="#ppt_w"/>
                                          </p:val>
                                        </p:tav>
                                      </p:tavLst>
                                    </p:anim>
                                    <p:anim calcmode="lin" valueType="num">
                                      <p:cBhvr>
                                        <p:cTn id="20" dur="2000" fill="hold"/>
                                        <p:tgtEl>
                                          <p:spTgt spid="51211"/>
                                        </p:tgtEl>
                                        <p:attrNameLst>
                                          <p:attrName>ppt_h</p:attrName>
                                        </p:attrNameLst>
                                      </p:cBhvr>
                                      <p:tavLst>
                                        <p:tav tm="0">
                                          <p:val>
                                            <p:fltVal val="0"/>
                                          </p:val>
                                        </p:tav>
                                        <p:tav tm="100000">
                                          <p:val>
                                            <p:strVal val="#ppt_h"/>
                                          </p:val>
                                        </p:tav>
                                      </p:tavLst>
                                    </p:anim>
                                    <p:animEffect transition="in" filter="fade">
                                      <p:cBhvr>
                                        <p:cTn id="21" dur="2000"/>
                                        <p:tgtEl>
                                          <p:spTgt spid="51211"/>
                                        </p:tgtEl>
                                      </p:cBhvr>
                                    </p:animEffect>
                                  </p:childTnLst>
                                </p:cTn>
                              </p:par>
                            </p:childTnLst>
                          </p:cTn>
                        </p:par>
                        <p:par>
                          <p:cTn id="22" fill="hold" nodeType="afterGroup">
                            <p:stCondLst>
                              <p:cond delay="5000"/>
                            </p:stCondLst>
                            <p:childTnLst>
                              <p:par>
                                <p:cTn id="23" presetID="53" presetClass="entr" presetSubtype="0" fill="hold" grpId="0" nodeType="afterEffect">
                                  <p:stCondLst>
                                    <p:cond delay="0"/>
                                  </p:stCondLst>
                                  <p:childTnLst>
                                    <p:set>
                                      <p:cBhvr>
                                        <p:cTn id="24" dur="1" fill="hold">
                                          <p:stCondLst>
                                            <p:cond delay="0"/>
                                          </p:stCondLst>
                                        </p:cTn>
                                        <p:tgtEl>
                                          <p:spTgt spid="51205"/>
                                        </p:tgtEl>
                                        <p:attrNameLst>
                                          <p:attrName>style.visibility</p:attrName>
                                        </p:attrNameLst>
                                      </p:cBhvr>
                                      <p:to>
                                        <p:strVal val="visible"/>
                                      </p:to>
                                    </p:set>
                                    <p:anim calcmode="lin" valueType="num">
                                      <p:cBhvr>
                                        <p:cTn id="25" dur="2000" fill="hold"/>
                                        <p:tgtEl>
                                          <p:spTgt spid="51205"/>
                                        </p:tgtEl>
                                        <p:attrNameLst>
                                          <p:attrName>ppt_w</p:attrName>
                                        </p:attrNameLst>
                                      </p:cBhvr>
                                      <p:tavLst>
                                        <p:tav tm="0">
                                          <p:val>
                                            <p:fltVal val="0"/>
                                          </p:val>
                                        </p:tav>
                                        <p:tav tm="100000">
                                          <p:val>
                                            <p:strVal val="#ppt_w"/>
                                          </p:val>
                                        </p:tav>
                                      </p:tavLst>
                                    </p:anim>
                                    <p:anim calcmode="lin" valueType="num">
                                      <p:cBhvr>
                                        <p:cTn id="26" dur="2000" fill="hold"/>
                                        <p:tgtEl>
                                          <p:spTgt spid="51205"/>
                                        </p:tgtEl>
                                        <p:attrNameLst>
                                          <p:attrName>ppt_h</p:attrName>
                                        </p:attrNameLst>
                                      </p:cBhvr>
                                      <p:tavLst>
                                        <p:tav tm="0">
                                          <p:val>
                                            <p:fltVal val="0"/>
                                          </p:val>
                                        </p:tav>
                                        <p:tav tm="100000">
                                          <p:val>
                                            <p:strVal val="#ppt_h"/>
                                          </p:val>
                                        </p:tav>
                                      </p:tavLst>
                                    </p:anim>
                                    <p:animEffect transition="in" filter="fade">
                                      <p:cBhvr>
                                        <p:cTn id="27" dur="2000"/>
                                        <p:tgtEl>
                                          <p:spTgt spid="51205"/>
                                        </p:tgtEl>
                                      </p:cBhvr>
                                    </p:animEffect>
                                  </p:childTnLst>
                                </p:cTn>
                              </p:par>
                            </p:childTnLst>
                          </p:cTn>
                        </p:par>
                        <p:par>
                          <p:cTn id="28" fill="hold" nodeType="afterGroup">
                            <p:stCondLst>
                              <p:cond delay="7000"/>
                            </p:stCondLst>
                            <p:childTnLst>
                              <p:par>
                                <p:cTn id="29" presetID="53" presetClass="entr" presetSubtype="0" fill="hold" grpId="0" nodeType="afterEffect">
                                  <p:stCondLst>
                                    <p:cond delay="0"/>
                                  </p:stCondLst>
                                  <p:childTnLst>
                                    <p:set>
                                      <p:cBhvr>
                                        <p:cTn id="30" dur="1" fill="hold">
                                          <p:stCondLst>
                                            <p:cond delay="0"/>
                                          </p:stCondLst>
                                        </p:cTn>
                                        <p:tgtEl>
                                          <p:spTgt spid="51212"/>
                                        </p:tgtEl>
                                        <p:attrNameLst>
                                          <p:attrName>style.visibility</p:attrName>
                                        </p:attrNameLst>
                                      </p:cBhvr>
                                      <p:to>
                                        <p:strVal val="visible"/>
                                      </p:to>
                                    </p:set>
                                    <p:anim calcmode="lin" valueType="num">
                                      <p:cBhvr>
                                        <p:cTn id="31" dur="2000" fill="hold"/>
                                        <p:tgtEl>
                                          <p:spTgt spid="51212"/>
                                        </p:tgtEl>
                                        <p:attrNameLst>
                                          <p:attrName>ppt_w</p:attrName>
                                        </p:attrNameLst>
                                      </p:cBhvr>
                                      <p:tavLst>
                                        <p:tav tm="0">
                                          <p:val>
                                            <p:fltVal val="0"/>
                                          </p:val>
                                        </p:tav>
                                        <p:tav tm="100000">
                                          <p:val>
                                            <p:strVal val="#ppt_w"/>
                                          </p:val>
                                        </p:tav>
                                      </p:tavLst>
                                    </p:anim>
                                    <p:anim calcmode="lin" valueType="num">
                                      <p:cBhvr>
                                        <p:cTn id="32" dur="2000" fill="hold"/>
                                        <p:tgtEl>
                                          <p:spTgt spid="51212"/>
                                        </p:tgtEl>
                                        <p:attrNameLst>
                                          <p:attrName>ppt_h</p:attrName>
                                        </p:attrNameLst>
                                      </p:cBhvr>
                                      <p:tavLst>
                                        <p:tav tm="0">
                                          <p:val>
                                            <p:fltVal val="0"/>
                                          </p:val>
                                        </p:tav>
                                        <p:tav tm="100000">
                                          <p:val>
                                            <p:strVal val="#ppt_h"/>
                                          </p:val>
                                        </p:tav>
                                      </p:tavLst>
                                    </p:anim>
                                    <p:animEffect transition="in" filter="fade">
                                      <p:cBhvr>
                                        <p:cTn id="33" dur="2000"/>
                                        <p:tgtEl>
                                          <p:spTgt spid="51212"/>
                                        </p:tgtEl>
                                      </p:cBhvr>
                                    </p:animEffect>
                                  </p:childTnLst>
                                </p:cTn>
                              </p:par>
                            </p:childTnLst>
                          </p:cTn>
                        </p:par>
                        <p:par>
                          <p:cTn id="34" fill="hold" nodeType="afterGroup">
                            <p:stCondLst>
                              <p:cond delay="9000"/>
                            </p:stCondLst>
                            <p:childTnLst>
                              <p:par>
                                <p:cTn id="35" presetID="53" presetClass="entr" presetSubtype="0" fill="hold" grpId="0" nodeType="afterEffect">
                                  <p:stCondLst>
                                    <p:cond delay="0"/>
                                  </p:stCondLst>
                                  <p:childTnLst>
                                    <p:set>
                                      <p:cBhvr>
                                        <p:cTn id="36" dur="1" fill="hold">
                                          <p:stCondLst>
                                            <p:cond delay="0"/>
                                          </p:stCondLst>
                                        </p:cTn>
                                        <p:tgtEl>
                                          <p:spTgt spid="51206"/>
                                        </p:tgtEl>
                                        <p:attrNameLst>
                                          <p:attrName>style.visibility</p:attrName>
                                        </p:attrNameLst>
                                      </p:cBhvr>
                                      <p:to>
                                        <p:strVal val="visible"/>
                                      </p:to>
                                    </p:set>
                                    <p:anim calcmode="lin" valueType="num">
                                      <p:cBhvr>
                                        <p:cTn id="37" dur="2000" fill="hold"/>
                                        <p:tgtEl>
                                          <p:spTgt spid="51206"/>
                                        </p:tgtEl>
                                        <p:attrNameLst>
                                          <p:attrName>ppt_w</p:attrName>
                                        </p:attrNameLst>
                                      </p:cBhvr>
                                      <p:tavLst>
                                        <p:tav tm="0">
                                          <p:val>
                                            <p:fltVal val="0"/>
                                          </p:val>
                                        </p:tav>
                                        <p:tav tm="100000">
                                          <p:val>
                                            <p:strVal val="#ppt_w"/>
                                          </p:val>
                                        </p:tav>
                                      </p:tavLst>
                                    </p:anim>
                                    <p:anim calcmode="lin" valueType="num">
                                      <p:cBhvr>
                                        <p:cTn id="38" dur="2000" fill="hold"/>
                                        <p:tgtEl>
                                          <p:spTgt spid="51206"/>
                                        </p:tgtEl>
                                        <p:attrNameLst>
                                          <p:attrName>ppt_h</p:attrName>
                                        </p:attrNameLst>
                                      </p:cBhvr>
                                      <p:tavLst>
                                        <p:tav tm="0">
                                          <p:val>
                                            <p:fltVal val="0"/>
                                          </p:val>
                                        </p:tav>
                                        <p:tav tm="100000">
                                          <p:val>
                                            <p:strVal val="#ppt_h"/>
                                          </p:val>
                                        </p:tav>
                                      </p:tavLst>
                                    </p:anim>
                                    <p:animEffect transition="in" filter="fade">
                                      <p:cBhvr>
                                        <p:cTn id="39" dur="2000"/>
                                        <p:tgtEl>
                                          <p:spTgt spid="51206"/>
                                        </p:tgtEl>
                                      </p:cBhvr>
                                    </p:animEffect>
                                  </p:childTnLst>
                                </p:cTn>
                              </p:par>
                            </p:childTnLst>
                          </p:cTn>
                        </p:par>
                        <p:par>
                          <p:cTn id="40" fill="hold" nodeType="afterGroup">
                            <p:stCondLst>
                              <p:cond delay="11000"/>
                            </p:stCondLst>
                            <p:childTnLst>
                              <p:par>
                                <p:cTn id="41" presetID="53" presetClass="entr" presetSubtype="0" fill="hold" grpId="0" nodeType="afterEffect">
                                  <p:stCondLst>
                                    <p:cond delay="0"/>
                                  </p:stCondLst>
                                  <p:childTnLst>
                                    <p:set>
                                      <p:cBhvr>
                                        <p:cTn id="42" dur="1" fill="hold">
                                          <p:stCondLst>
                                            <p:cond delay="0"/>
                                          </p:stCondLst>
                                        </p:cTn>
                                        <p:tgtEl>
                                          <p:spTgt spid="51213"/>
                                        </p:tgtEl>
                                        <p:attrNameLst>
                                          <p:attrName>style.visibility</p:attrName>
                                        </p:attrNameLst>
                                      </p:cBhvr>
                                      <p:to>
                                        <p:strVal val="visible"/>
                                      </p:to>
                                    </p:set>
                                    <p:anim calcmode="lin" valueType="num">
                                      <p:cBhvr>
                                        <p:cTn id="43" dur="2000" fill="hold"/>
                                        <p:tgtEl>
                                          <p:spTgt spid="51213"/>
                                        </p:tgtEl>
                                        <p:attrNameLst>
                                          <p:attrName>ppt_w</p:attrName>
                                        </p:attrNameLst>
                                      </p:cBhvr>
                                      <p:tavLst>
                                        <p:tav tm="0">
                                          <p:val>
                                            <p:fltVal val="0"/>
                                          </p:val>
                                        </p:tav>
                                        <p:tav tm="100000">
                                          <p:val>
                                            <p:strVal val="#ppt_w"/>
                                          </p:val>
                                        </p:tav>
                                      </p:tavLst>
                                    </p:anim>
                                    <p:anim calcmode="lin" valueType="num">
                                      <p:cBhvr>
                                        <p:cTn id="44" dur="2000" fill="hold"/>
                                        <p:tgtEl>
                                          <p:spTgt spid="51213"/>
                                        </p:tgtEl>
                                        <p:attrNameLst>
                                          <p:attrName>ppt_h</p:attrName>
                                        </p:attrNameLst>
                                      </p:cBhvr>
                                      <p:tavLst>
                                        <p:tav tm="0">
                                          <p:val>
                                            <p:fltVal val="0"/>
                                          </p:val>
                                        </p:tav>
                                        <p:tav tm="100000">
                                          <p:val>
                                            <p:strVal val="#ppt_h"/>
                                          </p:val>
                                        </p:tav>
                                      </p:tavLst>
                                    </p:anim>
                                    <p:animEffect transition="in" filter="fade">
                                      <p:cBhvr>
                                        <p:cTn id="45" dur="2000"/>
                                        <p:tgtEl>
                                          <p:spTgt spid="51213"/>
                                        </p:tgtEl>
                                      </p:cBhvr>
                                    </p:animEffect>
                                  </p:childTnLst>
                                </p:cTn>
                              </p:par>
                            </p:childTnLst>
                          </p:cTn>
                        </p:par>
                        <p:par>
                          <p:cTn id="46" fill="hold" nodeType="afterGroup">
                            <p:stCondLst>
                              <p:cond delay="13000"/>
                            </p:stCondLst>
                            <p:childTnLst>
                              <p:par>
                                <p:cTn id="47" presetID="53" presetClass="entr" presetSubtype="0" fill="hold" grpId="0" nodeType="afterEffect">
                                  <p:stCondLst>
                                    <p:cond delay="0"/>
                                  </p:stCondLst>
                                  <p:childTnLst>
                                    <p:set>
                                      <p:cBhvr>
                                        <p:cTn id="48" dur="1" fill="hold">
                                          <p:stCondLst>
                                            <p:cond delay="0"/>
                                          </p:stCondLst>
                                        </p:cTn>
                                        <p:tgtEl>
                                          <p:spTgt spid="51207"/>
                                        </p:tgtEl>
                                        <p:attrNameLst>
                                          <p:attrName>style.visibility</p:attrName>
                                        </p:attrNameLst>
                                      </p:cBhvr>
                                      <p:to>
                                        <p:strVal val="visible"/>
                                      </p:to>
                                    </p:set>
                                    <p:anim calcmode="lin" valueType="num">
                                      <p:cBhvr>
                                        <p:cTn id="49" dur="2000" fill="hold"/>
                                        <p:tgtEl>
                                          <p:spTgt spid="51207"/>
                                        </p:tgtEl>
                                        <p:attrNameLst>
                                          <p:attrName>ppt_w</p:attrName>
                                        </p:attrNameLst>
                                      </p:cBhvr>
                                      <p:tavLst>
                                        <p:tav tm="0">
                                          <p:val>
                                            <p:fltVal val="0"/>
                                          </p:val>
                                        </p:tav>
                                        <p:tav tm="100000">
                                          <p:val>
                                            <p:strVal val="#ppt_w"/>
                                          </p:val>
                                        </p:tav>
                                      </p:tavLst>
                                    </p:anim>
                                    <p:anim calcmode="lin" valueType="num">
                                      <p:cBhvr>
                                        <p:cTn id="50" dur="2000" fill="hold"/>
                                        <p:tgtEl>
                                          <p:spTgt spid="51207"/>
                                        </p:tgtEl>
                                        <p:attrNameLst>
                                          <p:attrName>ppt_h</p:attrName>
                                        </p:attrNameLst>
                                      </p:cBhvr>
                                      <p:tavLst>
                                        <p:tav tm="0">
                                          <p:val>
                                            <p:fltVal val="0"/>
                                          </p:val>
                                        </p:tav>
                                        <p:tav tm="100000">
                                          <p:val>
                                            <p:strVal val="#ppt_h"/>
                                          </p:val>
                                        </p:tav>
                                      </p:tavLst>
                                    </p:anim>
                                    <p:animEffect transition="in" filter="fade">
                                      <p:cBhvr>
                                        <p:cTn id="51" dur="2000"/>
                                        <p:tgtEl>
                                          <p:spTgt spid="51207"/>
                                        </p:tgtEl>
                                      </p:cBhvr>
                                    </p:animEffect>
                                  </p:childTnLst>
                                </p:cTn>
                              </p:par>
                            </p:childTnLst>
                          </p:cTn>
                        </p:par>
                        <p:par>
                          <p:cTn id="52" fill="hold" nodeType="afterGroup">
                            <p:stCondLst>
                              <p:cond delay="15000"/>
                            </p:stCondLst>
                            <p:childTnLst>
                              <p:par>
                                <p:cTn id="53" presetID="53" presetClass="entr" presetSubtype="0" fill="hold" grpId="0" nodeType="afterEffect">
                                  <p:stCondLst>
                                    <p:cond delay="0"/>
                                  </p:stCondLst>
                                  <p:childTnLst>
                                    <p:set>
                                      <p:cBhvr>
                                        <p:cTn id="54" dur="1" fill="hold">
                                          <p:stCondLst>
                                            <p:cond delay="0"/>
                                          </p:stCondLst>
                                        </p:cTn>
                                        <p:tgtEl>
                                          <p:spTgt spid="51215"/>
                                        </p:tgtEl>
                                        <p:attrNameLst>
                                          <p:attrName>style.visibility</p:attrName>
                                        </p:attrNameLst>
                                      </p:cBhvr>
                                      <p:to>
                                        <p:strVal val="visible"/>
                                      </p:to>
                                    </p:set>
                                    <p:anim calcmode="lin" valueType="num">
                                      <p:cBhvr>
                                        <p:cTn id="55" dur="2000" fill="hold"/>
                                        <p:tgtEl>
                                          <p:spTgt spid="51215"/>
                                        </p:tgtEl>
                                        <p:attrNameLst>
                                          <p:attrName>ppt_w</p:attrName>
                                        </p:attrNameLst>
                                      </p:cBhvr>
                                      <p:tavLst>
                                        <p:tav tm="0">
                                          <p:val>
                                            <p:fltVal val="0"/>
                                          </p:val>
                                        </p:tav>
                                        <p:tav tm="100000">
                                          <p:val>
                                            <p:strVal val="#ppt_w"/>
                                          </p:val>
                                        </p:tav>
                                      </p:tavLst>
                                    </p:anim>
                                    <p:anim calcmode="lin" valueType="num">
                                      <p:cBhvr>
                                        <p:cTn id="56" dur="2000" fill="hold"/>
                                        <p:tgtEl>
                                          <p:spTgt spid="51215"/>
                                        </p:tgtEl>
                                        <p:attrNameLst>
                                          <p:attrName>ppt_h</p:attrName>
                                        </p:attrNameLst>
                                      </p:cBhvr>
                                      <p:tavLst>
                                        <p:tav tm="0">
                                          <p:val>
                                            <p:fltVal val="0"/>
                                          </p:val>
                                        </p:tav>
                                        <p:tav tm="100000">
                                          <p:val>
                                            <p:strVal val="#ppt_h"/>
                                          </p:val>
                                        </p:tav>
                                      </p:tavLst>
                                    </p:anim>
                                    <p:animEffect transition="in" filter="fade">
                                      <p:cBhvr>
                                        <p:cTn id="57" dur="2000"/>
                                        <p:tgtEl>
                                          <p:spTgt spid="51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animBg="1"/>
      <p:bldP spid="51205" grpId="0" animBg="1"/>
      <p:bldP spid="51206" grpId="0" animBg="1"/>
      <p:bldP spid="51207" grpId="0" animBg="1"/>
      <p:bldP spid="51208" grpId="0"/>
      <p:bldP spid="51211" grpId="0"/>
      <p:bldP spid="51212" grpId="0"/>
      <p:bldP spid="51213" grpId="0"/>
      <p:bldP spid="512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1" y="110257"/>
            <a:ext cx="5692799" cy="421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r>
              <a:rPr lang="ru-RU" altLang="ru-RU" sz="2400" b="1" dirty="0" smtClean="0">
                <a:solidFill>
                  <a:schemeClr val="bg1"/>
                </a:solidFill>
                <a:latin typeface="Arial" panose="020B0604020202020204" pitchFamily="34" charset="0"/>
                <a:cs typeface="Arial" panose="020B0604020202020204" pitchFamily="34" charset="0"/>
              </a:rPr>
              <a:t>КОНТРАСТ </a:t>
            </a:r>
            <a:r>
              <a:rPr lang="ru-RU" altLang="ru-RU" sz="2400" b="1" dirty="0" smtClean="0">
                <a:solidFill>
                  <a:schemeClr val="bg1"/>
                </a:solidFill>
                <a:latin typeface="Arial" panose="020B0604020202020204" pitchFamily="34" charset="0"/>
                <a:cs typeface="Arial" panose="020B0604020202020204" pitchFamily="34" charset="0"/>
              </a:rPr>
              <a:t>КАК </a:t>
            </a:r>
            <a:r>
              <a:rPr lang="ru-RU" altLang="ru-RU" sz="2400" b="1" dirty="0" smtClean="0">
                <a:solidFill>
                  <a:schemeClr val="bg1"/>
                </a:solidFill>
                <a:latin typeface="Arial" panose="020B0604020202020204" pitchFamily="34" charset="0"/>
                <a:cs typeface="Arial" panose="020B0604020202020204" pitchFamily="34" charset="0"/>
              </a:rPr>
              <a:t>ПРИЁМ</a:t>
            </a:r>
            <a:endParaRPr lang="ru-RU" altLang="ru-RU" sz="2400" b="1" dirty="0">
              <a:solidFill>
                <a:schemeClr val="bg1"/>
              </a:solidFill>
              <a:latin typeface="Arial" panose="020B0604020202020204" pitchFamily="34" charset="0"/>
              <a:cs typeface="Arial" panose="020B0604020202020204" pitchFamily="34" charset="0"/>
            </a:endParaRPr>
          </a:p>
        </p:txBody>
      </p:sp>
      <p:sp>
        <p:nvSpPr>
          <p:cNvPr id="52237" name="Rectangle 13"/>
          <p:cNvSpPr>
            <a:spLocks noChangeArrowheads="1"/>
          </p:cNvSpPr>
          <p:nvPr/>
        </p:nvSpPr>
        <p:spPr bwMode="auto">
          <a:xfrm>
            <a:off x="148184" y="686321"/>
            <a:ext cx="5462546" cy="298224"/>
          </a:xfrm>
          <a:prstGeom prst="rect">
            <a:avLst/>
          </a:prstGeom>
          <a:solidFill>
            <a:schemeClr val="accent1">
              <a:lumMod val="20000"/>
              <a:lumOff val="80000"/>
            </a:schemeClr>
          </a:solidFill>
          <a:ln w="38100">
            <a:solidFill>
              <a:schemeClr val="accent1"/>
            </a:solidFill>
            <a:miter lim="800000"/>
            <a:headEnd/>
            <a:tailEnd/>
          </a:ln>
          <a:effectLst/>
          <a:extLst/>
        </p:spPr>
        <p:txBody>
          <a:bodyPr wrap="square" lIns="51499" tIns="25750" rIns="51499" bIns="25750">
            <a:spAutoFit/>
          </a:bodyPr>
          <a:lstStyle/>
          <a:p>
            <a:pPr algn="ctr">
              <a:spcBef>
                <a:spcPct val="50000"/>
              </a:spcBef>
            </a:pPr>
            <a:r>
              <a:rPr lang="ru-RU" altLang="ru-RU" sz="1600" dirty="0">
                <a:solidFill>
                  <a:schemeClr val="tx2">
                    <a:lumMod val="50000"/>
                  </a:schemeClr>
                </a:solidFill>
                <a:latin typeface="Arial" panose="020B0604020202020204" pitchFamily="34" charset="0"/>
                <a:cs typeface="Arial" panose="020B0604020202020204" pitchFamily="34" charset="0"/>
              </a:rPr>
              <a:t>В рассказе выделяются следующие основные части:</a:t>
            </a:r>
          </a:p>
        </p:txBody>
      </p:sp>
      <p:sp>
        <p:nvSpPr>
          <p:cNvPr id="52238" name="Rectangle 14"/>
          <p:cNvSpPr>
            <a:spLocks noChangeArrowheads="1"/>
          </p:cNvSpPr>
          <p:nvPr/>
        </p:nvSpPr>
        <p:spPr bwMode="auto">
          <a:xfrm>
            <a:off x="196514" y="2025697"/>
            <a:ext cx="5424277" cy="1036888"/>
          </a:xfrm>
          <a:prstGeom prst="rect">
            <a:avLst/>
          </a:prstGeom>
          <a:solidFill>
            <a:schemeClr val="accent1">
              <a:lumMod val="20000"/>
              <a:lumOff val="80000"/>
            </a:schemeClr>
          </a:solidFill>
          <a:ln w="3175">
            <a:solidFill>
              <a:schemeClr val="accent1">
                <a:lumMod val="50000"/>
              </a:schemeClr>
            </a:solidFill>
            <a:miter lim="800000"/>
            <a:headEnd/>
            <a:tailEnd/>
          </a:ln>
          <a:effectLst/>
          <a:extLst/>
        </p:spPr>
        <p:txBody>
          <a:bodyPr wrap="square" lIns="51499" tIns="25750" rIns="51499" bIns="25750">
            <a:spAutoFit/>
          </a:bodyPr>
          <a:lstStyle/>
          <a:p>
            <a:r>
              <a:rPr lang="ru-RU" altLang="ru-RU" sz="1600" dirty="0" smtClean="0">
                <a:solidFill>
                  <a:schemeClr val="tx2">
                    <a:lumMod val="50000"/>
                  </a:schemeClr>
                </a:solidFill>
                <a:latin typeface="Arial" panose="020B0604020202020204" pitchFamily="34" charset="0"/>
                <a:cs typeface="Arial" panose="020B0604020202020204" pitchFamily="34" charset="0"/>
              </a:rPr>
              <a:t>     Рассказ </a:t>
            </a:r>
            <a:r>
              <a:rPr lang="ru-RU" altLang="ru-RU" sz="1600" dirty="0">
                <a:solidFill>
                  <a:schemeClr val="tx2">
                    <a:lumMod val="50000"/>
                  </a:schemeClr>
                </a:solidFill>
                <a:latin typeface="Arial" panose="020B0604020202020204" pitchFamily="34" charset="0"/>
                <a:cs typeface="Arial" panose="020B0604020202020204" pitchFamily="34" charset="0"/>
              </a:rPr>
              <a:t>заключён в "раму". Этот композиционный приём называется "рассказ в рассказе", потому что произведение написано писателем так, что о всех событиях мы узнаём от </a:t>
            </a:r>
            <a:r>
              <a:rPr lang="ru-RU" altLang="ru-RU" sz="1600" dirty="0" smtClean="0">
                <a:solidFill>
                  <a:schemeClr val="tx2">
                    <a:lumMod val="50000"/>
                  </a:schemeClr>
                </a:solidFill>
                <a:latin typeface="Arial" panose="020B0604020202020204" pitchFamily="34" charset="0"/>
                <a:cs typeface="Arial" panose="020B0604020202020204" pitchFamily="34" charset="0"/>
              </a:rPr>
              <a:t>рассказчика.</a:t>
            </a:r>
            <a:endParaRPr lang="ru-RU" altLang="ru-RU" sz="1600" dirty="0">
              <a:solidFill>
                <a:schemeClr val="tx2">
                  <a:lumMod val="50000"/>
                </a:schemeClr>
              </a:solidFill>
              <a:latin typeface="Arial" panose="020B0604020202020204" pitchFamily="34" charset="0"/>
              <a:cs typeface="Arial" panose="020B0604020202020204" pitchFamily="34" charset="0"/>
            </a:endParaRPr>
          </a:p>
        </p:txBody>
      </p:sp>
      <p:sp>
        <p:nvSpPr>
          <p:cNvPr id="52239" name="Rectangle 15"/>
          <p:cNvSpPr>
            <a:spLocks noChangeArrowheads="1"/>
          </p:cNvSpPr>
          <p:nvPr/>
        </p:nvSpPr>
        <p:spPr bwMode="auto">
          <a:xfrm>
            <a:off x="148183" y="1046361"/>
            <a:ext cx="1152128" cy="374810"/>
          </a:xfrm>
          <a:prstGeom prst="rect">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2240" name="Rectangle 16"/>
          <p:cNvSpPr>
            <a:spLocks noChangeArrowheads="1"/>
          </p:cNvSpPr>
          <p:nvPr/>
        </p:nvSpPr>
        <p:spPr bwMode="auto">
          <a:xfrm>
            <a:off x="1588344" y="1247615"/>
            <a:ext cx="936104" cy="374810"/>
          </a:xfrm>
          <a:prstGeom prst="rect">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2241" name="Rectangle 17"/>
          <p:cNvSpPr>
            <a:spLocks noChangeArrowheads="1"/>
          </p:cNvSpPr>
          <p:nvPr/>
        </p:nvSpPr>
        <p:spPr bwMode="auto">
          <a:xfrm>
            <a:off x="2812479" y="1406401"/>
            <a:ext cx="1114861" cy="374810"/>
          </a:xfrm>
          <a:prstGeom prst="rect">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2242" name="Rectangle 18"/>
          <p:cNvSpPr>
            <a:spLocks noChangeArrowheads="1"/>
          </p:cNvSpPr>
          <p:nvPr/>
        </p:nvSpPr>
        <p:spPr bwMode="auto">
          <a:xfrm>
            <a:off x="4252638" y="1607655"/>
            <a:ext cx="1358091" cy="374810"/>
          </a:xfrm>
          <a:prstGeom prst="rect">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52244" name="Text Box 20"/>
          <p:cNvSpPr txBox="1">
            <a:spLocks noChangeArrowheads="1"/>
          </p:cNvSpPr>
          <p:nvPr/>
        </p:nvSpPr>
        <p:spPr bwMode="auto">
          <a:xfrm>
            <a:off x="124506" y="1046361"/>
            <a:ext cx="1247813" cy="29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spcBef>
                <a:spcPct val="50000"/>
              </a:spcBef>
            </a:pPr>
            <a:r>
              <a:rPr lang="ru-RU" altLang="ru-RU" sz="1600" dirty="0">
                <a:solidFill>
                  <a:schemeClr val="tx2">
                    <a:lumMod val="50000"/>
                  </a:schemeClr>
                </a:solidFill>
                <a:latin typeface="Arial" panose="020B0604020202020204" pitchFamily="34" charset="0"/>
                <a:cs typeface="Arial" panose="020B0604020202020204" pitchFamily="34" charset="0"/>
              </a:rPr>
              <a:t>вступление</a:t>
            </a:r>
          </a:p>
        </p:txBody>
      </p:sp>
      <p:sp>
        <p:nvSpPr>
          <p:cNvPr id="52245" name="Text Box 21"/>
          <p:cNvSpPr txBox="1">
            <a:spLocks noChangeArrowheads="1"/>
          </p:cNvSpPr>
          <p:nvPr/>
        </p:nvSpPr>
        <p:spPr bwMode="auto">
          <a:xfrm>
            <a:off x="1588343" y="1262385"/>
            <a:ext cx="954485" cy="29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1499" tIns="25750" rIns="51499" bIns="25750">
            <a:spAutoFit/>
          </a:bodyPr>
          <a:lstStyle/>
          <a:p>
            <a:pPr>
              <a:spcBef>
                <a:spcPct val="50000"/>
              </a:spcBef>
            </a:pPr>
            <a:r>
              <a:rPr lang="ru-RU" altLang="ru-RU" sz="1600" dirty="0">
                <a:solidFill>
                  <a:schemeClr val="tx2">
                    <a:lumMod val="50000"/>
                  </a:schemeClr>
                </a:solidFill>
                <a:latin typeface="Arial" panose="020B0604020202020204" pitchFamily="34" charset="0"/>
                <a:cs typeface="Arial" panose="020B0604020202020204" pitchFamily="34" charset="0"/>
              </a:rPr>
              <a:t>на балу</a:t>
            </a:r>
          </a:p>
        </p:txBody>
      </p:sp>
      <p:sp>
        <p:nvSpPr>
          <p:cNvPr id="52246" name="Text Box 22"/>
          <p:cNvSpPr txBox="1">
            <a:spLocks noChangeArrowheads="1"/>
          </p:cNvSpPr>
          <p:nvPr/>
        </p:nvSpPr>
        <p:spPr bwMode="auto">
          <a:xfrm>
            <a:off x="2812479" y="1406401"/>
            <a:ext cx="1208905" cy="29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spcBef>
                <a:spcPct val="50000"/>
              </a:spcBef>
            </a:pPr>
            <a:r>
              <a:rPr lang="ru-RU" altLang="ru-RU" sz="1600" dirty="0">
                <a:solidFill>
                  <a:schemeClr val="tx2">
                    <a:lumMod val="50000"/>
                  </a:schemeClr>
                </a:solidFill>
                <a:latin typeface="Arial" panose="020B0604020202020204" pitchFamily="34" charset="0"/>
                <a:cs typeface="Arial" panose="020B0604020202020204" pitchFamily="34" charset="0"/>
              </a:rPr>
              <a:t>после бала</a:t>
            </a:r>
          </a:p>
        </p:txBody>
      </p:sp>
      <p:sp>
        <p:nvSpPr>
          <p:cNvPr id="52247" name="Text Box 23"/>
          <p:cNvSpPr txBox="1">
            <a:spLocks noChangeArrowheads="1"/>
          </p:cNvSpPr>
          <p:nvPr/>
        </p:nvSpPr>
        <p:spPr bwMode="auto">
          <a:xfrm>
            <a:off x="4252639" y="1612233"/>
            <a:ext cx="1368152" cy="298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spcBef>
                <a:spcPct val="50000"/>
              </a:spcBef>
            </a:pPr>
            <a:r>
              <a:rPr lang="ru-RU" altLang="ru-RU" sz="1600" dirty="0">
                <a:solidFill>
                  <a:schemeClr val="tx2">
                    <a:lumMod val="50000"/>
                  </a:schemeClr>
                </a:solidFill>
                <a:latin typeface="Arial" panose="020B0604020202020204" pitchFamily="34" charset="0"/>
                <a:cs typeface="Arial" panose="020B0604020202020204" pitchFamily="34" charset="0"/>
              </a:rPr>
              <a:t>заключение</a:t>
            </a:r>
          </a:p>
        </p:txBody>
      </p:sp>
      <p:sp>
        <p:nvSpPr>
          <p:cNvPr id="52249" name="AutoShape 25"/>
          <p:cNvSpPr>
            <a:spLocks noChangeArrowheads="1"/>
          </p:cNvSpPr>
          <p:nvPr/>
        </p:nvSpPr>
        <p:spPr bwMode="auto">
          <a:xfrm>
            <a:off x="1357088" y="1262385"/>
            <a:ext cx="159247" cy="135953"/>
          </a:xfrm>
          <a:prstGeom prst="rightArrow">
            <a:avLst>
              <a:gd name="adj1" fmla="val 50000"/>
              <a:gd name="adj2" fmla="val 43923"/>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17" name="AutoShape 25"/>
          <p:cNvSpPr>
            <a:spLocks noChangeArrowheads="1"/>
          </p:cNvSpPr>
          <p:nvPr/>
        </p:nvSpPr>
        <p:spPr bwMode="auto">
          <a:xfrm>
            <a:off x="2596455" y="1406401"/>
            <a:ext cx="159247" cy="135953"/>
          </a:xfrm>
          <a:prstGeom prst="rightArrow">
            <a:avLst>
              <a:gd name="adj1" fmla="val 50000"/>
              <a:gd name="adj2" fmla="val 43923"/>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
        <p:nvSpPr>
          <p:cNvPr id="18" name="AutoShape 25"/>
          <p:cNvSpPr>
            <a:spLocks noChangeArrowheads="1"/>
          </p:cNvSpPr>
          <p:nvPr/>
        </p:nvSpPr>
        <p:spPr bwMode="auto">
          <a:xfrm>
            <a:off x="4036615" y="1622425"/>
            <a:ext cx="159247" cy="135953"/>
          </a:xfrm>
          <a:prstGeom prst="rightArrow">
            <a:avLst>
              <a:gd name="adj1" fmla="val 50000"/>
              <a:gd name="adj2" fmla="val 43923"/>
            </a:avLst>
          </a:prstGeom>
          <a:solidFill>
            <a:schemeClr val="accent4">
              <a:lumMod val="20000"/>
              <a:lumOff val="80000"/>
            </a:schemeClr>
          </a:solidFill>
          <a:ln w="9525">
            <a:solidFill>
              <a:schemeClr val="tx1"/>
            </a:solidFill>
            <a:miter lim="800000"/>
            <a:headEnd/>
            <a:tailEnd/>
          </a:ln>
          <a:effectLst/>
          <a:extLst/>
        </p:spPr>
        <p:txBody>
          <a:bodyPr wrap="none" lIns="51499" tIns="25750" rIns="51499" bIns="25750" anchor="ctr"/>
          <a:lstStyle/>
          <a:p>
            <a:endParaRPr lang="ru-RU"/>
          </a:p>
        </p:txBody>
      </p:sp>
    </p:spTree>
    <p:extLst>
      <p:ext uri="{BB962C8B-B14F-4D97-AF65-F5344CB8AC3E}">
        <p14:creationId xmlns:p14="http://schemas.microsoft.com/office/powerpoint/2010/main" val="17098361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6" fill="hold" grpId="0" nodeType="afterEffect">
                                  <p:stCondLst>
                                    <p:cond delay="0"/>
                                  </p:stCondLst>
                                  <p:childTnLst>
                                    <p:set>
                                      <p:cBhvr>
                                        <p:cTn id="6" dur="1" fill="hold">
                                          <p:stCondLst>
                                            <p:cond delay="0"/>
                                          </p:stCondLst>
                                        </p:cTn>
                                        <p:tgtEl>
                                          <p:spTgt spid="52237"/>
                                        </p:tgtEl>
                                        <p:attrNameLst>
                                          <p:attrName>style.visibility</p:attrName>
                                        </p:attrNameLst>
                                      </p:cBhvr>
                                      <p:to>
                                        <p:strVal val="visible"/>
                                      </p:to>
                                    </p:set>
                                    <p:animEffect transition="in" filter="barn(inHorizontal)">
                                      <p:cBhvr>
                                        <p:cTn id="7" dur="500"/>
                                        <p:tgtEl>
                                          <p:spTgt spid="52237"/>
                                        </p:tgtEl>
                                      </p:cBhvr>
                                    </p:animEffect>
                                  </p:childTnLst>
                                </p:cTn>
                              </p:par>
                            </p:childTnLst>
                          </p:cTn>
                        </p:par>
                        <p:par>
                          <p:cTn id="8" fill="hold" nodeType="afterGroup">
                            <p:stCondLst>
                              <p:cond delay="500"/>
                            </p:stCondLst>
                            <p:childTnLst>
                              <p:par>
                                <p:cTn id="9" presetID="31" presetClass="entr" presetSubtype="0" fill="hold" grpId="0" nodeType="afterEffect">
                                  <p:stCondLst>
                                    <p:cond delay="0"/>
                                  </p:stCondLst>
                                  <p:iterate type="lt">
                                    <p:tmPct val="5000"/>
                                  </p:iterate>
                                  <p:childTnLst>
                                    <p:set>
                                      <p:cBhvr>
                                        <p:cTn id="10" dur="1" fill="hold">
                                          <p:stCondLst>
                                            <p:cond delay="0"/>
                                          </p:stCondLst>
                                        </p:cTn>
                                        <p:tgtEl>
                                          <p:spTgt spid="52239"/>
                                        </p:tgtEl>
                                        <p:attrNameLst>
                                          <p:attrName>style.visibility</p:attrName>
                                        </p:attrNameLst>
                                      </p:cBhvr>
                                      <p:to>
                                        <p:strVal val="visible"/>
                                      </p:to>
                                    </p:set>
                                    <p:anim calcmode="lin" valueType="num">
                                      <p:cBhvr>
                                        <p:cTn id="11" dur="2000" fill="hold"/>
                                        <p:tgtEl>
                                          <p:spTgt spid="52239"/>
                                        </p:tgtEl>
                                        <p:attrNameLst>
                                          <p:attrName>ppt_w</p:attrName>
                                        </p:attrNameLst>
                                      </p:cBhvr>
                                      <p:tavLst>
                                        <p:tav tm="0">
                                          <p:val>
                                            <p:fltVal val="0"/>
                                          </p:val>
                                        </p:tav>
                                        <p:tav tm="100000">
                                          <p:val>
                                            <p:strVal val="#ppt_w"/>
                                          </p:val>
                                        </p:tav>
                                      </p:tavLst>
                                    </p:anim>
                                    <p:anim calcmode="lin" valueType="num">
                                      <p:cBhvr>
                                        <p:cTn id="12" dur="2000" fill="hold"/>
                                        <p:tgtEl>
                                          <p:spTgt spid="52239"/>
                                        </p:tgtEl>
                                        <p:attrNameLst>
                                          <p:attrName>ppt_h</p:attrName>
                                        </p:attrNameLst>
                                      </p:cBhvr>
                                      <p:tavLst>
                                        <p:tav tm="0">
                                          <p:val>
                                            <p:fltVal val="0"/>
                                          </p:val>
                                        </p:tav>
                                        <p:tav tm="100000">
                                          <p:val>
                                            <p:strVal val="#ppt_h"/>
                                          </p:val>
                                        </p:tav>
                                      </p:tavLst>
                                    </p:anim>
                                    <p:anim calcmode="lin" valueType="num">
                                      <p:cBhvr>
                                        <p:cTn id="13" dur="2000" fill="hold"/>
                                        <p:tgtEl>
                                          <p:spTgt spid="52239"/>
                                        </p:tgtEl>
                                        <p:attrNameLst>
                                          <p:attrName>style.rotation</p:attrName>
                                        </p:attrNameLst>
                                      </p:cBhvr>
                                      <p:tavLst>
                                        <p:tav tm="0">
                                          <p:val>
                                            <p:fltVal val="90"/>
                                          </p:val>
                                        </p:tav>
                                        <p:tav tm="100000">
                                          <p:val>
                                            <p:fltVal val="0"/>
                                          </p:val>
                                        </p:tav>
                                      </p:tavLst>
                                    </p:anim>
                                    <p:animEffect transition="in" filter="fade">
                                      <p:cBhvr>
                                        <p:cTn id="14" dur="2000"/>
                                        <p:tgtEl>
                                          <p:spTgt spid="52239"/>
                                        </p:tgtEl>
                                      </p:cBhvr>
                                    </p:animEffect>
                                  </p:childTnLst>
                                </p:cTn>
                              </p:par>
                            </p:childTnLst>
                          </p:cTn>
                        </p:par>
                        <p:par>
                          <p:cTn id="15" fill="hold" nodeType="afterGroup">
                            <p:stCondLst>
                              <p:cond delay="2500"/>
                            </p:stCondLst>
                            <p:childTnLst>
                              <p:par>
                                <p:cTn id="16" presetID="1" presetClass="entr" presetSubtype="0" fill="hold" grpId="0" nodeType="afterEffect">
                                  <p:stCondLst>
                                    <p:cond delay="0"/>
                                  </p:stCondLst>
                                  <p:childTnLst>
                                    <p:set>
                                      <p:cBhvr>
                                        <p:cTn id="17" dur="1" fill="hold">
                                          <p:stCondLst>
                                            <p:cond delay="0"/>
                                          </p:stCondLst>
                                        </p:cTn>
                                        <p:tgtEl>
                                          <p:spTgt spid="52244"/>
                                        </p:tgtEl>
                                        <p:attrNameLst>
                                          <p:attrName>style.visibility</p:attrName>
                                        </p:attrNameLst>
                                      </p:cBhvr>
                                      <p:to>
                                        <p:strVal val="visible"/>
                                      </p:to>
                                    </p:set>
                                  </p:childTnLst>
                                </p:cTn>
                              </p:par>
                            </p:childTnLst>
                          </p:cTn>
                        </p:par>
                        <p:par>
                          <p:cTn id="18" fill="hold" nodeType="afterGroup">
                            <p:stCondLst>
                              <p:cond delay="2500"/>
                            </p:stCondLst>
                            <p:childTnLst>
                              <p:par>
                                <p:cTn id="19" presetID="21" presetClass="entr" presetSubtype="4" fill="hold" grpId="0" nodeType="afterEffect">
                                  <p:stCondLst>
                                    <p:cond delay="0"/>
                                  </p:stCondLst>
                                  <p:childTnLst>
                                    <p:set>
                                      <p:cBhvr>
                                        <p:cTn id="20" dur="1" fill="hold">
                                          <p:stCondLst>
                                            <p:cond delay="0"/>
                                          </p:stCondLst>
                                        </p:cTn>
                                        <p:tgtEl>
                                          <p:spTgt spid="52249"/>
                                        </p:tgtEl>
                                        <p:attrNameLst>
                                          <p:attrName>style.visibility</p:attrName>
                                        </p:attrNameLst>
                                      </p:cBhvr>
                                      <p:to>
                                        <p:strVal val="visible"/>
                                      </p:to>
                                    </p:set>
                                    <p:animEffect transition="in" filter="wheel(4)">
                                      <p:cBhvr>
                                        <p:cTn id="21" dur="1000"/>
                                        <p:tgtEl>
                                          <p:spTgt spid="52249"/>
                                        </p:tgtEl>
                                      </p:cBhvr>
                                    </p:animEffect>
                                  </p:childTnLst>
                                </p:cTn>
                              </p:par>
                            </p:childTnLst>
                          </p:cTn>
                        </p:par>
                        <p:par>
                          <p:cTn id="22" fill="hold" nodeType="afterGroup">
                            <p:stCondLst>
                              <p:cond delay="3500"/>
                            </p:stCondLst>
                            <p:childTnLst>
                              <p:par>
                                <p:cTn id="23" presetID="53" presetClass="entr" presetSubtype="0" fill="hold" grpId="0" nodeType="afterEffect">
                                  <p:stCondLst>
                                    <p:cond delay="0"/>
                                  </p:stCondLst>
                                  <p:childTnLst>
                                    <p:set>
                                      <p:cBhvr>
                                        <p:cTn id="24" dur="1" fill="hold">
                                          <p:stCondLst>
                                            <p:cond delay="0"/>
                                          </p:stCondLst>
                                        </p:cTn>
                                        <p:tgtEl>
                                          <p:spTgt spid="52240"/>
                                        </p:tgtEl>
                                        <p:attrNameLst>
                                          <p:attrName>style.visibility</p:attrName>
                                        </p:attrNameLst>
                                      </p:cBhvr>
                                      <p:to>
                                        <p:strVal val="visible"/>
                                      </p:to>
                                    </p:set>
                                    <p:anim calcmode="lin" valueType="num">
                                      <p:cBhvr>
                                        <p:cTn id="25" dur="2000" fill="hold"/>
                                        <p:tgtEl>
                                          <p:spTgt spid="52240"/>
                                        </p:tgtEl>
                                        <p:attrNameLst>
                                          <p:attrName>ppt_w</p:attrName>
                                        </p:attrNameLst>
                                      </p:cBhvr>
                                      <p:tavLst>
                                        <p:tav tm="0">
                                          <p:val>
                                            <p:fltVal val="0"/>
                                          </p:val>
                                        </p:tav>
                                        <p:tav tm="100000">
                                          <p:val>
                                            <p:strVal val="#ppt_w"/>
                                          </p:val>
                                        </p:tav>
                                      </p:tavLst>
                                    </p:anim>
                                    <p:anim calcmode="lin" valueType="num">
                                      <p:cBhvr>
                                        <p:cTn id="26" dur="2000" fill="hold"/>
                                        <p:tgtEl>
                                          <p:spTgt spid="52240"/>
                                        </p:tgtEl>
                                        <p:attrNameLst>
                                          <p:attrName>ppt_h</p:attrName>
                                        </p:attrNameLst>
                                      </p:cBhvr>
                                      <p:tavLst>
                                        <p:tav tm="0">
                                          <p:val>
                                            <p:fltVal val="0"/>
                                          </p:val>
                                        </p:tav>
                                        <p:tav tm="100000">
                                          <p:val>
                                            <p:strVal val="#ppt_h"/>
                                          </p:val>
                                        </p:tav>
                                      </p:tavLst>
                                    </p:anim>
                                    <p:animEffect transition="in" filter="fade">
                                      <p:cBhvr>
                                        <p:cTn id="27" dur="2000"/>
                                        <p:tgtEl>
                                          <p:spTgt spid="52240"/>
                                        </p:tgtEl>
                                      </p:cBhvr>
                                    </p:animEffect>
                                  </p:childTnLst>
                                </p:cTn>
                              </p:par>
                            </p:childTnLst>
                          </p:cTn>
                        </p:par>
                        <p:par>
                          <p:cTn id="28" fill="hold" nodeType="afterGroup">
                            <p:stCondLst>
                              <p:cond delay="5500"/>
                            </p:stCondLst>
                            <p:childTnLst>
                              <p:par>
                                <p:cTn id="29" presetID="53" presetClass="entr" presetSubtype="0" fill="hold" grpId="0" nodeType="afterEffect">
                                  <p:stCondLst>
                                    <p:cond delay="0"/>
                                  </p:stCondLst>
                                  <p:childTnLst>
                                    <p:set>
                                      <p:cBhvr>
                                        <p:cTn id="30" dur="1" fill="hold">
                                          <p:stCondLst>
                                            <p:cond delay="0"/>
                                          </p:stCondLst>
                                        </p:cTn>
                                        <p:tgtEl>
                                          <p:spTgt spid="52245"/>
                                        </p:tgtEl>
                                        <p:attrNameLst>
                                          <p:attrName>style.visibility</p:attrName>
                                        </p:attrNameLst>
                                      </p:cBhvr>
                                      <p:to>
                                        <p:strVal val="visible"/>
                                      </p:to>
                                    </p:set>
                                    <p:anim calcmode="lin" valueType="num">
                                      <p:cBhvr>
                                        <p:cTn id="31" dur="2000" fill="hold"/>
                                        <p:tgtEl>
                                          <p:spTgt spid="52245"/>
                                        </p:tgtEl>
                                        <p:attrNameLst>
                                          <p:attrName>ppt_w</p:attrName>
                                        </p:attrNameLst>
                                      </p:cBhvr>
                                      <p:tavLst>
                                        <p:tav tm="0">
                                          <p:val>
                                            <p:fltVal val="0"/>
                                          </p:val>
                                        </p:tav>
                                        <p:tav tm="100000">
                                          <p:val>
                                            <p:strVal val="#ppt_w"/>
                                          </p:val>
                                        </p:tav>
                                      </p:tavLst>
                                    </p:anim>
                                    <p:anim calcmode="lin" valueType="num">
                                      <p:cBhvr>
                                        <p:cTn id="32" dur="2000" fill="hold"/>
                                        <p:tgtEl>
                                          <p:spTgt spid="52245"/>
                                        </p:tgtEl>
                                        <p:attrNameLst>
                                          <p:attrName>ppt_h</p:attrName>
                                        </p:attrNameLst>
                                      </p:cBhvr>
                                      <p:tavLst>
                                        <p:tav tm="0">
                                          <p:val>
                                            <p:fltVal val="0"/>
                                          </p:val>
                                        </p:tav>
                                        <p:tav tm="100000">
                                          <p:val>
                                            <p:strVal val="#ppt_h"/>
                                          </p:val>
                                        </p:tav>
                                      </p:tavLst>
                                    </p:anim>
                                    <p:animEffect transition="in" filter="fade">
                                      <p:cBhvr>
                                        <p:cTn id="33" dur="2000"/>
                                        <p:tgtEl>
                                          <p:spTgt spid="52245"/>
                                        </p:tgtEl>
                                      </p:cBhvr>
                                    </p:animEffect>
                                  </p:childTnLst>
                                </p:cTn>
                              </p:par>
                            </p:childTnLst>
                          </p:cTn>
                        </p:par>
                        <p:par>
                          <p:cTn id="34" fill="hold" nodeType="afterGroup">
                            <p:stCondLst>
                              <p:cond delay="7500"/>
                            </p:stCondLst>
                            <p:childTnLst>
                              <p:par>
                                <p:cTn id="35" presetID="53" presetClass="entr" presetSubtype="0" fill="hold" grpId="0" nodeType="afterEffect">
                                  <p:stCondLst>
                                    <p:cond delay="0"/>
                                  </p:stCondLst>
                                  <p:childTnLst>
                                    <p:set>
                                      <p:cBhvr>
                                        <p:cTn id="36" dur="1" fill="hold">
                                          <p:stCondLst>
                                            <p:cond delay="0"/>
                                          </p:stCondLst>
                                        </p:cTn>
                                        <p:tgtEl>
                                          <p:spTgt spid="52241"/>
                                        </p:tgtEl>
                                        <p:attrNameLst>
                                          <p:attrName>style.visibility</p:attrName>
                                        </p:attrNameLst>
                                      </p:cBhvr>
                                      <p:to>
                                        <p:strVal val="visible"/>
                                      </p:to>
                                    </p:set>
                                    <p:anim calcmode="lin" valueType="num">
                                      <p:cBhvr>
                                        <p:cTn id="37" dur="2000" fill="hold"/>
                                        <p:tgtEl>
                                          <p:spTgt spid="52241"/>
                                        </p:tgtEl>
                                        <p:attrNameLst>
                                          <p:attrName>ppt_w</p:attrName>
                                        </p:attrNameLst>
                                      </p:cBhvr>
                                      <p:tavLst>
                                        <p:tav tm="0">
                                          <p:val>
                                            <p:fltVal val="0"/>
                                          </p:val>
                                        </p:tav>
                                        <p:tav tm="100000">
                                          <p:val>
                                            <p:strVal val="#ppt_w"/>
                                          </p:val>
                                        </p:tav>
                                      </p:tavLst>
                                    </p:anim>
                                    <p:anim calcmode="lin" valueType="num">
                                      <p:cBhvr>
                                        <p:cTn id="38" dur="2000" fill="hold"/>
                                        <p:tgtEl>
                                          <p:spTgt spid="52241"/>
                                        </p:tgtEl>
                                        <p:attrNameLst>
                                          <p:attrName>ppt_h</p:attrName>
                                        </p:attrNameLst>
                                      </p:cBhvr>
                                      <p:tavLst>
                                        <p:tav tm="0">
                                          <p:val>
                                            <p:fltVal val="0"/>
                                          </p:val>
                                        </p:tav>
                                        <p:tav tm="100000">
                                          <p:val>
                                            <p:strVal val="#ppt_h"/>
                                          </p:val>
                                        </p:tav>
                                      </p:tavLst>
                                    </p:anim>
                                    <p:animEffect transition="in" filter="fade">
                                      <p:cBhvr>
                                        <p:cTn id="39" dur="2000"/>
                                        <p:tgtEl>
                                          <p:spTgt spid="52241"/>
                                        </p:tgtEl>
                                      </p:cBhvr>
                                    </p:animEffect>
                                  </p:childTnLst>
                                </p:cTn>
                              </p:par>
                            </p:childTnLst>
                          </p:cTn>
                        </p:par>
                        <p:par>
                          <p:cTn id="40" fill="hold" nodeType="afterGroup">
                            <p:stCondLst>
                              <p:cond delay="9500"/>
                            </p:stCondLst>
                            <p:childTnLst>
                              <p:par>
                                <p:cTn id="41" presetID="21" presetClass="entr" presetSubtype="4" fill="hold" grpId="0" nodeType="afterEffect">
                                  <p:stCondLst>
                                    <p:cond delay="0"/>
                                  </p:stCondLst>
                                  <p:childTnLst>
                                    <p:set>
                                      <p:cBhvr>
                                        <p:cTn id="42" dur="1" fill="hold">
                                          <p:stCondLst>
                                            <p:cond delay="0"/>
                                          </p:stCondLst>
                                        </p:cTn>
                                        <p:tgtEl>
                                          <p:spTgt spid="52246"/>
                                        </p:tgtEl>
                                        <p:attrNameLst>
                                          <p:attrName>style.visibility</p:attrName>
                                        </p:attrNameLst>
                                      </p:cBhvr>
                                      <p:to>
                                        <p:strVal val="visible"/>
                                      </p:to>
                                    </p:set>
                                    <p:animEffect transition="in" filter="wheel(4)">
                                      <p:cBhvr>
                                        <p:cTn id="43" dur="2000"/>
                                        <p:tgtEl>
                                          <p:spTgt spid="52246"/>
                                        </p:tgtEl>
                                      </p:cBhvr>
                                    </p:animEffect>
                                  </p:childTnLst>
                                </p:cTn>
                              </p:par>
                            </p:childTnLst>
                          </p:cTn>
                        </p:par>
                        <p:par>
                          <p:cTn id="44" fill="hold" nodeType="afterGroup">
                            <p:stCondLst>
                              <p:cond delay="11500"/>
                            </p:stCondLst>
                            <p:childTnLst>
                              <p:par>
                                <p:cTn id="45" presetID="53" presetClass="entr" presetSubtype="0" fill="hold" grpId="0" nodeType="afterEffect">
                                  <p:stCondLst>
                                    <p:cond delay="0"/>
                                  </p:stCondLst>
                                  <p:childTnLst>
                                    <p:set>
                                      <p:cBhvr>
                                        <p:cTn id="46" dur="1" fill="hold">
                                          <p:stCondLst>
                                            <p:cond delay="0"/>
                                          </p:stCondLst>
                                        </p:cTn>
                                        <p:tgtEl>
                                          <p:spTgt spid="52242"/>
                                        </p:tgtEl>
                                        <p:attrNameLst>
                                          <p:attrName>style.visibility</p:attrName>
                                        </p:attrNameLst>
                                      </p:cBhvr>
                                      <p:to>
                                        <p:strVal val="visible"/>
                                      </p:to>
                                    </p:set>
                                    <p:anim calcmode="lin" valueType="num">
                                      <p:cBhvr>
                                        <p:cTn id="47" dur="2000" fill="hold"/>
                                        <p:tgtEl>
                                          <p:spTgt spid="52242"/>
                                        </p:tgtEl>
                                        <p:attrNameLst>
                                          <p:attrName>ppt_w</p:attrName>
                                        </p:attrNameLst>
                                      </p:cBhvr>
                                      <p:tavLst>
                                        <p:tav tm="0">
                                          <p:val>
                                            <p:fltVal val="0"/>
                                          </p:val>
                                        </p:tav>
                                        <p:tav tm="100000">
                                          <p:val>
                                            <p:strVal val="#ppt_w"/>
                                          </p:val>
                                        </p:tav>
                                      </p:tavLst>
                                    </p:anim>
                                    <p:anim calcmode="lin" valueType="num">
                                      <p:cBhvr>
                                        <p:cTn id="48" dur="2000" fill="hold"/>
                                        <p:tgtEl>
                                          <p:spTgt spid="52242"/>
                                        </p:tgtEl>
                                        <p:attrNameLst>
                                          <p:attrName>ppt_h</p:attrName>
                                        </p:attrNameLst>
                                      </p:cBhvr>
                                      <p:tavLst>
                                        <p:tav tm="0">
                                          <p:val>
                                            <p:fltVal val="0"/>
                                          </p:val>
                                        </p:tav>
                                        <p:tav tm="100000">
                                          <p:val>
                                            <p:strVal val="#ppt_h"/>
                                          </p:val>
                                        </p:tav>
                                      </p:tavLst>
                                    </p:anim>
                                    <p:animEffect transition="in" filter="fade">
                                      <p:cBhvr>
                                        <p:cTn id="49" dur="2000"/>
                                        <p:tgtEl>
                                          <p:spTgt spid="52242"/>
                                        </p:tgtEl>
                                      </p:cBhvr>
                                    </p:animEffect>
                                  </p:childTnLst>
                                </p:cTn>
                              </p:par>
                            </p:childTnLst>
                          </p:cTn>
                        </p:par>
                        <p:par>
                          <p:cTn id="50" fill="hold" nodeType="afterGroup">
                            <p:stCondLst>
                              <p:cond delay="13500"/>
                            </p:stCondLst>
                            <p:childTnLst>
                              <p:par>
                                <p:cTn id="51" presetID="53" presetClass="entr" presetSubtype="0" fill="hold" grpId="0" nodeType="afterEffect">
                                  <p:stCondLst>
                                    <p:cond delay="0"/>
                                  </p:stCondLst>
                                  <p:childTnLst>
                                    <p:set>
                                      <p:cBhvr>
                                        <p:cTn id="52" dur="1" fill="hold">
                                          <p:stCondLst>
                                            <p:cond delay="0"/>
                                          </p:stCondLst>
                                        </p:cTn>
                                        <p:tgtEl>
                                          <p:spTgt spid="52247"/>
                                        </p:tgtEl>
                                        <p:attrNameLst>
                                          <p:attrName>style.visibility</p:attrName>
                                        </p:attrNameLst>
                                      </p:cBhvr>
                                      <p:to>
                                        <p:strVal val="visible"/>
                                      </p:to>
                                    </p:set>
                                    <p:anim calcmode="lin" valueType="num">
                                      <p:cBhvr>
                                        <p:cTn id="53" dur="2000" fill="hold"/>
                                        <p:tgtEl>
                                          <p:spTgt spid="52247"/>
                                        </p:tgtEl>
                                        <p:attrNameLst>
                                          <p:attrName>ppt_w</p:attrName>
                                        </p:attrNameLst>
                                      </p:cBhvr>
                                      <p:tavLst>
                                        <p:tav tm="0">
                                          <p:val>
                                            <p:fltVal val="0"/>
                                          </p:val>
                                        </p:tav>
                                        <p:tav tm="100000">
                                          <p:val>
                                            <p:strVal val="#ppt_w"/>
                                          </p:val>
                                        </p:tav>
                                      </p:tavLst>
                                    </p:anim>
                                    <p:anim calcmode="lin" valueType="num">
                                      <p:cBhvr>
                                        <p:cTn id="54" dur="2000" fill="hold"/>
                                        <p:tgtEl>
                                          <p:spTgt spid="52247"/>
                                        </p:tgtEl>
                                        <p:attrNameLst>
                                          <p:attrName>ppt_h</p:attrName>
                                        </p:attrNameLst>
                                      </p:cBhvr>
                                      <p:tavLst>
                                        <p:tav tm="0">
                                          <p:val>
                                            <p:fltVal val="0"/>
                                          </p:val>
                                        </p:tav>
                                        <p:tav tm="100000">
                                          <p:val>
                                            <p:strVal val="#ppt_h"/>
                                          </p:val>
                                        </p:tav>
                                      </p:tavLst>
                                    </p:anim>
                                    <p:animEffect transition="in" filter="fade">
                                      <p:cBhvr>
                                        <p:cTn id="55" dur="2000"/>
                                        <p:tgtEl>
                                          <p:spTgt spid="52247"/>
                                        </p:tgtEl>
                                      </p:cBhvr>
                                    </p:animEffect>
                                  </p:childTnLst>
                                </p:cTn>
                              </p:par>
                            </p:childTnLst>
                          </p:cTn>
                        </p:par>
                        <p:par>
                          <p:cTn id="56" fill="hold" nodeType="afterGroup">
                            <p:stCondLst>
                              <p:cond delay="15500"/>
                            </p:stCondLst>
                            <p:childTnLst>
                              <p:par>
                                <p:cTn id="57" presetID="18" presetClass="entr" presetSubtype="6" fill="hold" grpId="0" nodeType="afterEffect">
                                  <p:stCondLst>
                                    <p:cond delay="0"/>
                                  </p:stCondLst>
                                  <p:childTnLst>
                                    <p:set>
                                      <p:cBhvr>
                                        <p:cTn id="58" dur="1" fill="hold">
                                          <p:stCondLst>
                                            <p:cond delay="0"/>
                                          </p:stCondLst>
                                        </p:cTn>
                                        <p:tgtEl>
                                          <p:spTgt spid="52238"/>
                                        </p:tgtEl>
                                        <p:attrNameLst>
                                          <p:attrName>style.visibility</p:attrName>
                                        </p:attrNameLst>
                                      </p:cBhvr>
                                      <p:to>
                                        <p:strVal val="visible"/>
                                      </p:to>
                                    </p:set>
                                    <p:animEffect transition="in" filter="strips(downRight)">
                                      <p:cBhvr>
                                        <p:cTn id="59" dur="2000"/>
                                        <p:tgtEl>
                                          <p:spTgt spid="52238"/>
                                        </p:tgtEl>
                                      </p:cBhvr>
                                    </p:animEffect>
                                  </p:childTnLst>
                                </p:cTn>
                              </p:par>
                            </p:childTnLst>
                          </p:cTn>
                        </p:par>
                        <p:par>
                          <p:cTn id="60" fill="hold">
                            <p:stCondLst>
                              <p:cond delay="17500"/>
                            </p:stCondLst>
                            <p:childTnLst>
                              <p:par>
                                <p:cTn id="61" presetID="21" presetClass="entr" presetSubtype="4" fill="hold" grpId="0"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heel(4)">
                                      <p:cBhvr>
                                        <p:cTn id="63" dur="1000"/>
                                        <p:tgtEl>
                                          <p:spTgt spid="17"/>
                                        </p:tgtEl>
                                      </p:cBhvr>
                                    </p:animEffect>
                                  </p:childTnLst>
                                </p:cTn>
                              </p:par>
                            </p:childTnLst>
                          </p:cTn>
                        </p:par>
                        <p:par>
                          <p:cTn id="64" fill="hold">
                            <p:stCondLst>
                              <p:cond delay="18500"/>
                            </p:stCondLst>
                            <p:childTnLst>
                              <p:par>
                                <p:cTn id="65" presetID="21" presetClass="entr" presetSubtype="4" fill="hold" grpId="0" nodeType="after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heel(4)">
                                      <p:cBhvr>
                                        <p:cTn id="6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7" grpId="0" animBg="1"/>
      <p:bldP spid="52238" grpId="0" animBg="1"/>
      <p:bldP spid="52239" grpId="0" animBg="1"/>
      <p:bldP spid="52240" grpId="0" animBg="1"/>
      <p:bldP spid="52241" grpId="0" animBg="1"/>
      <p:bldP spid="52242" grpId="0" animBg="1"/>
      <p:bldP spid="52244" grpId="0"/>
      <p:bldP spid="52245" grpId="0"/>
      <p:bldP spid="52246" grpId="0"/>
      <p:bldP spid="52247" grpId="0"/>
      <p:bldP spid="52249"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148183" y="902345"/>
            <a:ext cx="5381420" cy="2021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spcBef>
                <a:spcPct val="50000"/>
              </a:spcBef>
            </a:pPr>
            <a:r>
              <a:rPr lang="ru-RU" altLang="ru-RU" sz="1600" dirty="0" smtClean="0">
                <a:solidFill>
                  <a:schemeClr val="accent1">
                    <a:lumMod val="50000"/>
                  </a:schemeClr>
                </a:solidFill>
                <a:latin typeface="Arial" panose="020B0604020202020204" pitchFamily="34" charset="0"/>
                <a:cs typeface="Arial" panose="020B0604020202020204" pitchFamily="34" charset="0"/>
              </a:rPr>
              <a:t>   </a:t>
            </a:r>
            <a:r>
              <a:rPr lang="ru-RU" altLang="ru-RU" sz="1600" dirty="0" smtClean="0">
                <a:solidFill>
                  <a:schemeClr val="accent1">
                    <a:lumMod val="50000"/>
                  </a:schemeClr>
                </a:solidFill>
                <a:latin typeface="Arial" panose="020B0604020202020204" pitchFamily="34" charset="0"/>
                <a:cs typeface="Arial" panose="020B0604020202020204" pitchFamily="34" charset="0"/>
              </a:rPr>
              <a:t>  На </a:t>
            </a:r>
            <a:r>
              <a:rPr lang="ru-RU" altLang="ru-RU" sz="1600" dirty="0">
                <a:solidFill>
                  <a:schemeClr val="accent1">
                    <a:lumMod val="50000"/>
                  </a:schemeClr>
                </a:solidFill>
                <a:latin typeface="Arial" panose="020B0604020202020204" pitchFamily="34" charset="0"/>
                <a:cs typeface="Arial" panose="020B0604020202020204" pitchFamily="34" charset="0"/>
              </a:rPr>
              <a:t>какие выводы  о душевных </a:t>
            </a:r>
            <a:r>
              <a:rPr lang="ru-RU" altLang="ru-RU" sz="1600" dirty="0" smtClean="0">
                <a:solidFill>
                  <a:schemeClr val="accent1">
                    <a:lumMod val="50000"/>
                  </a:schemeClr>
                </a:solidFill>
                <a:latin typeface="Arial" panose="020B0604020202020204" pitchFamily="34" charset="0"/>
                <a:cs typeface="Arial" panose="020B0604020202020204" pitchFamily="34" charset="0"/>
              </a:rPr>
              <a:t>                         качествах </a:t>
            </a:r>
            <a:r>
              <a:rPr lang="ru-RU" altLang="ru-RU" sz="1600" dirty="0">
                <a:solidFill>
                  <a:schemeClr val="accent1">
                    <a:lumMod val="50000"/>
                  </a:schemeClr>
                </a:solidFill>
                <a:latin typeface="Arial" panose="020B0604020202020204" pitchFamily="34" charset="0"/>
                <a:cs typeface="Arial" panose="020B0604020202020204" pitchFamily="34" charset="0"/>
              </a:rPr>
              <a:t>полковника </a:t>
            </a:r>
            <a:r>
              <a:rPr lang="ru-RU" altLang="ru-RU" sz="1600" dirty="0" smtClean="0">
                <a:solidFill>
                  <a:schemeClr val="accent1">
                    <a:lumMod val="50000"/>
                  </a:schemeClr>
                </a:solidFill>
                <a:latin typeface="Arial" panose="020B0604020202020204" pitchFamily="34" charset="0"/>
                <a:cs typeface="Arial" panose="020B0604020202020204" pitchFamily="34" charset="0"/>
              </a:rPr>
              <a:t>наталкивают                    наблюдения над </a:t>
            </a:r>
            <a:r>
              <a:rPr lang="ru-RU" altLang="ru-RU" sz="1600" dirty="0">
                <a:solidFill>
                  <a:schemeClr val="accent1">
                    <a:lumMod val="50000"/>
                  </a:schemeClr>
                </a:solidFill>
                <a:latin typeface="Arial" panose="020B0604020202020204" pitchFamily="34" charset="0"/>
                <a:cs typeface="Arial" panose="020B0604020202020204" pitchFamily="34" charset="0"/>
              </a:rPr>
              <a:t>его </a:t>
            </a:r>
            <a:r>
              <a:rPr lang="ru-RU" altLang="ru-RU" sz="1600" dirty="0" smtClean="0">
                <a:solidFill>
                  <a:schemeClr val="accent1">
                    <a:lumMod val="50000"/>
                  </a:schemeClr>
                </a:solidFill>
                <a:latin typeface="Arial" panose="020B0604020202020204" pitchFamily="34" charset="0"/>
                <a:cs typeface="Arial" panose="020B0604020202020204" pitchFamily="34" charset="0"/>
              </a:rPr>
              <a:t>отношением к дочери </a:t>
            </a:r>
            <a:r>
              <a:rPr lang="ru-RU" altLang="ru-RU" sz="1600" dirty="0">
                <a:solidFill>
                  <a:schemeClr val="accent1">
                    <a:lumMod val="50000"/>
                  </a:schemeClr>
                </a:solidFill>
                <a:latin typeface="Arial" panose="020B0604020202020204" pitchFamily="34" charset="0"/>
                <a:cs typeface="Arial" panose="020B0604020202020204" pitchFamily="34" charset="0"/>
              </a:rPr>
              <a:t>на </a:t>
            </a:r>
            <a:r>
              <a:rPr lang="ru-RU" altLang="ru-RU" sz="1600" dirty="0" smtClean="0">
                <a:solidFill>
                  <a:schemeClr val="accent1">
                    <a:lumMod val="50000"/>
                  </a:schemeClr>
                </a:solidFill>
                <a:latin typeface="Arial" panose="020B0604020202020204" pitchFamily="34" charset="0"/>
                <a:cs typeface="Arial" panose="020B0604020202020204" pitchFamily="34" charset="0"/>
              </a:rPr>
              <a:t>балу</a:t>
            </a:r>
            <a:r>
              <a:rPr lang="ru-RU" altLang="ru-RU" sz="1600" dirty="0" smtClean="0">
                <a:solidFill>
                  <a:schemeClr val="accent1">
                    <a:lumMod val="50000"/>
                  </a:schemeClr>
                </a:solidFill>
                <a:latin typeface="Arial" panose="020B0604020202020204" pitchFamily="34" charset="0"/>
                <a:cs typeface="Arial" panose="020B0604020202020204" pitchFamily="34" charset="0"/>
              </a:rPr>
              <a:t>? </a:t>
            </a:r>
          </a:p>
          <a:p>
            <a:pPr>
              <a:spcBef>
                <a:spcPct val="50000"/>
              </a:spcBef>
            </a:pPr>
            <a:r>
              <a:rPr lang="ru-RU" altLang="ru-RU" sz="1600" dirty="0">
                <a:solidFill>
                  <a:schemeClr val="accent1">
                    <a:lumMod val="50000"/>
                  </a:schemeClr>
                </a:solidFill>
                <a:latin typeface="Arial" panose="020B0604020202020204" pitchFamily="34" charset="0"/>
                <a:cs typeface="Arial" panose="020B0604020202020204" pitchFamily="34" charset="0"/>
              </a:rPr>
              <a:t> </a:t>
            </a:r>
            <a:r>
              <a:rPr lang="ru-RU" altLang="ru-RU" sz="1600" dirty="0" smtClean="0">
                <a:solidFill>
                  <a:schemeClr val="accent1">
                    <a:lumMod val="50000"/>
                  </a:schemeClr>
                </a:solidFill>
                <a:latin typeface="Arial" panose="020B0604020202020204" pitchFamily="34" charset="0"/>
                <a:cs typeface="Arial" panose="020B0604020202020204" pitchFamily="34" charset="0"/>
              </a:rPr>
              <a:t>     </a:t>
            </a:r>
            <a:r>
              <a:rPr lang="ru-RU" altLang="ru-RU" sz="1600" dirty="0" smtClean="0">
                <a:solidFill>
                  <a:schemeClr val="accent1">
                    <a:lumMod val="50000"/>
                  </a:schemeClr>
                </a:solidFill>
                <a:latin typeface="Arial" panose="020B0604020202020204" pitchFamily="34" charset="0"/>
                <a:cs typeface="Arial" panose="020B0604020202020204" pitchFamily="34" charset="0"/>
              </a:rPr>
              <a:t>Какие </a:t>
            </a:r>
            <a:r>
              <a:rPr lang="ru-RU" altLang="ru-RU" sz="1600" dirty="0" smtClean="0">
                <a:solidFill>
                  <a:schemeClr val="accent1">
                    <a:lumMod val="50000"/>
                  </a:schemeClr>
                </a:solidFill>
                <a:latin typeface="Arial" panose="020B0604020202020204" pitchFamily="34" charset="0"/>
                <a:cs typeface="Arial" panose="020B0604020202020204" pitchFamily="34" charset="0"/>
              </a:rPr>
              <a:t>качества </a:t>
            </a:r>
            <a:r>
              <a:rPr lang="ru-RU" altLang="ru-RU" sz="1600" dirty="0">
                <a:solidFill>
                  <a:schemeClr val="accent1">
                    <a:lumMod val="50000"/>
                  </a:schemeClr>
                </a:solidFill>
                <a:latin typeface="Arial" panose="020B0604020202020204" pitchFamily="34" charset="0"/>
                <a:cs typeface="Arial" panose="020B0604020202020204" pitchFamily="34" charset="0"/>
              </a:rPr>
              <a:t>его натуры </a:t>
            </a:r>
            <a:r>
              <a:rPr lang="ru-RU" altLang="ru-RU" sz="1600" dirty="0" smtClean="0">
                <a:solidFill>
                  <a:schemeClr val="accent1">
                    <a:lumMod val="50000"/>
                  </a:schemeClr>
                </a:solidFill>
                <a:latin typeface="Arial" panose="020B0604020202020204" pitchFamily="34" charset="0"/>
                <a:cs typeface="Arial" panose="020B0604020202020204" pitchFamily="34" charset="0"/>
              </a:rPr>
              <a:t>                                  проявляются в </a:t>
            </a:r>
            <a:r>
              <a:rPr lang="ru-RU" altLang="ru-RU" sz="1600" dirty="0">
                <a:solidFill>
                  <a:schemeClr val="accent1">
                    <a:lumMod val="50000"/>
                  </a:schemeClr>
                </a:solidFill>
                <a:latin typeface="Arial" panose="020B0604020202020204" pitchFamily="34" charset="0"/>
                <a:cs typeface="Arial" panose="020B0604020202020204" pitchFamily="34" charset="0"/>
              </a:rPr>
              <a:t>сцене на </a:t>
            </a:r>
            <a:r>
              <a:rPr lang="ru-RU" altLang="ru-RU" sz="1600" dirty="0" smtClean="0">
                <a:solidFill>
                  <a:schemeClr val="accent1">
                    <a:lumMod val="50000"/>
                  </a:schemeClr>
                </a:solidFill>
                <a:latin typeface="Arial" panose="020B0604020202020204" pitchFamily="34" charset="0"/>
                <a:cs typeface="Arial" panose="020B0604020202020204" pitchFamily="34" charset="0"/>
              </a:rPr>
              <a:t>плацу</a:t>
            </a:r>
            <a:r>
              <a:rPr lang="ru-RU" altLang="ru-RU" sz="1600" dirty="0" smtClean="0">
                <a:solidFill>
                  <a:schemeClr val="accent1">
                    <a:lumMod val="50000"/>
                  </a:schemeClr>
                </a:solidFill>
                <a:latin typeface="Arial" panose="020B0604020202020204" pitchFamily="34" charset="0"/>
                <a:cs typeface="Arial" panose="020B0604020202020204" pitchFamily="34" charset="0"/>
              </a:rPr>
              <a:t>?</a:t>
            </a:r>
          </a:p>
          <a:p>
            <a:pPr>
              <a:spcBef>
                <a:spcPct val="50000"/>
              </a:spcBef>
            </a:pPr>
            <a:r>
              <a:rPr lang="ru-RU" altLang="ru-RU" sz="1600" dirty="0">
                <a:solidFill>
                  <a:schemeClr val="accent1">
                    <a:lumMod val="50000"/>
                  </a:schemeClr>
                </a:solidFill>
                <a:latin typeface="Arial" panose="020B0604020202020204" pitchFamily="34" charset="0"/>
                <a:cs typeface="Arial" panose="020B0604020202020204" pitchFamily="34" charset="0"/>
              </a:rPr>
              <a:t> </a:t>
            </a:r>
            <a:r>
              <a:rPr lang="ru-RU" altLang="ru-RU" sz="1600" dirty="0" smtClean="0">
                <a:solidFill>
                  <a:schemeClr val="accent1">
                    <a:lumMod val="50000"/>
                  </a:schemeClr>
                </a:solidFill>
                <a:latin typeface="Arial" panose="020B0604020202020204" pitchFamily="34" charset="0"/>
                <a:cs typeface="Arial" panose="020B0604020202020204" pitchFamily="34" charset="0"/>
              </a:rPr>
              <a:t>     </a:t>
            </a:r>
            <a:r>
              <a:rPr lang="ru-RU" altLang="ru-RU" sz="1600" dirty="0" smtClean="0">
                <a:solidFill>
                  <a:schemeClr val="accent1">
                    <a:lumMod val="50000"/>
                  </a:schemeClr>
                </a:solidFill>
                <a:latin typeface="Arial" panose="020B0604020202020204" pitchFamily="34" charset="0"/>
                <a:cs typeface="Arial" panose="020B0604020202020204" pitchFamily="34" charset="0"/>
              </a:rPr>
              <a:t>В </a:t>
            </a:r>
            <a:r>
              <a:rPr lang="ru-RU" altLang="ru-RU" sz="1600" dirty="0">
                <a:solidFill>
                  <a:schemeClr val="accent1">
                    <a:lumMod val="50000"/>
                  </a:schemeClr>
                </a:solidFill>
                <a:latin typeface="Arial" panose="020B0604020202020204" pitchFamily="34" charset="0"/>
                <a:cs typeface="Arial" panose="020B0604020202020204" pitchFamily="34" charset="0"/>
              </a:rPr>
              <a:t>чём корень этих противоречий, </a:t>
            </a:r>
            <a:r>
              <a:rPr lang="ru-RU" altLang="ru-RU" sz="1600" dirty="0" smtClean="0">
                <a:solidFill>
                  <a:schemeClr val="accent1">
                    <a:lumMod val="50000"/>
                  </a:schemeClr>
                </a:solidFill>
                <a:latin typeface="Arial" panose="020B0604020202020204" pitchFamily="34" charset="0"/>
                <a:cs typeface="Arial" panose="020B0604020202020204" pitchFamily="34" charset="0"/>
              </a:rPr>
              <a:t>                                 по </a:t>
            </a:r>
            <a:r>
              <a:rPr lang="ru-RU" altLang="ru-RU" sz="1600" dirty="0">
                <a:solidFill>
                  <a:schemeClr val="accent1">
                    <a:lumMod val="50000"/>
                  </a:schemeClr>
                </a:solidFill>
                <a:latin typeface="Arial" panose="020B0604020202020204" pitchFamily="34" charset="0"/>
                <a:cs typeface="Arial" panose="020B0604020202020204" pitchFamily="34" charset="0"/>
              </a:rPr>
              <a:t>мнению Толстого?</a:t>
            </a:r>
          </a:p>
        </p:txBody>
      </p:sp>
      <p:sp>
        <p:nvSpPr>
          <p:cNvPr id="43015" name="Text Box 7"/>
          <p:cNvSpPr txBox="1">
            <a:spLocks noChangeArrowheads="1"/>
          </p:cNvSpPr>
          <p:nvPr/>
        </p:nvSpPr>
        <p:spPr bwMode="auto">
          <a:xfrm>
            <a:off x="292199" y="542566"/>
            <a:ext cx="3240360" cy="359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ctr">
              <a:spcBef>
                <a:spcPct val="50000"/>
              </a:spcBef>
            </a:pPr>
            <a:r>
              <a:rPr lang="ru-RU" altLang="ru-RU" sz="2000" dirty="0">
                <a:solidFill>
                  <a:schemeClr val="accent1">
                    <a:lumMod val="50000"/>
                  </a:schemeClr>
                </a:solidFill>
                <a:latin typeface="Arial" panose="020B0604020202020204" pitchFamily="34" charset="0"/>
                <a:cs typeface="Arial" panose="020B0604020202020204" pitchFamily="34" charset="0"/>
              </a:rPr>
              <a:t>Полковник</a:t>
            </a:r>
          </a:p>
        </p:txBody>
      </p:sp>
      <p:sp>
        <p:nvSpPr>
          <p:cNvPr id="43016" name="Text Box 8"/>
          <p:cNvSpPr txBox="1">
            <a:spLocks noChangeArrowheads="1"/>
          </p:cNvSpPr>
          <p:nvPr/>
        </p:nvSpPr>
        <p:spPr bwMode="auto">
          <a:xfrm>
            <a:off x="658024" y="293689"/>
            <a:ext cx="116181" cy="329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1499" tIns="25750" rIns="51499" bIns="25750">
            <a:spAutoFit/>
          </a:bodyPr>
          <a:lstStyle/>
          <a:p>
            <a:pPr>
              <a:spcBef>
                <a:spcPct val="50000"/>
              </a:spcBef>
            </a:pPr>
            <a:endParaRPr lang="ru-RU" altLang="ru-RU"/>
          </a:p>
        </p:txBody>
      </p:sp>
      <p:sp>
        <p:nvSpPr>
          <p:cNvPr id="43017" name="Text Box 9"/>
          <p:cNvSpPr txBox="1">
            <a:spLocks noChangeArrowheads="1"/>
          </p:cNvSpPr>
          <p:nvPr/>
        </p:nvSpPr>
        <p:spPr bwMode="auto">
          <a:xfrm>
            <a:off x="220192" y="110257"/>
            <a:ext cx="5309412" cy="421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lgn="l">
              <a:spcBef>
                <a:spcPct val="50000"/>
              </a:spcBef>
            </a:pPr>
            <a:r>
              <a:rPr lang="ru-RU" altLang="ru-RU" sz="2400" b="1" dirty="0" smtClean="0">
                <a:solidFill>
                  <a:schemeClr val="bg1"/>
                </a:solidFill>
                <a:latin typeface="Arial" panose="020B0604020202020204" pitchFamily="34" charset="0"/>
                <a:cs typeface="Arial" panose="020B0604020202020204" pitchFamily="34" charset="0"/>
              </a:rPr>
              <a:t>КОНТРАСТ В СИСТЕМЕ ОБРАЗОВ</a:t>
            </a:r>
            <a:endParaRPr lang="ru-RU" altLang="ru-RU" sz="2400" b="1" dirty="0">
              <a:solidFill>
                <a:schemeClr val="bg1"/>
              </a:solidFill>
              <a:latin typeface="Arial" panose="020B0604020202020204" pitchFamily="34" charset="0"/>
              <a:cs typeface="Arial" panose="020B0604020202020204" pitchFamily="34" charset="0"/>
            </a:endParaRPr>
          </a:p>
        </p:txBody>
      </p:sp>
      <p:pic>
        <p:nvPicPr>
          <p:cNvPr id="7" name="Содержимое 3" descr="2.jpg"/>
          <p:cNvPicPr>
            <a:picLocks noGrp="1" noChangeAspect="1"/>
          </p:cNvPicPr>
          <p:nvPr/>
        </p:nvPicPr>
        <p:blipFill>
          <a:blip r:embed="rId2" cstate="print"/>
          <a:stretch>
            <a:fillRect/>
          </a:stretch>
        </p:blipFill>
        <p:spPr>
          <a:xfrm>
            <a:off x="4120073" y="622691"/>
            <a:ext cx="1193457" cy="757689"/>
          </a:xfrm>
          <a:prstGeom prst="rect">
            <a:avLst/>
          </a:prstGeom>
        </p:spPr>
      </p:pic>
      <p:pic>
        <p:nvPicPr>
          <p:cNvPr id="8" name="Содержимое 5" descr="illjustracija-Posle-bala-hudozhnik-I-Arhipov.jpg"/>
          <p:cNvPicPr>
            <a:picLocks noGrp="1" noChangeAspect="1"/>
          </p:cNvPicPr>
          <p:nvPr/>
        </p:nvPicPr>
        <p:blipFill>
          <a:blip r:embed="rId3" cstate="print"/>
          <a:stretch>
            <a:fillRect/>
          </a:stretch>
        </p:blipFill>
        <p:spPr>
          <a:xfrm>
            <a:off x="3972755" y="1839611"/>
            <a:ext cx="1488092" cy="1116069"/>
          </a:xfrm>
          <a:prstGeom prst="rect">
            <a:avLst/>
          </a:prstGeom>
        </p:spPr>
      </p:pic>
    </p:spTree>
    <p:extLst>
      <p:ext uri="{BB962C8B-B14F-4D97-AF65-F5344CB8AC3E}">
        <p14:creationId xmlns:p14="http://schemas.microsoft.com/office/powerpoint/2010/main" val="694236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strips(downRight)">
                                      <p:cBhvr>
                                        <p:cTn id="7" dur="20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148183" y="614313"/>
            <a:ext cx="5309412" cy="2514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r>
              <a:rPr lang="ru-RU" sz="1600" dirty="0" smtClean="0">
                <a:latin typeface="Arial" panose="020B0604020202020204" pitchFamily="34" charset="0"/>
                <a:cs typeface="Arial" panose="020B0604020202020204" pitchFamily="34" charset="0"/>
              </a:rPr>
              <a:t>     Цветовая </a:t>
            </a:r>
            <a:r>
              <a:rPr lang="ru-RU" sz="1600" dirty="0">
                <a:latin typeface="Arial" panose="020B0604020202020204" pitchFamily="34" charset="0"/>
                <a:cs typeface="Arial" panose="020B0604020202020204" pitchFamily="34" charset="0"/>
              </a:rPr>
              <a:t>гамма первой части - белая, чистая, радостная. Белым было платье Вареньки, белым был веер, белыми были перчатки. Даже эполеты полковника были серебряными, то есть почти белыми. Белый цвет чистоты и невинности и именно эти чувства преобладают в этой сцене. </a:t>
            </a:r>
            <a:endParaRPr lang="ru-RU" sz="1600" dirty="0" smtClean="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    Вторая </a:t>
            </a:r>
            <a:r>
              <a:rPr lang="ru-RU" sz="1600" dirty="0">
                <a:latin typeface="Arial" panose="020B0604020202020204" pitchFamily="34" charset="0"/>
                <a:cs typeface="Arial" panose="020B0604020202020204" pitchFamily="34" charset="0"/>
              </a:rPr>
              <a:t>сцена описана в черных и кровавых тонах. Черное пятно увидел герой, кровавой была спина солдата. Черный цвет - цвет горя, траура. Красный цвет - цвет боли.</a:t>
            </a:r>
          </a:p>
        </p:txBody>
      </p:sp>
      <p:sp>
        <p:nvSpPr>
          <p:cNvPr id="43016" name="Text Box 8"/>
          <p:cNvSpPr txBox="1">
            <a:spLocks noChangeArrowheads="1"/>
          </p:cNvSpPr>
          <p:nvPr/>
        </p:nvSpPr>
        <p:spPr bwMode="auto">
          <a:xfrm>
            <a:off x="658024" y="293689"/>
            <a:ext cx="116181" cy="329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51499" tIns="25750" rIns="51499" bIns="25750">
            <a:spAutoFit/>
          </a:bodyPr>
          <a:lstStyle/>
          <a:p>
            <a:pPr>
              <a:spcBef>
                <a:spcPct val="50000"/>
              </a:spcBef>
            </a:pPr>
            <a:endParaRPr lang="ru-RU" altLang="ru-RU"/>
          </a:p>
        </p:txBody>
      </p:sp>
      <p:sp>
        <p:nvSpPr>
          <p:cNvPr id="43017" name="Text Box 9"/>
          <p:cNvSpPr txBox="1">
            <a:spLocks noChangeArrowheads="1"/>
          </p:cNvSpPr>
          <p:nvPr/>
        </p:nvSpPr>
        <p:spPr bwMode="auto">
          <a:xfrm>
            <a:off x="220192" y="110257"/>
            <a:ext cx="5309412" cy="421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a:spcBef>
                <a:spcPct val="50000"/>
              </a:spcBef>
            </a:pPr>
            <a:r>
              <a:rPr lang="ru-RU" altLang="ru-RU" sz="2400" b="1" dirty="0" smtClean="0">
                <a:solidFill>
                  <a:schemeClr val="bg1"/>
                </a:solidFill>
                <a:latin typeface="Arial" panose="020B0604020202020204" pitchFamily="34" charset="0"/>
                <a:cs typeface="Arial" panose="020B0604020202020204" pitchFamily="34" charset="0"/>
              </a:rPr>
              <a:t>КОНТРАСТ В </a:t>
            </a:r>
            <a:r>
              <a:rPr lang="ru-RU" sz="2400" b="1" dirty="0" smtClean="0">
                <a:solidFill>
                  <a:schemeClr val="bg1"/>
                </a:solidFill>
                <a:latin typeface="Arial" panose="020B0604020202020204" pitchFamily="34" charset="0"/>
                <a:cs typeface="Arial" panose="020B0604020202020204" pitchFamily="34" charset="0"/>
              </a:rPr>
              <a:t>ЦВЕТОВОЙ ГАММЕ</a:t>
            </a:r>
            <a:endParaRPr lang="ru-RU" altLang="ru-RU"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9677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175" y="102424"/>
            <a:ext cx="5692800" cy="315471"/>
          </a:xfrm>
        </p:spPr>
        <p:txBody>
          <a:bodyPr rtlCol="0">
            <a:noAutofit/>
          </a:bodyPr>
          <a:lstStyle/>
          <a:p>
            <a:pPr algn="ctr">
              <a:defRPr/>
            </a:pPr>
            <a:r>
              <a:rPr lang="ru-RU" sz="2200" dirty="0"/>
              <a:t>СМЫСЛ ХУДОЖЕСТВЕННЫХ ДЕТАЛЕЙ</a:t>
            </a:r>
            <a:endParaRPr lang="ru-RU" sz="2200" b="1" dirty="0">
              <a:ln w="12700">
                <a:solidFill>
                  <a:schemeClr val="tx2">
                    <a:satMod val="155000"/>
                  </a:schemeClr>
                </a:solidFill>
                <a:prstDash val="solid"/>
              </a:ln>
              <a:solidFill>
                <a:schemeClr val="bg2">
                  <a:tint val="85000"/>
                  <a:satMod val="155000"/>
                </a:schemeClr>
              </a:solidFill>
            </a:endParaRPr>
          </a:p>
        </p:txBody>
      </p:sp>
      <p:sp>
        <p:nvSpPr>
          <p:cNvPr id="3" name="Содержимое 2"/>
          <p:cNvSpPr>
            <a:spLocks noGrp="1"/>
          </p:cNvSpPr>
          <p:nvPr>
            <p:ph type="body" idx="1"/>
          </p:nvPr>
        </p:nvSpPr>
        <p:spPr>
          <a:xfrm>
            <a:off x="148183" y="614313"/>
            <a:ext cx="5472608" cy="2448272"/>
          </a:xfrm>
          <a:prstGeom prst="rect">
            <a:avLst/>
          </a:prstGeom>
        </p:spPr>
        <p:txBody>
          <a:bodyPr lIns="51499" tIns="25750" rIns="51499" bIns="25750" rtlCol="0">
            <a:noAutofit/>
          </a:bodyPr>
          <a:lstStyle/>
          <a:p>
            <a:pPr>
              <a:defRPr/>
            </a:pPr>
            <a:r>
              <a:rPr lang="ru-RU" sz="1600" i="0" dirty="0" smtClean="0"/>
              <a:t>     События </a:t>
            </a:r>
            <a:r>
              <a:rPr lang="ru-RU" sz="1600" i="0" dirty="0" smtClean="0"/>
              <a:t>первой части рассказа происходят в последний день масленицы – прощеное воскресенье, а избиение татарина – в первый день Великого поста, когда предписывалось особенно внимательно наблюдать за собой: не обидел ли кого ненароком.</a:t>
            </a:r>
            <a:endParaRPr lang="ru-RU" sz="1600" i="0" dirty="0"/>
          </a:p>
        </p:txBody>
      </p:sp>
      <p:pic>
        <p:nvPicPr>
          <p:cNvPr id="7170" name="Picture 2" descr="https://nickdegolden.ru/wp-content/themes/real_estate_agent_7/images/rasskaz-posle-bala-tolsto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22" y="1953143"/>
            <a:ext cx="2213445" cy="108049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2499" y="1953143"/>
            <a:ext cx="2213445" cy="10804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954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body" idx="1"/>
          </p:nvPr>
        </p:nvSpPr>
        <p:spPr>
          <a:xfrm>
            <a:off x="148183" y="614313"/>
            <a:ext cx="5472608" cy="2448272"/>
          </a:xfrm>
          <a:prstGeom prst="rect">
            <a:avLst/>
          </a:prstGeom>
        </p:spPr>
        <p:txBody>
          <a:bodyPr lIns="51499" tIns="25750" rIns="51499" bIns="25750" rtlCol="0">
            <a:noAutofit/>
          </a:bodyPr>
          <a:lstStyle/>
          <a:p>
            <a:pPr>
              <a:defRPr/>
            </a:pPr>
            <a:r>
              <a:rPr lang="ru-RU" sz="1600" i="0" dirty="0" smtClean="0"/>
              <a:t>     Писатель </a:t>
            </a:r>
            <a:r>
              <a:rPr lang="ru-RU" sz="1600" i="0" dirty="0" smtClean="0"/>
              <a:t>давал возможность потерявшему от счастья голову влюбленному подумать, останься он в комнате «при свече», но Иван Васильевич снова ушел от реального восприятия жизни, </a:t>
            </a:r>
            <a:r>
              <a:rPr lang="ru-RU" sz="1600" i="0" dirty="0" smtClean="0"/>
              <a:t>словно, </a:t>
            </a:r>
            <a:r>
              <a:rPr lang="ru-RU" sz="1600" i="0" dirty="0" smtClean="0"/>
              <a:t>туман «шагнул». Эти 100 шагов перевернут, переменят его жизнь: он очнется, «прозреет», т.е. начнет видеть очевидное </a:t>
            </a:r>
            <a:r>
              <a:rPr lang="ru-RU" sz="1600" i="0" dirty="0" smtClean="0"/>
              <a:t>– страшное </a:t>
            </a:r>
            <a:r>
              <a:rPr lang="ru-RU" sz="1600" i="0" dirty="0" smtClean="0"/>
              <a:t>истинное лицо жизни. Герой будет слышать не только голос своего влюбленного сердца, но и «расслышит» всхлип наказываемого солдата: «Братцы, помилосердствуйте».</a:t>
            </a:r>
          </a:p>
        </p:txBody>
      </p:sp>
      <p:sp>
        <p:nvSpPr>
          <p:cNvPr id="7" name="Прямоугольник 6"/>
          <p:cNvSpPr/>
          <p:nvPr/>
        </p:nvSpPr>
        <p:spPr>
          <a:xfrm>
            <a:off x="0" y="39410"/>
            <a:ext cx="5692799" cy="430887"/>
          </a:xfrm>
          <a:prstGeom prst="rect">
            <a:avLst/>
          </a:prstGeom>
        </p:spPr>
        <p:txBody>
          <a:bodyPr wrap="square">
            <a:spAutoFit/>
          </a:bodyPr>
          <a:lstStyle/>
          <a:p>
            <a:pPr algn="ctr"/>
            <a:r>
              <a:rPr lang="ru-RU" sz="2200" b="1" dirty="0">
                <a:solidFill>
                  <a:schemeClr val="bg1"/>
                </a:solidFill>
                <a:latin typeface="Arial" panose="020B0604020202020204" pitchFamily="34" charset="0"/>
                <a:cs typeface="Arial" panose="020B0604020202020204" pitchFamily="34" charset="0"/>
              </a:rPr>
              <a:t>СМЫСЛ ХУДОЖЕСТВЕННЫХ ДЕТАЛЕЙ</a:t>
            </a:r>
          </a:p>
        </p:txBody>
      </p:sp>
    </p:spTree>
    <p:extLst>
      <p:ext uri="{BB962C8B-B14F-4D97-AF65-F5344CB8AC3E}">
        <p14:creationId xmlns:p14="http://schemas.microsoft.com/office/powerpoint/2010/main" val="26254439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a:xfrm>
            <a:off x="148183" y="535335"/>
            <a:ext cx="5544616" cy="984885"/>
          </a:xfrm>
        </p:spPr>
        <p:txBody>
          <a:bodyPr/>
          <a:lstStyle/>
          <a:p>
            <a:r>
              <a:rPr lang="ru-RU" altLang="ru-RU" sz="1600" b="0" dirty="0" smtClean="0">
                <a:solidFill>
                  <a:schemeClr val="tx2"/>
                </a:solidFill>
              </a:rPr>
              <a:t>     Почему </a:t>
            </a:r>
            <a:r>
              <a:rPr lang="ru-RU" altLang="ru-RU" sz="1600" b="0" dirty="0">
                <a:solidFill>
                  <a:schemeClr val="tx2"/>
                </a:solidFill>
              </a:rPr>
              <a:t>писатель так подробно рассказывает, как дергалось тело от ударов, как падало то назад, то вперед, как шлепали ноги по талому снегу, как досталось от полковника тому, кто слабо ударил по человеку?</a:t>
            </a:r>
          </a:p>
        </p:txBody>
      </p:sp>
      <p:sp>
        <p:nvSpPr>
          <p:cNvPr id="3" name="Содержимое 2"/>
          <p:cNvSpPr>
            <a:spLocks noGrp="1"/>
          </p:cNvSpPr>
          <p:nvPr>
            <p:ph idx="4294967295"/>
          </p:nvPr>
        </p:nvSpPr>
        <p:spPr>
          <a:xfrm>
            <a:off x="148183" y="1520430"/>
            <a:ext cx="5472608" cy="1614163"/>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lIns="51499" tIns="25750" rIns="51499" bIns="25750" rtlCol="0">
            <a:noAutofit/>
          </a:bodyPr>
          <a:lstStyle/>
          <a:p>
            <a:pPr algn="l">
              <a:defRPr/>
            </a:pPr>
            <a:r>
              <a:rPr lang="ru-RU" sz="1600" dirty="0" smtClean="0">
                <a:latin typeface="Arial" panose="020B0604020202020204" pitchFamily="34" charset="0"/>
                <a:cs typeface="Arial" panose="020B0604020202020204" pitchFamily="34" charset="0"/>
              </a:rPr>
              <a:t>     </a:t>
            </a:r>
            <a:r>
              <a:rPr lang="ru-RU" sz="1600" i="0" dirty="0" smtClean="0">
                <a:latin typeface="Arial" panose="020B0604020202020204" pitchFamily="34" charset="0"/>
                <a:cs typeface="Arial" panose="020B0604020202020204" pitchFamily="34" charset="0"/>
              </a:rPr>
              <a:t>Толстой был противником насилия, но демонстрировал все ужасы насилия, чтобы остановить зло в чьей-либо душе, пока еще можно остановить.</a:t>
            </a:r>
          </a:p>
          <a:p>
            <a:pPr algn="l">
              <a:defRPr/>
            </a:pPr>
            <a:r>
              <a:rPr lang="ru-RU" sz="1600" i="0" dirty="0" smtClean="0">
                <a:latin typeface="Arial" panose="020B0604020202020204" pitchFamily="34" charset="0"/>
                <a:cs typeface="Arial" panose="020B0604020202020204" pitchFamily="34" charset="0"/>
              </a:rPr>
              <a:t>     «В мире есть зло», - своим рассказом напоминает Толстой. В мире есть наказания, которые равны преступлению. </a:t>
            </a:r>
            <a:endParaRPr lang="ru-RU" sz="160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8798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81" y="131447"/>
            <a:ext cx="5408414" cy="369332"/>
          </a:xfrm>
        </p:spPr>
        <p:txBody>
          <a:bodyPr/>
          <a:lstStyle/>
          <a:p>
            <a:pPr algn="ctr" eaLnBrk="1" hangingPunct="1">
              <a:defRPr/>
            </a:pPr>
            <a:r>
              <a:rPr lang="ru-RU" sz="2400" b="1" dirty="0" smtClean="0">
                <a:latin typeface="Arial" panose="020B0604020202020204" pitchFamily="34" charset="0"/>
                <a:cs typeface="Arial" panose="020B0604020202020204" pitchFamily="34" charset="0"/>
              </a:rPr>
              <a:t>РАССКАЗ «ПОСЛЕ БАЛА»</a:t>
            </a:r>
          </a:p>
        </p:txBody>
      </p:sp>
      <p:sp>
        <p:nvSpPr>
          <p:cNvPr id="6" name="Содержимое 5"/>
          <p:cNvSpPr>
            <a:spLocks noGrp="1"/>
          </p:cNvSpPr>
          <p:nvPr>
            <p:ph sz="half" idx="2"/>
          </p:nvPr>
        </p:nvSpPr>
        <p:spPr>
          <a:xfrm>
            <a:off x="292199" y="709811"/>
            <a:ext cx="2911529" cy="2129433"/>
          </a:xfrm>
        </p:spPr>
        <p:txBody>
          <a:bodyPr/>
          <a:lstStyle/>
          <a:p>
            <a:pPr algn="ctr" eaLnBrk="1" hangingPunct="1">
              <a:buFont typeface="Wingdings" pitchFamily="2" charset="2"/>
              <a:buNone/>
              <a:defRPr/>
            </a:pPr>
            <a:r>
              <a:rPr lang="ru-RU" sz="2000" b="1" i="0" dirty="0">
                <a:solidFill>
                  <a:schemeClr val="tx2">
                    <a:lumMod val="50000"/>
                  </a:schemeClr>
                </a:solidFill>
                <a:latin typeface="Georgia" pitchFamily="18" charset="0"/>
              </a:rPr>
              <a:t>Художественное </a:t>
            </a:r>
          </a:p>
          <a:p>
            <a:pPr algn="ctr" eaLnBrk="1" hangingPunct="1">
              <a:buFont typeface="Wingdings" pitchFamily="2" charset="2"/>
              <a:buNone/>
              <a:defRPr/>
            </a:pPr>
            <a:r>
              <a:rPr lang="ru-RU" sz="2000" b="1" i="0" dirty="0">
                <a:solidFill>
                  <a:schemeClr val="tx2">
                    <a:lumMod val="50000"/>
                  </a:schemeClr>
                </a:solidFill>
                <a:latin typeface="Georgia" pitchFamily="18" charset="0"/>
              </a:rPr>
              <a:t>своеобразие </a:t>
            </a:r>
          </a:p>
          <a:p>
            <a:pPr algn="ctr" eaLnBrk="1" hangingPunct="1">
              <a:buFont typeface="Wingdings" pitchFamily="2" charset="2"/>
              <a:buNone/>
              <a:defRPr/>
            </a:pPr>
            <a:r>
              <a:rPr lang="ru-RU" sz="2000" b="1" i="0" dirty="0">
                <a:solidFill>
                  <a:schemeClr val="tx2">
                    <a:lumMod val="50000"/>
                  </a:schemeClr>
                </a:solidFill>
                <a:latin typeface="Georgia" pitchFamily="18" charset="0"/>
              </a:rPr>
              <a:t>рассказа.</a:t>
            </a:r>
          </a:p>
          <a:p>
            <a:pPr algn="ctr" eaLnBrk="1" hangingPunct="1">
              <a:buFont typeface="Wingdings" pitchFamily="2" charset="2"/>
              <a:buNone/>
              <a:defRPr/>
            </a:pPr>
            <a:r>
              <a:rPr lang="ru-RU" sz="2000" b="1" i="0" dirty="0" smtClean="0">
                <a:solidFill>
                  <a:schemeClr val="tx2">
                    <a:lumMod val="50000"/>
                  </a:schemeClr>
                </a:solidFill>
                <a:latin typeface="Georgia" pitchFamily="18" charset="0"/>
              </a:rPr>
              <a:t>Основные </a:t>
            </a:r>
            <a:endParaRPr lang="ru-RU" sz="2000" b="1" i="0" dirty="0">
              <a:solidFill>
                <a:schemeClr val="tx2">
                  <a:lumMod val="50000"/>
                </a:schemeClr>
              </a:solidFill>
              <a:latin typeface="Georgia" pitchFamily="18" charset="0"/>
            </a:endParaRPr>
          </a:p>
          <a:p>
            <a:pPr algn="ctr" eaLnBrk="1" hangingPunct="1">
              <a:buFont typeface="Wingdings" pitchFamily="2" charset="2"/>
              <a:buNone/>
              <a:defRPr/>
            </a:pPr>
            <a:r>
              <a:rPr lang="ru-RU" sz="2000" b="1" i="0" dirty="0" smtClean="0">
                <a:solidFill>
                  <a:schemeClr val="tx2">
                    <a:lumMod val="50000"/>
                  </a:schemeClr>
                </a:solidFill>
                <a:latin typeface="Georgia" pitchFamily="18" charset="0"/>
              </a:rPr>
              <a:t>художественные </a:t>
            </a:r>
            <a:endParaRPr lang="ru-RU" sz="2000" b="1" i="0" dirty="0">
              <a:solidFill>
                <a:schemeClr val="tx2">
                  <a:lumMod val="50000"/>
                </a:schemeClr>
              </a:solidFill>
              <a:latin typeface="Georgia" pitchFamily="18" charset="0"/>
            </a:endParaRPr>
          </a:p>
          <a:p>
            <a:pPr algn="ctr" eaLnBrk="1" hangingPunct="1">
              <a:buFont typeface="Wingdings" pitchFamily="2" charset="2"/>
              <a:buNone/>
              <a:defRPr/>
            </a:pPr>
            <a:r>
              <a:rPr lang="ru-RU" sz="2000" b="1" i="0" dirty="0" smtClean="0">
                <a:solidFill>
                  <a:schemeClr val="tx2">
                    <a:lumMod val="50000"/>
                  </a:schemeClr>
                </a:solidFill>
                <a:latin typeface="Georgia" pitchFamily="18" charset="0"/>
              </a:rPr>
              <a:t>приемы.</a:t>
            </a:r>
            <a:endParaRPr lang="ru-RU" sz="2000" b="1" i="0" dirty="0">
              <a:solidFill>
                <a:schemeClr val="tx2">
                  <a:lumMod val="50000"/>
                </a:schemeClr>
              </a:solidFill>
              <a:latin typeface="Georgia" pitchFamily="18" charset="0"/>
            </a:endParaRPr>
          </a:p>
          <a:p>
            <a:pPr eaLnBrk="1" hangingPunct="1">
              <a:buFont typeface="Wingdings" pitchFamily="2" charset="2"/>
              <a:buNone/>
              <a:defRPr/>
            </a:pPr>
            <a:endParaRPr lang="ru-RU" dirty="0" smtClean="0"/>
          </a:p>
        </p:txBody>
      </p:sp>
      <p:pic>
        <p:nvPicPr>
          <p:cNvPr id="2050"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460551" y="714728"/>
            <a:ext cx="1872208" cy="2160240"/>
          </a:xfrm>
          <a:prstGeom prst="rect">
            <a:avLst/>
          </a:prstGeom>
          <a:noFill/>
          <a:ln w="9525">
            <a:solidFill>
              <a:schemeClr val="accent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803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6175" y="102424"/>
            <a:ext cx="5760640" cy="323165"/>
          </a:xfrm>
        </p:spPr>
        <p:txBody>
          <a:bodyPr/>
          <a:lstStyle/>
          <a:p>
            <a:pPr algn="ctr"/>
            <a:r>
              <a:rPr lang="ru-RU" sz="2100" dirty="0" smtClean="0"/>
              <a:t>Почему герой не вступился за татарина?</a:t>
            </a:r>
            <a:endParaRPr lang="ru-RU" sz="2100" dirty="0"/>
          </a:p>
        </p:txBody>
      </p:sp>
      <p:sp>
        <p:nvSpPr>
          <p:cNvPr id="5" name="Текст 4"/>
          <p:cNvSpPr>
            <a:spLocks noGrp="1"/>
          </p:cNvSpPr>
          <p:nvPr>
            <p:ph type="body" idx="1"/>
          </p:nvPr>
        </p:nvSpPr>
        <p:spPr>
          <a:xfrm>
            <a:off x="148183" y="614313"/>
            <a:ext cx="5472608" cy="2431435"/>
          </a:xfrm>
        </p:spPr>
        <p:txBody>
          <a:bodyPr/>
          <a:lstStyle/>
          <a:p>
            <a:pPr algn="l" fontAlgn="auto">
              <a:spcAft>
                <a:spcPts val="0"/>
              </a:spcAft>
              <a:defRPr/>
            </a:pPr>
            <a:r>
              <a:rPr lang="ru-RU" sz="1600" i="0" dirty="0" smtClean="0"/>
              <a:t>     Иван </a:t>
            </a:r>
            <a:r>
              <a:rPr lang="ru-RU" sz="1600" i="0" dirty="0"/>
              <a:t>Васильевич досадует на самого себя спустя столько лет, потому что дрогнул, потому что закон разрешал такие бесчинства, потому что бороться с насилием в одиночку невозможно.</a:t>
            </a:r>
          </a:p>
          <a:p>
            <a:pPr algn="l" fontAlgn="auto">
              <a:spcAft>
                <a:spcPts val="0"/>
              </a:spcAft>
              <a:defRPr/>
            </a:pPr>
            <a:r>
              <a:rPr lang="ru-RU" sz="1600" i="0" dirty="0" smtClean="0"/>
              <a:t>     Рассказ </a:t>
            </a:r>
            <a:r>
              <a:rPr lang="ru-RU" sz="1600" i="0" dirty="0"/>
              <a:t>переполнен болью за несовершенство мира, в котором вынужден жить </a:t>
            </a:r>
            <a:endParaRPr lang="ru-RU" sz="1600" i="0" dirty="0" smtClean="0"/>
          </a:p>
          <a:p>
            <a:pPr algn="l" fontAlgn="auto">
              <a:spcAft>
                <a:spcPts val="0"/>
              </a:spcAft>
              <a:defRPr/>
            </a:pPr>
            <a:r>
              <a:rPr lang="ru-RU" sz="1600" i="0" dirty="0" smtClean="0"/>
              <a:t>человек</a:t>
            </a:r>
            <a:r>
              <a:rPr lang="ru-RU" sz="1600" i="0" dirty="0"/>
              <a:t>, часто </a:t>
            </a:r>
            <a:r>
              <a:rPr lang="ru-RU" sz="1600" i="0" dirty="0" smtClean="0"/>
              <a:t>смиряя</a:t>
            </a:r>
          </a:p>
          <a:p>
            <a:pPr algn="l" fontAlgn="auto">
              <a:spcAft>
                <a:spcPts val="0"/>
              </a:spcAft>
              <a:defRPr/>
            </a:pPr>
            <a:r>
              <a:rPr lang="ru-RU" sz="1600" i="0" dirty="0" smtClean="0"/>
              <a:t>и </a:t>
            </a:r>
            <a:r>
              <a:rPr lang="ru-RU" sz="1600" i="0" dirty="0"/>
              <a:t>подавляя в себе честные </a:t>
            </a:r>
            <a:endParaRPr lang="ru-RU" sz="1600" i="0" dirty="0" smtClean="0"/>
          </a:p>
          <a:p>
            <a:pPr algn="l" fontAlgn="auto">
              <a:spcAft>
                <a:spcPts val="0"/>
              </a:spcAft>
              <a:defRPr/>
            </a:pPr>
            <a:r>
              <a:rPr lang="ru-RU" sz="1600" i="0" dirty="0" smtClean="0"/>
              <a:t>проявления </a:t>
            </a:r>
            <a:r>
              <a:rPr lang="ru-RU" sz="1600" i="0" dirty="0"/>
              <a:t>совести.</a:t>
            </a:r>
          </a:p>
          <a:p>
            <a:pPr algn="l"/>
            <a:endParaRPr lang="ru-RU" dirty="0"/>
          </a:p>
        </p:txBody>
      </p:sp>
      <p:pic>
        <p:nvPicPr>
          <p:cNvPr id="6146" name="Picture 2" descr="http://niv.ru/images/uch-lit-2879/2879-8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6495" y="1910457"/>
            <a:ext cx="2512889" cy="1194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5391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20191" y="542305"/>
            <a:ext cx="5400599" cy="2462213"/>
          </a:xfrm>
        </p:spPr>
        <p:txBody>
          <a:bodyPr/>
          <a:lstStyle/>
          <a:p>
            <a:pPr algn="l" fontAlgn="auto">
              <a:spcAft>
                <a:spcPts val="0"/>
              </a:spcAft>
              <a:buFont typeface="Arial" pitchFamily="34" charset="0"/>
              <a:buNone/>
              <a:defRPr/>
            </a:pPr>
            <a:r>
              <a:rPr lang="ru-RU" sz="1600" b="1" i="0" dirty="0" smtClean="0">
                <a:solidFill>
                  <a:schemeClr val="tx2">
                    <a:lumMod val="50000"/>
                  </a:schemeClr>
                </a:solidFill>
              </a:rPr>
              <a:t>     Почему </a:t>
            </a:r>
            <a:r>
              <a:rPr lang="ru-RU" sz="1600" b="1" i="0" dirty="0" smtClean="0">
                <a:solidFill>
                  <a:schemeClr val="tx2">
                    <a:lumMod val="50000"/>
                  </a:schemeClr>
                </a:solidFill>
              </a:rPr>
              <a:t>с этого дня любовь к Вареньке пошла на убыль?</a:t>
            </a:r>
            <a:r>
              <a:rPr lang="ru-RU" sz="1600" b="1" i="0" dirty="0">
                <a:solidFill>
                  <a:schemeClr val="tx2">
                    <a:lumMod val="50000"/>
                  </a:schemeClr>
                </a:solidFill>
              </a:rPr>
              <a:t> </a:t>
            </a:r>
            <a:endParaRPr lang="ru-RU" sz="1600" b="1" i="0" dirty="0" smtClean="0">
              <a:solidFill>
                <a:schemeClr val="tx2">
                  <a:lumMod val="50000"/>
                </a:schemeClr>
              </a:solidFill>
            </a:endParaRPr>
          </a:p>
          <a:p>
            <a:pPr algn="l" fontAlgn="auto">
              <a:spcAft>
                <a:spcPts val="0"/>
              </a:spcAft>
              <a:buFont typeface="Arial" pitchFamily="34" charset="0"/>
              <a:buNone/>
              <a:defRPr/>
            </a:pPr>
            <a:r>
              <a:rPr lang="ru-RU" sz="1600" i="0" dirty="0" smtClean="0">
                <a:solidFill>
                  <a:schemeClr val="tx2">
                    <a:lumMod val="50000"/>
                  </a:schemeClr>
                </a:solidFill>
              </a:rPr>
              <a:t>     Не </a:t>
            </a:r>
            <a:r>
              <a:rPr lang="ru-RU" sz="1600" i="0" dirty="0">
                <a:solidFill>
                  <a:schemeClr val="tx2">
                    <a:lumMod val="50000"/>
                  </a:schemeClr>
                </a:solidFill>
              </a:rPr>
              <a:t>исключено, что Варенька могла быть доброй и нежной при жестоком отце как своего рода компенсация, противовес. Но у Толстого все сложнее</a:t>
            </a:r>
            <a:r>
              <a:rPr lang="ru-RU" sz="1600" i="0" dirty="0" smtClean="0">
                <a:solidFill>
                  <a:schemeClr val="tx2">
                    <a:lumMod val="50000"/>
                  </a:schemeClr>
                </a:solidFill>
              </a:rPr>
              <a:t>.</a:t>
            </a:r>
          </a:p>
          <a:p>
            <a:pPr algn="l" fontAlgn="auto">
              <a:spcAft>
                <a:spcPts val="0"/>
              </a:spcAft>
              <a:buFont typeface="Arial" pitchFamily="34" charset="0"/>
              <a:buNone/>
              <a:defRPr/>
            </a:pPr>
            <a:r>
              <a:rPr lang="ru-RU" sz="1600" i="0" dirty="0">
                <a:solidFill>
                  <a:schemeClr val="tx2">
                    <a:lumMod val="50000"/>
                  </a:schemeClr>
                </a:solidFill>
              </a:rPr>
              <a:t> </a:t>
            </a:r>
            <a:r>
              <a:rPr lang="ru-RU" sz="1600" i="0" dirty="0" smtClean="0">
                <a:solidFill>
                  <a:schemeClr val="tx2">
                    <a:lumMod val="50000"/>
                  </a:schemeClr>
                </a:solidFill>
              </a:rPr>
              <a:t>    </a:t>
            </a:r>
            <a:r>
              <a:rPr lang="ru-RU" sz="1600" i="0" dirty="0" smtClean="0">
                <a:solidFill>
                  <a:schemeClr val="tx2">
                    <a:lumMod val="50000"/>
                  </a:schemeClr>
                </a:solidFill>
              </a:rPr>
              <a:t>Добро </a:t>
            </a:r>
            <a:r>
              <a:rPr lang="ru-RU" sz="1600" i="0" dirty="0">
                <a:solidFill>
                  <a:schemeClr val="tx2">
                    <a:lumMod val="50000"/>
                  </a:schemeClr>
                </a:solidFill>
              </a:rPr>
              <a:t>накапливается в недрах семьи. Иван Васильевич не захотел иметь ничего общего не с Варенькой даже, а со всей ее семьей. Значит, поступок одного бросает тень на всю семью.</a:t>
            </a:r>
          </a:p>
          <a:p>
            <a:pPr algn="l"/>
            <a:endParaRPr lang="ru-RU" sz="1600" i="0" dirty="0">
              <a:solidFill>
                <a:schemeClr val="tx2">
                  <a:lumMod val="50000"/>
                </a:schemeClr>
              </a:solidFill>
            </a:endParaRPr>
          </a:p>
        </p:txBody>
      </p:sp>
    </p:spTree>
    <p:extLst>
      <p:ext uri="{BB962C8B-B14F-4D97-AF65-F5344CB8AC3E}">
        <p14:creationId xmlns:p14="http://schemas.microsoft.com/office/powerpoint/2010/main" val="28482859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191" y="542305"/>
            <a:ext cx="5328592" cy="315471"/>
          </a:xfrm>
        </p:spPr>
        <p:txBody>
          <a:bodyPr>
            <a:noAutofit/>
          </a:bodyPr>
          <a:lstStyle/>
          <a:p>
            <a:pPr algn="ctr"/>
            <a:r>
              <a:rPr lang="ru-RU" sz="1800" b="1" dirty="0" smtClean="0">
                <a:solidFill>
                  <a:schemeClr val="accent2">
                    <a:lumMod val="75000"/>
                  </a:schemeClr>
                </a:solidFill>
              </a:rPr>
              <a:t>«Сцена экзекуции – кривое зеркало бального ритуала». Докажем…</a:t>
            </a:r>
            <a:endParaRPr lang="ru-RU" sz="1800" b="1" dirty="0">
              <a:solidFill>
                <a:schemeClr val="accent2">
                  <a:lumMod val="75000"/>
                </a:schemeClr>
              </a:solidFill>
            </a:endParaRPr>
          </a:p>
        </p:txBody>
      </p:sp>
      <p:sp>
        <p:nvSpPr>
          <p:cNvPr id="3" name="Содержимое 2"/>
          <p:cNvSpPr>
            <a:spLocks noGrp="1"/>
          </p:cNvSpPr>
          <p:nvPr>
            <p:ph idx="4294967295"/>
          </p:nvPr>
        </p:nvSpPr>
        <p:spPr>
          <a:xfrm>
            <a:off x="220191" y="1118369"/>
            <a:ext cx="5472608" cy="2141451"/>
          </a:xfrm>
          <a:prstGeom prst="rect">
            <a:avLst/>
          </a:prstGeom>
        </p:spPr>
        <p:txBody>
          <a:bodyPr lIns="51499" tIns="25750" rIns="51499" bIns="25750">
            <a:normAutofit fontScale="70000" lnSpcReduction="20000"/>
          </a:bodyPr>
          <a:lstStyle/>
          <a:p>
            <a:pPr>
              <a:lnSpc>
                <a:spcPct val="120000"/>
              </a:lnSpc>
            </a:pPr>
            <a:r>
              <a:rPr lang="ru-RU" b="1" dirty="0" smtClean="0"/>
              <a:t> </a:t>
            </a:r>
            <a:r>
              <a:rPr lang="ru-RU" sz="1900" dirty="0" smtClean="0">
                <a:solidFill>
                  <a:schemeClr val="tx2">
                    <a:lumMod val="50000"/>
                  </a:schemeClr>
                </a:solidFill>
                <a:latin typeface="Arial" panose="020B0604020202020204" pitchFamily="34" charset="0"/>
                <a:cs typeface="Arial" panose="020B0604020202020204" pitchFamily="34" charset="0"/>
              </a:rPr>
              <a:t>мелодия мазурки –           </a:t>
            </a:r>
            <a:r>
              <a:rPr lang="ru-RU" sz="1900" dirty="0" smtClean="0">
                <a:solidFill>
                  <a:schemeClr val="accent2">
                    <a:lumMod val="50000"/>
                  </a:schemeClr>
                </a:solidFill>
                <a:latin typeface="Arial" panose="020B0604020202020204" pitchFamily="34" charset="0"/>
                <a:cs typeface="Arial" panose="020B0604020202020204" pitchFamily="34" charset="0"/>
              </a:rPr>
              <a:t>визгливый </a:t>
            </a:r>
            <a:r>
              <a:rPr lang="ru-RU" sz="1900" dirty="0" smtClean="0">
                <a:solidFill>
                  <a:schemeClr val="accent2">
                    <a:lumMod val="50000"/>
                  </a:schemeClr>
                </a:solidFill>
                <a:latin typeface="Arial" panose="020B0604020202020204" pitchFamily="34" charset="0"/>
                <a:cs typeface="Arial" panose="020B0604020202020204" pitchFamily="34" charset="0"/>
              </a:rPr>
              <a:t>аккомпанемент </a:t>
            </a:r>
          </a:p>
          <a:p>
            <a:pPr>
              <a:lnSpc>
                <a:spcPct val="120000"/>
              </a:lnSpc>
            </a:pPr>
            <a:r>
              <a:rPr lang="ru-RU" sz="1900" dirty="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барабана и флейты;</a:t>
            </a:r>
          </a:p>
          <a:p>
            <a:pPr>
              <a:lnSpc>
                <a:spcPct val="120000"/>
              </a:lnSpc>
            </a:pPr>
            <a:r>
              <a:rPr lang="ru-RU" sz="1900" dirty="0">
                <a:latin typeface="Arial" panose="020B0604020202020204" pitchFamily="34" charset="0"/>
                <a:cs typeface="Arial" panose="020B0604020202020204" pitchFamily="34" charset="0"/>
              </a:rPr>
              <a:t> </a:t>
            </a:r>
            <a:r>
              <a:rPr lang="ru-RU" sz="1900" dirty="0" smtClean="0">
                <a:solidFill>
                  <a:schemeClr val="tx2">
                    <a:lumMod val="50000"/>
                  </a:schemeClr>
                </a:solidFill>
                <a:latin typeface="Arial" panose="020B0604020202020204" pitchFamily="34" charset="0"/>
                <a:cs typeface="Arial" panose="020B0604020202020204" pitchFamily="34" charset="0"/>
              </a:rPr>
              <a:t>ритм танцевальных пар </a:t>
            </a:r>
            <a:r>
              <a:rPr lang="ru-RU" sz="1900" dirty="0" smtClean="0">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чеканный взмах </a:t>
            </a:r>
            <a:r>
              <a:rPr lang="ru-RU" sz="1900" dirty="0" smtClean="0">
                <a:solidFill>
                  <a:schemeClr val="accent2">
                    <a:lumMod val="50000"/>
                  </a:schemeClr>
                </a:solidFill>
                <a:latin typeface="Arial" panose="020B0604020202020204" pitchFamily="34" charset="0"/>
                <a:cs typeface="Arial" panose="020B0604020202020204" pitchFamily="34" charset="0"/>
              </a:rPr>
              <a:t>солдатских </a:t>
            </a:r>
            <a:r>
              <a:rPr lang="ru-RU" sz="1900" dirty="0" smtClean="0">
                <a:solidFill>
                  <a:schemeClr val="accent2">
                    <a:lumMod val="50000"/>
                  </a:schemeClr>
                </a:solidFill>
                <a:latin typeface="Arial" panose="020B0604020202020204" pitchFamily="34" charset="0"/>
                <a:cs typeface="Arial" panose="020B0604020202020204" pitchFamily="34" charset="0"/>
              </a:rPr>
              <a:t>рук;</a:t>
            </a:r>
          </a:p>
          <a:p>
            <a:pPr>
              <a:lnSpc>
                <a:spcPct val="120000"/>
              </a:lnSpc>
            </a:pPr>
            <a:r>
              <a:rPr lang="ru-RU" sz="1900" dirty="0">
                <a:latin typeface="Arial" panose="020B0604020202020204" pitchFamily="34" charset="0"/>
                <a:cs typeface="Arial" panose="020B0604020202020204" pitchFamily="34" charset="0"/>
              </a:rPr>
              <a:t> </a:t>
            </a:r>
            <a:r>
              <a:rPr lang="ru-RU" sz="1900" dirty="0" smtClean="0">
                <a:solidFill>
                  <a:schemeClr val="tx2">
                    <a:lumMod val="50000"/>
                  </a:schemeClr>
                </a:solidFill>
                <a:latin typeface="Arial" panose="020B0604020202020204" pitchFamily="34" charset="0"/>
                <a:cs typeface="Arial" panose="020B0604020202020204" pitchFamily="34" charset="0"/>
              </a:rPr>
              <a:t>танец Вареньки с отцом -</a:t>
            </a:r>
            <a:r>
              <a:rPr lang="ru-RU" sz="1900" dirty="0" smtClean="0">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адский «танец</a:t>
            </a:r>
            <a:r>
              <a:rPr lang="ru-RU" sz="1900" dirty="0" smtClean="0">
                <a:solidFill>
                  <a:schemeClr val="accent2">
                    <a:lumMod val="50000"/>
                  </a:schemeClr>
                </a:solidFill>
                <a:latin typeface="Arial" panose="020B0604020202020204" pitchFamily="34" charset="0"/>
                <a:cs typeface="Arial" panose="020B0604020202020204" pitchFamily="34" charset="0"/>
              </a:rPr>
              <a:t>» истязаемого солдата</a:t>
            </a:r>
          </a:p>
          <a:p>
            <a:pPr>
              <a:lnSpc>
                <a:spcPct val="120000"/>
              </a:lnSpc>
            </a:pPr>
            <a:r>
              <a:rPr lang="ru-RU" sz="1900" dirty="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и </a:t>
            </a:r>
            <a:r>
              <a:rPr lang="ru-RU" sz="1900" dirty="0" smtClean="0">
                <a:solidFill>
                  <a:schemeClr val="accent2">
                    <a:lumMod val="50000"/>
                  </a:schemeClr>
                </a:solidFill>
                <a:latin typeface="Arial" panose="020B0604020202020204" pitchFamily="34" charset="0"/>
                <a:cs typeface="Arial" panose="020B0604020202020204" pitchFamily="34" charset="0"/>
              </a:rPr>
              <a:t>идущего </a:t>
            </a:r>
            <a:r>
              <a:rPr lang="ru-RU" sz="1900" dirty="0" smtClean="0">
                <a:solidFill>
                  <a:schemeClr val="accent2">
                    <a:lumMod val="50000"/>
                  </a:schemeClr>
                </a:solidFill>
                <a:latin typeface="Arial" panose="020B0604020202020204" pitchFamily="34" charset="0"/>
                <a:cs typeface="Arial" panose="020B0604020202020204" pitchFamily="34" charset="0"/>
              </a:rPr>
              <a:t>в паре с </a:t>
            </a:r>
            <a:r>
              <a:rPr lang="ru-RU" sz="1900" dirty="0" smtClean="0">
                <a:solidFill>
                  <a:schemeClr val="accent2">
                    <a:lumMod val="50000"/>
                  </a:schemeClr>
                </a:solidFill>
                <a:latin typeface="Arial" panose="020B0604020202020204" pitchFamily="34" charset="0"/>
                <a:cs typeface="Arial" panose="020B0604020202020204" pitchFamily="34" charset="0"/>
              </a:rPr>
              <a:t>ним бравого</a:t>
            </a:r>
          </a:p>
          <a:p>
            <a:pPr>
              <a:lnSpc>
                <a:spcPct val="120000"/>
              </a:lnSpc>
            </a:pPr>
            <a:r>
              <a:rPr lang="ru-RU" sz="1900" dirty="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полковника; </a:t>
            </a:r>
          </a:p>
          <a:p>
            <a:pPr>
              <a:lnSpc>
                <a:spcPct val="120000"/>
              </a:lnSpc>
            </a:pPr>
            <a:r>
              <a:rPr lang="ru-RU" sz="1900" dirty="0">
                <a:solidFill>
                  <a:schemeClr val="tx2">
                    <a:lumMod val="50000"/>
                  </a:schemeClr>
                </a:solidFill>
                <a:latin typeface="Arial" panose="020B0604020202020204" pitchFamily="34" charset="0"/>
                <a:cs typeface="Arial" panose="020B0604020202020204" pitchFamily="34" charset="0"/>
              </a:rPr>
              <a:t> </a:t>
            </a:r>
            <a:r>
              <a:rPr lang="ru-RU" sz="1900" dirty="0" smtClean="0">
                <a:solidFill>
                  <a:schemeClr val="tx2">
                    <a:lumMod val="50000"/>
                  </a:schemeClr>
                </a:solidFill>
                <a:latin typeface="Arial" panose="020B0604020202020204" pitchFamily="34" charset="0"/>
                <a:cs typeface="Arial" panose="020B0604020202020204" pitchFamily="34" charset="0"/>
              </a:rPr>
              <a:t>«воздушная Варенька» - </a:t>
            </a:r>
            <a:r>
              <a:rPr lang="ru-RU" sz="1900" dirty="0" smtClean="0">
                <a:solidFill>
                  <a:schemeClr val="accent2">
                    <a:lumMod val="50000"/>
                  </a:schemeClr>
                </a:solidFill>
                <a:latin typeface="Arial" panose="020B0604020202020204" pitchFamily="34" charset="0"/>
                <a:cs typeface="Arial" panose="020B0604020202020204" pitchFamily="34" charset="0"/>
              </a:rPr>
              <a:t>«пестрое» тело </a:t>
            </a:r>
            <a:r>
              <a:rPr lang="ru-RU" sz="1900" dirty="0" smtClean="0">
                <a:solidFill>
                  <a:schemeClr val="accent2">
                    <a:lumMod val="50000"/>
                  </a:schemeClr>
                </a:solidFill>
                <a:latin typeface="Arial" panose="020B0604020202020204" pitchFamily="34" charset="0"/>
                <a:cs typeface="Arial" panose="020B0604020202020204" pitchFamily="34" charset="0"/>
              </a:rPr>
              <a:t>истязаемого </a:t>
            </a:r>
          </a:p>
          <a:p>
            <a:pPr>
              <a:lnSpc>
                <a:spcPct val="120000"/>
              </a:lnSpc>
            </a:pPr>
            <a:r>
              <a:rPr lang="ru-RU" sz="1900" dirty="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                      </a:t>
            </a:r>
            <a:r>
              <a:rPr lang="ru-RU" sz="1900" dirty="0" smtClean="0">
                <a:solidFill>
                  <a:schemeClr val="accent2">
                    <a:lumMod val="50000"/>
                  </a:schemeClr>
                </a:solidFill>
                <a:latin typeface="Arial" panose="020B0604020202020204" pitchFamily="34" charset="0"/>
                <a:cs typeface="Arial" panose="020B0604020202020204" pitchFamily="34" charset="0"/>
              </a:rPr>
              <a:t>человека.</a:t>
            </a:r>
            <a:endParaRPr lang="ru-RU" sz="1900" dirty="0">
              <a:solidFill>
                <a:schemeClr val="accent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86224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20191" y="672380"/>
            <a:ext cx="5544616" cy="2462213"/>
          </a:xfrm>
        </p:spPr>
        <p:txBody>
          <a:bodyPr/>
          <a:lstStyle/>
          <a:p>
            <a:pPr algn="l" fontAlgn="auto">
              <a:spcAft>
                <a:spcPts val="0"/>
              </a:spcAft>
              <a:buFont typeface="Arial" pitchFamily="34" charset="0"/>
              <a:buNone/>
              <a:defRPr/>
            </a:pPr>
            <a:r>
              <a:rPr lang="ru-RU" sz="2000" i="0" dirty="0" smtClean="0"/>
              <a:t>     Случай </a:t>
            </a:r>
            <a:r>
              <a:rPr lang="ru-RU" sz="2000" i="0" dirty="0"/>
              <a:t>после бала заставляет человека посмотреть себе прямо в </a:t>
            </a:r>
            <a:r>
              <a:rPr lang="ru-RU" sz="2000" i="0" dirty="0" smtClean="0"/>
              <a:t>глаза </a:t>
            </a:r>
            <a:r>
              <a:rPr lang="ru-RU" sz="2000" i="0" dirty="0"/>
              <a:t>и ответить на вопрос: чего ты стоишь. Возможно, рассказ напоминает: умей жить на балу жизни, когда успех, почести, всеобщее восхищение, но умей жить и после бала. В кругу разных людей оставайся самим собой.</a:t>
            </a:r>
          </a:p>
          <a:p>
            <a:pPr algn="l" fontAlgn="auto">
              <a:spcAft>
                <a:spcPts val="0"/>
              </a:spcAft>
              <a:buFont typeface="Arial" pitchFamily="34" charset="0"/>
              <a:buNone/>
              <a:defRPr/>
            </a:pPr>
            <a:r>
              <a:rPr lang="ru-RU" sz="2000" i="0" dirty="0"/>
              <a:t> </a:t>
            </a:r>
            <a:r>
              <a:rPr lang="ru-RU" sz="2000" i="0" dirty="0" smtClean="0"/>
              <a:t>     </a:t>
            </a:r>
            <a:endParaRPr lang="ru-RU" sz="2000" b="1" i="0" dirty="0">
              <a:solidFill>
                <a:schemeClr val="tx2">
                  <a:lumMod val="50000"/>
                </a:schemeClr>
              </a:solidFill>
            </a:endParaRPr>
          </a:p>
        </p:txBody>
      </p:sp>
    </p:spTree>
    <p:extLst>
      <p:ext uri="{BB962C8B-B14F-4D97-AF65-F5344CB8AC3E}">
        <p14:creationId xmlns:p14="http://schemas.microsoft.com/office/powerpoint/2010/main" val="27354766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220191" y="836141"/>
            <a:ext cx="3168221" cy="2154436"/>
          </a:xfrm>
        </p:spPr>
        <p:txBody>
          <a:bodyPr/>
          <a:lstStyle/>
          <a:p>
            <a:pPr algn="ctr"/>
            <a:r>
              <a:rPr lang="ru-RU" sz="2000" i="0" dirty="0">
                <a:solidFill>
                  <a:schemeClr val="accent4">
                    <a:lumMod val="50000"/>
                  </a:schemeClr>
                </a:solidFill>
              </a:rPr>
              <a:t>Совет </a:t>
            </a:r>
            <a:r>
              <a:rPr lang="ru-RU" sz="2000" i="0" dirty="0" err="1" smtClean="0">
                <a:solidFill>
                  <a:schemeClr val="accent4">
                    <a:lumMod val="50000"/>
                  </a:schemeClr>
                </a:solidFill>
              </a:rPr>
              <a:t>Л.Н.Толстого</a:t>
            </a:r>
            <a:r>
              <a:rPr lang="ru-RU" sz="2000" i="0" dirty="0">
                <a:solidFill>
                  <a:schemeClr val="accent4">
                    <a:lumMod val="50000"/>
                  </a:schemeClr>
                </a:solidFill>
              </a:rPr>
              <a:t>: </a:t>
            </a:r>
            <a:r>
              <a:rPr lang="ru-RU" sz="2000" b="1" i="0" dirty="0">
                <a:solidFill>
                  <a:schemeClr val="accent4">
                    <a:lumMod val="50000"/>
                  </a:schemeClr>
                </a:solidFill>
              </a:rPr>
              <a:t>«…чтобы все люди стали лучше, в твоей власти только одно: самому сделаться лучше»</a:t>
            </a:r>
          </a:p>
          <a:p>
            <a:endParaRPr lang="ru-RU" sz="2000" dirty="0">
              <a:solidFill>
                <a:schemeClr val="accent4">
                  <a:lumMod val="50000"/>
                </a:schemeClr>
              </a:solidFill>
            </a:endParaRPr>
          </a:p>
        </p:txBody>
      </p:sp>
      <p:pic>
        <p:nvPicPr>
          <p:cNvPr id="4" name="Picture 4" descr="Толстой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672357" y="615733"/>
            <a:ext cx="1795711" cy="2374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83636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00904" y="102424"/>
            <a:ext cx="5167164" cy="369332"/>
          </a:xfrm>
        </p:spPr>
        <p:txBody>
          <a:bodyPr/>
          <a:lstStyle/>
          <a:p>
            <a:pPr algn="ctr"/>
            <a:r>
              <a:rPr lang="ru-RU" sz="2400" dirty="0" smtClean="0"/>
              <a:t>САМОСТОЯТЕЛЬНАЯ РАБОТА</a:t>
            </a:r>
            <a:endParaRPr lang="ru-RU" sz="2400" dirty="0"/>
          </a:p>
        </p:txBody>
      </p:sp>
      <p:sp>
        <p:nvSpPr>
          <p:cNvPr id="5" name="Текст 4"/>
          <p:cNvSpPr>
            <a:spLocks noGrp="1"/>
          </p:cNvSpPr>
          <p:nvPr>
            <p:ph type="body" idx="1"/>
          </p:nvPr>
        </p:nvSpPr>
        <p:spPr>
          <a:xfrm>
            <a:off x="169843" y="542305"/>
            <a:ext cx="5378940" cy="492443"/>
          </a:xfrm>
        </p:spPr>
        <p:txBody>
          <a:bodyPr/>
          <a:lstStyle/>
          <a:p>
            <a:pPr algn="ctr"/>
            <a:r>
              <a:rPr lang="ru-RU" altLang="ru-RU" sz="1600" i="0" dirty="0" smtClean="0"/>
              <a:t>Прочитайте рассказ «После бала» и заполните </a:t>
            </a:r>
            <a:r>
              <a:rPr lang="ru-RU" altLang="ru-RU" sz="1600" i="0" dirty="0"/>
              <a:t>таблицу примерами из </a:t>
            </a:r>
            <a:r>
              <a:rPr lang="ru-RU" altLang="ru-RU" sz="1600" i="0" dirty="0" smtClean="0"/>
              <a:t>текста.</a:t>
            </a:r>
            <a:endParaRPr lang="ru-RU" sz="1600" dirty="0"/>
          </a:p>
        </p:txBody>
      </p:sp>
      <p:graphicFrame>
        <p:nvGraphicFramePr>
          <p:cNvPr id="4" name="Таблица 3"/>
          <p:cNvGraphicFramePr>
            <a:graphicFrameLocks noGrp="1"/>
          </p:cNvGraphicFramePr>
          <p:nvPr>
            <p:extLst>
              <p:ext uri="{D42A27DB-BD31-4B8C-83A1-F6EECF244321}">
                <p14:modId xmlns:p14="http://schemas.microsoft.com/office/powerpoint/2010/main" val="1100418080"/>
              </p:ext>
            </p:extLst>
          </p:nvPr>
        </p:nvGraphicFramePr>
        <p:xfrm>
          <a:off x="436214" y="1118585"/>
          <a:ext cx="5040560" cy="1944000"/>
        </p:xfrm>
        <a:graphic>
          <a:graphicData uri="http://schemas.openxmlformats.org/drawingml/2006/table">
            <a:tbl>
              <a:tblPr bandRow="1">
                <a:tableStyleId>{F5AB1C69-6EDB-4FF4-983F-18BD219EF322}</a:tableStyleId>
              </a:tblPr>
              <a:tblGrid>
                <a:gridCol w="2520280">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tblGrid>
              <a:tr h="324000">
                <a:tc>
                  <a:txBody>
                    <a:bodyPr/>
                    <a:lstStyle/>
                    <a:p>
                      <a:pPr algn="ctr"/>
                      <a:r>
                        <a:rPr lang="ru-RU" sz="1400" b="1" dirty="0" smtClean="0">
                          <a:latin typeface="Arial" panose="020B0604020202020204" pitchFamily="34" charset="0"/>
                          <a:cs typeface="Arial" panose="020B0604020202020204" pitchFamily="34" charset="0"/>
                        </a:rPr>
                        <a:t>Бал</a:t>
                      </a:r>
                      <a:endParaRPr lang="ru-RU" sz="1400" b="1" dirty="0">
                        <a:latin typeface="Arial" panose="020B0604020202020204" pitchFamily="34" charset="0"/>
                        <a:cs typeface="Arial" panose="020B0604020202020204" pitchFamily="34" charset="0"/>
                      </a:endParaRPr>
                    </a:p>
                  </a:txBody>
                  <a:tcPr/>
                </a:tc>
                <a:tc>
                  <a:txBody>
                    <a:bodyPr/>
                    <a:lstStyle/>
                    <a:p>
                      <a:pPr algn="ctr"/>
                      <a:r>
                        <a:rPr lang="ru-RU" sz="1400" b="1" dirty="0" smtClean="0"/>
                        <a:t> </a:t>
                      </a:r>
                      <a:r>
                        <a:rPr lang="ru-RU" sz="1400" b="1" dirty="0" smtClean="0">
                          <a:latin typeface="Arial" panose="020B0604020202020204" pitchFamily="34" charset="0"/>
                          <a:cs typeface="Arial" panose="020B0604020202020204" pitchFamily="34" charset="0"/>
                        </a:rPr>
                        <a:t>После бала </a:t>
                      </a:r>
                      <a:endParaRPr lang="ru-RU"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24000">
                <a:tc>
                  <a:txBody>
                    <a:bodyPr/>
                    <a:lstStyle/>
                    <a:p>
                      <a:pPr algn="l"/>
                      <a:r>
                        <a:rPr lang="ru-RU" altLang="ru-RU" sz="1400" dirty="0" smtClean="0">
                          <a:solidFill>
                            <a:srgbClr val="000000"/>
                          </a:solidFill>
                          <a:latin typeface="Arial" panose="020B0604020202020204" pitchFamily="34" charset="0"/>
                          <a:cs typeface="Arial" panose="020B0604020202020204" pitchFamily="34" charset="0"/>
                        </a:rPr>
                        <a:t>зала у предводителя </a:t>
                      </a:r>
                      <a:r>
                        <a:rPr lang="ru-RU" altLang="ru-RU" sz="1400" dirty="0" smtClean="0">
                          <a:solidFill>
                            <a:schemeClr val="dk1"/>
                          </a:solidFill>
                          <a:latin typeface="Arial" panose="020B0604020202020204" pitchFamily="34" charset="0"/>
                          <a:cs typeface="Arial" panose="020B0604020202020204" pitchFamily="34" charset="0"/>
                        </a:rPr>
                        <a:t>:</a:t>
                      </a:r>
                      <a:endParaRPr lang="ru-RU" altLang="ru-RU" sz="1400" dirty="0" smtClean="0">
                        <a:latin typeface="Arial" panose="020B0604020202020204" pitchFamily="34" charset="0"/>
                        <a:cs typeface="Arial" panose="020B0604020202020204" pitchFamily="34" charset="0"/>
                      </a:endParaRPr>
                    </a:p>
                  </a:txBody>
                  <a:tcPr/>
                </a:tc>
                <a:tc>
                  <a:txBody>
                    <a:bodyPr/>
                    <a:lstStyle/>
                    <a:p>
                      <a:r>
                        <a:rPr lang="ru-RU" altLang="ru-RU" sz="1400" dirty="0" smtClean="0">
                          <a:solidFill>
                            <a:srgbClr val="000000"/>
                          </a:solidFill>
                          <a:latin typeface="Arial" panose="020B0604020202020204" pitchFamily="34" charset="0"/>
                          <a:cs typeface="Arial" panose="020B0604020202020204" pitchFamily="34" charset="0"/>
                        </a:rPr>
                        <a:t>описание улицы:</a:t>
                      </a:r>
                      <a:endParaRPr lang="ru-RU"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324000">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хозяева бала:</a:t>
                      </a:r>
                      <a:endParaRPr lang="ru-RU" sz="1400" dirty="0">
                        <a:latin typeface="Arial" panose="020B0604020202020204" pitchFamily="34" charset="0"/>
                        <a:cs typeface="Arial" panose="020B0604020202020204" pitchFamily="34" charset="0"/>
                      </a:endParaRPr>
                    </a:p>
                  </a:txBody>
                  <a:tcPr/>
                </a:tc>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солдаты:</a:t>
                      </a:r>
                      <a:endParaRPr lang="ru-RU"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24000">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Варенька:</a:t>
                      </a:r>
                      <a:endParaRPr lang="ru-RU" sz="1400" dirty="0">
                        <a:latin typeface="Arial" panose="020B0604020202020204" pitchFamily="34" charset="0"/>
                        <a:cs typeface="Arial" panose="020B0604020202020204" pitchFamily="34" charset="0"/>
                      </a:endParaRPr>
                    </a:p>
                  </a:txBody>
                  <a:tcPr/>
                </a:tc>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наказываемый:</a:t>
                      </a:r>
                      <a:endParaRPr lang="ru-RU" altLang="ru-RU" sz="1400"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324000">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полковник:</a:t>
                      </a:r>
                      <a:endParaRPr lang="ru-RU" sz="1400" dirty="0">
                        <a:latin typeface="Arial" panose="020B0604020202020204" pitchFamily="34" charset="0"/>
                        <a:cs typeface="Arial" panose="020B0604020202020204" pitchFamily="34" charset="0"/>
                      </a:endParaRPr>
                    </a:p>
                  </a:txBody>
                  <a:tcPr/>
                </a:tc>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полковник</a:t>
                      </a:r>
                      <a:r>
                        <a:rPr lang="ru-RU" altLang="ru-RU" sz="1400" dirty="0" smtClean="0">
                          <a:solidFill>
                            <a:schemeClr val="dk1"/>
                          </a:solidFill>
                          <a:latin typeface="Arial" panose="020B0604020202020204" pitchFamily="34" charset="0"/>
                          <a:cs typeface="Arial" panose="020B0604020202020204" pitchFamily="34" charset="0"/>
                        </a:rPr>
                        <a:t>:</a:t>
                      </a:r>
                      <a:endParaRPr lang="ru-RU" altLang="ru-RU" sz="1400"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324000">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Иван Васильевич</a:t>
                      </a:r>
                      <a:r>
                        <a:rPr lang="ru-RU" altLang="ru-RU" sz="1400" dirty="0" smtClean="0">
                          <a:solidFill>
                            <a:schemeClr val="dk1"/>
                          </a:solidFill>
                          <a:latin typeface="Arial" panose="020B0604020202020204" pitchFamily="34" charset="0"/>
                          <a:cs typeface="Arial" panose="020B0604020202020204" pitchFamily="34" charset="0"/>
                        </a:rPr>
                        <a:t>:</a:t>
                      </a:r>
                      <a:endParaRPr lang="ru-RU" altLang="ru-RU" sz="1400" dirty="0" smtClean="0">
                        <a:latin typeface="Arial" panose="020B0604020202020204" pitchFamily="34" charset="0"/>
                        <a:cs typeface="Arial" panose="020B0604020202020204" pitchFamily="34" charset="0"/>
                      </a:endParaRPr>
                    </a:p>
                  </a:txBody>
                  <a:tcPr/>
                </a:tc>
                <a:tc>
                  <a:txBody>
                    <a:bodyPr/>
                    <a:lstStyle/>
                    <a:p>
                      <a:pPr marL="0" marR="0" indent="0" algn="l" defTabSz="914400" eaLnBrk="1" fontAlgn="auto" latinLnBrk="0" hangingPunct="1">
                        <a:lnSpc>
                          <a:spcPct val="100000"/>
                        </a:lnSpc>
                        <a:spcBef>
                          <a:spcPts val="0"/>
                        </a:spcBef>
                        <a:spcAft>
                          <a:spcPts val="0"/>
                        </a:spcAft>
                        <a:buClrTx/>
                        <a:buSzTx/>
                        <a:buFontTx/>
                        <a:buNone/>
                        <a:tabLst/>
                        <a:defRPr/>
                      </a:pPr>
                      <a:r>
                        <a:rPr lang="ru-RU" altLang="ru-RU" sz="1400" dirty="0" smtClean="0">
                          <a:solidFill>
                            <a:srgbClr val="000000"/>
                          </a:solidFill>
                          <a:latin typeface="Arial" panose="020B0604020202020204" pitchFamily="34" charset="0"/>
                          <a:cs typeface="Arial" panose="020B0604020202020204" pitchFamily="34" charset="0"/>
                        </a:rPr>
                        <a:t>Иван Васильевич</a:t>
                      </a:r>
                      <a:r>
                        <a:rPr lang="ru-RU" altLang="ru-RU" sz="1400" dirty="0" smtClean="0">
                          <a:solidFill>
                            <a:schemeClr val="dk1"/>
                          </a:solidFill>
                          <a:latin typeface="Arial" panose="020B0604020202020204" pitchFamily="34" charset="0"/>
                          <a:cs typeface="Arial" panose="020B0604020202020204" pitchFamily="34" charset="0"/>
                        </a:rPr>
                        <a:t>:</a:t>
                      </a:r>
                      <a:endParaRPr lang="ru-RU" altLang="ru-RU" sz="1400"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bl>
          </a:graphicData>
        </a:graphic>
      </p:graphicFrame>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904" y="102424"/>
            <a:ext cx="5167164" cy="369332"/>
          </a:xfrm>
        </p:spPr>
        <p:txBody>
          <a:bodyPr/>
          <a:lstStyle/>
          <a:p>
            <a:r>
              <a:rPr lang="ru-RU" sz="2400" dirty="0" smtClean="0"/>
              <a:t>С ЧЕГО НАЧИНАЕТСЯ РАССКАЗ?</a:t>
            </a:r>
            <a:endParaRPr lang="ru-RU" sz="2400" dirty="0"/>
          </a:p>
        </p:txBody>
      </p:sp>
      <p:sp>
        <p:nvSpPr>
          <p:cNvPr id="3" name="Текст 2"/>
          <p:cNvSpPr>
            <a:spLocks noGrp="1"/>
          </p:cNvSpPr>
          <p:nvPr>
            <p:ph type="body" idx="1"/>
          </p:nvPr>
        </p:nvSpPr>
        <p:spPr>
          <a:xfrm>
            <a:off x="292459" y="692125"/>
            <a:ext cx="4896284" cy="2154436"/>
          </a:xfrm>
        </p:spPr>
        <p:txBody>
          <a:bodyPr/>
          <a:lstStyle/>
          <a:p>
            <a:pPr>
              <a:buFont typeface="Arial" charset="0"/>
              <a:buNone/>
            </a:pPr>
            <a:r>
              <a:rPr lang="ru-RU" altLang="ru-RU" sz="1800" i="0" dirty="0" smtClean="0"/>
              <a:t>     Мазурка </a:t>
            </a:r>
            <a:r>
              <a:rPr lang="ru-RU" altLang="ru-RU" sz="1800" i="0" dirty="0"/>
              <a:t>– легкомысленный </a:t>
            </a:r>
          </a:p>
          <a:p>
            <a:pPr>
              <a:buFont typeface="Arial" charset="0"/>
              <a:buNone/>
            </a:pPr>
            <a:r>
              <a:rPr lang="ru-RU" altLang="ru-RU" sz="1800" i="0" dirty="0" smtClean="0"/>
              <a:t>беспечный </a:t>
            </a:r>
            <a:r>
              <a:rPr lang="ru-RU" altLang="ru-RU" sz="1800" i="0" dirty="0"/>
              <a:t>танец. На балу </a:t>
            </a:r>
          </a:p>
          <a:p>
            <a:pPr>
              <a:buFont typeface="Arial" charset="0"/>
              <a:buNone/>
            </a:pPr>
            <a:r>
              <a:rPr lang="ru-RU" altLang="ru-RU" sz="1800" i="0" dirty="0"/>
              <a:t>царят праздное веселье,</a:t>
            </a:r>
          </a:p>
          <a:p>
            <a:pPr>
              <a:buFont typeface="Arial" charset="0"/>
              <a:buNone/>
            </a:pPr>
            <a:r>
              <a:rPr lang="ru-RU" altLang="ru-RU" sz="1800" i="0" dirty="0" smtClean="0"/>
              <a:t>личное </a:t>
            </a:r>
            <a:r>
              <a:rPr lang="ru-RU" altLang="ru-RU" sz="1800" i="0" dirty="0"/>
              <a:t>счастье. Главный </a:t>
            </a:r>
          </a:p>
          <a:p>
            <a:pPr>
              <a:buFont typeface="Arial" charset="0"/>
              <a:buNone/>
            </a:pPr>
            <a:r>
              <a:rPr lang="ru-RU" altLang="ru-RU" sz="1800" i="0" dirty="0"/>
              <a:t>герой влюблен: он любит </a:t>
            </a:r>
          </a:p>
          <a:p>
            <a:pPr>
              <a:buFont typeface="Arial" charset="0"/>
              <a:buNone/>
            </a:pPr>
            <a:r>
              <a:rPr lang="ru-RU" altLang="ru-RU" sz="1800" i="0" dirty="0"/>
              <a:t>Вареньку, ее отца, </a:t>
            </a:r>
          </a:p>
          <a:p>
            <a:pPr>
              <a:buFont typeface="Arial" charset="0"/>
              <a:buNone/>
            </a:pPr>
            <a:r>
              <a:rPr lang="ru-RU" altLang="ru-RU" sz="1800" i="0" dirty="0"/>
              <a:t>он любит весь мир.</a:t>
            </a:r>
          </a:p>
          <a:p>
            <a:r>
              <a:rPr lang="ru-RU" dirty="0" smtClean="0"/>
              <a:t>  </a:t>
            </a:r>
            <a:endParaRPr lang="ru-RU" dirty="0"/>
          </a:p>
        </p:txBody>
      </p:sp>
      <p:pic>
        <p:nvPicPr>
          <p:cNvPr id="4" name="Рисунок 3" descr="Гоголь 008.jpg"/>
          <p:cNvPicPr>
            <a:picLocks noChangeAspect="1"/>
          </p:cNvPicPr>
          <p:nvPr/>
        </p:nvPicPr>
        <p:blipFill>
          <a:blip r:embed="rId2" cstate="print">
            <a:lum contrast="10000"/>
            <a:extLst>
              <a:ext uri="{28A0092B-C50C-407E-A947-70E740481C1C}">
                <a14:useLocalDpi xmlns:a14="http://schemas.microsoft.com/office/drawing/2010/main" val="0"/>
              </a:ext>
            </a:extLst>
          </a:blip>
          <a:srcRect b="2344"/>
          <a:stretch>
            <a:fillRect/>
          </a:stretch>
        </p:blipFill>
        <p:spPr bwMode="auto">
          <a:xfrm>
            <a:off x="3866163" y="788096"/>
            <a:ext cx="1584176" cy="206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8668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9,49-10,40</a:t>
            </a:r>
            <a:endParaRPr lang="ru-RU" dirty="0"/>
          </a:p>
        </p:txBody>
      </p:sp>
      <p:sp>
        <p:nvSpPr>
          <p:cNvPr id="3" name="Текст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372166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8183" y="110257"/>
            <a:ext cx="5472608" cy="369332"/>
          </a:xfrm>
        </p:spPr>
        <p:txBody>
          <a:bodyPr/>
          <a:lstStyle/>
          <a:p>
            <a:pPr algn="ctr"/>
            <a:r>
              <a:rPr lang="ru-RU" altLang="ru-RU" sz="2400" dirty="0" smtClean="0"/>
              <a:t>ИСТОРИЯ СОЗДАНИЯ РАССКАЗА</a:t>
            </a:r>
            <a:endParaRPr lang="ru-RU" altLang="ru-RU" sz="2400" dirty="0"/>
          </a:p>
        </p:txBody>
      </p:sp>
      <p:sp>
        <p:nvSpPr>
          <p:cNvPr id="31748" name="Rectangle 4"/>
          <p:cNvSpPr>
            <a:spLocks noChangeArrowheads="1"/>
          </p:cNvSpPr>
          <p:nvPr/>
        </p:nvSpPr>
        <p:spPr bwMode="auto">
          <a:xfrm>
            <a:off x="292199" y="692733"/>
            <a:ext cx="3168352" cy="2267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nchor="ctr">
            <a:spAutoFit/>
          </a:bodyPr>
          <a:lstStyle/>
          <a:p>
            <a:r>
              <a:rPr lang="ru-RU" altLang="ru-RU" dirty="0" smtClean="0">
                <a:solidFill>
                  <a:schemeClr val="tx2">
                    <a:lumMod val="50000"/>
                  </a:schemeClr>
                </a:solidFill>
                <a:latin typeface="Arial" panose="020B0604020202020204" pitchFamily="34" charset="0"/>
                <a:cs typeface="Arial" panose="020B0604020202020204" pitchFamily="34" charset="0"/>
              </a:rPr>
              <a:t>     Что </a:t>
            </a:r>
            <a:r>
              <a:rPr lang="ru-RU" altLang="ru-RU" dirty="0">
                <a:solidFill>
                  <a:schemeClr val="tx2">
                    <a:lumMod val="50000"/>
                  </a:schemeClr>
                </a:solidFill>
                <a:latin typeface="Arial" panose="020B0604020202020204" pitchFamily="34" charset="0"/>
                <a:cs typeface="Arial" panose="020B0604020202020204" pitchFamily="34" charset="0"/>
              </a:rPr>
              <a:t>же послужило источником для создания рассказа? Известно, что </a:t>
            </a:r>
            <a:r>
              <a:rPr lang="ru-RU" altLang="ru-RU" dirty="0" smtClean="0">
                <a:solidFill>
                  <a:schemeClr val="tx2">
                    <a:lumMod val="50000"/>
                  </a:schemeClr>
                </a:solidFill>
                <a:latin typeface="Arial" panose="020B0604020202020204" pitchFamily="34" charset="0"/>
                <a:cs typeface="Arial" panose="020B0604020202020204" pitchFamily="34" charset="0"/>
              </a:rPr>
              <a:t>     в </a:t>
            </a:r>
            <a:r>
              <a:rPr lang="ru-RU" altLang="ru-RU" dirty="0">
                <a:solidFill>
                  <a:schemeClr val="tx2">
                    <a:lumMod val="50000"/>
                  </a:schemeClr>
                </a:solidFill>
                <a:latin typeface="Arial" panose="020B0604020202020204" pitchFamily="34" charset="0"/>
                <a:cs typeface="Arial" panose="020B0604020202020204" pitchFamily="34" charset="0"/>
              </a:rPr>
              <a:t>основу рассказа легла история, которая произошла со старшим братом писателя - Сергеем Николаевичем. </a:t>
            </a:r>
          </a:p>
        </p:txBody>
      </p:sp>
      <p:pic>
        <p:nvPicPr>
          <p:cNvPr id="31750" name="Picture 6" descr="Рисунок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6575" y="911862"/>
            <a:ext cx="1814823" cy="1829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3369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8" presetClass="entr" presetSubtype="12" fill="hold" nodeType="after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strips(downLeft)">
                                      <p:cBhvr>
                                        <p:cTn id="7" dur="2000"/>
                                        <p:tgtEl>
                                          <p:spTgt spid="3175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8183" y="110257"/>
            <a:ext cx="5472608" cy="369332"/>
          </a:xfrm>
        </p:spPr>
        <p:txBody>
          <a:bodyPr/>
          <a:lstStyle/>
          <a:p>
            <a:pPr algn="ctr"/>
            <a:r>
              <a:rPr lang="ru-RU" altLang="ru-RU" sz="2400" dirty="0" smtClean="0"/>
              <a:t>ИСТОРИЯ СОЗДАНИЯ РАССКАЗА</a:t>
            </a:r>
            <a:endParaRPr lang="ru-RU" altLang="ru-RU" sz="2400" dirty="0"/>
          </a:p>
        </p:txBody>
      </p:sp>
      <p:sp>
        <p:nvSpPr>
          <p:cNvPr id="31748" name="Rectangle 4"/>
          <p:cNvSpPr>
            <a:spLocks noChangeArrowheads="1"/>
          </p:cNvSpPr>
          <p:nvPr/>
        </p:nvSpPr>
        <p:spPr bwMode="auto">
          <a:xfrm>
            <a:off x="148183" y="559403"/>
            <a:ext cx="3744416" cy="2791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nchor="ctr">
            <a:spAutoFit/>
          </a:bodyPr>
          <a:lstStyle/>
          <a:p>
            <a:r>
              <a:rPr lang="ru-RU" sz="1600" dirty="0" smtClean="0">
                <a:latin typeface="Arial" panose="020B0604020202020204" pitchFamily="34" charset="0"/>
                <a:cs typeface="Arial" panose="020B0604020202020204" pitchFamily="34" charset="0"/>
              </a:rPr>
              <a:t>     Рассказ </a:t>
            </a:r>
            <a:r>
              <a:rPr lang="ru-RU" sz="1600" dirty="0">
                <a:latin typeface="Arial" panose="020B0604020202020204" pitchFamily="34" charset="0"/>
                <a:cs typeface="Arial" panose="020B0604020202020204" pitchFamily="34" charset="0"/>
              </a:rPr>
              <a:t>написан в 1903 году.</a:t>
            </a:r>
          </a:p>
          <a:p>
            <a:r>
              <a:rPr lang="ru-RU" sz="1600" dirty="0">
                <a:latin typeface="Arial" panose="020B0604020202020204" pitchFamily="34" charset="0"/>
                <a:cs typeface="Arial" panose="020B0604020202020204" pitchFamily="34" charset="0"/>
              </a:rPr>
              <a:t>Лев Николаевич Толстой пишет о </a:t>
            </a:r>
          </a:p>
          <a:p>
            <a:r>
              <a:rPr lang="ru-RU" sz="1600" dirty="0">
                <a:latin typeface="Arial" panose="020B0604020202020204" pitchFamily="34" charset="0"/>
                <a:cs typeface="Arial" panose="020B0604020202020204" pitchFamily="34" charset="0"/>
              </a:rPr>
              <a:t>сороковых </a:t>
            </a:r>
            <a:r>
              <a:rPr lang="ru-RU" sz="1600" dirty="0" smtClean="0">
                <a:latin typeface="Arial" panose="020B0604020202020204" pitchFamily="34" charset="0"/>
                <a:cs typeface="Arial" panose="020B0604020202020204" pitchFamily="34" charset="0"/>
              </a:rPr>
              <a:t>годах  </a:t>
            </a:r>
            <a:r>
              <a:rPr lang="en-US" sz="1600" dirty="0" smtClean="0">
                <a:latin typeface="Arial" panose="020B0604020202020204" pitchFamily="34" charset="0"/>
                <a:cs typeface="Arial" panose="020B0604020202020204" pitchFamily="34" charset="0"/>
              </a:rPr>
              <a:t>XIX</a:t>
            </a:r>
            <a:r>
              <a:rPr lang="ru-RU" sz="1600" dirty="0" smtClean="0">
                <a:latin typeface="Arial" panose="020B0604020202020204" pitchFamily="34" charset="0"/>
                <a:cs typeface="Arial" panose="020B0604020202020204" pitchFamily="34" charset="0"/>
              </a:rPr>
              <a:t> </a:t>
            </a:r>
            <a:r>
              <a:rPr lang="ru-RU" sz="1600" dirty="0">
                <a:latin typeface="Arial" panose="020B0604020202020204" pitchFamily="34" charset="0"/>
                <a:cs typeface="Arial" panose="020B0604020202020204" pitchFamily="34" charset="0"/>
              </a:rPr>
              <a:t>века, о времени </a:t>
            </a:r>
            <a:r>
              <a:rPr lang="ru-RU" sz="1600" dirty="0" smtClean="0">
                <a:latin typeface="Arial" panose="020B0604020202020204" pitchFamily="34" charset="0"/>
                <a:cs typeface="Arial" panose="020B0604020202020204" pitchFamily="34" charset="0"/>
              </a:rPr>
              <a:t>правления Николая </a:t>
            </a:r>
            <a:r>
              <a:rPr lang="en-US" sz="1600" dirty="0">
                <a:latin typeface="Arial" panose="020B0604020202020204" pitchFamily="34" charset="0"/>
                <a:cs typeface="Arial" panose="020B0604020202020204" pitchFamily="34" charset="0"/>
              </a:rPr>
              <a:t>I</a:t>
            </a:r>
            <a:r>
              <a:rPr lang="ru-RU" sz="1600" dirty="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прозванного </a:t>
            </a:r>
            <a:r>
              <a:rPr lang="ru-RU" sz="1600" dirty="0">
                <a:latin typeface="Arial" panose="020B0604020202020204" pitchFamily="34" charset="0"/>
                <a:cs typeface="Arial" panose="020B0604020202020204" pitchFamily="34" charset="0"/>
              </a:rPr>
              <a:t>Николаем </a:t>
            </a:r>
            <a:r>
              <a:rPr lang="ru-RU" sz="1600" dirty="0" err="1">
                <a:latin typeface="Arial" panose="020B0604020202020204" pitchFamily="34" charset="0"/>
                <a:cs typeface="Arial" panose="020B0604020202020204" pitchFamily="34" charset="0"/>
              </a:rPr>
              <a:t>Палкиным</a:t>
            </a:r>
            <a:r>
              <a:rPr lang="ru-RU" sz="1600" dirty="0" smtClean="0">
                <a:latin typeface="Arial" panose="020B0604020202020204" pitchFamily="34" charset="0"/>
                <a:cs typeface="Arial" panose="020B0604020202020204" pitchFamily="34" charset="0"/>
              </a:rPr>
              <a:t>.</a:t>
            </a:r>
            <a:r>
              <a:rPr lang="ru-RU" altLang="ru-RU" sz="1600" i="1" dirty="0">
                <a:effectLst>
                  <a:outerShdw blurRad="38100" dist="38100" dir="2700000" algn="tl">
                    <a:srgbClr val="FFFFFF"/>
                  </a:outerShdw>
                </a:effectLst>
              </a:rPr>
              <a:t> </a:t>
            </a:r>
            <a:endParaRPr lang="ru-RU" altLang="ru-RU" sz="1600" i="1" dirty="0" smtClean="0">
              <a:effectLst>
                <a:outerShdw blurRad="38100" dist="38100" dir="2700000" algn="tl">
                  <a:srgbClr val="FFFFFF"/>
                </a:outerShdw>
              </a:effectLst>
            </a:endParaRPr>
          </a:p>
          <a:p>
            <a:r>
              <a:rPr lang="ru-RU" altLang="ru-RU" sz="1600" dirty="0" smtClean="0">
                <a:latin typeface="Arial" panose="020B0604020202020204" pitchFamily="34" charset="0"/>
                <a:cs typeface="Arial" panose="020B0604020202020204" pitchFamily="34" charset="0"/>
              </a:rPr>
              <a:t>     В </a:t>
            </a:r>
            <a:r>
              <a:rPr lang="ru-RU" altLang="ru-RU" sz="1600" dirty="0">
                <a:latin typeface="Arial" panose="020B0604020202020204" pitchFamily="34" charset="0"/>
                <a:cs typeface="Arial" panose="020B0604020202020204" pitchFamily="34" charset="0"/>
              </a:rPr>
              <a:t>войсках свирепствовала палочная дисциплина, и солдат за любую провинность секли </a:t>
            </a:r>
            <a:r>
              <a:rPr lang="ru-RU" altLang="ru-RU" sz="1600" dirty="0" smtClean="0">
                <a:latin typeface="Arial" panose="020B0604020202020204" pitchFamily="34" charset="0"/>
                <a:cs typeface="Arial" panose="020B0604020202020204" pitchFamily="34" charset="0"/>
              </a:rPr>
              <a:t>плетьми. Человека </a:t>
            </a:r>
            <a:r>
              <a:rPr lang="ru-RU" altLang="ru-RU" sz="1600" dirty="0">
                <a:latin typeface="Arial" panose="020B0604020202020204" pitchFamily="34" charset="0"/>
                <a:cs typeface="Arial" panose="020B0604020202020204" pitchFamily="34" charset="0"/>
              </a:rPr>
              <a:t>нередко </a:t>
            </a:r>
            <a:r>
              <a:rPr lang="ru-RU" altLang="ru-RU" sz="1600" dirty="0" smtClean="0">
                <a:latin typeface="Arial" panose="020B0604020202020204" pitchFamily="34" charset="0"/>
                <a:cs typeface="Arial" panose="020B0604020202020204" pitchFamily="34" charset="0"/>
              </a:rPr>
              <a:t>забивали насмерть</a:t>
            </a:r>
            <a:r>
              <a:rPr lang="ru-RU" altLang="ru-RU" sz="1600" dirty="0">
                <a:latin typeface="Arial" panose="020B0604020202020204" pitchFamily="34" charset="0"/>
                <a:cs typeface="Arial" panose="020B0604020202020204" pitchFamily="34" charset="0"/>
              </a:rPr>
              <a:t>. </a:t>
            </a:r>
          </a:p>
          <a:p>
            <a:endParaRPr lang="ru-RU" dirty="0">
              <a:latin typeface="Arial" panose="020B0604020202020204" pitchFamily="34" charset="0"/>
              <a:cs typeface="Arial" panose="020B0604020202020204" pitchFamily="34" charset="0"/>
            </a:endParaRPr>
          </a:p>
        </p:txBody>
      </p:sp>
      <p:pic>
        <p:nvPicPr>
          <p:cNvPr id="5" name="Содержимое 7" descr="image001.jpg"/>
          <p:cNvPicPr>
            <a:picLocks noChangeAspect="1"/>
          </p:cNvPicPr>
          <p:nvPr/>
        </p:nvPicPr>
        <p:blipFill>
          <a:blip r:embed="rId2" cstate="print"/>
          <a:stretch>
            <a:fillRect/>
          </a:stretch>
        </p:blipFill>
        <p:spPr>
          <a:xfrm flipH="1">
            <a:off x="3892599" y="830337"/>
            <a:ext cx="1584176" cy="1800200"/>
          </a:xfrm>
          <a:prstGeom prst="rect">
            <a:avLst/>
          </a:prstGeom>
        </p:spPr>
      </p:pic>
    </p:spTree>
    <p:extLst>
      <p:ext uri="{BB962C8B-B14F-4D97-AF65-F5344CB8AC3E}">
        <p14:creationId xmlns:p14="http://schemas.microsoft.com/office/powerpoint/2010/main" val="8082855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2000"/>
                                        <p:tgtEl>
                                          <p:spTgt spid="31746"/>
                                        </p:tgtEl>
                                      </p:cBhvr>
                                    </p:animEffect>
                                    <p:anim calcmode="lin" valueType="num">
                                      <p:cBhvr>
                                        <p:cTn id="8" dur="2000" fill="hold"/>
                                        <p:tgtEl>
                                          <p:spTgt spid="31746"/>
                                        </p:tgtEl>
                                        <p:attrNameLst>
                                          <p:attrName>ppt_x</p:attrName>
                                        </p:attrNameLst>
                                      </p:cBhvr>
                                      <p:tavLst>
                                        <p:tav tm="0">
                                          <p:val>
                                            <p:strVal val="#ppt_x"/>
                                          </p:val>
                                        </p:tav>
                                        <p:tav tm="100000">
                                          <p:val>
                                            <p:strVal val="#ppt_x"/>
                                          </p:val>
                                        </p:tav>
                                      </p:tavLst>
                                    </p:anim>
                                    <p:anim calcmode="lin" valueType="num">
                                      <p:cBhvr>
                                        <p:cTn id="9" dur="2000" fill="hold"/>
                                        <p:tgtEl>
                                          <p:spTgt spid="31746"/>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2000"/>
                            </p:stCondLst>
                            <p:childTnLst>
                              <p:par>
                                <p:cTn id="11" presetID="20" presetClass="entr" presetSubtype="0" fill="hold" grpId="0" nodeType="afterEffect">
                                  <p:stCondLst>
                                    <p:cond delay="0"/>
                                  </p:stCondLst>
                                  <p:childTnLst>
                                    <p:set>
                                      <p:cBhvr>
                                        <p:cTn id="12" dur="1" fill="hold">
                                          <p:stCondLst>
                                            <p:cond delay="0"/>
                                          </p:stCondLst>
                                        </p:cTn>
                                        <p:tgtEl>
                                          <p:spTgt spid="31748"/>
                                        </p:tgtEl>
                                        <p:attrNameLst>
                                          <p:attrName>style.visibility</p:attrName>
                                        </p:attrNameLst>
                                      </p:cBhvr>
                                      <p:to>
                                        <p:strVal val="visible"/>
                                      </p:to>
                                    </p:set>
                                    <p:animEffect transition="in" filter="wedge">
                                      <p:cBhvr>
                                        <p:cTn id="13" dur="20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48183" y="131447"/>
            <a:ext cx="5616624" cy="338554"/>
          </a:xfrm>
        </p:spPr>
        <p:txBody>
          <a:bodyPr/>
          <a:lstStyle/>
          <a:p>
            <a:pPr algn="ctr"/>
            <a:r>
              <a:rPr lang="ru-RU" altLang="ru-RU" sz="2200" dirty="0" smtClean="0"/>
              <a:t>ИЗ ДНЕВНИКА Л.Н.ТОЛСТОГО </a:t>
            </a:r>
            <a:r>
              <a:rPr lang="ru-RU" altLang="ru-RU" sz="2200" dirty="0" smtClean="0"/>
              <a:t>1903 Г</a:t>
            </a:r>
            <a:r>
              <a:rPr lang="ru-RU" altLang="ru-RU" sz="2200" dirty="0" smtClean="0"/>
              <a:t>.</a:t>
            </a:r>
            <a:endParaRPr lang="ru-RU" altLang="ru-RU" sz="2200" dirty="0"/>
          </a:p>
        </p:txBody>
      </p:sp>
      <p:sp>
        <p:nvSpPr>
          <p:cNvPr id="29702" name="Rectangle 6"/>
          <p:cNvSpPr>
            <a:spLocks noChangeArrowheads="1"/>
          </p:cNvSpPr>
          <p:nvPr/>
        </p:nvSpPr>
        <p:spPr bwMode="auto">
          <a:xfrm>
            <a:off x="148183" y="542305"/>
            <a:ext cx="5472607" cy="2421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51499" tIns="25750" rIns="51499" bIns="25750">
            <a:spAutoFit/>
          </a:bodyPr>
          <a:lstStyle/>
          <a:p>
            <a:pPr marL="0" lvl="4">
              <a:spcBef>
                <a:spcPct val="50000"/>
              </a:spcBef>
            </a:pPr>
            <a:r>
              <a:rPr lang="ru-RU" altLang="ru-RU" b="1" dirty="0">
                <a:solidFill>
                  <a:schemeClr val="tx2">
                    <a:lumMod val="50000"/>
                  </a:schemeClr>
                </a:solidFill>
                <a:latin typeface="Arial" panose="020B0604020202020204" pitchFamily="34" charset="0"/>
                <a:cs typeface="Arial" panose="020B0604020202020204" pitchFamily="34" charset="0"/>
              </a:rPr>
              <a:t> </a:t>
            </a:r>
            <a:r>
              <a:rPr lang="ru-RU" altLang="ru-RU" b="1" dirty="0" smtClean="0">
                <a:solidFill>
                  <a:schemeClr val="tx2">
                    <a:lumMod val="50000"/>
                  </a:schemeClr>
                </a:solidFill>
                <a:latin typeface="Arial" panose="020B0604020202020204" pitchFamily="34" charset="0"/>
                <a:cs typeface="Arial" panose="020B0604020202020204" pitchFamily="34" charset="0"/>
              </a:rPr>
              <a:t>    </a:t>
            </a:r>
            <a:r>
              <a:rPr lang="ru-RU" altLang="ru-RU" sz="1700" dirty="0" smtClean="0">
                <a:solidFill>
                  <a:schemeClr val="tx2">
                    <a:lumMod val="50000"/>
                  </a:schemeClr>
                </a:solidFill>
                <a:latin typeface="Arial" panose="020B0604020202020204" pitchFamily="34" charset="0"/>
                <a:cs typeface="Arial" panose="020B0604020202020204" pitchFamily="34" charset="0"/>
              </a:rPr>
              <a:t>18 </a:t>
            </a:r>
            <a:r>
              <a:rPr lang="ru-RU" altLang="ru-RU" sz="1700" dirty="0">
                <a:solidFill>
                  <a:schemeClr val="tx2">
                    <a:lumMod val="50000"/>
                  </a:schemeClr>
                </a:solidFill>
                <a:latin typeface="Arial" panose="020B0604020202020204" pitchFamily="34" charset="0"/>
                <a:cs typeface="Arial" panose="020B0604020202020204" pitchFamily="34" charset="0"/>
              </a:rPr>
              <a:t>июня. …веселый бал в Казани</a:t>
            </a:r>
            <a:r>
              <a:rPr lang="ru-RU" altLang="ru-RU" sz="1700" dirty="0" smtClean="0">
                <a:solidFill>
                  <a:schemeClr val="tx2">
                    <a:lumMod val="50000"/>
                  </a:schemeClr>
                </a:solidFill>
                <a:latin typeface="Arial" panose="020B0604020202020204" pitchFamily="34" charset="0"/>
                <a:cs typeface="Arial" panose="020B0604020202020204" pitchFamily="34" charset="0"/>
              </a:rPr>
              <a:t>,                влюблен </a:t>
            </a:r>
            <a:r>
              <a:rPr lang="ru-RU" altLang="ru-RU" sz="1700" dirty="0">
                <a:solidFill>
                  <a:schemeClr val="tx2">
                    <a:lumMod val="50000"/>
                  </a:schemeClr>
                </a:solidFill>
                <a:latin typeface="Arial" panose="020B0604020202020204" pitchFamily="34" charset="0"/>
                <a:cs typeface="Arial" panose="020B0604020202020204" pitchFamily="34" charset="0"/>
              </a:rPr>
              <a:t>в Корейшу, красавицу, дочь </a:t>
            </a:r>
            <a:r>
              <a:rPr lang="ru-RU" altLang="ru-RU" sz="1700" dirty="0" smtClean="0">
                <a:solidFill>
                  <a:schemeClr val="tx2">
                    <a:lumMod val="50000"/>
                  </a:schemeClr>
                </a:solidFill>
                <a:latin typeface="Arial" panose="020B0604020202020204" pitchFamily="34" charset="0"/>
                <a:cs typeface="Arial" panose="020B0604020202020204" pitchFamily="34" charset="0"/>
              </a:rPr>
              <a:t>              воинского </a:t>
            </a:r>
            <a:r>
              <a:rPr lang="ru-RU" altLang="ru-RU" sz="1700" dirty="0">
                <a:solidFill>
                  <a:schemeClr val="tx2">
                    <a:lumMod val="50000"/>
                  </a:schemeClr>
                </a:solidFill>
                <a:latin typeface="Arial" panose="020B0604020202020204" pitchFamily="34" charset="0"/>
                <a:cs typeface="Arial" panose="020B0604020202020204" pitchFamily="34" charset="0"/>
              </a:rPr>
              <a:t>начальника — поляка, </a:t>
            </a:r>
            <a:r>
              <a:rPr lang="ru-RU" altLang="ru-RU" sz="1700" dirty="0" smtClean="0">
                <a:solidFill>
                  <a:schemeClr val="tx2">
                    <a:lumMod val="50000"/>
                  </a:schemeClr>
                </a:solidFill>
                <a:latin typeface="Arial" panose="020B0604020202020204" pitchFamily="34" charset="0"/>
                <a:cs typeface="Arial" panose="020B0604020202020204" pitchFamily="34" charset="0"/>
              </a:rPr>
              <a:t>                        танцую </a:t>
            </a:r>
            <a:r>
              <a:rPr lang="ru-RU" altLang="ru-RU" sz="1700" dirty="0">
                <a:solidFill>
                  <a:schemeClr val="tx2">
                    <a:lumMod val="50000"/>
                  </a:schemeClr>
                </a:solidFill>
                <a:latin typeface="Arial" panose="020B0604020202020204" pitchFamily="34" charset="0"/>
                <a:cs typeface="Arial" panose="020B0604020202020204" pitchFamily="34" charset="0"/>
              </a:rPr>
              <a:t>с нею; ее красавец старик-отец ласково берет ее и идет мазурку. И наутро, после влюбленной бессонной ночи, звуки барабана, и сквозь строй гонит татарина, и воинский начальник велит больней бить</a:t>
            </a:r>
            <a:r>
              <a:rPr lang="ru-RU" altLang="ru-RU" sz="1700" dirty="0" smtClean="0">
                <a:solidFill>
                  <a:schemeClr val="tx2">
                    <a:lumMod val="50000"/>
                  </a:schemeClr>
                </a:solidFill>
                <a:latin typeface="Arial" panose="020B0604020202020204" pitchFamily="34" charset="0"/>
                <a:cs typeface="Arial" panose="020B0604020202020204" pitchFamily="34" charset="0"/>
              </a:rPr>
              <a:t>. 9 августа. Написал </a:t>
            </a:r>
            <a:r>
              <a:rPr lang="ru-RU" altLang="ru-RU" sz="1700" dirty="0">
                <a:solidFill>
                  <a:schemeClr val="tx2">
                    <a:lumMod val="50000"/>
                  </a:schemeClr>
                </a:solidFill>
                <a:latin typeface="Arial" panose="020B0604020202020204" pitchFamily="34" charset="0"/>
                <a:cs typeface="Arial" panose="020B0604020202020204" pitchFamily="34" charset="0"/>
              </a:rPr>
              <a:t>в один </a:t>
            </a:r>
            <a:r>
              <a:rPr lang="ru-RU" altLang="ru-RU" sz="1700" dirty="0" smtClean="0">
                <a:solidFill>
                  <a:schemeClr val="tx2">
                    <a:lumMod val="50000"/>
                  </a:schemeClr>
                </a:solidFill>
                <a:latin typeface="Arial" panose="020B0604020202020204" pitchFamily="34" charset="0"/>
                <a:cs typeface="Arial" panose="020B0604020202020204" pitchFamily="34" charset="0"/>
              </a:rPr>
              <a:t>день «</a:t>
            </a:r>
            <a:r>
              <a:rPr lang="ru-RU" altLang="ru-RU" sz="1700" dirty="0">
                <a:solidFill>
                  <a:schemeClr val="tx2">
                    <a:lumMod val="50000"/>
                  </a:schemeClr>
                </a:solidFill>
                <a:latin typeface="Arial" panose="020B0604020202020204" pitchFamily="34" charset="0"/>
                <a:cs typeface="Arial" panose="020B0604020202020204" pitchFamily="34" charset="0"/>
              </a:rPr>
              <a:t>Дочь и отец». Не дурно.                </a:t>
            </a:r>
          </a:p>
        </p:txBody>
      </p:sp>
      <p:pic>
        <p:nvPicPr>
          <p:cNvPr id="29703" name="Picture 7" descr="Рисунок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6655" y="614314"/>
            <a:ext cx="1224135" cy="7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131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29703"/>
                                        </p:tgtEl>
                                        <p:attrNameLst>
                                          <p:attrName>style.visibility</p:attrName>
                                        </p:attrNameLst>
                                      </p:cBhvr>
                                      <p:to>
                                        <p:strVal val="visible"/>
                                      </p:to>
                                    </p:set>
                                    <p:anim calcmode="lin" valueType="num">
                                      <p:cBhvr>
                                        <p:cTn id="7" dur="2000" fill="hold"/>
                                        <p:tgtEl>
                                          <p:spTgt spid="29703"/>
                                        </p:tgtEl>
                                        <p:attrNameLst>
                                          <p:attrName>ppt_w</p:attrName>
                                        </p:attrNameLst>
                                      </p:cBhvr>
                                      <p:tavLst>
                                        <p:tav tm="0">
                                          <p:val>
                                            <p:fltVal val="0"/>
                                          </p:val>
                                        </p:tav>
                                        <p:tav tm="100000">
                                          <p:val>
                                            <p:strVal val="#ppt_w"/>
                                          </p:val>
                                        </p:tav>
                                      </p:tavLst>
                                    </p:anim>
                                    <p:anim calcmode="lin" valueType="num">
                                      <p:cBhvr>
                                        <p:cTn id="8" dur="2000" fill="hold"/>
                                        <p:tgtEl>
                                          <p:spTgt spid="29703"/>
                                        </p:tgtEl>
                                        <p:attrNameLst>
                                          <p:attrName>ppt_h</p:attrName>
                                        </p:attrNameLst>
                                      </p:cBhvr>
                                      <p:tavLst>
                                        <p:tav tm="0">
                                          <p:val>
                                            <p:fltVal val="0"/>
                                          </p:val>
                                        </p:tav>
                                        <p:tav tm="100000">
                                          <p:val>
                                            <p:strVal val="#ppt_h"/>
                                          </p:val>
                                        </p:tav>
                                      </p:tavLst>
                                    </p:anim>
                                    <p:animEffect transition="in" filter="fade">
                                      <p:cBhvr>
                                        <p:cTn id="9" dur="2000"/>
                                        <p:tgtEl>
                                          <p:spTgt spid="29703"/>
                                        </p:tgtEl>
                                      </p:cBhvr>
                                    </p:animEffect>
                                  </p:childTnLst>
                                </p:cTn>
                              </p:par>
                            </p:childTnLst>
                          </p:cTn>
                        </p:par>
                        <p:par>
                          <p:cTn id="10" fill="hold" nodeType="afterGroup">
                            <p:stCondLst>
                              <p:cond delay="2000"/>
                            </p:stCondLst>
                            <p:childTnLst>
                              <p:par>
                                <p:cTn id="11" presetID="47" presetClass="entr" presetSubtype="0" fill="hold" grpId="0" nodeType="afterEffect">
                                  <p:stCondLst>
                                    <p:cond delay="0"/>
                                  </p:stCondLst>
                                  <p:childTnLst>
                                    <p:set>
                                      <p:cBhvr>
                                        <p:cTn id="12" dur="1" fill="hold">
                                          <p:stCondLst>
                                            <p:cond delay="0"/>
                                          </p:stCondLst>
                                        </p:cTn>
                                        <p:tgtEl>
                                          <p:spTgt spid="29698"/>
                                        </p:tgtEl>
                                        <p:attrNameLst>
                                          <p:attrName>style.visibility</p:attrName>
                                        </p:attrNameLst>
                                      </p:cBhvr>
                                      <p:to>
                                        <p:strVal val="visible"/>
                                      </p:to>
                                    </p:set>
                                    <p:animEffect transition="in" filter="fade">
                                      <p:cBhvr>
                                        <p:cTn id="13" dur="2000"/>
                                        <p:tgtEl>
                                          <p:spTgt spid="29698"/>
                                        </p:tgtEl>
                                      </p:cBhvr>
                                    </p:animEffect>
                                    <p:anim calcmode="lin" valueType="num">
                                      <p:cBhvr>
                                        <p:cTn id="14" dur="2000" fill="hold"/>
                                        <p:tgtEl>
                                          <p:spTgt spid="29698"/>
                                        </p:tgtEl>
                                        <p:attrNameLst>
                                          <p:attrName>ppt_x</p:attrName>
                                        </p:attrNameLst>
                                      </p:cBhvr>
                                      <p:tavLst>
                                        <p:tav tm="0">
                                          <p:val>
                                            <p:strVal val="#ppt_x"/>
                                          </p:val>
                                        </p:tav>
                                        <p:tav tm="100000">
                                          <p:val>
                                            <p:strVal val="#ppt_x"/>
                                          </p:val>
                                        </p:tav>
                                      </p:tavLst>
                                    </p:anim>
                                    <p:anim calcmode="lin" valueType="num">
                                      <p:cBhvr>
                                        <p:cTn id="15" dur="2000" fill="hold"/>
                                        <p:tgtEl>
                                          <p:spTgt spid="29698"/>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4000"/>
                            </p:stCondLst>
                            <p:childTnLst>
                              <p:par>
                                <p:cTn id="17" presetID="18" presetClass="entr" presetSubtype="6" fill="hold" grpId="0" nodeType="afterEffect">
                                  <p:stCondLst>
                                    <p:cond delay="0"/>
                                  </p:stCondLst>
                                  <p:childTnLst>
                                    <p:set>
                                      <p:cBhvr>
                                        <p:cTn id="18" dur="1" fill="hold">
                                          <p:stCondLst>
                                            <p:cond delay="0"/>
                                          </p:stCondLst>
                                        </p:cTn>
                                        <p:tgtEl>
                                          <p:spTgt spid="29702"/>
                                        </p:tgtEl>
                                        <p:attrNameLst>
                                          <p:attrName>style.visibility</p:attrName>
                                        </p:attrNameLst>
                                      </p:cBhvr>
                                      <p:to>
                                        <p:strVal val="visible"/>
                                      </p:to>
                                    </p:set>
                                    <p:animEffect transition="in" filter="strips(downRight)">
                                      <p:cBhvr>
                                        <p:cTn id="19" dur="20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70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904" y="102424"/>
            <a:ext cx="5167164" cy="369332"/>
          </a:xfrm>
        </p:spPr>
        <p:txBody>
          <a:bodyPr/>
          <a:lstStyle/>
          <a:p>
            <a:pPr algn="ctr"/>
            <a:r>
              <a:rPr lang="ru-RU" sz="2400" dirty="0" smtClean="0"/>
              <a:t>ИДЕЯ РАССКАЗА</a:t>
            </a:r>
            <a:endParaRPr lang="ru-RU" dirty="0"/>
          </a:p>
        </p:txBody>
      </p:sp>
      <p:sp>
        <p:nvSpPr>
          <p:cNvPr id="4" name="Текст 3"/>
          <p:cNvSpPr>
            <a:spLocks noGrp="1"/>
          </p:cNvSpPr>
          <p:nvPr>
            <p:ph type="body" idx="1"/>
          </p:nvPr>
        </p:nvSpPr>
        <p:spPr>
          <a:xfrm>
            <a:off x="148183" y="614313"/>
            <a:ext cx="3960440" cy="2431435"/>
          </a:xfrm>
          <a:solidFill>
            <a:schemeClr val="accent6">
              <a:lumMod val="20000"/>
              <a:lumOff val="80000"/>
            </a:schemeClr>
          </a:solidFill>
          <a:ln>
            <a:solidFill>
              <a:schemeClr val="accent2">
                <a:lumMod val="50000"/>
              </a:schemeClr>
            </a:solidFill>
          </a:ln>
        </p:spPr>
        <p:txBody>
          <a:bodyPr/>
          <a:lstStyle/>
          <a:p>
            <a:pPr algn="l"/>
            <a:r>
              <a:rPr lang="ru-RU" sz="1600" i="0" dirty="0" smtClean="0">
                <a:solidFill>
                  <a:schemeClr val="tx2">
                    <a:lumMod val="50000"/>
                  </a:schemeClr>
                </a:solidFill>
              </a:rPr>
              <a:t>     Главная </a:t>
            </a:r>
            <a:r>
              <a:rPr lang="ru-RU" sz="1600" i="0" dirty="0">
                <a:solidFill>
                  <a:schemeClr val="tx2">
                    <a:lumMod val="50000"/>
                  </a:schemeClr>
                </a:solidFill>
              </a:rPr>
              <a:t>идея рассказа Толстого – страстный протест против лицемерия и насилия, против унижения достоинства человека</a:t>
            </a:r>
            <a:r>
              <a:rPr lang="ru-RU" sz="1600" i="0" dirty="0" smtClean="0">
                <a:solidFill>
                  <a:schemeClr val="tx2">
                    <a:lumMod val="50000"/>
                  </a:schemeClr>
                </a:solidFill>
              </a:rPr>
              <a:t>.</a:t>
            </a:r>
            <a:r>
              <a:rPr lang="ru-RU" sz="1600" i="0" dirty="0" smtClean="0"/>
              <a:t> </a:t>
            </a:r>
            <a:r>
              <a:rPr lang="ru-RU" sz="1600" i="0" dirty="0"/>
              <a:t>Толстой подчеркивает</a:t>
            </a:r>
            <a:r>
              <a:rPr lang="ru-RU" sz="1600" i="0" dirty="0" smtClean="0"/>
              <a:t>,</a:t>
            </a:r>
            <a:r>
              <a:rPr lang="ru-RU" sz="1600" i="0" dirty="0"/>
              <a:t> </a:t>
            </a:r>
            <a:r>
              <a:rPr lang="ru-RU" sz="1600" i="0" dirty="0" smtClean="0"/>
              <a:t>что наказание </a:t>
            </a:r>
            <a:r>
              <a:rPr lang="ru-RU" sz="1600" i="0" dirty="0"/>
              <a:t>не соответствует «преступлению</a:t>
            </a:r>
            <a:r>
              <a:rPr lang="ru-RU" sz="1600" i="0" dirty="0" smtClean="0"/>
              <a:t>», </a:t>
            </a:r>
            <a:r>
              <a:rPr lang="ru-RU" sz="1600" i="0" dirty="0"/>
              <a:t>что наказание </a:t>
            </a:r>
            <a:r>
              <a:rPr lang="ru-RU" sz="1600" i="0" dirty="0" smtClean="0"/>
              <a:t>        может </a:t>
            </a:r>
            <a:r>
              <a:rPr lang="ru-RU" sz="1600" i="0" dirty="0"/>
              <a:t>быть </a:t>
            </a:r>
            <a:r>
              <a:rPr lang="ru-RU" sz="1600" i="0" dirty="0" smtClean="0"/>
              <a:t>преступнее </a:t>
            </a:r>
            <a:r>
              <a:rPr lang="ru-RU" sz="1600" i="0" dirty="0"/>
              <a:t>самого «преступления</a:t>
            </a:r>
            <a:r>
              <a:rPr lang="ru-RU" sz="1600" i="0" dirty="0" smtClean="0"/>
              <a:t>», </a:t>
            </a:r>
            <a:r>
              <a:rPr lang="ru-RU" sz="1600" i="0" dirty="0" smtClean="0"/>
              <a:t>и </a:t>
            </a:r>
            <a:r>
              <a:rPr lang="ru-RU" sz="1600" i="0" dirty="0"/>
              <a:t>протестует </a:t>
            </a:r>
            <a:r>
              <a:rPr lang="ru-RU" sz="1600" i="0" dirty="0" smtClean="0"/>
              <a:t>             против </a:t>
            </a:r>
            <a:r>
              <a:rPr lang="ru-RU" sz="1600" i="0" dirty="0"/>
              <a:t>этого.</a:t>
            </a:r>
          </a:p>
          <a:p>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8543" y="1622425"/>
            <a:ext cx="2071271"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29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 presetClass="entr" presetSubtype="0" fill="hold" nodeType="after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00904" y="102424"/>
            <a:ext cx="5167164" cy="369332"/>
          </a:xfrm>
        </p:spPr>
        <p:txBody>
          <a:bodyPr/>
          <a:lstStyle/>
          <a:p>
            <a:pPr algn="ctr" eaLnBrk="1" hangingPunct="1">
              <a:defRPr/>
            </a:pPr>
            <a:r>
              <a:rPr lang="ru-RU" sz="2400" b="1" dirty="0" smtClean="0">
                <a:latin typeface="Arial" panose="020B0604020202020204" pitchFamily="34" charset="0"/>
                <a:cs typeface="Arial" panose="020B0604020202020204" pitchFamily="34" charset="0"/>
              </a:rPr>
              <a:t>ОСОБЕННОСТИ КОМПОЗИЦИИ</a:t>
            </a:r>
          </a:p>
        </p:txBody>
      </p:sp>
      <p:sp>
        <p:nvSpPr>
          <p:cNvPr id="6" name="Содержимое 5"/>
          <p:cNvSpPr>
            <a:spLocks noGrp="1"/>
          </p:cNvSpPr>
          <p:nvPr>
            <p:ph type="body" idx="1"/>
          </p:nvPr>
        </p:nvSpPr>
        <p:spPr>
          <a:xfrm>
            <a:off x="148183" y="614313"/>
            <a:ext cx="4896284" cy="2421882"/>
          </a:xfrm>
          <a:prstGeom prst="rect">
            <a:avLst/>
          </a:prstGeom>
        </p:spPr>
        <p:txBody>
          <a:bodyPr lIns="51499" tIns="25750" rIns="51499" bIns="25750"/>
          <a:lstStyle/>
          <a:p>
            <a:pPr algn="ctr" eaLnBrk="1" hangingPunct="1">
              <a:buClr>
                <a:srgbClr val="FFFF00"/>
              </a:buClr>
              <a:defRPr/>
            </a:pPr>
            <a:r>
              <a:rPr lang="ru-RU" sz="2000" i="0" dirty="0">
                <a:solidFill>
                  <a:schemeClr val="tx2">
                    <a:lumMod val="50000"/>
                  </a:schemeClr>
                </a:solidFill>
                <a:latin typeface="Arial" panose="020B0604020202020204" pitchFamily="34" charset="0"/>
                <a:cs typeface="Arial" panose="020B0604020202020204" pitchFamily="34" charset="0"/>
              </a:rPr>
              <a:t>Тип композиции </a:t>
            </a:r>
            <a:r>
              <a:rPr lang="ru-RU" sz="2000" i="0" dirty="0" smtClean="0">
                <a:solidFill>
                  <a:schemeClr val="tx2">
                    <a:lumMod val="50000"/>
                  </a:schemeClr>
                </a:solidFill>
                <a:latin typeface="Arial" panose="020B0604020202020204" pitchFamily="34" charset="0"/>
                <a:cs typeface="Arial" panose="020B0604020202020204" pitchFamily="34" charset="0"/>
              </a:rPr>
              <a:t>– </a:t>
            </a:r>
            <a:r>
              <a:rPr lang="ru-RU" sz="2000" i="0" u="sng" dirty="0">
                <a:solidFill>
                  <a:schemeClr val="accent2">
                    <a:lumMod val="50000"/>
                  </a:schemeClr>
                </a:solidFill>
                <a:latin typeface="Arial" panose="020B0604020202020204" pitchFamily="34" charset="0"/>
                <a:cs typeface="Arial" panose="020B0604020202020204" pitchFamily="34" charset="0"/>
              </a:rPr>
              <a:t>рассказ в рассказе</a:t>
            </a:r>
          </a:p>
          <a:p>
            <a:pPr algn="ctr" eaLnBrk="1" hangingPunct="1">
              <a:buClr>
                <a:srgbClr val="FFFF00"/>
              </a:buClr>
              <a:defRPr/>
            </a:pPr>
            <a:r>
              <a:rPr lang="ru-RU" sz="2000" i="0" dirty="0">
                <a:solidFill>
                  <a:schemeClr val="tx2">
                    <a:lumMod val="50000"/>
                  </a:schemeClr>
                </a:solidFill>
                <a:latin typeface="Arial" panose="020B0604020202020204" pitchFamily="34" charset="0"/>
                <a:cs typeface="Arial" panose="020B0604020202020204" pitchFamily="34" charset="0"/>
              </a:rPr>
              <a:t>Внезапное начало</a:t>
            </a:r>
          </a:p>
          <a:p>
            <a:pPr algn="ctr" eaLnBrk="1" hangingPunct="1">
              <a:buClr>
                <a:srgbClr val="FFFF00"/>
              </a:buClr>
              <a:defRPr/>
            </a:pPr>
            <a:r>
              <a:rPr lang="ru-RU" sz="2000" i="0" dirty="0">
                <a:solidFill>
                  <a:schemeClr val="tx2">
                    <a:lumMod val="50000"/>
                  </a:schemeClr>
                </a:solidFill>
                <a:latin typeface="Arial" panose="020B0604020202020204" pitchFamily="34" charset="0"/>
                <a:cs typeface="Arial" panose="020B0604020202020204" pitchFamily="34" charset="0"/>
              </a:rPr>
              <a:t>2 главных события:</a:t>
            </a:r>
          </a:p>
          <a:p>
            <a:pPr eaLnBrk="1" hangingPunct="1">
              <a:buClr>
                <a:srgbClr val="FFFF00"/>
              </a:buClr>
              <a:buFont typeface="Wingdings" pitchFamily="2" charset="2"/>
              <a:buNone/>
              <a:defRPr/>
            </a:pPr>
            <a:r>
              <a:rPr lang="ru-RU" sz="2000" i="0" dirty="0">
                <a:solidFill>
                  <a:schemeClr val="tx2">
                    <a:lumMod val="50000"/>
                  </a:schemeClr>
                </a:solidFill>
                <a:latin typeface="Arial" panose="020B0604020202020204" pitchFamily="34" charset="0"/>
                <a:cs typeface="Arial" panose="020B0604020202020204" pitchFamily="34" charset="0"/>
              </a:rPr>
              <a:t>  </a:t>
            </a:r>
            <a:r>
              <a:rPr lang="ru-RU" sz="2000" i="0" dirty="0" smtClean="0">
                <a:solidFill>
                  <a:schemeClr val="accent2">
                    <a:lumMod val="50000"/>
                  </a:schemeClr>
                </a:solidFill>
                <a:latin typeface="Arial" panose="020B0604020202020204" pitchFamily="34" charset="0"/>
                <a:cs typeface="Arial" panose="020B0604020202020204" pitchFamily="34" charset="0"/>
              </a:rPr>
              <a:t>-  бал у губернского </a:t>
            </a:r>
          </a:p>
          <a:p>
            <a:pPr eaLnBrk="1" hangingPunct="1">
              <a:buClr>
                <a:srgbClr val="FFFF00"/>
              </a:buClr>
              <a:buFont typeface="Wingdings" pitchFamily="2" charset="2"/>
              <a:buNone/>
              <a:defRPr/>
            </a:pPr>
            <a:r>
              <a:rPr lang="ru-RU" sz="2000" i="0" dirty="0">
                <a:solidFill>
                  <a:schemeClr val="accent2">
                    <a:lumMod val="50000"/>
                  </a:schemeClr>
                </a:solidFill>
                <a:latin typeface="Arial" panose="020B0604020202020204" pitchFamily="34" charset="0"/>
                <a:cs typeface="Arial" panose="020B0604020202020204" pitchFamily="34" charset="0"/>
              </a:rPr>
              <a:t> </a:t>
            </a:r>
            <a:r>
              <a:rPr lang="ru-RU" sz="2000" i="0" dirty="0" smtClean="0">
                <a:solidFill>
                  <a:schemeClr val="accent2">
                    <a:lumMod val="50000"/>
                  </a:schemeClr>
                </a:solidFill>
                <a:latin typeface="Arial" panose="020B0604020202020204" pitchFamily="34" charset="0"/>
                <a:cs typeface="Arial" panose="020B0604020202020204" pitchFamily="34" charset="0"/>
              </a:rPr>
              <a:t>    предводителя</a:t>
            </a:r>
          </a:p>
          <a:p>
            <a:pPr eaLnBrk="1" hangingPunct="1">
              <a:buClr>
                <a:srgbClr val="FFFF00"/>
              </a:buClr>
              <a:buFont typeface="Wingdings" pitchFamily="2" charset="2"/>
              <a:buNone/>
              <a:defRPr/>
            </a:pPr>
            <a:r>
              <a:rPr lang="ru-RU" sz="2000" i="0" dirty="0">
                <a:solidFill>
                  <a:schemeClr val="accent2">
                    <a:lumMod val="50000"/>
                  </a:schemeClr>
                </a:solidFill>
                <a:latin typeface="Arial" panose="020B0604020202020204" pitchFamily="34" charset="0"/>
                <a:cs typeface="Arial" panose="020B0604020202020204" pitchFamily="34" charset="0"/>
              </a:rPr>
              <a:t>  </a:t>
            </a:r>
            <a:r>
              <a:rPr lang="ru-RU" sz="2000" i="0" dirty="0" smtClean="0">
                <a:solidFill>
                  <a:schemeClr val="accent2">
                    <a:lumMod val="50000"/>
                  </a:schemeClr>
                </a:solidFill>
                <a:latin typeface="Arial" panose="020B0604020202020204" pitchFamily="34" charset="0"/>
                <a:cs typeface="Arial" panose="020B0604020202020204" pitchFamily="34" charset="0"/>
              </a:rPr>
              <a:t>-  сцена наказания </a:t>
            </a:r>
          </a:p>
          <a:p>
            <a:pPr eaLnBrk="1" hangingPunct="1">
              <a:buClr>
                <a:srgbClr val="FFFF00"/>
              </a:buClr>
              <a:buFont typeface="Wingdings" pitchFamily="2" charset="2"/>
              <a:buNone/>
              <a:defRPr/>
            </a:pPr>
            <a:r>
              <a:rPr lang="ru-RU" sz="2000" i="0" dirty="0">
                <a:solidFill>
                  <a:schemeClr val="accent2">
                    <a:lumMod val="50000"/>
                  </a:schemeClr>
                </a:solidFill>
                <a:latin typeface="Arial" panose="020B0604020202020204" pitchFamily="34" charset="0"/>
                <a:cs typeface="Arial" panose="020B0604020202020204" pitchFamily="34" charset="0"/>
              </a:rPr>
              <a:t> </a:t>
            </a:r>
            <a:r>
              <a:rPr lang="ru-RU" sz="2000" i="0" dirty="0" smtClean="0">
                <a:solidFill>
                  <a:schemeClr val="accent2">
                    <a:lumMod val="50000"/>
                  </a:schemeClr>
                </a:solidFill>
                <a:latin typeface="Arial" panose="020B0604020202020204" pitchFamily="34" charset="0"/>
                <a:cs typeface="Arial" panose="020B0604020202020204" pitchFamily="34" charset="0"/>
              </a:rPr>
              <a:t>    солдата</a:t>
            </a:r>
            <a:endParaRPr lang="ru-RU" sz="2000" i="0" dirty="0">
              <a:solidFill>
                <a:schemeClr val="accent2">
                  <a:lumMod val="50000"/>
                </a:schemeClr>
              </a:solidFill>
              <a:latin typeface="Arial" panose="020B0604020202020204" pitchFamily="34" charset="0"/>
              <a:cs typeface="Arial" panose="020B0604020202020204" pitchFamily="34" charset="0"/>
            </a:endParaRPr>
          </a:p>
          <a:p>
            <a:pPr eaLnBrk="1" hangingPunct="1">
              <a:buClr>
                <a:srgbClr val="FFFF00"/>
              </a:buClr>
              <a:buFont typeface="Wingdings" pitchFamily="2" charset="2"/>
              <a:buNone/>
              <a:defRPr/>
            </a:pPr>
            <a:r>
              <a:rPr lang="ru-RU" dirty="0" smtClean="0">
                <a:solidFill>
                  <a:srgbClr val="FFFF00"/>
                </a:solidFill>
                <a:latin typeface="Georgia" pitchFamily="18" charset="0"/>
              </a:rPr>
              <a:t>             </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0631" y="999767"/>
            <a:ext cx="1440161" cy="1270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Рисунок 6" descr="t21.jpg"/>
          <p:cNvPicPr>
            <a:picLocks noChangeAspect="1"/>
          </p:cNvPicPr>
          <p:nvPr/>
        </p:nvPicPr>
        <p:blipFill>
          <a:blip r:embed="rId4"/>
          <a:stretch>
            <a:fillRect/>
          </a:stretch>
        </p:blipFill>
        <p:spPr>
          <a:xfrm>
            <a:off x="2639268" y="1909844"/>
            <a:ext cx="1541363" cy="1152741"/>
          </a:xfrm>
          <a:prstGeom prst="rect">
            <a:avLst/>
          </a:prstGeom>
        </p:spPr>
      </p:pic>
    </p:spTree>
    <p:extLst>
      <p:ext uri="{BB962C8B-B14F-4D97-AF65-F5344CB8AC3E}">
        <p14:creationId xmlns:p14="http://schemas.microsoft.com/office/powerpoint/2010/main" val="1508553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3476</TotalTime>
  <Words>1203</Words>
  <Application>Microsoft Office PowerPoint</Application>
  <PresentationFormat>Произвольный</PresentationFormat>
  <Paragraphs>132</Paragraphs>
  <Slides>25</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25</vt:i4>
      </vt:variant>
    </vt:vector>
  </HeadingPairs>
  <TitlesOfParts>
    <vt:vector size="31" baseType="lpstr">
      <vt:lpstr>Arial</vt:lpstr>
      <vt:lpstr>Calibri</vt:lpstr>
      <vt:lpstr>Georgia</vt:lpstr>
      <vt:lpstr>Tahoma</vt:lpstr>
      <vt:lpstr>Wingdings</vt:lpstr>
      <vt:lpstr>Office Theme</vt:lpstr>
      <vt:lpstr>Литература </vt:lpstr>
      <vt:lpstr>РАССКАЗ «ПОСЛЕ БАЛА»</vt:lpstr>
      <vt:lpstr>С ЧЕГО НАЧИНАЕТСЯ РАССКАЗ?</vt:lpstr>
      <vt:lpstr>9,49-10,40</vt:lpstr>
      <vt:lpstr>ИСТОРИЯ СОЗДАНИЯ РАССКАЗА</vt:lpstr>
      <vt:lpstr>ИСТОРИЯ СОЗДАНИЯ РАССКАЗА</vt:lpstr>
      <vt:lpstr>ИЗ ДНЕВНИКА Л.Н.ТОЛСТОГО 1903 Г.</vt:lpstr>
      <vt:lpstr>ИДЕЯ РАССКАЗА</vt:lpstr>
      <vt:lpstr>ОСОБЕННОСТИ КОМПОЗИЦИИ</vt:lpstr>
      <vt:lpstr>СМЫСЛ НАЗВАНИЯ РАССКАЗА</vt:lpstr>
      <vt:lpstr>ХУДОЖЕСТВЕННЫЕ ПРИЁМЫ </vt:lpstr>
      <vt:lpstr>АНТИТЕЗА</vt:lpstr>
      <vt:lpstr>Презентация PowerPoint</vt:lpstr>
      <vt:lpstr>Презентация PowerPoint</vt:lpstr>
      <vt:lpstr>Презентация PowerPoint</vt:lpstr>
      <vt:lpstr>Презентация PowerPoint</vt:lpstr>
      <vt:lpstr>СМЫСЛ ХУДОЖЕСТВЕННЫХ ДЕТАЛЕЙ</vt:lpstr>
      <vt:lpstr>Презентация PowerPoint</vt:lpstr>
      <vt:lpstr>     Почему писатель так подробно рассказывает, как дергалось тело от ударов, как падало то назад, то вперед, как шлепали ноги по талому снегу, как досталось от полковника тому, кто слабо ударил по человеку?</vt:lpstr>
      <vt:lpstr>Почему герой не вступился за татарина?</vt:lpstr>
      <vt:lpstr>Презентация PowerPoint</vt:lpstr>
      <vt:lpstr>«Сцена экзекуции – кривое зеркало бального ритуала». Докажем…</vt:lpstr>
      <vt:lpstr>Презентация PowerPoint</vt:lpstr>
      <vt:lpstr>Презентация PowerPoint</vt:lpstr>
      <vt:lpstr>САМОСТОЯТЕЛЬНАЯ РАБОТА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Литература </dc:title>
  <cp:lastModifiedBy>Lenova 330 pro A6</cp:lastModifiedBy>
  <cp:revision>353</cp:revision>
  <dcterms:created xsi:type="dcterms:W3CDTF">2020-04-13T08:05:16Z</dcterms:created>
  <dcterms:modified xsi:type="dcterms:W3CDTF">2020-11-02T09:46:59Z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