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47" r:id="rId3"/>
    <p:sldId id="352" r:id="rId4"/>
    <p:sldId id="323" r:id="rId5"/>
    <p:sldId id="348" r:id="rId6"/>
    <p:sldId id="346" r:id="rId7"/>
    <p:sldId id="324" r:id="rId8"/>
    <p:sldId id="325" r:id="rId9"/>
    <p:sldId id="326" r:id="rId10"/>
    <p:sldId id="349" r:id="rId11"/>
    <p:sldId id="327" r:id="rId12"/>
    <p:sldId id="328" r:id="rId13"/>
    <p:sldId id="350" r:id="rId14"/>
    <p:sldId id="329" r:id="rId15"/>
    <p:sldId id="353" r:id="rId16"/>
    <p:sldId id="351" r:id="rId17"/>
    <p:sldId id="330" r:id="rId18"/>
    <p:sldId id="354" r:id="rId19"/>
    <p:sldId id="332" r:id="rId20"/>
    <p:sldId id="355" r:id="rId21"/>
    <p:sldId id="331" r:id="rId22"/>
    <p:sldId id="339" r:id="rId23"/>
    <p:sldId id="335" r:id="rId24"/>
    <p:sldId id="343" r:id="rId25"/>
    <p:sldId id="345" r:id="rId26"/>
    <p:sldId id="341" r:id="rId27"/>
    <p:sldId id="333" r:id="rId28"/>
    <p:sldId id="301" r:id="rId29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9DB4-9260-451B-A13E-BCAF69CD3BF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019F1-A6E5-475D-98B1-42519B9E8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F07536E-8BBF-412B-B441-9608B322D09C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3452" y="937401"/>
            <a:ext cx="2357668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87270" y="937401"/>
            <a:ext cx="2357668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734BC-88EE-493F-8C53-3EB3F28FB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tolstoy.ru/##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436215" y="1478409"/>
            <a:ext cx="344170" cy="114260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8263" y="1262385"/>
            <a:ext cx="3384376" cy="250581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Лев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Николаевич</a:t>
            </a:r>
            <a:endParaRPr lang="ru-RU" sz="24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Толстой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2384" marR="1048385" algn="ctr">
              <a:spcBef>
                <a:spcPts val="1160"/>
              </a:spcBef>
            </a:pP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Picture 4" descr="Лев Толстой в Ясной поляне, 22 мая 19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04" y="1262385"/>
            <a:ext cx="1645195" cy="1656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ВОЕННАЯ СЛУЖБА ТОЛСТОГО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8029" y="686321"/>
            <a:ext cx="4604770" cy="738664"/>
          </a:xfrm>
        </p:spPr>
        <p:txBody>
          <a:bodyPr/>
          <a:lstStyle/>
          <a:p>
            <a:pPr algn="l"/>
            <a:r>
              <a:rPr lang="ru-RU" altLang="ru-RU" sz="1600" i="0" dirty="0" smtClean="0"/>
              <a:t>     В </a:t>
            </a:r>
            <a:r>
              <a:rPr lang="ru-RU" altLang="ru-RU" sz="1600" i="0" dirty="0" smtClean="0"/>
              <a:t>1851 году Толстой с </a:t>
            </a:r>
            <a:r>
              <a:rPr lang="ru-RU" altLang="ru-RU" sz="1600" i="0" dirty="0"/>
              <a:t>братом </a:t>
            </a:r>
            <a:r>
              <a:rPr lang="ru-RU" altLang="ru-RU" sz="1600" i="0" dirty="0" smtClean="0"/>
              <a:t>Николаем </a:t>
            </a:r>
            <a:r>
              <a:rPr lang="ru-RU" altLang="ru-RU" sz="1600" i="0" dirty="0"/>
              <a:t>отправился на </a:t>
            </a:r>
            <a:r>
              <a:rPr lang="ru-RU" altLang="ru-RU" sz="1600" i="0" dirty="0" smtClean="0"/>
              <a:t>Кавказ, чтобы </a:t>
            </a:r>
            <a:r>
              <a:rPr lang="ru-RU" altLang="ru-RU" sz="1600" i="0" dirty="0"/>
              <a:t>поступить </a:t>
            </a:r>
            <a:endParaRPr lang="ru-RU" altLang="ru-RU" sz="1600" i="0" dirty="0" smtClean="0"/>
          </a:p>
          <a:p>
            <a:pPr algn="l"/>
            <a:r>
              <a:rPr lang="ru-RU" altLang="ru-RU" sz="1600" i="0" dirty="0" smtClean="0"/>
              <a:t>там на </a:t>
            </a:r>
            <a:r>
              <a:rPr lang="ru-RU" altLang="ru-RU" sz="1600" i="0" dirty="0"/>
              <a:t>военную службу</a:t>
            </a:r>
            <a:r>
              <a:rPr lang="ru-RU" altLang="ru-RU" sz="1600" i="0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1" y="614313"/>
            <a:ext cx="723822" cy="8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33" y="1171497"/>
            <a:ext cx="806849" cy="9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175" y="1491183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Кавказе Толстой написал свою первую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«Детство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 заглавием «История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моего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детства» повесть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напечатана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журнале «Современник» и по желанию автора была подписана только его инициалами: «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Л.Н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.».</a:t>
            </a:r>
          </a:p>
          <a:p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r>
              <a:rPr kumimoji="1"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«СЕВАСТОПОЛЬСКИЕ РАССКАЗЫ»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322" y="614313"/>
            <a:ext cx="4104325" cy="2215991"/>
          </a:xfrm>
        </p:spPr>
        <p:txBody>
          <a:bodyPr/>
          <a:lstStyle/>
          <a:p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1"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1"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1854-1855 годах Толстой участвовал в героической обороне Севастополя. Это время было для него школой военного и гражданского </a:t>
            </a:r>
            <a:r>
              <a:rPr kumimoji="1"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мужества. В </a:t>
            </a:r>
            <a:r>
              <a:rPr kumimoji="1"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осажденном Севастополе Толстой написал «Севастопольские рассказы». Впервые в русской литературе писатель избрал своими героями солдат и матросов, сражавшихся за </a:t>
            </a:r>
            <a:r>
              <a:rPr kumimoji="1"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Родину.</a:t>
            </a:r>
            <a:endParaRPr lang="ru-RU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687" y="686321"/>
            <a:ext cx="872665" cy="11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647" y="1910457"/>
            <a:ext cx="877884" cy="11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7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"СОВРЕМЕННИК"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00372"/>
            <a:ext cx="5472608" cy="2462213"/>
          </a:xfrm>
        </p:spPr>
        <p:txBody>
          <a:bodyPr/>
          <a:lstStyle/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ноябре 1855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 приехал в Петербург и сразу вошел в кружок "Современника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его встретили как "великую надежду русской литературы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1856 г.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Толстой, выйдя в отставку, уехал в Ясную Поляну, а в начале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1857 года - за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границу. </a:t>
            </a:r>
            <a:endParaRPr lang="ru-RU" altLang="ru-RU" sz="16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побывал во Франции, Италии,</a:t>
            </a:r>
          </a:p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Швейцарии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Германии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(швейцарские</a:t>
            </a:r>
          </a:p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печатления отражены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рассказе</a:t>
            </a:r>
          </a:p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Люцерн"),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вернулся в </a:t>
            </a:r>
            <a:endParaRPr lang="ru-RU" altLang="ru-RU" sz="16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Москву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затем в Ясную Поля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у. </a:t>
            </a:r>
            <a:endParaRPr lang="ru-RU" sz="16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img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7920" y="1910457"/>
            <a:ext cx="18828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8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ПЕДАГОГИКА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758329"/>
            <a:ext cx="3600400" cy="1384995"/>
          </a:xfrm>
        </p:spPr>
        <p:txBody>
          <a:bodyPr/>
          <a:lstStyle/>
          <a:p>
            <a:pPr eaLnBrk="1" hangingPunct="1"/>
            <a:r>
              <a:rPr lang="ru-RU" altLang="ru-RU" sz="1800" i="0" dirty="0" smtClean="0"/>
              <a:t>   Есть </a:t>
            </a:r>
            <a:r>
              <a:rPr lang="ru-RU" altLang="ru-RU" sz="1800" i="0" dirty="0"/>
              <a:t>и у меня поэтическое, прелестное дело, от которого нельзя оторваться — это школа.</a:t>
            </a:r>
          </a:p>
          <a:p>
            <a:pPr eaLnBrk="1" hangingPunct="1"/>
            <a:r>
              <a:rPr lang="ru-RU" altLang="ru-RU" sz="1800" i="0" dirty="0"/>
              <a:t>	</a:t>
            </a:r>
            <a:r>
              <a:rPr lang="ru-RU" altLang="ru-RU" sz="1800" i="0" dirty="0" smtClean="0"/>
              <a:t>     Л</a:t>
            </a:r>
            <a:r>
              <a:rPr lang="ru-RU" altLang="ru-RU" sz="1800" i="0" dirty="0"/>
              <a:t>. Н. </a:t>
            </a:r>
            <a:r>
              <a:rPr lang="ru-RU" altLang="ru-RU" sz="1800" i="0" dirty="0" smtClean="0"/>
              <a:t>Толстой. 1861 </a:t>
            </a:r>
            <a:r>
              <a:rPr lang="ru-RU" altLang="ru-RU" sz="1800" i="0" dirty="0"/>
              <a:t>г.</a:t>
            </a:r>
          </a:p>
          <a:p>
            <a:endParaRPr lang="ru-RU" sz="1800" i="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7" y="1949129"/>
            <a:ext cx="1553343" cy="10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70" y="686321"/>
            <a:ext cx="1239389" cy="15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45803" y="2405802"/>
            <a:ext cx="353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Флигель в ясной поляне, где помещалась школа.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НАРОДНАЯ ШКОЛА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5256584" cy="1107996"/>
          </a:xfrm>
        </p:spPr>
        <p:txBody>
          <a:bodyPr/>
          <a:lstStyle/>
          <a:p>
            <a:r>
              <a:rPr lang="ru-RU" altLang="ru-RU" sz="1800" i="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 году Толстой открыл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деревне школу для крестьянских  детей, помог устроить более 20 школ в окрестностях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Ясной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Поляны. 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99" y="1766442"/>
            <a:ext cx="151216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1249832517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99" y="1766442"/>
            <a:ext cx="1584176" cy="1224136"/>
          </a:xfrm>
          <a:prstGeom prst="rect">
            <a:avLst/>
          </a:prstGeom>
        </p:spPr>
      </p:pic>
      <p:pic>
        <p:nvPicPr>
          <p:cNvPr id="8" name="Рисунок 7" descr="0082-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591" y="1766442"/>
            <a:ext cx="1656184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2" y="614313"/>
            <a:ext cx="3456383" cy="2708434"/>
          </a:xfrm>
        </p:spPr>
        <p:txBody>
          <a:bodyPr/>
          <a:lstStyle/>
          <a:p>
            <a:r>
              <a:rPr lang="ru-RU" altLang="ru-RU" sz="1600" i="0" dirty="0" smtClean="0"/>
              <a:t>     В </a:t>
            </a:r>
            <a:r>
              <a:rPr lang="ru-RU" altLang="ru-RU" sz="1600" i="0" dirty="0"/>
              <a:t>1862 году </a:t>
            </a:r>
            <a:r>
              <a:rPr lang="ru-RU" altLang="ru-RU" sz="1600" i="0" dirty="0" smtClean="0"/>
              <a:t>жизнь Толстого</a:t>
            </a:r>
            <a:r>
              <a:rPr lang="ru-RU" altLang="ru-RU" sz="1600" i="0" dirty="0"/>
              <a:t>, его быт упорядочиваются на долгие годы: он женится на дочери московского врача Софье Андреевне Вере и ведет патриархальную жизнь в своем имении как глава все увеличивающейся семьи. </a:t>
            </a:r>
            <a:endParaRPr lang="ru-RU" altLang="ru-RU" sz="1600" i="0" dirty="0" smtClean="0"/>
          </a:p>
          <a:p>
            <a:r>
              <a:rPr lang="ru-RU" altLang="ru-RU" sz="1600" i="0" dirty="0"/>
              <a:t> </a:t>
            </a:r>
            <a:r>
              <a:rPr lang="ru-RU" altLang="ru-RU" sz="1600" i="0" dirty="0" smtClean="0"/>
              <a:t>    Толстые </a:t>
            </a:r>
            <a:r>
              <a:rPr lang="ru-RU" altLang="ru-RU" sz="1600" i="0" dirty="0"/>
              <a:t>воспитали девятерых детей. </a:t>
            </a:r>
          </a:p>
          <a:p>
            <a:endParaRPr lang="ru-RU" sz="1600" i="0" dirty="0"/>
          </a:p>
        </p:txBody>
      </p:sp>
      <p:pic>
        <p:nvPicPr>
          <p:cNvPr id="4" name="Picture 5" descr="С.А. Берс — невеста. Фото 18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99" y="686321"/>
            <a:ext cx="13370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Л.Н. Толстой с женой и деть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99" y="2054473"/>
            <a:ext cx="1330672" cy="9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99" y="982040"/>
            <a:ext cx="3243851" cy="1107996"/>
          </a:xfrm>
        </p:spPr>
        <p:txBody>
          <a:bodyPr/>
          <a:lstStyle/>
          <a:p>
            <a:r>
              <a:rPr lang="ru-RU" altLang="ru-RU" dirty="0"/>
              <a:t> </a:t>
            </a:r>
            <a:r>
              <a:rPr lang="ru-RU" altLang="ru-RU" dirty="0" smtClean="0"/>
              <a:t>   </a:t>
            </a:r>
            <a:r>
              <a:rPr lang="ru-RU" altLang="ru-RU" sz="1800" i="0" dirty="0" smtClean="0"/>
              <a:t>В </a:t>
            </a:r>
            <a:r>
              <a:rPr lang="ru-RU" altLang="ru-RU" sz="1800" i="0" dirty="0" smtClean="0"/>
              <a:t>1872 году </a:t>
            </a:r>
            <a:r>
              <a:rPr lang="ru-RU" altLang="ru-RU" sz="1800" i="0" dirty="0" err="1" smtClean="0"/>
              <a:t>Л.Толстой</a:t>
            </a:r>
            <a:r>
              <a:rPr lang="ru-RU" altLang="ru-RU" sz="1800" i="0" dirty="0" smtClean="0"/>
              <a:t> </a:t>
            </a:r>
            <a:r>
              <a:rPr lang="ru-RU" altLang="ru-RU" sz="1800" i="0" dirty="0" smtClean="0"/>
              <a:t>написал «Азбуку</a:t>
            </a:r>
            <a:r>
              <a:rPr lang="ru-RU" altLang="ru-RU" sz="1800" i="0" dirty="0"/>
              <a:t>», которая  при </a:t>
            </a:r>
            <a:r>
              <a:rPr lang="ru-RU" altLang="ru-RU" sz="1800" i="0" dirty="0" smtClean="0"/>
              <a:t>жизни </a:t>
            </a:r>
            <a:r>
              <a:rPr lang="ru-RU" altLang="ru-RU" sz="1800" i="0" dirty="0"/>
              <a:t>писателя издавалась 28 раз.</a:t>
            </a:r>
            <a:endParaRPr lang="ru-RU" sz="1800" i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527" y="686321"/>
            <a:ext cx="1224136" cy="17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663" y="1636674"/>
            <a:ext cx="1192132" cy="153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5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547" y="614313"/>
            <a:ext cx="3657048" cy="2246769"/>
          </a:xfrm>
        </p:spPr>
        <p:txBody>
          <a:bodyPr/>
          <a:lstStyle/>
          <a:p>
            <a:r>
              <a:rPr lang="ru-RU" sz="2000" b="1" i="0" dirty="0" smtClean="0"/>
              <a:t>     </a:t>
            </a:r>
            <a:r>
              <a:rPr lang="ru-RU" sz="1800" i="0" dirty="0" smtClean="0"/>
              <a:t>В </a:t>
            </a:r>
            <a:r>
              <a:rPr lang="ru-RU" sz="1800" i="0" dirty="0"/>
              <a:t>Ясной Поляне Лев Николаевич Толстой </a:t>
            </a:r>
            <a:endParaRPr lang="ru-RU" sz="1800" i="0" dirty="0" smtClean="0"/>
          </a:p>
          <a:p>
            <a:r>
              <a:rPr lang="ru-RU" sz="1800" i="0" dirty="0" smtClean="0"/>
              <a:t>написал </a:t>
            </a:r>
            <a:r>
              <a:rPr lang="ru-RU" sz="1800" i="0" dirty="0"/>
              <a:t>свои наиболее известные </a:t>
            </a:r>
            <a:r>
              <a:rPr lang="ru-RU" sz="1800" i="0" dirty="0" smtClean="0"/>
              <a:t>романы</a:t>
            </a:r>
            <a:r>
              <a:rPr lang="ru-RU" sz="1800" i="0" dirty="0"/>
              <a:t>: </a:t>
            </a:r>
            <a:endParaRPr lang="ru-RU" sz="1800" i="0" dirty="0" smtClean="0"/>
          </a:p>
          <a:p>
            <a:r>
              <a:rPr lang="ru-RU" sz="1800" i="0" dirty="0" smtClean="0"/>
              <a:t>«</a:t>
            </a:r>
            <a:r>
              <a:rPr lang="ru-RU" sz="1800" i="0" dirty="0"/>
              <a:t>Война и Мир</a:t>
            </a:r>
            <a:r>
              <a:rPr lang="ru-RU" sz="1800" i="0" dirty="0" smtClean="0"/>
              <a:t>», </a:t>
            </a:r>
            <a:r>
              <a:rPr lang="ru-RU" sz="1800" i="0" dirty="0"/>
              <a:t>«Анна Каренина</a:t>
            </a:r>
            <a:r>
              <a:rPr lang="ru-RU" sz="1800" i="0" dirty="0" smtClean="0"/>
              <a:t>»,</a:t>
            </a:r>
            <a:r>
              <a:rPr lang="ru-RU" sz="1800" i="0" dirty="0"/>
              <a:t> </a:t>
            </a:r>
            <a:r>
              <a:rPr lang="ru-RU" sz="1800" i="0" dirty="0" smtClean="0"/>
              <a:t>автобиографическую трилогию </a:t>
            </a:r>
            <a:r>
              <a:rPr lang="ru-RU" sz="1800" i="0" dirty="0"/>
              <a:t>«Детство. Отрочество. Юность».</a:t>
            </a:r>
            <a:endParaRPr lang="ru-RU" dirty="0"/>
          </a:p>
        </p:txBody>
      </p:sp>
      <p:pic>
        <p:nvPicPr>
          <p:cNvPr id="5" name="Рисунок 4" descr="1000805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79" y="618891"/>
            <a:ext cx="936104" cy="1129548"/>
          </a:xfrm>
          <a:prstGeom prst="rect">
            <a:avLst/>
          </a:prstGeom>
        </p:spPr>
      </p:pic>
      <p:pic>
        <p:nvPicPr>
          <p:cNvPr id="6" name="Рисунок 5" descr="1000864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43" y="614313"/>
            <a:ext cx="936104" cy="1134126"/>
          </a:xfrm>
          <a:prstGeom prst="rect">
            <a:avLst/>
          </a:prstGeom>
        </p:spPr>
      </p:pic>
      <p:pic>
        <p:nvPicPr>
          <p:cNvPr id="3074" name="Picture 2" descr="https://cdn1.ozone.ru/s3/multimedia-8/6006248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5" y="1874453"/>
            <a:ext cx="936104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75" y="102424"/>
            <a:ext cx="5616623" cy="353943"/>
          </a:xfrm>
        </p:spPr>
        <p:txBody>
          <a:bodyPr/>
          <a:lstStyle/>
          <a:p>
            <a:pPr algn="ctr"/>
            <a:r>
              <a:rPr lang="ru-RU" altLang="ru-RU" sz="2300" b="0" dirty="0"/>
              <a:t>Литературная </a:t>
            </a:r>
            <a:r>
              <a:rPr lang="ru-RU" altLang="ru-RU" sz="2300" b="0" dirty="0" smtClean="0"/>
              <a:t>деятельность1880-1900гг</a:t>
            </a:r>
            <a:endParaRPr lang="ru-RU" altLang="ru-RU" sz="23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207" y="633661"/>
            <a:ext cx="511256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Смерть Ивана Ильича»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1886 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Крейцерова соната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1887-1889 гг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Живой труп», роман «Воскресение»,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1889-1899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Хаджи Мурат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1896-1904 гг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«После бала», «Фальшивый купон»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1903 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75" y="144216"/>
            <a:ext cx="5660750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/>
              <a:t>ЛИТЕРАТУРНОЕ НАСЛЕДИЕ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8183" y="686321"/>
            <a:ext cx="2664296" cy="268688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вчерашнего дня»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«Набег»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«Рубка леса»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«Разжалованный»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«Казаки»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Детство. Отрочество. Юность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«Азбука</a:t>
            </a:r>
            <a:r>
              <a:rPr lang="ru-RU" alt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 и мир»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«Книги для чтения»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«Анна Каренина»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 Ивана Ильича"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900" dirty="0"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900" dirty="0">
                <a:latin typeface="Arial Narrow" pitchFamily="34" charset="0"/>
                <a:cs typeface="Times New Roman" pitchFamily="18" charset="0"/>
              </a:rPr>
            </a:br>
            <a:endParaRPr lang="ru-RU" altLang="ru-RU" sz="9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241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2884487" y="614313"/>
            <a:ext cx="2808312" cy="276998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i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Холстомер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i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Крейцерова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соната»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Сергий»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«Хозяин и работник»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«Плоды просвещения»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«Воскресение»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«Хаджи-Мурат»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«Живой труп»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«После бала»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«Севастопольские рассказы»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1000" dirty="0">
              <a:latin typeface="Arial Narrow" pitchFamily="34" charset="0"/>
            </a:endParaRP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1983085" y="1059083"/>
            <a:ext cx="5768975" cy="4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99" tIns="25750" rIns="51499" bIns="25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16" name="Picture 16" descr="http://www.tolstoymuseum.ru/collect/book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995597"/>
            <a:ext cx="770828" cy="6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5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ЛЕВ НИКОЛАЕВИЧ ТОЛСТОЙ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215" y="686321"/>
            <a:ext cx="3106361" cy="224676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200" i="0" dirty="0" smtClean="0">
                <a:solidFill>
                  <a:schemeClr val="hlink"/>
                </a:solidFill>
              </a:rPr>
              <a:t>     Толстой </a:t>
            </a:r>
            <a:r>
              <a:rPr lang="ru-RU" altLang="ru-RU" sz="2200" i="0" dirty="0">
                <a:solidFill>
                  <a:schemeClr val="hlink"/>
                </a:solidFill>
              </a:rPr>
              <a:t>рассказал нам о русской жизни почти столько же, как и вся остальная наша литература.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200" i="0" dirty="0">
                <a:solidFill>
                  <a:schemeClr val="hlink"/>
                </a:solidFill>
              </a:rPr>
              <a:t>                   </a:t>
            </a:r>
            <a:r>
              <a:rPr lang="ru-RU" altLang="ru-RU" sz="2200" i="0" dirty="0" smtClean="0">
                <a:solidFill>
                  <a:schemeClr val="hlink"/>
                </a:solidFill>
              </a:rPr>
              <a:t>М</a:t>
            </a:r>
            <a:r>
              <a:rPr lang="ru-RU" altLang="ru-RU" sz="2200" i="0" dirty="0">
                <a:solidFill>
                  <a:schemeClr val="hlink"/>
                </a:solidFill>
              </a:rPr>
              <a:t>. Горький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07" y="777544"/>
            <a:ext cx="1368152" cy="15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1352" y="2333213"/>
            <a:ext cx="1993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(1828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 гг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r>
              <a:rPr lang="ru-RU" sz="2400" dirty="0" smtClean="0"/>
              <a:t>ДРАМАТУРГИЯ ЛЬВА ТОЛСТОГО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0191" y="542305"/>
            <a:ext cx="5400600" cy="2631490"/>
          </a:xfrm>
        </p:spPr>
        <p:txBody>
          <a:bodyPr/>
          <a:lstStyle/>
          <a:p>
            <a:r>
              <a:rPr lang="ru-RU" sz="1700" i="0" dirty="0" smtClean="0"/>
              <a:t>     Среди </a:t>
            </a:r>
            <a:r>
              <a:rPr lang="ru-RU" sz="1700" i="0" dirty="0"/>
              <a:t>произведений Толстого </a:t>
            </a:r>
            <a:r>
              <a:rPr lang="ru-RU" sz="1700" i="0" dirty="0" smtClean="0"/>
              <a:t>1880—1900-х гг</a:t>
            </a:r>
            <a:r>
              <a:rPr lang="ru-RU" sz="1700" i="0" dirty="0"/>
              <a:t>. видное место занимают его пьесы: «Власть тьмы» (</a:t>
            </a:r>
            <a:r>
              <a:rPr lang="ru-RU" sz="1700" i="0" dirty="0" smtClean="0"/>
              <a:t>1886 г.), </a:t>
            </a:r>
            <a:r>
              <a:rPr lang="ru-RU" sz="1700" i="0" dirty="0"/>
              <a:t>«Пло­ды просвещения» (</a:t>
            </a:r>
            <a:r>
              <a:rPr lang="ru-RU" sz="1700" i="0" dirty="0" smtClean="0"/>
              <a:t>1889 г.), </a:t>
            </a:r>
            <a:r>
              <a:rPr lang="ru-RU" sz="1700" i="0" dirty="0"/>
              <a:t>«Живой труп» (</a:t>
            </a:r>
            <a:r>
              <a:rPr lang="ru-RU" sz="1700" i="0" dirty="0" smtClean="0"/>
              <a:t>1900 г.).</a:t>
            </a:r>
            <a:endParaRPr lang="ru-RU" sz="1700" i="0" dirty="0"/>
          </a:p>
          <a:p>
            <a:r>
              <a:rPr lang="ru-RU" sz="1700" i="0" dirty="0" smtClean="0"/>
              <a:t>     В </a:t>
            </a:r>
            <a:r>
              <a:rPr lang="ru-RU" sz="1700" i="0" dirty="0"/>
              <a:t>своих драматургических произведениях Лев Толстой гневно обличает социальные уродства старой России, вы­смеивает умственное убожество и опустошенность господ­ствующих классов, ставит острейшие вопросы обществен­ной жизни.</a:t>
            </a:r>
          </a:p>
          <a:p>
            <a:endParaRPr lang="ru-RU" sz="1800" i="0" dirty="0"/>
          </a:p>
        </p:txBody>
      </p:sp>
    </p:spTree>
    <p:extLst>
      <p:ext uri="{BB962C8B-B14F-4D97-AF65-F5344CB8AC3E}">
        <p14:creationId xmlns:p14="http://schemas.microsoft.com/office/powerpoint/2010/main" val="14942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384245" cy="2431435"/>
          </a:xfrm>
        </p:spPr>
        <p:txBody>
          <a:bodyPr/>
          <a:lstStyle/>
          <a:p>
            <a:pPr algn="l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10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ноября 1910 года Толстой тайно покинул Ясную Поляну, отправился на юг России. Но по дороге сильно заболел. 20 ноября 1910 года на станции </a:t>
            </a:r>
            <a:r>
              <a:rPr lang="ru-RU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Астапово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Рязано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-Уральской железной дороги (ныне станция Лев Толстой), в доме начальника станции Лев Николаевич умер.</a:t>
            </a:r>
          </a:p>
          <a:p>
            <a:pPr algn="l"/>
            <a:endParaRPr lang="ru-RU" dirty="0"/>
          </a:p>
        </p:txBody>
      </p:sp>
      <p:pic>
        <p:nvPicPr>
          <p:cNvPr id="4" name="Содержимое 4" descr="i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6827" y="686321"/>
            <a:ext cx="1101916" cy="115837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4567" y="1910457"/>
            <a:ext cx="1962872" cy="11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81" y="131447"/>
            <a:ext cx="540841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 «ПОСЛЕ БАЛА» (1903 Г.)</a:t>
            </a:r>
          </a:p>
        </p:txBody>
      </p:sp>
      <p:pic>
        <p:nvPicPr>
          <p:cNvPr id="109571" name="Picture 3" descr="C:\Documents and Settings\User\Desktop\после бала\lit31-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07" y="758329"/>
            <a:ext cx="2076230" cy="2140700"/>
          </a:xfr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68463" y="997580"/>
            <a:ext cx="2812063" cy="98488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создания рассказа </a:t>
            </a:r>
            <a:endParaRPr lang="ru-RU" sz="2400" b="1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 smtClean="0"/>
              <a:t>С ЧЕГО НАЧИНАЕТСЯ РАССКАЗ?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92125"/>
            <a:ext cx="4896284" cy="215443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1800" i="0" dirty="0" smtClean="0"/>
              <a:t>     Мазурка </a:t>
            </a:r>
            <a:r>
              <a:rPr lang="ru-RU" altLang="ru-RU" sz="1800" i="0" dirty="0"/>
              <a:t>– легкомысленный </a:t>
            </a:r>
          </a:p>
          <a:p>
            <a:pPr>
              <a:buFont typeface="Arial" charset="0"/>
              <a:buNone/>
            </a:pPr>
            <a:r>
              <a:rPr lang="ru-RU" altLang="ru-RU" sz="1800" i="0" dirty="0" smtClean="0"/>
              <a:t>беспечный </a:t>
            </a:r>
            <a:r>
              <a:rPr lang="ru-RU" altLang="ru-RU" sz="1800" i="0" dirty="0"/>
              <a:t>танец. На балу </a:t>
            </a:r>
          </a:p>
          <a:p>
            <a:pPr>
              <a:buFont typeface="Arial" charset="0"/>
              <a:buNone/>
            </a:pPr>
            <a:r>
              <a:rPr lang="ru-RU" altLang="ru-RU" sz="1800" i="0" dirty="0"/>
              <a:t>царят праздное веселье,</a:t>
            </a:r>
          </a:p>
          <a:p>
            <a:pPr>
              <a:buFont typeface="Arial" charset="0"/>
              <a:buNone/>
            </a:pPr>
            <a:r>
              <a:rPr lang="ru-RU" altLang="ru-RU" sz="1800" i="0" dirty="0" smtClean="0"/>
              <a:t>личное </a:t>
            </a:r>
            <a:r>
              <a:rPr lang="ru-RU" altLang="ru-RU" sz="1800" i="0" dirty="0"/>
              <a:t>счастье. Главный </a:t>
            </a:r>
          </a:p>
          <a:p>
            <a:pPr>
              <a:buFont typeface="Arial" charset="0"/>
              <a:buNone/>
            </a:pPr>
            <a:r>
              <a:rPr lang="ru-RU" altLang="ru-RU" sz="1800" i="0" dirty="0"/>
              <a:t>герой влюблен: он любит </a:t>
            </a:r>
          </a:p>
          <a:p>
            <a:pPr>
              <a:buFont typeface="Arial" charset="0"/>
              <a:buNone/>
            </a:pPr>
            <a:r>
              <a:rPr lang="ru-RU" altLang="ru-RU" sz="1800" i="0" dirty="0"/>
              <a:t>Вареньку, ее отца, </a:t>
            </a:r>
          </a:p>
          <a:p>
            <a:pPr>
              <a:buFont typeface="Arial" charset="0"/>
              <a:buNone/>
            </a:pPr>
            <a:r>
              <a:rPr lang="ru-RU" altLang="ru-RU" sz="1800" i="0" dirty="0"/>
              <a:t>он любит весь мир.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Гоголь 008.jpg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"/>
          <a:stretch>
            <a:fillRect/>
          </a:stretch>
        </p:blipFill>
        <p:spPr bwMode="auto">
          <a:xfrm>
            <a:off x="3820591" y="777726"/>
            <a:ext cx="1512168" cy="20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6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83" y="110257"/>
            <a:ext cx="5472608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ИСТОРИЯ СОЗДАНИЯ РАССКАЗА</a:t>
            </a:r>
            <a:endParaRPr lang="ru-RU" altLang="ru-RU" sz="24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2199" y="692733"/>
            <a:ext cx="3168352" cy="22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99" tIns="25750" rIns="51499" bIns="25750" anchor="ctr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послужило источником для создания рассказа? Известно, что в основу рассказа легла история, которая произошла со старшим братом писателя - Сергеем Николаевичем. </a:t>
            </a:r>
          </a:p>
        </p:txBody>
      </p:sp>
      <p:pic>
        <p:nvPicPr>
          <p:cNvPr id="31750" name="Picture 6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75" y="911862"/>
            <a:ext cx="1814823" cy="18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83" y="110257"/>
            <a:ext cx="5472608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ИСТОРИЯ СОЗДАНИЯ РАССКАЗА</a:t>
            </a:r>
            <a:endParaRPr lang="ru-RU" altLang="ru-RU" sz="24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8183" y="559403"/>
            <a:ext cx="3744416" cy="27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99" tIns="25750" rIns="51499" bIns="25750" anchor="ctr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Рассказ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написан в 1903 году.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Лев Николаевич Толстой пишет о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сороковых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годах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века, о времени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правления Николая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прозванного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Николаем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Палкиным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1600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войсках свирепствовала палочная дисциплина, и солдат за любую провинность секли плетьми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нередко забивали насмерть.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7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615" y="758329"/>
            <a:ext cx="144016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84" y="131447"/>
            <a:ext cx="5616623" cy="369332"/>
          </a:xfrm>
        </p:spPr>
        <p:txBody>
          <a:bodyPr/>
          <a:lstStyle/>
          <a:p>
            <a:r>
              <a:rPr lang="ru-RU" altLang="ru-RU" sz="2400" dirty="0" smtClean="0"/>
              <a:t>ИЗ ДНЕВНИКА Л.Н.ТОЛСТОГО 1903Г.</a:t>
            </a:r>
            <a:endParaRPr lang="ru-RU" altLang="ru-RU" sz="2400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48183" y="542305"/>
            <a:ext cx="5472607" cy="242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99" tIns="25750" rIns="51499" bIns="25750">
            <a:spAutoFit/>
          </a:bodyPr>
          <a:lstStyle/>
          <a:p>
            <a:pPr marL="0" lvl="4">
              <a:spcBef>
                <a:spcPct val="50000"/>
              </a:spcBef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июня. …веселый бал в Казани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влюблен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Корейшу, красавицу, дочь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воинского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— поляка,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танцую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нею; ее красавец старик-отец ласково берет ее и идет мазурку. И наутро, после влюбленной бессонной ночи, звуки барабана, и сквозь строй гонит татарина, и воинский начальник велит больней бить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«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 и отец». Не дурно.                </a:t>
            </a:r>
          </a:p>
        </p:txBody>
      </p:sp>
      <p:pic>
        <p:nvPicPr>
          <p:cNvPr id="29703" name="Picture 7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55" y="614314"/>
            <a:ext cx="122413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СМЫСЛ НАЗВАНИЯ РАССКАЗА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87" y="534520"/>
            <a:ext cx="563201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Первоначально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имел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черновых названий: «Рассказ о бале и сквозь строй», «Дочь и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«А вы говорите…».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думаете, почему писатель остановился на названии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«После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Ответ на этот вопрос мы найдем                                        в словах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рассказа, Ивана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Васильевича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«Вся жизнь переменилась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ночи, или, скорее, утра». Главное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рассказе то, что произошло рано утром,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бала: повествователь увидел, как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истязают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солдата, причем командовал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казнью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его возлюбленной.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40" y="1262385"/>
            <a:ext cx="85630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2.bp.blogspot.com/-PF04U0SLDdA/VjK3W2VkNxI/AAAAAAAAIzI/3S7orvLR7Vo/s1600/illjustracija-Posle-bala-hudozhnik-B-Kustodi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4" y="2126481"/>
            <a:ext cx="84851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2199" y="955769"/>
            <a:ext cx="2808312" cy="738664"/>
          </a:xfrm>
        </p:spPr>
        <p:txBody>
          <a:bodyPr/>
          <a:lstStyle/>
          <a:p>
            <a:pPr algn="ctr"/>
            <a:r>
              <a:rPr lang="ru-RU" altLang="ru-RU" sz="2400" i="0" dirty="0" smtClean="0"/>
              <a:t>Прочитать рассказ «После бала</a:t>
            </a:r>
            <a:r>
              <a:rPr lang="ru-RU" altLang="ru-RU" sz="2400" i="0" dirty="0" smtClean="0"/>
              <a:t>».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75" y="758329"/>
            <a:ext cx="1584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19666" y="2025697"/>
            <a:ext cx="3556909" cy="1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   «</a:t>
            </a:r>
            <a:r>
              <a:rPr lang="ru-RU" altLang="ru-RU" sz="1600" dirty="0" smtClean="0">
                <a:solidFill>
                  <a:schemeClr val="hlink"/>
                </a:solidFill>
              </a:rPr>
              <a:t>Нет человека более достойного  имени гения, более сложного, противоречивого и во всем прекрасного...»  </a:t>
            </a:r>
            <a:r>
              <a:rPr lang="ru-RU" altLang="ru-RU" sz="1600" dirty="0" smtClean="0">
                <a:solidFill>
                  <a:schemeClr val="hlink"/>
                </a:solidFill>
              </a:rPr>
              <a:t>(</a:t>
            </a:r>
            <a:r>
              <a:rPr lang="ru-RU" altLang="ru-RU" sz="1600" dirty="0" err="1" smtClean="0">
                <a:solidFill>
                  <a:schemeClr val="hlink"/>
                </a:solidFill>
              </a:rPr>
              <a:t>М.Горький</a:t>
            </a:r>
            <a:r>
              <a:rPr lang="ru-RU" altLang="ru-RU" sz="1600" dirty="0" smtClean="0">
                <a:solidFill>
                  <a:schemeClr val="hlink"/>
                </a:solidFill>
              </a:rPr>
              <a:t>)</a:t>
            </a:r>
            <a:endParaRPr lang="ru-RU" altLang="ru-RU" sz="1600" dirty="0">
              <a:solidFill>
                <a:schemeClr val="hlink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08423" y="638818"/>
            <a:ext cx="3384376" cy="1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   «</a:t>
            </a:r>
            <a:r>
              <a:rPr lang="ru-RU" altLang="ru-RU" sz="1600" dirty="0" smtClean="0">
                <a:solidFill>
                  <a:schemeClr val="hlink"/>
                </a:solidFill>
              </a:rPr>
              <a:t>Деятельность   его   служит   оправданием   тех   уповании и чаянии, какие на литературу возлагаются».  </a:t>
            </a:r>
            <a:r>
              <a:rPr lang="ru-RU" altLang="ru-RU" sz="1600" dirty="0" smtClean="0">
                <a:solidFill>
                  <a:schemeClr val="hlink"/>
                </a:solidFill>
              </a:rPr>
              <a:t>(</a:t>
            </a:r>
            <a:r>
              <a:rPr lang="ru-RU" altLang="ru-RU" sz="1600" dirty="0" err="1" smtClean="0">
                <a:solidFill>
                  <a:schemeClr val="hlink"/>
                </a:solidFill>
              </a:rPr>
              <a:t>А.П.Чехов</a:t>
            </a:r>
            <a:r>
              <a:rPr lang="ru-RU" altLang="ru-RU" sz="1600" dirty="0" smtClean="0">
                <a:solidFill>
                  <a:schemeClr val="hlink"/>
                </a:solidFill>
              </a:rPr>
              <a:t>)</a:t>
            </a:r>
            <a:endParaRPr lang="ru-RU" altLang="ru-RU" sz="1600" dirty="0">
              <a:solidFill>
                <a:schemeClr val="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5" y="638819"/>
            <a:ext cx="1656184" cy="13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60" y="1838449"/>
            <a:ext cx="1850800" cy="11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3038" y="580048"/>
            <a:ext cx="28829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1828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усадьбе Ясная Поляна недалеко от Тулы.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191" y="1982465"/>
            <a:ext cx="1340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Мария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Николаевна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Волконская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4647" y="1982465"/>
            <a:ext cx="1133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Николай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Ильич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Толстой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m0-tub-ru.yandex.net/i?id=f42585f76ca156ea93cb2fed236c797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31" y="686321"/>
            <a:ext cx="1144736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n----jtbajab9acchoffjfg1t.xn--p1ai/media/media/2020/01/25/xfv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1" y="686321"/>
            <a:ext cx="1144736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ainting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75" y="1838449"/>
            <a:ext cx="2160240" cy="117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ЯСНАЯ ПОЛЯНА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7" y="2071315"/>
            <a:ext cx="1564134" cy="9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53" y="2071315"/>
            <a:ext cx="1439614" cy="9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Ясная Поляна. Дом Л.Н. Толстого. Веранда и крыльц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23" y="2131521"/>
            <a:ext cx="1484710" cy="9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Ясная Поляна. Дом Волконск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70" y="731021"/>
            <a:ext cx="1637580" cy="108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8183" y="686321"/>
            <a:ext cx="3546996" cy="1312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своей Ясной Поляны я трудно могу себе представить Россию и свое отношение к ней.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altLang="ru-RU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Л.Толстой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288449" y="72108"/>
            <a:ext cx="5192078" cy="369332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РОДОСЛОВНАЯ</a:t>
            </a:r>
          </a:p>
        </p:txBody>
      </p:sp>
      <p:sp>
        <p:nvSpPr>
          <p:cNvPr id="42" name="Содержимое 41"/>
          <p:cNvSpPr>
            <a:spLocks noGrp="1"/>
          </p:cNvSpPr>
          <p:nvPr>
            <p:ph sz="half" idx="2"/>
          </p:nvPr>
        </p:nvSpPr>
        <p:spPr>
          <a:xfrm>
            <a:off x="148183" y="614313"/>
            <a:ext cx="3960440" cy="24375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i="0" dirty="0" smtClean="0"/>
              <a:t>     Предки </a:t>
            </a:r>
            <a:r>
              <a:rPr lang="ru-RU" altLang="ru-RU" i="0" dirty="0"/>
              <a:t>принадлежали к старинному дворянскому роду.</a:t>
            </a:r>
          </a:p>
          <a:p>
            <a:pPr>
              <a:lnSpc>
                <a:spcPct val="90000"/>
              </a:lnSpc>
            </a:pPr>
            <a:r>
              <a:rPr lang="ru-RU" altLang="ru-RU" i="0" dirty="0" smtClean="0"/>
              <a:t>     Прапрадед </a:t>
            </a:r>
            <a:r>
              <a:rPr lang="ru-RU" altLang="ru-RU" i="0" dirty="0"/>
              <a:t>– Пётр Андреевич Толстой – при Петре </a:t>
            </a:r>
            <a:r>
              <a:rPr lang="en-US" altLang="ru-RU" i="0" dirty="0"/>
              <a:t>I</a:t>
            </a:r>
            <a:r>
              <a:rPr lang="ru-RU" altLang="ru-RU" i="0" dirty="0"/>
              <a:t> был пожалован поместьями, при Петре </a:t>
            </a:r>
            <a:r>
              <a:rPr lang="en-US" altLang="ru-RU" i="0" dirty="0"/>
              <a:t>II</a:t>
            </a:r>
            <a:r>
              <a:rPr lang="ru-RU" altLang="ru-RU" i="0" dirty="0"/>
              <a:t> оказался в </a:t>
            </a:r>
            <a:r>
              <a:rPr lang="ru-RU" altLang="ru-RU" i="0" dirty="0" smtClean="0"/>
              <a:t>опале.</a:t>
            </a:r>
          </a:p>
          <a:p>
            <a:pPr>
              <a:lnSpc>
                <a:spcPct val="90000"/>
              </a:lnSpc>
            </a:pPr>
            <a:r>
              <a:rPr lang="ru-RU" altLang="ru-RU" i="0" dirty="0" smtClean="0"/>
              <a:t>     Дед </a:t>
            </a:r>
            <a:r>
              <a:rPr lang="ru-RU" altLang="ru-RU" i="0" dirty="0"/>
              <a:t>– Илья Андреевич, служил офицером  в Преображенском </a:t>
            </a:r>
            <a:r>
              <a:rPr lang="ru-RU" altLang="ru-RU" i="0" dirty="0" smtClean="0"/>
              <a:t>полку, </a:t>
            </a:r>
            <a:r>
              <a:rPr lang="ru-RU" altLang="ru-RU" i="0" dirty="0"/>
              <a:t>вышел в отставку, </a:t>
            </a:r>
            <a:r>
              <a:rPr lang="ru-RU" altLang="ru-RU" i="0" dirty="0" smtClean="0"/>
              <a:t>переехал </a:t>
            </a:r>
            <a:r>
              <a:rPr lang="ru-RU" altLang="ru-RU" i="0" dirty="0"/>
              <a:t>в Казань, где служил губернатором до самой </a:t>
            </a:r>
            <a:r>
              <a:rPr lang="ru-RU" altLang="ru-RU" i="0" dirty="0" smtClean="0"/>
              <a:t>смерти.</a:t>
            </a:r>
            <a:r>
              <a:rPr lang="ru-RU" altLang="ru-RU" i="0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endParaRPr lang="ru-RU" altLang="ru-RU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5" name="Содержимое 44" descr="i (9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8623" y="902345"/>
            <a:ext cx="1493385" cy="1512168"/>
          </a:xfrm>
        </p:spPr>
      </p:pic>
    </p:spTree>
    <p:extLst>
      <p:ext uri="{BB962C8B-B14F-4D97-AF65-F5344CB8AC3E}">
        <p14:creationId xmlns:p14="http://schemas.microsoft.com/office/powerpoint/2010/main" val="13129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2" y="614313"/>
            <a:ext cx="4211689" cy="2423740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У </a:t>
            </a: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Марии Николаевны и Николая Ильича было 4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сына: Николай</a:t>
            </a: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, Сергей, Дмитрий,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Лев </a:t>
            </a: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и долгожданная дочь Мария.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1830 </a:t>
            </a: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году скончалась Мария Николаевна. А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в </a:t>
            </a: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1837 году умер Николай Ильич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kumimoji="1"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Воспитательницей </a:t>
            </a:r>
            <a:r>
              <a:rPr kumimoji="1" lang="ru-RU" sz="1500" i="0" dirty="0">
                <a:solidFill>
                  <a:schemeClr val="tx2">
                    <a:lumMod val="50000"/>
                  </a:schemeClr>
                </a:solidFill>
              </a:rPr>
              <a:t>детей была их дальняя родственница Татьяна Александровна </a:t>
            </a:r>
            <a:r>
              <a:rPr kumimoji="1" lang="ru-RU" sz="1500" i="0" dirty="0" smtClean="0">
                <a:solidFill>
                  <a:schemeClr val="tx2">
                    <a:lumMod val="50000"/>
                  </a:schemeClr>
                </a:solidFill>
              </a:rPr>
              <a:t>Ергольская. В 1841 году детей забирает родная тетка Пелагея Ильинична Юшкова, которая жила в Казани.</a:t>
            </a:r>
            <a:endParaRPr lang="ru-RU" sz="15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doozy.ru/f/image/2016/8/17/src_1471456031-3fd0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72" y="758330"/>
            <a:ext cx="12113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0019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КАЗАНИ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256584" cy="3046988"/>
          </a:xfrm>
        </p:spPr>
        <p:txBody>
          <a:bodyPr/>
          <a:lstStyle/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Первоначальное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он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 дома.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Затем Лев Николаевич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переехал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в Казань вместе с братьями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сестрой.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Толстой 2,5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года готовился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к поступлению в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университет, в 17 лет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поступает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туда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восточных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языков философского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факультета, затем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перевелся на  юридический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факультет, где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проучился неполных два года. </a:t>
            </a:r>
          </a:p>
          <a:p>
            <a:endParaRPr 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35-kaz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647" y="686321"/>
            <a:ext cx="1244145" cy="9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647" y="1622425"/>
            <a:ext cx="1244145" cy="9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7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3960440" cy="2877711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Весной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1847 года,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подав прошение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об увольнении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из университета «по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расстроенному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здоровью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домашним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обстоятельствам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», Толстой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уехал в Ясную Поляну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 Лев 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Николаевич уже в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то 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знал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языков, много читал и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изучал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философию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серьезно </a:t>
            </a:r>
            <a:r>
              <a:rPr lang="ru-RU" sz="19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занимался </a:t>
            </a:r>
            <a:r>
              <a:rPr lang="ru-RU" sz="1900" i="0" dirty="0">
                <a:latin typeface="Arial" panose="020B0604020202020204" pitchFamily="34" charset="0"/>
                <a:cs typeface="Arial" panose="020B0604020202020204" pitchFamily="34" charset="0"/>
              </a:rPr>
              <a:t>музыкой.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кал\Pictures\работа\литература\писатели\русские\ТОЛСТОЙ Л.Н\1844 толстой студент факультета восточных языков в каза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953" y="686321"/>
            <a:ext cx="1460850" cy="2049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85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1247</Words>
  <Application>Microsoft Office PowerPoint</Application>
  <PresentationFormat>Произвольный</PresentationFormat>
  <Paragraphs>138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Monotype Corsiva</vt:lpstr>
      <vt:lpstr>Tahoma</vt:lpstr>
      <vt:lpstr>Times New Roman</vt:lpstr>
      <vt:lpstr>Wingdings</vt:lpstr>
      <vt:lpstr>Office Theme</vt:lpstr>
      <vt:lpstr>Литература </vt:lpstr>
      <vt:lpstr>ЛЕВ НИКОЛАЕВИЧ ТОЛСТОЙ</vt:lpstr>
      <vt:lpstr>Презентация PowerPoint</vt:lpstr>
      <vt:lpstr>Презентация PowerPoint</vt:lpstr>
      <vt:lpstr>ЯСНАЯ ПОЛЯНА</vt:lpstr>
      <vt:lpstr>РОДОСЛОВНАЯ</vt:lpstr>
      <vt:lpstr>Презентация PowerPoint</vt:lpstr>
      <vt:lpstr>В КАЗАНИ </vt:lpstr>
      <vt:lpstr>Презентация PowerPoint</vt:lpstr>
      <vt:lpstr>ВОЕННАЯ СЛУЖБА ТОЛСТОГО </vt:lpstr>
      <vt:lpstr>«СЕВАСТОПОЛЬСКИЕ РАССКАЗЫ»</vt:lpstr>
      <vt:lpstr>"СОВРЕМЕННИК"</vt:lpstr>
      <vt:lpstr>ПЕДАГОГИКА</vt:lpstr>
      <vt:lpstr>НАРОДНАЯ ШКОЛА  </vt:lpstr>
      <vt:lpstr>Презентация PowerPoint</vt:lpstr>
      <vt:lpstr>Презентация PowerPoint</vt:lpstr>
      <vt:lpstr>Презентация PowerPoint</vt:lpstr>
      <vt:lpstr>Литературная деятельность1880-1900гг</vt:lpstr>
      <vt:lpstr>ЛИТЕРАТУРНОЕ НАСЛЕДИЕ</vt:lpstr>
      <vt:lpstr>ДРАМАТУРГИЯ ЛЬВА ТОЛСТОГО </vt:lpstr>
      <vt:lpstr>Презентация PowerPoint</vt:lpstr>
      <vt:lpstr>РАССКАЗ «ПОСЛЕ БАЛА» (1903 Г.)</vt:lpstr>
      <vt:lpstr>С ЧЕГО НАЧИНАЕТСЯ РАССКАЗ?</vt:lpstr>
      <vt:lpstr>ИСТОРИЯ СОЗДАНИЯ РАССКАЗА</vt:lpstr>
      <vt:lpstr>ИСТОРИЯ СОЗДАНИЯ РАССКАЗА</vt:lpstr>
      <vt:lpstr>ИЗ ДНЕВНИКА Л.Н.ТОЛСТОГО 1903Г.</vt:lpstr>
      <vt:lpstr>СМЫСЛ НАЗВАНИЯ РАССКАЗА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348</cp:revision>
  <dcterms:created xsi:type="dcterms:W3CDTF">2020-04-13T08:05:16Z</dcterms:created>
  <dcterms:modified xsi:type="dcterms:W3CDTF">2020-11-02T10:08:22Z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