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330" r:id="rId3"/>
    <p:sldId id="325" r:id="rId4"/>
    <p:sldId id="335" r:id="rId5"/>
    <p:sldId id="327" r:id="rId6"/>
    <p:sldId id="352" r:id="rId7"/>
    <p:sldId id="341" r:id="rId8"/>
    <p:sldId id="346" r:id="rId9"/>
    <p:sldId id="340" r:id="rId10"/>
    <p:sldId id="347" r:id="rId11"/>
    <p:sldId id="343" r:id="rId12"/>
    <p:sldId id="344" r:id="rId13"/>
    <p:sldId id="345" r:id="rId14"/>
    <p:sldId id="336" r:id="rId15"/>
    <p:sldId id="331" r:id="rId16"/>
    <p:sldId id="332" r:id="rId17"/>
    <p:sldId id="349" r:id="rId18"/>
    <p:sldId id="358" r:id="rId19"/>
    <p:sldId id="357" r:id="rId20"/>
    <p:sldId id="353" r:id="rId21"/>
    <p:sldId id="356" r:id="rId22"/>
    <p:sldId id="337" r:id="rId23"/>
    <p:sldId id="348" r:id="rId24"/>
    <p:sldId id="350" r:id="rId25"/>
    <p:sldId id="338" r:id="rId26"/>
    <p:sldId id="351" r:id="rId27"/>
    <p:sldId id="339" r:id="rId28"/>
    <p:sldId id="354" r:id="rId29"/>
    <p:sldId id="329" r:id="rId30"/>
    <p:sldId id="355" r:id="rId31"/>
    <p:sldId id="301" r:id="rId32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95" autoAdjust="0"/>
  </p:normalViewPr>
  <p:slideViewPr>
    <p:cSldViewPr>
      <p:cViewPr>
        <p:scale>
          <a:sx n="142" d="100"/>
          <a:sy n="142" d="100"/>
        </p:scale>
        <p:origin x="-852" y="-132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2CDAD-DDCA-495A-A221-0148A5324232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C0E0B-2D98-48A2-9A19-C32C5818C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47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C8A8-0A09-4C86-8D3F-17F1528E5AD1}" type="datetimeFigureOut">
              <a:rPr lang="ru-RU" smtClean="0"/>
              <a:pPr/>
              <a:t>29.10.2020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0ED1-B5A0-44D7-B608-65BAE46259D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49"/>
            <a:ext cx="4038283" cy="2154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2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F943-1B45-4CEB-BFBC-5688A6E5196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D13A4-F8D5-4135-A8E6-D24E6297C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37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C:\Users\User\Desktop\turgenev-ivan-as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686" y="1838449"/>
            <a:ext cx="964993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52239" y="1550417"/>
            <a:ext cx="3029862" cy="142859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09728" lvl="0" indent="0">
              <a:buNone/>
            </a:pP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0" indent="0">
              <a:buNone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«Ася»</a:t>
            </a:r>
          </a:p>
          <a:p>
            <a:pPr marL="32384" marR="1048385" algn="ctr">
              <a:spcBef>
                <a:spcPts val="1160"/>
              </a:spcBef>
            </a:pPr>
            <a:endParaRPr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2199" y="1478409"/>
            <a:ext cx="321722" cy="100811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sp>
        <p:nvSpPr>
          <p:cNvPr id="22530" name="AutoShape 2" descr="https://ozon-st.cdn.ngenix.net/multimedia/10236017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2532" name="AutoShape 4" descr="https://ozon-st.cdn.ngenix.net/multimedia/10236017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8" name="Picture 10" descr="https://klimbim2014.files.wordpress.com/2016/09/ivan-tourguenie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63" y="1204103"/>
            <a:ext cx="808605" cy="108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/>
              <a:t>Тема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92125"/>
            <a:ext cx="3358977" cy="2154436"/>
          </a:xfrm>
        </p:spPr>
        <p:txBody>
          <a:bodyPr/>
          <a:lstStyle/>
          <a:p>
            <a:pPr algn="ctr" fontAlgn="base"/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4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. Тема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ностальгии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 fontAlgn="base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Вся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повесть проникнута ностальгическим настроением главного героя, который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 fontAlgn="base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живет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воспоминаниями о том времени, когда он был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 fontAlgn="base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молод  и влюблен.</a:t>
            </a: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2" descr="http://i.mycdn.me/i?r=AEF0PjOBfKSCKs0AX-NHBglGB0pVh81wQ6K63f7IaRnVyY0l2nydnWQKHKxgEO9WzQv1mlnaSyqVjMB2lx4krHYT&amp;fn=external_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559" y="974353"/>
            <a:ext cx="2058397" cy="131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09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</p:spPr>
        <p:txBody>
          <a:bodyPr/>
          <a:lstStyle/>
          <a:p>
            <a:pPr algn="ctr"/>
            <a:r>
              <a:rPr lang="ru-RU" dirty="0" smtClean="0"/>
              <a:t>ПРОБЛЕМАТИКА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5544616" cy="2462213"/>
          </a:xfrm>
        </p:spPr>
        <p:txBody>
          <a:bodyPr/>
          <a:lstStyle/>
          <a:p>
            <a:pPr fontAlgn="base"/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     1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. Проблема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нравственного выбора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Герой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не знает, как правильно поступить: стоит ли брать на себя ответственность за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столь юное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 обиженное судьбой создание? Готов ли он распрощаться с холостой жизнью и привязать себя к одной единственной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женщине?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     2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. Проблемы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чувства и долга. </a:t>
            </a:r>
            <a:endParaRPr lang="ru-RU" sz="1600" b="1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Ася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любит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Н.Н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., но после его колебаний и упреков понимает, что он не уверен в своих чувствах. Долг чести повелевает ей уехать и больше не встречаться с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ним.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50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</p:spPr>
        <p:txBody>
          <a:bodyPr/>
          <a:lstStyle/>
          <a:p>
            <a:pPr algn="ctr"/>
            <a:r>
              <a:rPr lang="ru-RU" dirty="0" smtClean="0"/>
              <a:t>ПРОБЛЕМАТИКА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72608" cy="2769989"/>
          </a:xfrm>
        </p:spPr>
        <p:txBody>
          <a:bodyPr/>
          <a:lstStyle/>
          <a:p>
            <a:pPr fontAlgn="base"/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     3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. Проблема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переходного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возраста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Асе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на момент описываемых событий всего 17 лет, она еще не сформировалась как личность, поэтому ее поведение столь непредсказуемо и эксцентрично. Брату очень тяжело с ней обходиться, ведь он еще не имеет опыта на родительском поприще.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     4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. Проблема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трусости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. Н.Н. боится серьезных чувств, поэтому не говорит того самого заветного слова, что ждала Ася.</a:t>
            </a:r>
          </a:p>
          <a:p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96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ОСНОВНАЯ МЫСЛЬ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5400600" cy="2492990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История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главной героини – трагедия наивных первых чувств, когда юный мечтательный человек впервые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сталкивается </a:t>
            </a: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с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жестокими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реалиями  жизни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Выводы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от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этого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столкновения -</a:t>
            </a: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главная мысль 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повести «Ася».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Девушка прошла через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испытание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любовью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но  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нем разбились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многие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ее иллюзии. 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607" y="1262384"/>
            <a:ext cx="1656184" cy="165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46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ГЛАВНЫЕ ГЕРОИ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4680520" cy="2462213"/>
          </a:xfrm>
        </p:spPr>
        <p:txBody>
          <a:bodyPr/>
          <a:lstStyle/>
          <a:p>
            <a:pPr algn="l"/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     Ася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(Анна Гагина)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— типичная «тургеневская барышня»: она диковатая, но тонко чувствующая девушка, которая способна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настоящую любовь,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не приемлет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трусости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 слабости характера. Так ее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описал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брат: «Самолюбие развилось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ней сильно, недоверчивость тоже;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дурные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привычки укоренялись, простота исчезла. Она хотела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заставить целый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мир забыть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ее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происхождение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…»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218" name="Picture 2" descr="https://100urokov.ru/images/literature/8klass/7urok/As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217" y="902345"/>
            <a:ext cx="147157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68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8183" y="680192"/>
            <a:ext cx="3168352" cy="2098717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Наблюдения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и выводы </a:t>
            </a:r>
            <a:endParaRPr lang="ru-RU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характере и поступках Аси позволят нам подойти к понятию литературного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типа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(обобщённого образа)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"тургеневской"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девушки.</a:t>
            </a:r>
          </a:p>
        </p:txBody>
      </p:sp>
      <p:pic>
        <p:nvPicPr>
          <p:cNvPr id="5122" name="Picture 2" descr="C:\Users\USER\Desktop\Новая папка\104336581_4610804007_1efa0b05a9_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552" y="1908723"/>
            <a:ext cx="1008112" cy="114091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663" y="686321"/>
            <a:ext cx="909638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309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8683" y="2342505"/>
            <a:ext cx="5462108" cy="790667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algn="ctr">
              <a:buNone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же автор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миловидную,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грациозную Анну упорно называет Асей ? </a:t>
            </a:r>
          </a:p>
          <a:p>
            <a:pPr algn="ctr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Когда же происходит рождение заново? </a:t>
            </a:r>
          </a:p>
        </p:txBody>
      </p:sp>
      <p:sp>
        <p:nvSpPr>
          <p:cNvPr id="7" name="Овал 6"/>
          <p:cNvSpPr/>
          <p:nvPr/>
        </p:nvSpPr>
        <p:spPr>
          <a:xfrm>
            <a:off x="256180" y="614313"/>
            <a:ext cx="1908227" cy="11977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236415" y="1046361"/>
            <a:ext cx="1872208" cy="122413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6215" y="830337"/>
            <a:ext cx="1584176" cy="790667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Анна –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грация,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миловидность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92399" y="1118369"/>
            <a:ext cx="2265790" cy="1036888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Ася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(от Анастасия) – рождённая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заново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Новая папка\126860627_u3rtBOcFo1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121" y="686321"/>
            <a:ext cx="1376669" cy="1512168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2008" y="70187"/>
            <a:ext cx="55487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КАКОЕ НАСТОЯЩЕЕ ИМЯ ГЕРОИНИ?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01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20191" y="542305"/>
            <a:ext cx="2509504" cy="2631490"/>
          </a:xfrm>
        </p:spPr>
        <p:txBody>
          <a:bodyPr/>
          <a:lstStyle/>
          <a:p>
            <a:pPr algn="ctr"/>
            <a:r>
              <a:rPr lang="ru-RU" sz="1900" i="0" dirty="0" smtClean="0"/>
              <a:t>     Писатель  </a:t>
            </a:r>
            <a:r>
              <a:rPr lang="ru-RU" sz="1900" i="0" dirty="0"/>
              <a:t>хочет </a:t>
            </a:r>
            <a:r>
              <a:rPr lang="ru-RU" sz="1900" i="0" dirty="0" smtClean="0"/>
              <a:t>подчеркнуть именно </a:t>
            </a:r>
            <a:r>
              <a:rPr lang="ru-RU" sz="1900" i="0" dirty="0"/>
              <a:t>двойственность, изменение характера </a:t>
            </a:r>
            <a:endParaRPr lang="ru-RU" sz="1900" i="0" dirty="0" smtClean="0"/>
          </a:p>
          <a:p>
            <a:pPr algn="ctr"/>
            <a:r>
              <a:rPr lang="ru-RU" sz="1900" i="0" dirty="0" smtClean="0"/>
              <a:t>из-за </a:t>
            </a:r>
            <a:r>
              <a:rPr lang="ru-RU" sz="1900" i="0" dirty="0"/>
              <a:t>появления любви </a:t>
            </a:r>
            <a:endParaRPr lang="ru-RU" sz="1900" i="0" dirty="0" smtClean="0"/>
          </a:p>
          <a:p>
            <a:pPr algn="ctr"/>
            <a:r>
              <a:rPr lang="ru-RU" sz="1900" i="0" dirty="0" smtClean="0"/>
              <a:t>в </a:t>
            </a:r>
            <a:r>
              <a:rPr lang="ru-RU" sz="1900" i="0" dirty="0"/>
              <a:t>жизни героини, </a:t>
            </a:r>
            <a:endParaRPr lang="ru-RU" sz="1900" i="0" dirty="0" smtClean="0"/>
          </a:p>
          <a:p>
            <a:pPr algn="ctr"/>
            <a:r>
              <a:rPr lang="ru-RU" sz="1900" i="0" dirty="0" smtClean="0"/>
              <a:t>ее </a:t>
            </a:r>
            <a:r>
              <a:rPr lang="ru-RU" sz="1900" i="0" dirty="0"/>
              <a:t>духовное </a:t>
            </a:r>
            <a:r>
              <a:rPr lang="ru-RU" sz="1900" i="0" dirty="0" smtClean="0"/>
              <a:t>"перерождение".</a:t>
            </a:r>
            <a:endParaRPr lang="ru-RU" sz="19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387" y="614313"/>
            <a:ext cx="926292" cy="114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720" y="1865888"/>
            <a:ext cx="878170" cy="113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7" y="1865888"/>
            <a:ext cx="949678" cy="114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1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183" y="110257"/>
            <a:ext cx="5455196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АСЯ 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ПРЕДСТАВЛЕНИИ АВТОРА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3" y="614313"/>
            <a:ext cx="5472608" cy="2267994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lnSpc>
                <a:spcPct val="90000"/>
              </a:lnSpc>
            </a:pPr>
            <a:r>
              <a:rPr lang="ru-RU" alt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«Что </a:t>
            </a:r>
            <a:r>
              <a:rPr lang="ru-RU" alt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за хамелеон эта девушка!»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«.. </a:t>
            </a:r>
            <a:r>
              <a:rPr lang="ru-RU" alt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По всему было видно, что она с детства не была в женских руках и воспитание получила </a:t>
            </a:r>
            <a:r>
              <a:rPr lang="ru-RU" altLang="ru-RU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страннное</a:t>
            </a:r>
            <a:r>
              <a:rPr lang="ru-RU" alt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ru-RU" alt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По природе стыдливая и робкая, она досадовала на свою застенчивость, и с досады старалась быть развязной и смелой, что ей всегда удавалось… Самолюбивая до крайности, она привлекала меня</a:t>
            </a:r>
            <a:r>
              <a:rPr lang="ru-RU" alt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…»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Ася бы не уехала, если бы в ней была хоть тень кокетства…Она не могла вынести того, что всякая другая смогла </a:t>
            </a:r>
            <a:r>
              <a:rPr lang="ru-RU" alt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бы».</a:t>
            </a:r>
            <a:endParaRPr lang="ru-RU" alt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92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00"/>
    </mc:Choice>
    <mc:Fallback xmlns="">
      <p:transition spd="slow" advTm="54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АСЯ В ПРЕДСТАВЛЕНИИ ГАГИНА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4" y="614313"/>
            <a:ext cx="3960439" cy="2415727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latin typeface="Times New Roman" pitchFamily="18" charset="0"/>
              </a:rPr>
              <a:t>    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«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 надо хорошенько знать, чтобы о ней судить, у ней сердце доброе, но голова бедовая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Трудно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ней сладить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1600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«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дразните 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Вы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 не знаете: она, пожалуй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ещё 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башню взберётся….беда, если она кого полюбит!»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«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она глубоко чувствует и с какой невероятной силой в ней эти чувства..»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«</a:t>
            </a:r>
            <a:r>
              <a:rPr lang="ru-RU" alt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Асе нужен герой, необыкновенные человек- или живописный пастух в горном ущелье».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557" y="994897"/>
            <a:ext cx="1477233" cy="127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66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00"/>
    </mc:Choice>
    <mc:Fallback xmlns="">
      <p:transition spd="slow" advTm="54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Новая папка\a_160613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08623" y="830337"/>
            <a:ext cx="136815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8183" y="542305"/>
            <a:ext cx="3888432" cy="2514215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Имя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тесно связано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поэтическим и возвышенным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чувством любви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Тургенева всё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движениях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сердца, 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юношеских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устремлениях, словом – 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кипении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«юной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свежей»».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62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72608" cy="2462213"/>
          </a:xfrm>
        </p:spPr>
        <p:txBody>
          <a:bodyPr/>
          <a:lstStyle/>
          <a:p>
            <a:r>
              <a:rPr lang="ru-RU" sz="1600" i="0" dirty="0" smtClean="0"/>
              <a:t>     В </a:t>
            </a:r>
            <a:r>
              <a:rPr lang="ru-RU" sz="1600" i="0" dirty="0"/>
              <a:t>финале книги мы прощаемся </a:t>
            </a:r>
            <a:endParaRPr lang="ru-RU" sz="1600" i="0" dirty="0" smtClean="0"/>
          </a:p>
          <a:p>
            <a:r>
              <a:rPr lang="ru-RU" sz="1600" i="0" dirty="0" smtClean="0"/>
              <a:t>с </a:t>
            </a:r>
            <a:r>
              <a:rPr lang="ru-RU" sz="1600" i="0" dirty="0"/>
              <a:t>Асей-ребенком и знакомимся с Анной </a:t>
            </a:r>
            <a:endParaRPr lang="ru-RU" sz="1600" i="0" dirty="0" smtClean="0"/>
          </a:p>
          <a:p>
            <a:r>
              <a:rPr lang="ru-RU" sz="1600" i="0" dirty="0" smtClean="0"/>
              <a:t>Гагиной </a:t>
            </a:r>
            <a:r>
              <a:rPr lang="ru-RU" sz="1600" i="0" dirty="0"/>
              <a:t>– искренней, сильной и знающей </a:t>
            </a:r>
            <a:endParaRPr lang="ru-RU" sz="1600" i="0" dirty="0" smtClean="0"/>
          </a:p>
          <a:p>
            <a:r>
              <a:rPr lang="ru-RU" sz="1600" i="0" dirty="0" smtClean="0"/>
              <a:t>себе </a:t>
            </a:r>
            <a:r>
              <a:rPr lang="ru-RU" sz="1600" i="0" dirty="0"/>
              <a:t>цену женщиной, которая не согласна </a:t>
            </a:r>
            <a:endParaRPr lang="ru-RU" sz="1600" i="0" dirty="0" smtClean="0"/>
          </a:p>
          <a:p>
            <a:r>
              <a:rPr lang="ru-RU" sz="1600" i="0" dirty="0" smtClean="0"/>
              <a:t>на </a:t>
            </a:r>
            <a:r>
              <a:rPr lang="ru-RU" sz="1600" i="0" dirty="0"/>
              <a:t>компромиссы: когда Н.Н. побоялся </a:t>
            </a:r>
            <a:endParaRPr lang="ru-RU" sz="1600" i="0" dirty="0" smtClean="0"/>
          </a:p>
          <a:p>
            <a:r>
              <a:rPr lang="ru-RU" sz="1600" i="0" dirty="0" smtClean="0"/>
              <a:t>отдаться </a:t>
            </a:r>
            <a:r>
              <a:rPr lang="ru-RU" sz="1600" i="0" dirty="0"/>
              <a:t>чувству полностью и сразу </a:t>
            </a:r>
            <a:endParaRPr lang="ru-RU" sz="1600" i="0" dirty="0" smtClean="0"/>
          </a:p>
          <a:p>
            <a:r>
              <a:rPr lang="ru-RU" sz="1600" i="0" dirty="0" smtClean="0"/>
              <a:t>признать </a:t>
            </a:r>
            <a:r>
              <a:rPr lang="ru-RU" sz="1600" i="0" dirty="0"/>
              <a:t>его, она, превозмогая боль, навсегда покинула его. Но в память о светлой поре детства, когда Анна еще была Асей, писатель называет свой труд этим уменьшительно-ласкательным именем.</a:t>
            </a:r>
            <a:endParaRPr lang="ru-RU" sz="16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639" y="686321"/>
            <a:ext cx="125669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62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5" y="102424"/>
            <a:ext cx="5760640" cy="630942"/>
          </a:xfrm>
        </p:spPr>
        <p:txBody>
          <a:bodyPr/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Крылья у меня выросли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 лететь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некуда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5544616" cy="2462213"/>
          </a:xfrm>
        </p:spPr>
        <p:txBody>
          <a:bodyPr/>
          <a:lstStyle/>
          <a:p>
            <a:r>
              <a:rPr lang="ru-RU" sz="1600" i="0" dirty="0" smtClean="0"/>
              <a:t>     Данное </a:t>
            </a:r>
            <a:r>
              <a:rPr lang="ru-RU" sz="1600" i="0" dirty="0"/>
              <a:t>высказывание образное. В этих словах, произнесенных </a:t>
            </a:r>
            <a:r>
              <a:rPr lang="ru-RU" sz="1600" i="0" dirty="0" smtClean="0"/>
              <a:t>Асей, </a:t>
            </a:r>
            <a:r>
              <a:rPr lang="ru-RU" sz="1600" i="0" dirty="0"/>
              <a:t>подчеркивается напрасность</a:t>
            </a:r>
          </a:p>
          <a:p>
            <a:r>
              <a:rPr lang="ru-RU" sz="1600" i="0" dirty="0" smtClean="0"/>
              <a:t>возникшего </a:t>
            </a:r>
            <a:r>
              <a:rPr lang="ru-RU" sz="1600" i="0" dirty="0"/>
              <a:t>в сердце девушки чувства. Асины крылья - это любовь, чувство, которому под силу изменить долю, противостоять устоявшимся традициям общества. </a:t>
            </a:r>
            <a:r>
              <a:rPr lang="ru-RU" sz="1600" i="0" dirty="0" smtClean="0"/>
              <a:t>Душа  Аси жаждет </a:t>
            </a:r>
            <a:r>
              <a:rPr lang="ru-RU" sz="1600" i="0" dirty="0"/>
              <a:t>перемен, порывается к действиям, пытается наполнить жизнь смыслом, содержанием, но натыкается на стену непонимания, холодной отстраненности и нерешительности ее избранника, поэтому лететь ей и некуда.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183" y="758329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23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5472608" cy="2492990"/>
          </a:xfrm>
        </p:spPr>
        <p:txBody>
          <a:bodyPr/>
          <a:lstStyle/>
          <a:p>
            <a:r>
              <a:rPr lang="ru-RU" b="1" i="0" dirty="0" smtClean="0"/>
              <a:t>      </a:t>
            </a:r>
            <a:r>
              <a:rPr lang="ru-RU" sz="1800" b="1" i="0" dirty="0" smtClean="0"/>
              <a:t>Н.Н</a:t>
            </a:r>
            <a:r>
              <a:rPr lang="ru-RU" sz="1800" b="1" i="0" dirty="0"/>
              <a:t>.</a:t>
            </a:r>
            <a:r>
              <a:rPr lang="ru-RU" sz="1800" i="0" dirty="0"/>
              <a:t> – </a:t>
            </a:r>
            <a:r>
              <a:rPr lang="ru-RU" sz="1800" i="0" dirty="0" smtClean="0"/>
              <a:t> </a:t>
            </a:r>
            <a:r>
              <a:rPr lang="ru-RU" sz="1800" i="0" dirty="0"/>
              <a:t>Он предстает перед нами </a:t>
            </a:r>
            <a:endParaRPr lang="ru-RU" sz="1800" i="0" dirty="0" smtClean="0"/>
          </a:p>
          <a:p>
            <a:r>
              <a:rPr lang="ru-RU" sz="1800" i="0" dirty="0" smtClean="0"/>
              <a:t>эгоистичным </a:t>
            </a:r>
            <a:r>
              <a:rPr lang="ru-RU" sz="1800" i="0" dirty="0"/>
              <a:t>и праздным богатым </a:t>
            </a:r>
            <a:endParaRPr lang="ru-RU" sz="1800" i="0" dirty="0" smtClean="0"/>
          </a:p>
          <a:p>
            <a:r>
              <a:rPr lang="ru-RU" sz="1800" i="0" dirty="0" smtClean="0"/>
              <a:t>юношей</a:t>
            </a:r>
            <a:r>
              <a:rPr lang="ru-RU" sz="1800" i="0" dirty="0"/>
              <a:t>, который от нечего </a:t>
            </a:r>
            <a:r>
              <a:rPr lang="ru-RU" sz="1800" i="0" dirty="0" smtClean="0"/>
              <a:t>делать </a:t>
            </a:r>
          </a:p>
          <a:p>
            <a:r>
              <a:rPr lang="ru-RU" sz="1800" i="0" dirty="0" smtClean="0"/>
              <a:t>путешествует</a:t>
            </a:r>
            <a:r>
              <a:rPr lang="ru-RU" sz="1800" i="0" dirty="0"/>
              <a:t>. Он </a:t>
            </a:r>
            <a:r>
              <a:rPr lang="ru-RU" sz="1800" i="0" dirty="0" smtClean="0"/>
              <a:t>одинок и </a:t>
            </a:r>
            <a:r>
              <a:rPr lang="ru-RU" sz="1800" i="0" dirty="0"/>
              <a:t>боится </a:t>
            </a:r>
            <a:endParaRPr lang="ru-RU" sz="1800" i="0" dirty="0" smtClean="0"/>
          </a:p>
          <a:p>
            <a:r>
              <a:rPr lang="ru-RU" sz="1800" i="0" dirty="0" smtClean="0"/>
              <a:t>своего одиночества. Нельзя </a:t>
            </a:r>
            <a:r>
              <a:rPr lang="ru-RU" sz="1800" i="0" dirty="0"/>
              <a:t>не </a:t>
            </a:r>
            <a:endParaRPr lang="ru-RU" sz="1800" i="0" dirty="0" smtClean="0"/>
          </a:p>
          <a:p>
            <a:r>
              <a:rPr lang="ru-RU" sz="1800" i="0" dirty="0" smtClean="0"/>
              <a:t>отметить </a:t>
            </a:r>
            <a:r>
              <a:rPr lang="ru-RU" sz="1800" i="0" dirty="0"/>
              <a:t>его впечатлительность: </a:t>
            </a:r>
            <a:endParaRPr lang="ru-RU" sz="1800" i="0" dirty="0" smtClean="0"/>
          </a:p>
          <a:p>
            <a:r>
              <a:rPr lang="ru-RU" sz="1800" i="0" dirty="0" smtClean="0"/>
              <a:t>думы </a:t>
            </a:r>
            <a:r>
              <a:rPr lang="ru-RU" sz="1800" i="0" dirty="0"/>
              <a:t>о родине </a:t>
            </a:r>
            <a:r>
              <a:rPr lang="ru-RU" sz="1800" i="0" dirty="0" smtClean="0"/>
              <a:t>его </a:t>
            </a:r>
            <a:r>
              <a:rPr lang="ru-RU" sz="1800" i="0" dirty="0"/>
              <a:t>рассердили, </a:t>
            </a:r>
            <a:endParaRPr lang="ru-RU" sz="1800" i="0" dirty="0" smtClean="0"/>
          </a:p>
          <a:p>
            <a:r>
              <a:rPr lang="ru-RU" sz="1800" i="0" dirty="0" smtClean="0"/>
              <a:t>встреча </a:t>
            </a:r>
            <a:r>
              <a:rPr lang="ru-RU" sz="1800" i="0" dirty="0"/>
              <a:t>с Анной заставила его </a:t>
            </a:r>
            <a:endParaRPr lang="ru-RU" sz="1800" i="0" dirty="0" smtClean="0"/>
          </a:p>
          <a:p>
            <a:r>
              <a:rPr lang="ru-RU" sz="1800" i="0" dirty="0" smtClean="0"/>
              <a:t>почувствовать </a:t>
            </a:r>
            <a:r>
              <a:rPr lang="ru-RU" sz="1800" i="0" dirty="0"/>
              <a:t>себя счастливым. </a:t>
            </a:r>
            <a:endParaRPr lang="ru-RU" sz="1800" dirty="0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ГЛАВНЫЕ ГЕРОИ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15" y="758329"/>
            <a:ext cx="151216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277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8182" y="542305"/>
            <a:ext cx="4320481" cy="2877711"/>
          </a:xfrm>
        </p:spPr>
        <p:txBody>
          <a:bodyPr/>
          <a:lstStyle/>
          <a:p>
            <a:r>
              <a:rPr lang="ru-RU" sz="1800" i="0" dirty="0" smtClean="0"/>
              <a:t>     </a:t>
            </a:r>
            <a:r>
              <a:rPr lang="ru-RU" sz="1700" i="0" dirty="0" smtClean="0"/>
              <a:t>Он образован </a:t>
            </a:r>
            <a:r>
              <a:rPr lang="ru-RU" sz="1700" i="0" dirty="0"/>
              <a:t>и знатен, живет «как </a:t>
            </a:r>
            <a:endParaRPr lang="ru-RU" sz="1700" i="0" dirty="0" smtClean="0"/>
          </a:p>
          <a:p>
            <a:r>
              <a:rPr lang="ru-RU" sz="1700" i="0" dirty="0" smtClean="0"/>
              <a:t>хочется</a:t>
            </a:r>
            <a:r>
              <a:rPr lang="ru-RU" sz="1700" i="0" dirty="0"/>
              <a:t>», и ему присуще непостоянство. Разбирается в искусстве, любит </a:t>
            </a:r>
            <a:endParaRPr lang="ru-RU" sz="1700" i="0" dirty="0" smtClean="0"/>
          </a:p>
          <a:p>
            <a:r>
              <a:rPr lang="ru-RU" sz="1700" i="0" dirty="0" smtClean="0"/>
              <a:t>природу, но </a:t>
            </a:r>
            <a:r>
              <a:rPr lang="ru-RU" sz="1700" i="0" dirty="0"/>
              <a:t>не может найти </a:t>
            </a:r>
            <a:endParaRPr lang="ru-RU" sz="1700" i="0" dirty="0" smtClean="0"/>
          </a:p>
          <a:p>
            <a:r>
              <a:rPr lang="ru-RU" sz="1700" i="0" dirty="0" smtClean="0"/>
              <a:t>применения </a:t>
            </a:r>
            <a:r>
              <a:rPr lang="ru-RU" sz="1700" i="0" dirty="0"/>
              <a:t>своим </a:t>
            </a:r>
            <a:r>
              <a:rPr lang="ru-RU" sz="1700" i="0" dirty="0" smtClean="0"/>
              <a:t>знаниям </a:t>
            </a:r>
            <a:r>
              <a:rPr lang="ru-RU" sz="1700" i="0" dirty="0"/>
              <a:t>и чувствам. Он любит анализировать людей умом, </a:t>
            </a:r>
            <a:endParaRPr lang="ru-RU" sz="1700" i="0" dirty="0" smtClean="0"/>
          </a:p>
          <a:p>
            <a:r>
              <a:rPr lang="ru-RU" sz="1700" i="0" dirty="0" smtClean="0"/>
              <a:t>но </a:t>
            </a:r>
            <a:r>
              <a:rPr lang="ru-RU" sz="1700" i="0" dirty="0"/>
              <a:t>не чувствует их </a:t>
            </a:r>
            <a:r>
              <a:rPr lang="ru-RU" sz="1700" i="0" dirty="0" smtClean="0"/>
              <a:t>сердцем. </a:t>
            </a:r>
            <a:r>
              <a:rPr lang="ru-RU" sz="1700" i="0" dirty="0"/>
              <a:t>Любовь </a:t>
            </a:r>
            <a:endParaRPr lang="ru-RU" sz="1700" i="0" dirty="0" smtClean="0"/>
          </a:p>
          <a:p>
            <a:r>
              <a:rPr lang="ru-RU" sz="1700" i="0" dirty="0" smtClean="0"/>
              <a:t>к </a:t>
            </a:r>
            <a:r>
              <a:rPr lang="ru-RU" sz="1700" i="0" dirty="0"/>
              <a:t>ней раскрыла в нем не самые </a:t>
            </a:r>
            <a:endParaRPr lang="ru-RU" sz="1700" i="0" dirty="0" smtClean="0"/>
          </a:p>
          <a:p>
            <a:r>
              <a:rPr lang="ru-RU" sz="1700" i="0" dirty="0" smtClean="0"/>
              <a:t>лучшие </a:t>
            </a:r>
            <a:r>
              <a:rPr lang="ru-RU" sz="1700" i="0" dirty="0"/>
              <a:t>качества: трусость, нерешительность, себялюбие.</a:t>
            </a:r>
          </a:p>
          <a:p>
            <a:endParaRPr lang="ru-RU" sz="1600" dirty="0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ГЛАВНЫЕ ГЕРОИ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7" name="Picture 2" descr="http://m.kino-teatr.ru/movie/kadr/305/1548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31" y="1059585"/>
            <a:ext cx="1388693" cy="157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24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70175"/>
            <a:ext cx="3888432" cy="2462213"/>
          </a:xfrm>
        </p:spPr>
        <p:txBody>
          <a:bodyPr/>
          <a:lstStyle/>
          <a:p>
            <a:r>
              <a:rPr lang="ru-RU" sz="1600" i="0" dirty="0" smtClean="0"/>
              <a:t>      Почему </a:t>
            </a:r>
            <a:r>
              <a:rPr lang="ru-RU" sz="1600" i="0" dirty="0"/>
              <a:t>Тургенев </a:t>
            </a:r>
            <a:r>
              <a:rPr lang="ru-RU" sz="1600" i="0" dirty="0" smtClean="0"/>
              <a:t>отказывает герою </a:t>
            </a:r>
            <a:r>
              <a:rPr lang="ru-RU" sz="1600" i="0" dirty="0"/>
              <a:t>в имени? Что вы можете </a:t>
            </a:r>
            <a:r>
              <a:rPr lang="ru-RU" sz="1600" i="0" dirty="0" smtClean="0"/>
              <a:t>о </a:t>
            </a:r>
            <a:r>
              <a:rPr lang="ru-RU" sz="1600" i="0" dirty="0"/>
              <a:t>нем </a:t>
            </a:r>
            <a:r>
              <a:rPr lang="ru-RU" sz="1600" i="0" dirty="0" smtClean="0"/>
              <a:t>сказать</a:t>
            </a:r>
            <a:r>
              <a:rPr lang="ru-RU" sz="1600" i="0" dirty="0"/>
              <a:t>? </a:t>
            </a:r>
            <a:r>
              <a:rPr lang="ru-RU" sz="1600" i="0" dirty="0" smtClean="0"/>
              <a:t>Перед нами человек</a:t>
            </a:r>
            <a:r>
              <a:rPr lang="ru-RU" sz="1600" i="0" dirty="0"/>
              <a:t>, переживший несчастную любовь. </a:t>
            </a:r>
            <a:r>
              <a:rPr lang="ru-RU" sz="1600" i="0" dirty="0" smtClean="0"/>
              <a:t>Но </a:t>
            </a:r>
            <a:r>
              <a:rPr lang="ru-RU" sz="1600" i="0" dirty="0"/>
              <a:t>Тургенев дает почувствовать читателю, </a:t>
            </a:r>
            <a:r>
              <a:rPr lang="ru-RU" sz="1600" i="0" dirty="0" smtClean="0"/>
              <a:t>что это </a:t>
            </a:r>
            <a:r>
              <a:rPr lang="ru-RU" sz="1600" i="0" dirty="0"/>
              <a:t>не главное. А делает он это с помощью иронии («поражен в сердце», «жестоко меня уязвила», «краснощекий лейтенант»). Очевидно, любовь была </a:t>
            </a:r>
            <a:endParaRPr lang="ru-RU" sz="1600" i="0" dirty="0" smtClean="0"/>
          </a:p>
          <a:p>
            <a:r>
              <a:rPr lang="ru-RU" sz="1600" i="0" dirty="0" smtClean="0"/>
              <a:t>не </a:t>
            </a:r>
            <a:r>
              <a:rPr lang="ru-RU" sz="1600" i="0" dirty="0"/>
              <a:t>настоящая.</a:t>
            </a:r>
            <a:endParaRPr lang="ru-RU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672" y="902345"/>
            <a:ext cx="1612119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60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2" y="542305"/>
            <a:ext cx="5184577" cy="2616101"/>
          </a:xfrm>
        </p:spPr>
        <p:txBody>
          <a:bodyPr/>
          <a:lstStyle/>
          <a:p>
            <a:r>
              <a:rPr lang="ru-RU" sz="1600" b="1" i="0" dirty="0" smtClean="0"/>
              <a:t>     </a:t>
            </a:r>
            <a:r>
              <a:rPr lang="ru-RU" sz="1700" b="1" i="0" dirty="0" smtClean="0"/>
              <a:t>Гагин</a:t>
            </a:r>
            <a:r>
              <a:rPr lang="ru-RU" sz="1700" i="0" dirty="0"/>
              <a:t> – старший брат Анны, который </a:t>
            </a:r>
            <a:endParaRPr lang="ru-RU" sz="1700" i="0" dirty="0" smtClean="0"/>
          </a:p>
          <a:p>
            <a:r>
              <a:rPr lang="ru-RU" sz="1700" i="0" dirty="0" smtClean="0"/>
              <a:t>о </a:t>
            </a:r>
            <a:r>
              <a:rPr lang="ru-RU" sz="1700" i="0" dirty="0"/>
              <a:t>ней заботится. Вот так о нем пишет </a:t>
            </a:r>
            <a:endParaRPr lang="ru-RU" sz="1700" i="0" dirty="0" smtClean="0"/>
          </a:p>
          <a:p>
            <a:r>
              <a:rPr lang="ru-RU" sz="1700" i="0" dirty="0" smtClean="0"/>
              <a:t>автор</a:t>
            </a:r>
            <a:r>
              <a:rPr lang="ru-RU" sz="1700" i="0" dirty="0"/>
              <a:t>: «Это была прямо русская душа, </a:t>
            </a:r>
            <a:endParaRPr lang="ru-RU" sz="1700" i="0" dirty="0" smtClean="0"/>
          </a:p>
          <a:p>
            <a:r>
              <a:rPr lang="ru-RU" sz="1700" i="0" dirty="0" smtClean="0"/>
              <a:t>правдивая</a:t>
            </a:r>
            <a:r>
              <a:rPr lang="ru-RU" sz="1700" i="0" dirty="0"/>
              <a:t>, честная, простая, но, </a:t>
            </a:r>
            <a:endParaRPr lang="ru-RU" sz="1700" i="0" dirty="0" smtClean="0"/>
          </a:p>
          <a:p>
            <a:r>
              <a:rPr lang="ru-RU" sz="1700" i="0" dirty="0" smtClean="0"/>
              <a:t>к </a:t>
            </a:r>
            <a:r>
              <a:rPr lang="ru-RU" sz="1700" i="0" dirty="0"/>
              <a:t>сожалению, немного вялая, без </a:t>
            </a:r>
            <a:endParaRPr lang="ru-RU" sz="1700" i="0" dirty="0" smtClean="0"/>
          </a:p>
          <a:p>
            <a:r>
              <a:rPr lang="ru-RU" sz="1700" i="0" dirty="0" smtClean="0"/>
              <a:t>цепкости </a:t>
            </a:r>
            <a:r>
              <a:rPr lang="ru-RU" sz="1700" i="0" dirty="0"/>
              <a:t>и внутреннего жара. </a:t>
            </a:r>
            <a:endParaRPr lang="ru-RU" sz="1700" i="0" dirty="0" smtClean="0"/>
          </a:p>
          <a:p>
            <a:r>
              <a:rPr lang="ru-RU" sz="1700" i="0" dirty="0" smtClean="0"/>
              <a:t>     Молодость </a:t>
            </a:r>
            <a:r>
              <a:rPr lang="ru-RU" sz="1700" i="0" dirty="0"/>
              <a:t>не кипела в нем </a:t>
            </a:r>
            <a:r>
              <a:rPr lang="ru-RU" sz="1700" i="0" dirty="0" smtClean="0"/>
              <a:t>ключом. </a:t>
            </a:r>
          </a:p>
          <a:p>
            <a:r>
              <a:rPr lang="ru-RU" sz="1700" i="0" dirty="0" smtClean="0"/>
              <a:t>Он </a:t>
            </a:r>
            <a:r>
              <a:rPr lang="ru-RU" sz="1700" i="0" dirty="0"/>
              <a:t>был </a:t>
            </a:r>
            <a:r>
              <a:rPr lang="ru-RU" sz="1700" i="0" dirty="0" smtClean="0"/>
              <a:t>очень мил </a:t>
            </a:r>
            <a:r>
              <a:rPr lang="ru-RU" sz="1700" i="0" dirty="0"/>
              <a:t>и умен, но я не мог </a:t>
            </a:r>
            <a:endParaRPr lang="ru-RU" sz="1700" i="0" dirty="0" smtClean="0"/>
          </a:p>
          <a:p>
            <a:r>
              <a:rPr lang="ru-RU" sz="1700" i="0" dirty="0" smtClean="0"/>
              <a:t>себе </a:t>
            </a:r>
            <a:r>
              <a:rPr lang="ru-RU" sz="1700" i="0" dirty="0"/>
              <a:t>представить, </a:t>
            </a:r>
            <a:r>
              <a:rPr lang="ru-RU" sz="1700" i="0" dirty="0" smtClean="0"/>
              <a:t>что </a:t>
            </a:r>
            <a:r>
              <a:rPr lang="ru-RU" sz="1700" i="0" dirty="0"/>
              <a:t>с ним станется, </a:t>
            </a:r>
            <a:endParaRPr lang="ru-RU" sz="1700" i="0" dirty="0" smtClean="0"/>
          </a:p>
          <a:p>
            <a:r>
              <a:rPr lang="ru-RU" sz="1700" i="0" dirty="0" smtClean="0"/>
              <a:t>как </a:t>
            </a:r>
            <a:r>
              <a:rPr lang="ru-RU" sz="1700" i="0" dirty="0"/>
              <a:t>только он возмужает». </a:t>
            </a:r>
            <a:endParaRPr lang="ru-RU" sz="17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ГЛАВНЫЕ ГЕРОИ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639" y="758329"/>
            <a:ext cx="122413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661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4104456" cy="2462213"/>
          </a:xfrm>
        </p:spPr>
        <p:txBody>
          <a:bodyPr/>
          <a:lstStyle/>
          <a:p>
            <a:r>
              <a:rPr lang="ru-RU" i="0" dirty="0" smtClean="0"/>
              <a:t>      </a:t>
            </a:r>
            <a:r>
              <a:rPr lang="ru-RU" sz="1600" i="0" dirty="0" smtClean="0"/>
              <a:t>Гагин </a:t>
            </a:r>
            <a:r>
              <a:rPr lang="ru-RU" sz="1600" i="0" dirty="0"/>
              <a:t>очень добр и отзывчив. Почитал </a:t>
            </a:r>
            <a:endParaRPr lang="ru-RU" sz="1600" i="0" dirty="0" smtClean="0"/>
          </a:p>
          <a:p>
            <a:r>
              <a:rPr lang="ru-RU" sz="1600" i="0" dirty="0" smtClean="0"/>
              <a:t>и </a:t>
            </a:r>
            <a:r>
              <a:rPr lang="ru-RU" sz="1600" i="0" dirty="0"/>
              <a:t>уважал семью, ведь последнюю волю отца он выполнил честно, а сестру полюбил, как родную. Ему очень дорога Анна, поэтому он жертвует дружбой </a:t>
            </a:r>
            <a:endParaRPr lang="ru-RU" sz="1600" i="0" dirty="0" smtClean="0"/>
          </a:p>
          <a:p>
            <a:r>
              <a:rPr lang="ru-RU" sz="1600" i="0" dirty="0" smtClean="0"/>
              <a:t>ради </a:t>
            </a:r>
            <a:r>
              <a:rPr lang="ru-RU" sz="1600" i="0" dirty="0"/>
              <a:t>ее спокойствия и уезжает от Н.Н., увозя героиню. Он вообще охотно жертвует своими интересами ради других, ведь </a:t>
            </a:r>
            <a:r>
              <a:rPr lang="ru-RU" sz="1600" i="0" dirty="0" smtClean="0"/>
              <a:t>для </a:t>
            </a:r>
            <a:r>
              <a:rPr lang="ru-RU" sz="1600" i="0" dirty="0"/>
              <a:t>того, чтобы воспитать сестру, он уходит в отставку и покидает родину.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ГЛАВНЫЕ ГЕРОИ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242" name="Picture 2" descr="http://www.pushkinmuseum.ru/sites/default/files/styles/intext_pictures/public/pictures/event/godovshchinayubiley/vstrecha-s-aktrisoy-teatra-i-kino-literatorom-rezhisserom-scenaristom-elenoy-korenevoy./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639" y="1982465"/>
            <a:ext cx="864096" cy="99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reedcafe.ru/sites/default/files/inline/images/gagin-as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758329"/>
            <a:ext cx="864096" cy="99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95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30570"/>
            <a:ext cx="5472608" cy="2215991"/>
          </a:xfrm>
        </p:spPr>
        <p:txBody>
          <a:bodyPr/>
          <a:lstStyle/>
          <a:p>
            <a:pPr fontAlgn="base"/>
            <a:r>
              <a:rPr lang="ru-RU" sz="1600" i="0" dirty="0" smtClean="0"/>
              <a:t>     Второстепенные </a:t>
            </a:r>
            <a:r>
              <a:rPr lang="ru-RU" sz="1600" i="0" dirty="0"/>
              <a:t>герои лишь мимоходом упоминаются рассказчиком. Это молодая вдова </a:t>
            </a:r>
            <a:r>
              <a:rPr lang="ru-RU" sz="1600" i="0" dirty="0" smtClean="0"/>
              <a:t>на </a:t>
            </a:r>
            <a:r>
              <a:rPr lang="ru-RU" sz="1600" i="0" dirty="0"/>
              <a:t>водах, </a:t>
            </a:r>
            <a:r>
              <a:rPr lang="ru-RU" sz="1600" i="0" dirty="0" smtClean="0"/>
              <a:t>отвергнувшая </a:t>
            </a:r>
            <a:r>
              <a:rPr lang="ru-RU" sz="1600" i="0" dirty="0"/>
              <a:t>рассказчика, отец Гагина (добрый, мягкий, но несчастный человек), его брат, который устроил племянника на службу </a:t>
            </a:r>
            <a:r>
              <a:rPr lang="ru-RU" sz="1600" i="0" dirty="0" smtClean="0"/>
              <a:t>в </a:t>
            </a:r>
            <a:r>
              <a:rPr lang="ru-RU" sz="1600" i="0" dirty="0"/>
              <a:t>Петербург, мать Аси (Татьяна Васильевна – гордая и неприступная женщина), Яков (дворецкий Гагина старшего). Описание героев, данное автором, позволяет еще глубже понять повесть «Ася» и реалии эпохи, ставшие ее основой</a:t>
            </a:r>
            <a:r>
              <a:rPr lang="ru-RU" sz="1600" i="0" dirty="0" smtClean="0"/>
              <a:t>.</a:t>
            </a:r>
            <a:endParaRPr lang="ru-RU" sz="1600" i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ВТОРОСТЕПЕННЫЕ  ГЕРОИ</a:t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5208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/>
              <a:t>КРИТИКА</a:t>
            </a:r>
            <a:r>
              <a:rPr lang="ru-RU" b="0" dirty="0"/>
              <a:t/>
            </a:r>
            <a:br>
              <a:rPr lang="ru-RU" b="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498167"/>
            <a:ext cx="5620792" cy="2708434"/>
          </a:xfrm>
        </p:spPr>
        <p:txBody>
          <a:bodyPr/>
          <a:lstStyle/>
          <a:p>
            <a:r>
              <a:rPr lang="ru-RU" sz="1600" i="0" dirty="0" smtClean="0"/>
              <a:t>     Рецензенты </a:t>
            </a:r>
            <a:r>
              <a:rPr lang="ru-RU" sz="1600" i="0" dirty="0"/>
              <a:t>называли Н.Н. типичным </a:t>
            </a:r>
            <a:endParaRPr lang="ru-RU" sz="1600" i="0" dirty="0" smtClean="0"/>
          </a:p>
          <a:p>
            <a:r>
              <a:rPr lang="ru-RU" sz="1600" i="0" dirty="0" smtClean="0"/>
              <a:t>литературным </a:t>
            </a:r>
            <a:r>
              <a:rPr lang="ru-RU" sz="1600" i="0" dirty="0"/>
              <a:t>воплощением «лишнего </a:t>
            </a:r>
            <a:endParaRPr lang="ru-RU" sz="1600" i="0" dirty="0" smtClean="0"/>
          </a:p>
          <a:p>
            <a:r>
              <a:rPr lang="ru-RU" sz="1600" i="0" dirty="0" smtClean="0"/>
              <a:t>человека». Особенно </a:t>
            </a:r>
            <a:r>
              <a:rPr lang="ru-RU" sz="1600" i="0" dirty="0"/>
              <a:t>внимательно </a:t>
            </a:r>
            <a:endParaRPr lang="ru-RU" sz="1600" i="0" dirty="0" smtClean="0"/>
          </a:p>
          <a:p>
            <a:r>
              <a:rPr lang="ru-RU" sz="1600" i="0" dirty="0" smtClean="0"/>
              <a:t>образ </a:t>
            </a:r>
            <a:r>
              <a:rPr lang="ru-RU" sz="1600" i="0" dirty="0"/>
              <a:t>главного героя </a:t>
            </a:r>
            <a:r>
              <a:rPr lang="ru-RU" sz="1600" i="0" dirty="0" smtClean="0"/>
              <a:t>исследовал   </a:t>
            </a:r>
          </a:p>
          <a:p>
            <a:r>
              <a:rPr lang="ru-RU" sz="1600" i="0" dirty="0" smtClean="0"/>
              <a:t>Чернышевский</a:t>
            </a:r>
            <a:r>
              <a:rPr lang="ru-RU" sz="1600" i="0" dirty="0"/>
              <a:t>. Он посвятил ему ироническую </a:t>
            </a:r>
            <a:r>
              <a:rPr lang="ru-RU" sz="1600" i="0" dirty="0" smtClean="0"/>
              <a:t>статью.</a:t>
            </a:r>
            <a:endParaRPr lang="ru-RU" sz="1600" i="0" dirty="0" smtClean="0"/>
          </a:p>
          <a:p>
            <a:r>
              <a:rPr lang="ru-RU" sz="1600" i="0" dirty="0" smtClean="0"/>
              <a:t>В </a:t>
            </a:r>
            <a:r>
              <a:rPr lang="ru-RU" sz="1600" i="0" dirty="0"/>
              <a:t>ней он осуждает не только нравственное несовершенство персонажа, но и убожество всей социальной группы, к которой он принадлежит. </a:t>
            </a:r>
            <a:endParaRPr lang="ru-RU" sz="1600" i="0" dirty="0" smtClean="0"/>
          </a:p>
          <a:p>
            <a:r>
              <a:rPr lang="ru-RU" sz="1600" i="0" dirty="0" smtClean="0"/>
              <a:t>Праздность </a:t>
            </a:r>
            <a:r>
              <a:rPr lang="ru-RU" sz="1600" i="0" dirty="0"/>
              <a:t>и эгоизм дворянских отпрысков губит в них настоящих людей. Именно в этом критик видит причину трагедии.</a:t>
            </a:r>
            <a:endParaRPr lang="ru-RU" sz="1600" dirty="0"/>
          </a:p>
        </p:txBody>
      </p:sp>
      <p:pic>
        <p:nvPicPr>
          <p:cNvPr id="11266" name="Picture 2" descr="http://m.kino-teatr.ru/movie/kadr/305/87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003" y="686321"/>
            <a:ext cx="144278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98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ЧЕМУ УЧИТ ПОВЕСТЬ?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3240360" cy="2462213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smtClean="0"/>
              <a:t>Тургенев</a:t>
            </a:r>
            <a:r>
              <a:rPr lang="ru-RU" sz="1600" i="0" dirty="0"/>
              <a:t>, показывая праздный и пустой образ жизни своего героя, говорит о том, что беззаботность и бесцельность существования </a:t>
            </a:r>
            <a:r>
              <a:rPr lang="ru-RU" sz="1600" i="0" dirty="0" smtClean="0"/>
              <a:t>сделают </a:t>
            </a:r>
            <a:r>
              <a:rPr lang="ru-RU" sz="1600" i="0" dirty="0"/>
              <a:t>человека несчастным. </a:t>
            </a:r>
            <a:r>
              <a:rPr lang="ru-RU" sz="1600" i="0" dirty="0" smtClean="0"/>
              <a:t>Н.Н</a:t>
            </a:r>
            <a:r>
              <a:rPr lang="ru-RU" sz="1600" i="0" dirty="0"/>
              <a:t>. в старости </a:t>
            </a:r>
            <a:r>
              <a:rPr lang="ru-RU" sz="1600" i="0" dirty="0" smtClean="0"/>
              <a:t>горько </a:t>
            </a:r>
            <a:r>
              <a:rPr lang="ru-RU" sz="1600" i="0" dirty="0"/>
              <a:t>сетует на себя </a:t>
            </a:r>
            <a:endParaRPr lang="ru-RU" sz="1600" i="0" dirty="0" smtClean="0"/>
          </a:p>
          <a:p>
            <a:r>
              <a:rPr lang="ru-RU" sz="1600" i="0" dirty="0" smtClean="0"/>
              <a:t>в </a:t>
            </a:r>
            <a:r>
              <a:rPr lang="ru-RU" sz="1600" i="0" dirty="0"/>
              <a:t>молодости, жалея об утрате </a:t>
            </a:r>
            <a:r>
              <a:rPr lang="ru-RU" sz="1600" i="0" dirty="0" smtClean="0"/>
              <a:t>Аси </a:t>
            </a:r>
            <a:r>
              <a:rPr lang="ru-RU" sz="1600" i="0" dirty="0"/>
              <a:t>и самой возможности </a:t>
            </a:r>
            <a:r>
              <a:rPr lang="ru-RU" sz="1600" i="0" dirty="0" smtClean="0"/>
              <a:t>изменить </a:t>
            </a:r>
            <a:r>
              <a:rPr lang="ru-RU" sz="1600" i="0" dirty="0"/>
              <a:t>свою </a:t>
            </a:r>
            <a:r>
              <a:rPr lang="ru-RU" sz="1600" i="0" dirty="0" smtClean="0"/>
              <a:t>судьбу. </a:t>
            </a:r>
            <a:endParaRPr lang="ru-RU" sz="1600" dirty="0"/>
          </a:p>
        </p:txBody>
      </p:sp>
      <p:pic>
        <p:nvPicPr>
          <p:cNvPr id="8196" name="Picture 4" descr="http://i.mycdn.me/i?r=AEF0PjOBfKSCKs0AX-NHBglGB0pVh81wQ6K63f7IaRnVyY0l2nydnWQKHKxgEO9WzQv1mlnaSyqVjMB2lx4krHYT&amp;fn=external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35" y="902345"/>
            <a:ext cx="223224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03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175" y="542305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0469" y="75832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4207" y="2355279"/>
            <a:ext cx="5112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«Ася» (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1858 г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пожалуй, одно из самых любимых произведений Тургенева. </a:t>
            </a:r>
          </a:p>
          <a:p>
            <a:endParaRPr lang="ru-RU" alt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60736" y="38249"/>
            <a:ext cx="1271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«АСЯ»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1660351" y="718405"/>
            <a:ext cx="3888432" cy="1480084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ru-RU" altLang="ru-RU" sz="155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litrekon.ru/wp-content/uploads/2019/07/dz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1" y="718405"/>
            <a:ext cx="1368152" cy="163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52479" y="721161"/>
            <a:ext cx="365228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"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У счастья нет завтрашнего дня, у него нет и вчерашнего, оно не помнит прошедшего, не думает о будущем, у него есть настоящее, — и то не день, а мгновение".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ЧЕМУ УЧИТ ПОВЕСТЬ?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544616" cy="2215991"/>
          </a:xfrm>
        </p:spPr>
        <p:txBody>
          <a:bodyPr/>
          <a:lstStyle/>
          <a:p>
            <a:r>
              <a:rPr lang="ru-RU" sz="1600" i="0" dirty="0" smtClean="0"/>
              <a:t>     Таким </a:t>
            </a:r>
            <a:r>
              <a:rPr lang="ru-RU" sz="1600" i="0" dirty="0"/>
              <a:t>образом, мораль в повести «Ася» открывает перед нами истинный смысл бытия – нужно жить ради цели, ради близких людей, ради творчества и созидания, в чем бы оно ни выражалось, а не ради одного лишь себя. Ведь именно эгоизм и </a:t>
            </a:r>
            <a:endParaRPr lang="ru-RU" sz="1600" i="0" dirty="0" smtClean="0"/>
          </a:p>
          <a:p>
            <a:r>
              <a:rPr lang="ru-RU" sz="1600" i="0" dirty="0" smtClean="0"/>
              <a:t>боязнь </a:t>
            </a:r>
            <a:r>
              <a:rPr lang="ru-RU" sz="1600" i="0" dirty="0"/>
              <a:t>лишиться возможности </a:t>
            </a:r>
            <a:endParaRPr lang="ru-RU" sz="1600" i="0" dirty="0" smtClean="0"/>
          </a:p>
          <a:p>
            <a:r>
              <a:rPr lang="ru-RU" sz="1600" i="0" dirty="0" smtClean="0"/>
              <a:t>«</a:t>
            </a:r>
            <a:r>
              <a:rPr lang="ru-RU" sz="1600" i="0" dirty="0"/>
              <a:t>цвести» помешали Н.Н. </a:t>
            </a:r>
            <a:endParaRPr lang="ru-RU" sz="1600" i="0" dirty="0" smtClean="0"/>
          </a:p>
          <a:p>
            <a:r>
              <a:rPr lang="ru-RU" sz="1600" i="0" dirty="0" smtClean="0"/>
              <a:t>вымолвить </a:t>
            </a:r>
            <a:r>
              <a:rPr lang="ru-RU" sz="1600" i="0" dirty="0"/>
              <a:t>то самое заветное </a:t>
            </a:r>
            <a:endParaRPr lang="ru-RU" sz="1600" i="0" dirty="0" smtClean="0"/>
          </a:p>
          <a:p>
            <a:r>
              <a:rPr lang="ru-RU" sz="1600" i="0" dirty="0" smtClean="0"/>
              <a:t>слово</a:t>
            </a:r>
            <a:r>
              <a:rPr lang="ru-RU" sz="1600" i="0" dirty="0"/>
              <a:t>, которого ждала Анна.</a:t>
            </a:r>
            <a:endParaRPr lang="ru-RU" sz="1600" dirty="0"/>
          </a:p>
        </p:txBody>
      </p:sp>
      <p:pic>
        <p:nvPicPr>
          <p:cNvPr id="5" name="Picture 2" descr="https://biography.su/images/pereskaz/ivan-turgenev-pervaya-lyub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519" y="1766441"/>
            <a:ext cx="2448272" cy="120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80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305843" y="830337"/>
            <a:ext cx="3170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6215" y="974353"/>
            <a:ext cx="2952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повесть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И.С.Тургенева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«Ася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583" y="758329"/>
            <a:ext cx="1584176" cy="216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r>
              <a:rPr lang="ru-RU" sz="2400" dirty="0" smtClean="0"/>
              <a:t>ЖАНР: ПОВЕСТЬ ИЛИ РАССКАЗ?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544616" cy="2354491"/>
          </a:xfrm>
        </p:spPr>
        <p:txBody>
          <a:bodyPr/>
          <a:lstStyle/>
          <a:p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Ася»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это повесть.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Рассказ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никогда не делится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главы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, да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и объем у него гораздо меньше.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Отрезок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из жизни героев,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изображенный в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книге, меньше,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чем </a:t>
            </a: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романе, но длиннее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, чем в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самой </a:t>
            </a:r>
            <a:endParaRPr lang="ru-RU" sz="19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малой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форме прозы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. Тургенев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тоже придерживался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такого мнения насчет </a:t>
            </a: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жанровой природы своего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творения.</a:t>
            </a:r>
            <a:endParaRPr lang="ru-RU" sz="19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https://catalogue.immateriel.fr/resources/83/f5/38678d65b91b3790382a1113af3e80657e08594e07147b31a3e1f8d20ab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089" y="1334393"/>
            <a:ext cx="115370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52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175" y="470297"/>
            <a:ext cx="583264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– повествовательный жанр, отличающийся небольшим количеством героев, объемом, коротким промежутком времени. Сюжет сосредотачивается вокруг главного героя, судьба которого раскрывается </a:t>
            </a: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пределах нескольких событий. Побочные сюжетные линии обычно отсутствуют. Исходя из этого, </a:t>
            </a: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жанр тургеневской «Аси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» можно определить </a:t>
            </a: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повесть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Небольшой объем, короткий </a:t>
            </a: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промежуток времени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Главный герой </a:t>
            </a: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вспоминает о встрече с девушкой Асей.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695" y="1982465"/>
            <a:ext cx="864096" cy="104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8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42776"/>
            <a:ext cx="5167164" cy="307777"/>
          </a:xfrm>
        </p:spPr>
        <p:txBody>
          <a:bodyPr/>
          <a:lstStyle/>
          <a:p>
            <a:r>
              <a:rPr lang="ru-RU" sz="2000" dirty="0" smtClean="0"/>
              <a:t>ПОЧЕМУ ПОВЕСТЬ ТАК НАЗЫВАЕТСЯ?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8183" y="521975"/>
            <a:ext cx="5760640" cy="2923877"/>
          </a:xfrm>
        </p:spPr>
        <p:txBody>
          <a:bodyPr/>
          <a:lstStyle/>
          <a:p>
            <a:r>
              <a:rPr lang="ru-RU" sz="1600" i="0" dirty="0" smtClean="0"/>
              <a:t>     Произведение </a:t>
            </a:r>
            <a:r>
              <a:rPr lang="ru-RU" sz="1600" i="0" dirty="0"/>
              <a:t>получило свое название </a:t>
            </a:r>
            <a:endParaRPr lang="ru-RU" sz="1600" i="0" dirty="0" smtClean="0"/>
          </a:p>
          <a:p>
            <a:r>
              <a:rPr lang="ru-RU" sz="1600" i="0" dirty="0" smtClean="0"/>
              <a:t>в </a:t>
            </a:r>
            <a:r>
              <a:rPr lang="ru-RU" sz="1600" i="0" dirty="0"/>
              <a:t>честь главной героини, история любви </a:t>
            </a:r>
            <a:endParaRPr lang="ru-RU" sz="1600" i="0" dirty="0" smtClean="0"/>
          </a:p>
          <a:p>
            <a:r>
              <a:rPr lang="ru-RU" sz="1600" i="0" dirty="0" smtClean="0"/>
              <a:t>которой </a:t>
            </a:r>
            <a:r>
              <a:rPr lang="ru-RU" sz="1600" i="0" dirty="0"/>
              <a:t>находится в центре внимания </a:t>
            </a:r>
            <a:endParaRPr lang="ru-RU" sz="1600" i="0" dirty="0" smtClean="0"/>
          </a:p>
          <a:p>
            <a:r>
              <a:rPr lang="ru-RU" sz="1600" i="0" dirty="0" smtClean="0"/>
              <a:t>автора</a:t>
            </a:r>
            <a:r>
              <a:rPr lang="ru-RU" sz="1600" i="0" dirty="0"/>
              <a:t>. Его главным приоритетом было </a:t>
            </a:r>
            <a:endParaRPr lang="ru-RU" sz="1600" i="0" dirty="0" smtClean="0"/>
          </a:p>
          <a:p>
            <a:r>
              <a:rPr lang="ru-RU" sz="1600" i="0" dirty="0" smtClean="0"/>
              <a:t>раскрытие </a:t>
            </a:r>
            <a:r>
              <a:rPr lang="ru-RU" sz="1600" i="0" dirty="0"/>
              <a:t>идеального женского образа, </a:t>
            </a:r>
            <a:endParaRPr lang="ru-RU" sz="1600" i="0" dirty="0" smtClean="0"/>
          </a:p>
          <a:p>
            <a:r>
              <a:rPr lang="ru-RU" sz="1600" i="0" dirty="0" smtClean="0"/>
              <a:t>получившего </a:t>
            </a:r>
            <a:r>
              <a:rPr lang="ru-RU" sz="1600" i="0" dirty="0"/>
              <a:t>название «тургеневская </a:t>
            </a:r>
            <a:endParaRPr lang="ru-RU" sz="1600" i="0" dirty="0" smtClean="0"/>
          </a:p>
          <a:p>
            <a:r>
              <a:rPr lang="ru-RU" sz="1600" i="0" dirty="0" smtClean="0"/>
              <a:t>барышня». Ася </a:t>
            </a:r>
            <a:r>
              <a:rPr lang="ru-RU" sz="1600" i="0" dirty="0"/>
              <a:t>переживает потрясение </a:t>
            </a:r>
            <a:endParaRPr lang="ru-RU" sz="1600" i="0" dirty="0" smtClean="0"/>
          </a:p>
          <a:p>
            <a:r>
              <a:rPr lang="ru-RU" sz="1600" i="0" dirty="0" smtClean="0"/>
              <a:t>первой влюбленности </a:t>
            </a:r>
            <a:r>
              <a:rPr lang="ru-RU" sz="1600" i="0" dirty="0"/>
              <a:t>и переживает его </a:t>
            </a:r>
            <a:endParaRPr lang="ru-RU" sz="1600" i="0" dirty="0" smtClean="0"/>
          </a:p>
          <a:p>
            <a:r>
              <a:rPr lang="ru-RU" sz="1600" i="0" dirty="0" smtClean="0"/>
              <a:t>с </a:t>
            </a:r>
            <a:r>
              <a:rPr lang="ru-RU" sz="1600" i="0" dirty="0"/>
              <a:t>достоинством, присущим взрослой и </a:t>
            </a:r>
            <a:endParaRPr lang="ru-RU" sz="1600" i="0" dirty="0" smtClean="0"/>
          </a:p>
          <a:p>
            <a:r>
              <a:rPr lang="ru-RU" sz="1600" i="0" dirty="0" smtClean="0"/>
              <a:t>сформировавшейся даме, а не тому наивному </a:t>
            </a:r>
          </a:p>
          <a:p>
            <a:r>
              <a:rPr lang="ru-RU" sz="1600" i="0" dirty="0" smtClean="0"/>
              <a:t>ребенку</a:t>
            </a:r>
            <a:r>
              <a:rPr lang="ru-RU" sz="1600" i="0" dirty="0"/>
              <a:t>, которым она была до встречи с Н.Н</a:t>
            </a:r>
            <a:r>
              <a:rPr lang="ru-RU" i="0" dirty="0"/>
              <a:t>.</a:t>
            </a:r>
          </a:p>
          <a:p>
            <a:endParaRPr lang="ru-RU" i="0" dirty="0"/>
          </a:p>
        </p:txBody>
      </p:sp>
      <p:pic>
        <p:nvPicPr>
          <p:cNvPr id="7170" name="Picture 2" descr="https://obiografii.ru/wp-content/uploads/2019/01/%D0%A2%D0%BE%D1%82-%D1%81%D0%B0%D0%BC%D1%8B%D0%B9-%D0%9C%D1%8E%D0%BD%D1%85%D0%B3%D0%B0%D1%83%D0%B7%D0%B5%D0%B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663" y="1766441"/>
            <a:ext cx="1004416" cy="80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663" y="633586"/>
            <a:ext cx="1004416" cy="988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591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ТЕМА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5400600" cy="2616101"/>
          </a:xfrm>
        </p:spPr>
        <p:txBody>
          <a:bodyPr/>
          <a:lstStyle/>
          <a:p>
            <a:pPr fontAlgn="base"/>
            <a:r>
              <a:rPr lang="ru-RU" sz="1700" b="1" i="0" dirty="0" smtClean="0"/>
              <a:t>     </a:t>
            </a:r>
            <a:r>
              <a:rPr lang="ru-RU" sz="1700" b="1" i="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ru-RU" sz="1700" b="1" i="0" dirty="0" smtClean="0">
                <a:solidFill>
                  <a:schemeClr val="tx2">
                    <a:lumMod val="50000"/>
                  </a:schemeClr>
                </a:solidFill>
              </a:rPr>
              <a:t>. Тема </a:t>
            </a:r>
            <a:r>
              <a:rPr lang="ru-RU" sz="1700" b="1" i="0" dirty="0" smtClean="0">
                <a:solidFill>
                  <a:schemeClr val="tx2">
                    <a:lumMod val="50000"/>
                  </a:schemeClr>
                </a:solidFill>
              </a:rPr>
              <a:t>любви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. Для автора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чувство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это испытание души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героев. Только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настоящий человек может искренне полюбить. Однако трагедия в том, что многие люди с этим испытанием не справляются, а для любви нужны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двое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Когда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один не сумел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полюбить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по-настоящему, другой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незаслуженно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остается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в одиночестве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. Так произошло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и в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этой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книге.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575" y="1694433"/>
            <a:ext cx="1903020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48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ТЕМА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763553"/>
            <a:ext cx="3816424" cy="2046714"/>
          </a:xfrm>
        </p:spPr>
        <p:txBody>
          <a:bodyPr/>
          <a:lstStyle/>
          <a:p>
            <a:pPr algn="ctr" fontAlgn="base"/>
            <a:r>
              <a:rPr lang="ru-RU" sz="1900" b="1" i="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ru-RU" sz="1900" b="1" i="0" dirty="0" smtClean="0">
                <a:solidFill>
                  <a:schemeClr val="tx2">
                    <a:lumMod val="50000"/>
                  </a:schemeClr>
                </a:solidFill>
              </a:rPr>
              <a:t>. Тема </a:t>
            </a:r>
            <a:r>
              <a:rPr lang="ru-RU" sz="1900" b="1" i="0" dirty="0">
                <a:solidFill>
                  <a:schemeClr val="tx2">
                    <a:lumMod val="50000"/>
                  </a:schemeClr>
                </a:solidFill>
              </a:rPr>
              <a:t>лишнего человека 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повести «Ася» тоже занимает важное место. Главный герой не может найти себе места в мире. Его праздная и бесцельная жизнь за границей – тому подтверждение. </a:t>
            </a:r>
            <a:endParaRPr lang="ru-RU" sz="1900" i="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468" y="830337"/>
            <a:ext cx="1345307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606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ТЕМА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4104456" cy="2769989"/>
          </a:xfrm>
        </p:spPr>
        <p:txBody>
          <a:bodyPr/>
          <a:lstStyle/>
          <a:p>
            <a:pPr algn="l" fontAlgn="base"/>
            <a:r>
              <a:rPr lang="ru-RU" b="1" i="0" dirty="0" smtClean="0"/>
              <a:t>     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3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. Тема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семьи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тоже поднимается автором. Гагин воспитывал Асю,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 fontAlgn="base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как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свою сестру, хоть и понимал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 fontAlgn="base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всю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сложность ее положения.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</a:p>
          <a:p>
            <a:pPr algn="l" fontAlgn="base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Возможно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, именно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это обстоятельство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толкнуло его на путешествие, где девушка могла бы отвлечься и спрятаться от косых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взглядов.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  <a:p>
            <a:pPr algn="l" fontAlgn="base"/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2" descr="https://st.kp.yandex.net/im/kadr/3/4/8/kinopoisk.ru-Asya-34824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31" y="974353"/>
            <a:ext cx="1440160" cy="155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78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5042</TotalTime>
  <Words>1661</Words>
  <Application>Microsoft Office PowerPoint</Application>
  <PresentationFormat>Произвольный</PresentationFormat>
  <Paragraphs>171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Литература </vt:lpstr>
      <vt:lpstr>Презентация PowerPoint</vt:lpstr>
      <vt:lpstr>Презентация PowerPoint</vt:lpstr>
      <vt:lpstr>ЖАНР: ПОВЕСТЬ ИЛИ РАССКАЗ? </vt:lpstr>
      <vt:lpstr>Презентация PowerPoint</vt:lpstr>
      <vt:lpstr>ПОЧЕМУ ПОВЕСТЬ ТАК НАЗЫВАЕТСЯ?</vt:lpstr>
      <vt:lpstr>ТЕМА </vt:lpstr>
      <vt:lpstr>ТЕМА </vt:lpstr>
      <vt:lpstr>ТЕМА </vt:lpstr>
      <vt:lpstr>Тема </vt:lpstr>
      <vt:lpstr>ПРОБЛЕМАТИКА</vt:lpstr>
      <vt:lpstr>ПРОБЛЕМАТИКА</vt:lpstr>
      <vt:lpstr>ОСНОВНАЯ МЫСЛЬ </vt:lpstr>
      <vt:lpstr>ГЛАВНЫЕ ГЕРОИ </vt:lpstr>
      <vt:lpstr>Презентация PowerPoint</vt:lpstr>
      <vt:lpstr>Презентация PowerPoint</vt:lpstr>
      <vt:lpstr>Презентация PowerPoint</vt:lpstr>
      <vt:lpstr>АСЯ В ПРЕДСТАВЛЕНИИ АВТОРА</vt:lpstr>
      <vt:lpstr>АСЯ В ПРЕДСТАВЛЕНИИ ГАГИНА</vt:lpstr>
      <vt:lpstr>Презентация PowerPoint</vt:lpstr>
      <vt:lpstr>Крылья у меня выросли - да лететь некуда </vt:lpstr>
      <vt:lpstr>ГЛАВНЫЕ ГЕРОИ </vt:lpstr>
      <vt:lpstr>ГЛАВНЫЕ ГЕРОИ </vt:lpstr>
      <vt:lpstr>Презентация PowerPoint</vt:lpstr>
      <vt:lpstr>ГЛАВНЫЕ ГЕРОИ </vt:lpstr>
      <vt:lpstr>ГЛАВНЫЕ ГЕРОИ </vt:lpstr>
      <vt:lpstr>ВТОРОСТЕПЕННЫЕ  ГЕРОИ </vt:lpstr>
      <vt:lpstr>КРИТИКА </vt:lpstr>
      <vt:lpstr>ЧЕМУ УЧИТ ПОВЕСТЬ? </vt:lpstr>
      <vt:lpstr>ЧЕМУ УЧИТ ПОВЕСТЬ? 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User</cp:lastModifiedBy>
  <cp:revision>484</cp:revision>
  <dcterms:created xsi:type="dcterms:W3CDTF">2020-04-13T08:05:16Z</dcterms:created>
  <dcterms:modified xsi:type="dcterms:W3CDTF">2020-10-29T07:21:30Z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