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325" r:id="rId3"/>
    <p:sldId id="327" r:id="rId4"/>
    <p:sldId id="329" r:id="rId5"/>
    <p:sldId id="335" r:id="rId6"/>
    <p:sldId id="328" r:id="rId7"/>
    <p:sldId id="337" r:id="rId8"/>
    <p:sldId id="338" r:id="rId9"/>
    <p:sldId id="364" r:id="rId10"/>
    <p:sldId id="365" r:id="rId11"/>
    <p:sldId id="366" r:id="rId12"/>
    <p:sldId id="367" r:id="rId13"/>
    <p:sldId id="368" r:id="rId14"/>
    <p:sldId id="369" r:id="rId15"/>
    <p:sldId id="343" r:id="rId16"/>
    <p:sldId id="342" r:id="rId17"/>
    <p:sldId id="354" r:id="rId18"/>
    <p:sldId id="341" r:id="rId19"/>
    <p:sldId id="345" r:id="rId20"/>
    <p:sldId id="346" r:id="rId21"/>
    <p:sldId id="347" r:id="rId22"/>
    <p:sldId id="358" r:id="rId23"/>
    <p:sldId id="359" r:id="rId24"/>
    <p:sldId id="360" r:id="rId25"/>
    <p:sldId id="361" r:id="rId26"/>
    <p:sldId id="362" r:id="rId27"/>
    <p:sldId id="349" r:id="rId28"/>
    <p:sldId id="370" r:id="rId29"/>
    <p:sldId id="373" r:id="rId30"/>
    <p:sldId id="371" r:id="rId31"/>
    <p:sldId id="372" r:id="rId32"/>
    <p:sldId id="351" r:id="rId33"/>
    <p:sldId id="363" r:id="rId34"/>
    <p:sldId id="352" r:id="rId35"/>
    <p:sldId id="353" r:id="rId36"/>
    <p:sldId id="301" r:id="rId37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142" d="100"/>
          <a:sy n="142" d="100"/>
        </p:scale>
        <p:origin x="822" y="102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2CDAD-DDCA-495A-A221-0148A5324232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0E0B-2D98-48A2-9A19-C32C5818C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7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2A98D-EB8A-428F-B1D6-FEDFA3F963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76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0E0B-2D98-48A2-9A19-C32C5818C80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109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509738"/>
            <a:ext cx="1897953" cy="16927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3"/>
            <a:ext cx="3225017" cy="107721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49" y="679015"/>
            <a:ext cx="1897953" cy="123111"/>
          </a:xfrm>
        </p:spPr>
        <p:txBody>
          <a:bodyPr/>
          <a:lstStyle>
            <a:lvl1pPr marL="0" indent="0">
              <a:buNone/>
              <a:defRPr sz="800"/>
            </a:lvl1pPr>
            <a:lvl2pPr marL="257495" indent="0">
              <a:buNone/>
              <a:defRPr sz="700"/>
            </a:lvl2pPr>
            <a:lvl3pPr marL="514990" indent="0">
              <a:buNone/>
              <a:defRPr sz="600"/>
            </a:lvl3pPr>
            <a:lvl4pPr marL="772485" indent="0">
              <a:buNone/>
              <a:defRPr sz="500"/>
            </a:lvl4pPr>
            <a:lvl5pPr marL="1029980" indent="0">
              <a:buNone/>
              <a:defRPr sz="500"/>
            </a:lvl5pPr>
            <a:lvl6pPr marL="1287475" indent="0">
              <a:buNone/>
              <a:defRPr sz="500"/>
            </a:lvl6pPr>
            <a:lvl7pPr marL="1544970" indent="0">
              <a:buNone/>
              <a:defRPr sz="500"/>
            </a:lvl7pPr>
            <a:lvl8pPr marL="1802465" indent="0">
              <a:buNone/>
              <a:defRPr sz="500"/>
            </a:lvl8pPr>
            <a:lvl9pPr marL="2059960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1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C8A8-0A09-4C86-8D3F-17F1528E5AD1}" type="datetimeFigureOut">
              <a:rPr lang="ru-RU" smtClean="0"/>
              <a:pPr/>
              <a:t>10.11.2020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0ED1-B5A0-44D7-B608-65BAE46259D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449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2562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03F90-13AD-4B0A-83DD-48F41BCBED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74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288431"/>
            <a:ext cx="4903629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32673" y="937401"/>
            <a:ext cx="240374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2562" y="937401"/>
            <a:ext cx="2403740" cy="2708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15586-06BB-4379-85BB-B71EA465C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39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49"/>
            <a:ext cx="4038283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2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0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0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9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gif" /><Relationship Id="rId1" Type="http://schemas.openxmlformats.org/officeDocument/2006/relationships/slideLayout" Target="../slideLayouts/slideLayout9.xml" /><Relationship Id="rId4" Type="http://schemas.openxmlformats.org/officeDocument/2006/relationships/image" Target="../media/image16.gif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9.xml" 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 /><Relationship Id="rId3" Type="http://schemas.openxmlformats.org/officeDocument/2006/relationships/image" Target="../media/image18.jpeg" /><Relationship Id="rId7" Type="http://schemas.openxmlformats.org/officeDocument/2006/relationships/image" Target="../media/image22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9.xml" /><Relationship Id="rId6" Type="http://schemas.openxmlformats.org/officeDocument/2006/relationships/image" Target="../media/image21.jpeg" /><Relationship Id="rId5" Type="http://schemas.openxmlformats.org/officeDocument/2006/relationships/image" Target="../media/image20.jpeg" /><Relationship Id="rId4" Type="http://schemas.openxmlformats.org/officeDocument/2006/relationships/image" Target="../media/image19.jpe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6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8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8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 /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9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9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9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52240" y="1334393"/>
            <a:ext cx="2880319" cy="244425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9728" lvl="0" indent="0" algn="ctr"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</a:t>
            </a:r>
          </a:p>
          <a:p>
            <a:pPr marL="109728" lvl="0" indent="0" algn="ctr"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 </a:t>
            </a:r>
          </a:p>
          <a:p>
            <a:pPr marL="109728" lvl="0" indent="0" algn="ctr"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2384" marR="1048385" algn="ctr">
              <a:spcBef>
                <a:spcPts val="1160"/>
              </a:spcBef>
            </a:pP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4533" y="1478409"/>
            <a:ext cx="321722" cy="100811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sp>
        <p:nvSpPr>
          <p:cNvPr id="22530" name="AutoShape 2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532" name="AutoShape 4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8" name="Picture 10" descr="https://klimbim2014.files.wordpress.com/2016/09/ivan-tourgueni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775" y="1334393"/>
            <a:ext cx="140096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48962"/>
            <a:ext cx="5768975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ТВОРЧЕСТВА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0191" y="637801"/>
            <a:ext cx="2664296" cy="20217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1836 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Тургенев показывает свои стихотворные опыты в романтическом духе профессору П.А.Плетнёву, который приглашает студента на литературный вечер.</a:t>
            </a:r>
            <a:endParaRPr lang="ru-RU" sz="1600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956496" y="2025697"/>
            <a:ext cx="2736304" cy="1036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1838 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в «Современнике» печатаются стихотворения «Вечер» и «К Венере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Медицийской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Мои документы\Писатели\А.Н.Островский\0010-005-Sotrudniki-zhurnala-Sovremenn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6535" y="686321"/>
            <a:ext cx="2088232" cy="1152128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  <p:extLst>
      <p:ext uri="{BB962C8B-B14F-4D97-AF65-F5344CB8AC3E}">
        <p14:creationId xmlns:p14="http://schemas.microsoft.com/office/powerpoint/2010/main" val="28248842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48962"/>
            <a:ext cx="5453502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УЧЁБЫ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2129" y="614313"/>
            <a:ext cx="5458662" cy="25142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1838 г – едет «доучиваться» в Берлин. В Берлинском университете изучает историю и философию.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1842 году будущий писатель возвратился в Россию.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готовится держать экзамен на степень магистра философии. 1842 г – сдаёт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магистрские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экзамены при Петербургском университете. Пишет стихи,      посещает московские литературные кружки. Литературные интересы взяли перевес:             Тургенев стал не профессором философии,                   а писателем.</a:t>
            </a:r>
          </a:p>
        </p:txBody>
      </p:sp>
      <p:pic>
        <p:nvPicPr>
          <p:cNvPr id="20" name="Picture 6" descr="20l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40671" y="1871420"/>
            <a:ext cx="1013177" cy="1191165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  <p:extLst>
      <p:ext uri="{BB962C8B-B14F-4D97-AF65-F5344CB8AC3E}">
        <p14:creationId xmlns:p14="http://schemas.microsoft.com/office/powerpoint/2010/main" val="911398547"/>
      </p:ext>
    </p:extLst>
  </p:cSld>
  <p:clrMapOvr>
    <a:masterClrMapping/>
  </p:clrMapOvr>
  <p:transition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48962"/>
            <a:ext cx="5453502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ТВОРЧЕСТВА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20192" y="637220"/>
            <a:ext cx="2376264" cy="1129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1843 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появляется поэма на современном материале «Параша», получившая высокую оценку В.Г.Белинского.</a:t>
            </a:r>
            <a:endParaRPr lang="ru-RU" sz="1400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844557" y="1982465"/>
            <a:ext cx="2704226" cy="1129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Белинским, перешедшее в дружбу, сближает Тургенева с окружением критика (в частности, с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Н.А.Неркасовым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/>
              <a:t>.</a:t>
            </a:r>
          </a:p>
        </p:txBody>
      </p:sp>
      <p:pic>
        <p:nvPicPr>
          <p:cNvPr id="4098" name="Picture 2" descr="C:\Мои документы\Писатели\Тургенев\vgb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6495" y="686321"/>
            <a:ext cx="1240175" cy="1225369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2" name="Picture 3" descr="C:\Мои документы\Писатели\Тургенев\sovremenn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191" y="1910457"/>
            <a:ext cx="2376264" cy="1151972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7" name="Picture 2" descr="C:\Мои документы\Писатели\Тургенев\vgb-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1373" y="686321"/>
            <a:ext cx="1152129" cy="1224136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  <p:extLst>
      <p:ext uri="{BB962C8B-B14F-4D97-AF65-F5344CB8AC3E}">
        <p14:creationId xmlns:p14="http://schemas.microsoft.com/office/powerpoint/2010/main" val="2567281532"/>
      </p:ext>
    </p:extLst>
  </p:cSld>
  <p:clrMapOvr>
    <a:masterClrMapping/>
  </p:clrMapOvr>
  <p:transition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48962"/>
            <a:ext cx="5768975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</a:t>
            </a:r>
          </a:p>
        </p:txBody>
      </p:sp>
      <p:pic>
        <p:nvPicPr>
          <p:cNvPr id="9" name="Picture 8" descr="https://ds05.infourok.ru/uploads/ex/0ef2/000d41d9-0d64c1bd/hello_html_42291cf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80555" y="1654891"/>
            <a:ext cx="747207" cy="12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176" y="510361"/>
            <a:ext cx="5256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Начало 1842 г – подаёт прошение о зачислении на службу, вскоре был принят чиновником особых поручений. Пребывание на государственной службе дало ему возможность собрать большой жизненный материал, связанный в первую очередь с трагическим положением крестьян.               Май 1845 г – Тургенев выходит в отставку. </a:t>
            </a:r>
            <a:endParaRPr lang="ru-RU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021511"/>
      </p:ext>
    </p:extLst>
  </p:cSld>
  <p:clrMapOvr>
    <a:masterClrMapping/>
  </p:clrMapOvr>
  <p:transition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2Автор 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9993" y="1694433"/>
            <a:ext cx="522686" cy="57606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16" name="Picture 4" descr="Типы изъ Записокъ охотника 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8450" y="1719165"/>
            <a:ext cx="540333" cy="551332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5453502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8183" y="614313"/>
            <a:ext cx="5472608" cy="298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дело этого периода – цикл «Записки охотника».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8183" y="1005972"/>
            <a:ext cx="3528391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«Записки охотника» написаны во Франции «из прекрасного далёка».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8184" y="1654044"/>
            <a:ext cx="3600399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книга о России, о её прошлом, настоящем, будущем.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8185" y="2342505"/>
            <a:ext cx="5544614" cy="7906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5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Русские люди талантливы, способны понимать и создавать прекрасное. Но они искалечены крепостным правом.</a:t>
            </a:r>
          </a:p>
        </p:txBody>
      </p:sp>
      <p:pic>
        <p:nvPicPr>
          <p:cNvPr id="6146" name="Picture 2" descr="C:\Мои документы\Писатели\Тургенев\Певц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2347" y="974353"/>
            <a:ext cx="540332" cy="57606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6147" name="Picture 3" descr="C:\Мои документы\Писатели\Тургенев\Хорь и Калиныч 1.jpg"/>
          <p:cNvPicPr>
            <a:picLocks noChangeAspect="1" noChangeArrowheads="1"/>
          </p:cNvPicPr>
          <p:nvPr/>
        </p:nvPicPr>
        <p:blipFill>
          <a:blip r:embed="rId6"/>
          <a:srcRect l="4940" t="3227" r="4940" b="15536"/>
          <a:stretch>
            <a:fillRect/>
          </a:stretch>
        </p:blipFill>
        <p:spPr bwMode="auto">
          <a:xfrm>
            <a:off x="4983001" y="974353"/>
            <a:ext cx="565782" cy="57606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15" name="Picture 4" descr="1 лист Записок охотника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018" t="2687" r="5893" b="7175"/>
          <a:stretch>
            <a:fillRect/>
          </a:stretch>
        </p:blipFill>
        <p:spPr bwMode="auto">
          <a:xfrm>
            <a:off x="4503434" y="1306069"/>
            <a:ext cx="541293" cy="74580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8631293"/>
      </p:ext>
    </p:extLst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«ЖИВЫЕ МОЩИ»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622236"/>
            <a:ext cx="3960440" cy="236834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 i="0" dirty="0"/>
              <a:t>     </a:t>
            </a:r>
            <a:r>
              <a:rPr lang="ru-RU" altLang="ru-RU" sz="1700" i="0" dirty="0"/>
              <a:t>С особой красотой Тургенев изобразил внутреннюю красоту и величие духа крепостных крестьян. В рассказе "Живые мощи" писатель с восхищением говорит о мечтательнице Лукерье. Прикованная к постели неизлечимым недугом, она меньше всего думает о себе. Все ее помыслы направлены на то, чтобы легче жилось другим людям</a:t>
            </a:r>
            <a:r>
              <a:rPr lang="ru-RU" altLang="ru-RU" sz="1700" b="1" i="0" dirty="0"/>
              <a:t>.</a:t>
            </a:r>
          </a:p>
        </p:txBody>
      </p:sp>
      <p:pic>
        <p:nvPicPr>
          <p:cNvPr id="65545" name="Picture 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8623" y="757132"/>
            <a:ext cx="1296144" cy="1820233"/>
          </a:xfrm>
        </p:spPr>
      </p:pic>
    </p:spTree>
    <p:extLst>
      <p:ext uri="{BB962C8B-B14F-4D97-AF65-F5344CB8AC3E}">
        <p14:creationId xmlns:p14="http://schemas.microsoft.com/office/powerpoint/2010/main" val="2881913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02424"/>
            <a:ext cx="5768975" cy="353943"/>
          </a:xfrm>
        </p:spPr>
        <p:txBody>
          <a:bodyPr/>
          <a:lstStyle/>
          <a:p>
            <a:pPr algn="l"/>
            <a:r>
              <a:rPr lang="ru-RU" altLang="ru-RU" sz="2300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altLang="ru-RU" sz="2000" dirty="0"/>
              <a:t>КАРТИНА РУССКОЙ ДЕЙСТВИТЕЛЬНОСТИ</a:t>
            </a:r>
          </a:p>
        </p:txBody>
      </p:sp>
      <p:pic>
        <p:nvPicPr>
          <p:cNvPr id="62469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6881" y="614313"/>
            <a:ext cx="1371902" cy="1092607"/>
          </a:xfrm>
        </p:spPr>
      </p:pic>
      <p:sp>
        <p:nvSpPr>
          <p:cNvPr id="624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542305"/>
            <a:ext cx="5544616" cy="2785378"/>
          </a:xfrm>
        </p:spPr>
        <p:txBody>
          <a:bodyPr/>
          <a:lstStyle/>
          <a:p>
            <a:r>
              <a:rPr lang="ru-RU" altLang="ru-RU" i="0" dirty="0"/>
              <a:t>     </a:t>
            </a:r>
            <a:r>
              <a:rPr lang="ru-RU" altLang="ru-RU" sz="1500" i="0" dirty="0"/>
              <a:t>Изображалось тут и крепостное право. </a:t>
            </a:r>
          </a:p>
          <a:p>
            <a:r>
              <a:rPr lang="ru-RU" altLang="ru-RU" sz="1500" i="0" dirty="0"/>
              <a:t>Но главное - любование нехитрыми </a:t>
            </a:r>
          </a:p>
          <a:p>
            <a:r>
              <a:rPr lang="ru-RU" altLang="ru-RU" sz="1500" i="0" dirty="0"/>
              <a:t>народными русскими людьми, любование </a:t>
            </a:r>
          </a:p>
          <a:p>
            <a:r>
              <a:rPr lang="ru-RU" altLang="ru-RU" sz="1500" i="0" dirty="0"/>
              <a:t>полями, лесами, зорями, лугами России. </a:t>
            </a:r>
          </a:p>
          <a:p>
            <a:r>
              <a:rPr lang="ru-RU" altLang="ru-RU" sz="1500" i="0" dirty="0"/>
              <a:t>"Записки охотника" - это поэзия, </a:t>
            </a:r>
          </a:p>
          <a:p>
            <a:r>
              <a:rPr lang="ru-RU" altLang="ru-RU" sz="1500" i="0" dirty="0"/>
              <a:t>а не политика. </a:t>
            </a:r>
          </a:p>
          <a:p>
            <a:r>
              <a:rPr lang="ru-RU" altLang="ru-RU" sz="1500" i="0" dirty="0"/>
              <a:t>     Писатель нарисовал в ней широкую картину русской действительности середины прошлого века, запечатлел образ народа, его живую душу, сохранившую высокие духовные и нравственные качества, чувство собственного достоинства, жажду воли, веру в жизнь, достойную человека</a:t>
            </a:r>
            <a:r>
              <a:rPr lang="ru-RU" altLang="ru-RU" sz="14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925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673" y="90512"/>
            <a:ext cx="4903629" cy="307777"/>
          </a:xfrm>
        </p:spPr>
        <p:txBody>
          <a:bodyPr/>
          <a:lstStyle/>
          <a:p>
            <a:pPr algn="ctr" eaLnBrk="1" hangingPunct="1"/>
            <a:r>
              <a:rPr lang="ru-RU" altLang="ru-RU" sz="2000"/>
              <a:t> ЦИКЛ «ЗАПИСКИ ОХОТНИКА»</a:t>
            </a:r>
            <a:endParaRPr lang="ru-RU" altLang="ru-RU" sz="2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0281" y="574609"/>
            <a:ext cx="5408414" cy="2641943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lnSpc>
                <a:spcPct val="90000"/>
              </a:lnSpc>
            </a:pP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  Цикл «Записки охотника» (1847-1852 гг.):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  «Хорь и 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Калиныч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», «Бурмистр», «Контора», «Смерть», «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Бежин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луг», «Уездный лекарь», «Гамлет 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Щигровского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уезда», «Два помещика».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  Тематика: изображение духовного облика крепостного крестьянина, протест против крепостничества, призыв к освобождению народа от помещичьего ига.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  Впервые в русской литературе звучит тема </a:t>
            </a:r>
            <a:r>
              <a:rPr lang="ru-RU" alt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самоценности</a:t>
            </a:r>
            <a:r>
              <a:rPr lang="ru-RU" alt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нравственной значимости людей из народа.</a:t>
            </a:r>
          </a:p>
        </p:txBody>
      </p:sp>
    </p:spTree>
    <p:extLst>
      <p:ext uri="{BB962C8B-B14F-4D97-AF65-F5344CB8AC3E}">
        <p14:creationId xmlns:p14="http://schemas.microsoft.com/office/powerpoint/2010/main" val="190415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«ХОРЬ И КАЛИНЫЧ»</a:t>
            </a:r>
          </a:p>
        </p:txBody>
      </p:sp>
      <p:pic>
        <p:nvPicPr>
          <p:cNvPr id="61445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24648" y="614313"/>
            <a:ext cx="1296144" cy="1080120"/>
          </a:xfrm>
        </p:spPr>
      </p:pic>
      <p:sp>
        <p:nvSpPr>
          <p:cNvPr id="614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614313"/>
            <a:ext cx="5472609" cy="2323713"/>
          </a:xfrm>
        </p:spPr>
        <p:txBody>
          <a:bodyPr/>
          <a:lstStyle/>
          <a:p>
            <a:r>
              <a:rPr lang="ru-RU" altLang="ru-RU" i="0" dirty="0"/>
              <a:t>     </a:t>
            </a:r>
            <a:r>
              <a:rPr lang="ru-RU" altLang="ru-RU" sz="1500" i="0" dirty="0"/>
              <a:t>С чувством уважения и понимания </a:t>
            </a:r>
          </a:p>
          <a:p>
            <a:r>
              <a:rPr lang="ru-RU" altLang="ru-RU" sz="1500" i="0" dirty="0"/>
              <a:t>рисует Тургенев в "Записках охотника" </a:t>
            </a:r>
          </a:p>
          <a:p>
            <a:r>
              <a:rPr lang="ru-RU" altLang="ru-RU" sz="1500" i="0" dirty="0"/>
              <a:t>крестьян. Это запечатлено в образах </a:t>
            </a:r>
          </a:p>
          <a:p>
            <a:r>
              <a:rPr lang="ru-RU" altLang="ru-RU" sz="1500" i="0" dirty="0"/>
              <a:t>крестьян, обратившихся к помещику </a:t>
            </a:r>
          </a:p>
          <a:p>
            <a:r>
              <a:rPr lang="ru-RU" altLang="ru-RU" sz="1500" i="0" dirty="0"/>
              <a:t>с жалобой на притеснение и </a:t>
            </a:r>
          </a:p>
          <a:p>
            <a:r>
              <a:rPr lang="ru-RU" altLang="ru-RU" sz="1500" i="0" dirty="0"/>
              <a:t>издевательства </a:t>
            </a:r>
            <a:r>
              <a:rPr lang="ru-RU" altLang="ru-RU" sz="1500" i="0" dirty="0" err="1"/>
              <a:t>бургамистра</a:t>
            </a:r>
            <a:r>
              <a:rPr lang="ru-RU" altLang="ru-RU" sz="1500" i="0" dirty="0"/>
              <a:t> ("</a:t>
            </a:r>
            <a:r>
              <a:rPr lang="ru-RU" altLang="ru-RU" sz="1500" i="0" dirty="0" err="1"/>
              <a:t>Бургамистр</a:t>
            </a:r>
            <a:r>
              <a:rPr lang="ru-RU" altLang="ru-RU" sz="1500" i="0" dirty="0"/>
              <a:t>"), крестьянского заступника разночинца Мити, который "крестьянам просьбы сочиняет, доклады пишет, сотенных научает, землемеров на чистую воду выводит..." ("Однодворец Овсянников"), неутомимого правдолюба Касьяна ("Касьян с Красной Мечи"). </a:t>
            </a:r>
          </a:p>
        </p:txBody>
      </p:sp>
    </p:spTree>
    <p:extLst>
      <p:ext uri="{BB962C8B-B14F-4D97-AF65-F5344CB8AC3E}">
        <p14:creationId xmlns:p14="http://schemas.microsoft.com/office/powerpoint/2010/main" val="3653645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«ПЕВЦЫ»</a:t>
            </a:r>
          </a:p>
        </p:txBody>
      </p:sp>
      <p:pic>
        <p:nvPicPr>
          <p:cNvPr id="67589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2785" y="901148"/>
            <a:ext cx="1875958" cy="1945413"/>
          </a:xfrm>
        </p:spPr>
      </p:pic>
      <p:sp>
        <p:nvSpPr>
          <p:cNvPr id="6759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0191" y="757132"/>
            <a:ext cx="2808312" cy="2154436"/>
          </a:xfrm>
        </p:spPr>
        <p:txBody>
          <a:bodyPr/>
          <a:lstStyle/>
          <a:p>
            <a:pPr algn="ctr"/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В рассказе "Певцы" Тургенев раскрыл поразительную способность русских крестьян чувствовать и понимать искусство, их тягу к прекрасному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575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75" y="542305"/>
            <a:ext cx="55446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>
                <a:latin typeface="Arial" panose="020B0604020202020204" pitchFamily="34" charset="0"/>
                <a:cs typeface="Arial" panose="020B0604020202020204" pitchFamily="34" charset="0"/>
              </a:rPr>
              <a:t>     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ван Тургенев был одним из самых значимых русских писателей XIX века.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Созданная им художественная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система изменила поэтику романа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в России, так и за рубежом. Его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произведения восхваляли и жестко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критиковали, а Тургенев всю жизнь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искал в них путь, который привел бы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Россию к благополучию и процветанию.</a:t>
            </a:r>
          </a:p>
        </p:txBody>
      </p:sp>
      <p:pic>
        <p:nvPicPr>
          <p:cNvPr id="3" name="Picture 6" descr="https://stixi-proza.ru/wp-content/uploads/2019/06/%D0%A1%D1%82%D0%B8%D1%85%D0%B8-%D0%B2-%D0%BF%D1%80%D0%BE%D0%B7%D0%B5-%D0%98%D0%B2%D0%B0%D0%BD-%D0%A2%D1%83%D1%80%D0%B3%D0%B5%D0%BD%D0%B5%D0%B2-1024x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47" y="974354"/>
            <a:ext cx="1296144" cy="15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«БЕЖИН ЛУГ»</a:t>
            </a:r>
          </a:p>
        </p:txBody>
      </p:sp>
      <p:pic>
        <p:nvPicPr>
          <p:cNvPr id="69637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0868" y="757132"/>
            <a:ext cx="1845907" cy="1873405"/>
          </a:xfrm>
        </p:spPr>
      </p:pic>
      <p:sp>
        <p:nvSpPr>
          <p:cNvPr id="6963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0190" y="690847"/>
            <a:ext cx="3194653" cy="2443746"/>
          </a:xfrm>
        </p:spPr>
        <p:txBody>
          <a:bodyPr/>
          <a:lstStyle/>
          <a:p>
            <a:r>
              <a:rPr lang="ru-RU" altLang="ru-RU" sz="1800" i="0" dirty="0"/>
              <a:t>     </a:t>
            </a:r>
            <a:r>
              <a:rPr lang="ru-RU" altLang="ru-RU" i="0" dirty="0"/>
              <a:t>С любовью и нежностью рисует Тургенев в рассказе "</a:t>
            </a:r>
            <a:r>
              <a:rPr lang="ru-RU" altLang="ru-RU" i="0" dirty="0" err="1"/>
              <a:t>Бежин</a:t>
            </a:r>
            <a:r>
              <a:rPr lang="ru-RU" altLang="ru-RU" i="0" dirty="0"/>
              <a:t> луг" крестьянских детей, их богатый духовный мир, их умение тонко чувствовать красоту природы. Писатель стремится пробудить в читателе чувство любви и уважения к крестьянским детям. 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5457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ССЫЛКА</a:t>
            </a:r>
          </a:p>
        </p:txBody>
      </p:sp>
      <p:pic>
        <p:nvPicPr>
          <p:cNvPr id="9221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36372" y="786091"/>
            <a:ext cx="1384419" cy="1700430"/>
          </a:xfrm>
        </p:spPr>
      </p:pic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614313"/>
            <a:ext cx="3816424" cy="2686889"/>
          </a:xfrm>
        </p:spPr>
        <p:txBody>
          <a:bodyPr/>
          <a:lstStyle/>
          <a:p>
            <a:r>
              <a:rPr lang="ru-RU" altLang="ru-RU" sz="1800" i="0" dirty="0"/>
              <a:t>     Тургенев  в 1852 г., вновь живёт в Спасском-</a:t>
            </a:r>
            <a:r>
              <a:rPr lang="ru-RU" altLang="ru-RU" sz="1800" i="0" dirty="0" err="1"/>
              <a:t>Лутовинове</a:t>
            </a:r>
            <a:r>
              <a:rPr lang="ru-RU" altLang="ru-RU" sz="1800" i="0" dirty="0"/>
              <a:t>, куда был направлен в ссылку из-за некролога на смерть Гоголя, опубликованного в Москве, несмотря на запрет.</a:t>
            </a:r>
          </a:p>
          <a:p>
            <a:r>
              <a:rPr lang="ru-RU" altLang="ru-RU" sz="1800" i="0" dirty="0"/>
              <a:t>     Картины крепостной жизни легли в основу повести «Муму» (1852 г.)</a:t>
            </a:r>
          </a:p>
          <a:p>
            <a:pPr>
              <a:lnSpc>
                <a:spcPct val="90000"/>
              </a:lnSpc>
            </a:pPr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962838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100965"/>
            <a:ext cx="4903629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/>
              <a:t>РОМАНЫ И.С.ТУРГЕНЕВА</a:t>
            </a:r>
            <a:endParaRPr lang="ru-RU" alt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0191" y="608409"/>
            <a:ext cx="5400600" cy="2544993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каждом из его романов запечатлён конкретный момент исторического бытия России.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«Рудин»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«Накануне»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«Дворянское гнездо»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1860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«Отцы и дети»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1862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«Дым»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«Новь» (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 г.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9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АННА\Мои документы\Мои рисунки\Новая папка (3)\0_5_505_1185195541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12367" y="862641"/>
            <a:ext cx="2236416" cy="2055928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100965"/>
            <a:ext cx="4903629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/>
              <a:t>«РУДИН»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199" y="758329"/>
            <a:ext cx="3024336" cy="1938992"/>
          </a:xfrm>
        </p:spPr>
        <p:txBody>
          <a:bodyPr/>
          <a:lstStyle/>
          <a:p>
            <a:pPr algn="ctr" eaLnBrk="1" hangingPunct="1"/>
            <a:r>
              <a:rPr lang="ru-RU" altLang="ru-RU" sz="1800" i="0" dirty="0"/>
              <a:t>«Рудин» (1856 г.) - описывает облик человека 1840-х годов, его реальный вклад в историю. </a:t>
            </a:r>
          </a:p>
          <a:p>
            <a:pPr algn="ctr" eaLnBrk="1" hangingPunct="1"/>
            <a:r>
              <a:rPr lang="ru-RU" altLang="ru-RU" sz="1800" i="0" dirty="0"/>
              <a:t>роман о лишнем человеке («Дневник лишнего человека», 1850 г.)</a:t>
            </a:r>
          </a:p>
        </p:txBody>
      </p:sp>
    </p:spTree>
    <p:extLst>
      <p:ext uri="{BB962C8B-B14F-4D97-AF65-F5344CB8AC3E}">
        <p14:creationId xmlns:p14="http://schemas.microsoft.com/office/powerpoint/2010/main" val="383188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100965"/>
            <a:ext cx="4903629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/>
              <a:t>«ДВОРЯНСКОЕ ГНЕЗДО»</a:t>
            </a:r>
          </a:p>
        </p:txBody>
      </p:sp>
      <p:pic>
        <p:nvPicPr>
          <p:cNvPr id="10242" name="Picture 2" descr="C:\Documents and Settings\АННА\Мои документы\Мои рисунки\Новая папка (3)\Гнездо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4607" y="883019"/>
            <a:ext cx="1584176" cy="1963542"/>
          </a:xfrm>
          <a:noFill/>
        </p:spPr>
      </p:pic>
      <p:sp>
        <p:nvSpPr>
          <p:cNvPr id="3" name="Прямоугольник 2"/>
          <p:cNvSpPr/>
          <p:nvPr/>
        </p:nvSpPr>
        <p:spPr>
          <a:xfrm>
            <a:off x="220191" y="580048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Тургенев в этом романе отразил современность, главные моменты жизни дворянской интеллигенции того времени. Это произведение писателя - обличение самодержавно-крепостнической России, отходная песнь "дворянским гнездам".</a:t>
            </a:r>
          </a:p>
        </p:txBody>
      </p:sp>
    </p:spTree>
    <p:extLst>
      <p:ext uri="{BB962C8B-B14F-4D97-AF65-F5344CB8AC3E}">
        <p14:creationId xmlns:p14="http://schemas.microsoft.com/office/powerpoint/2010/main" val="378111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0965"/>
            <a:ext cx="5588695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/>
              <a:t>«НАКАНУНЕ»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8183" y="539398"/>
            <a:ext cx="3744416" cy="2739211"/>
          </a:xfrm>
        </p:spPr>
        <p:txBody>
          <a:bodyPr/>
          <a:lstStyle/>
          <a:p>
            <a:r>
              <a:rPr lang="ru-RU" altLang="ru-RU" sz="1800" i="0" dirty="0"/>
              <a:t>     </a:t>
            </a:r>
            <a:r>
              <a:rPr lang="ru-RU" i="0" dirty="0"/>
              <a:t>Роман «Накануне» Тургенева был написан в 1860 году. В произведении автор ввел совершенно нового героя своего времени – умного, деятельного, целеустремленного, способного к решительным действиям. Однако судьба героя оказалась трагичной, и тем самым Тургенев подчеркнул, что Россия не была готова к таким людям, к радикальным переменам.</a:t>
            </a:r>
          </a:p>
        </p:txBody>
      </p:sp>
      <p:pic>
        <p:nvPicPr>
          <p:cNvPr id="8194" name="Picture 2" descr="C:\Documents and Settings\АННА\Мои документы\Мои рисунки\Новая папка (3)\Nehutyt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8566" y="786226"/>
            <a:ext cx="1620217" cy="1988327"/>
          </a:xfrm>
          <a:noFill/>
        </p:spPr>
      </p:pic>
    </p:spTree>
    <p:extLst>
      <p:ext uri="{BB962C8B-B14F-4D97-AF65-F5344CB8AC3E}">
        <p14:creationId xmlns:p14="http://schemas.microsoft.com/office/powerpoint/2010/main" val="262681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32673" y="135202"/>
            <a:ext cx="4903629" cy="369332"/>
          </a:xfrm>
        </p:spPr>
        <p:txBody>
          <a:bodyPr/>
          <a:lstStyle/>
          <a:p>
            <a:pPr algn="ctr"/>
            <a:r>
              <a:rPr lang="ru-RU" altLang="ru-RU" sz="2400" b="1" dirty="0"/>
              <a:t>«ОТЦЫ И ДЕТИ»</a:t>
            </a:r>
          </a:p>
        </p:txBody>
      </p:sp>
      <p:pic>
        <p:nvPicPr>
          <p:cNvPr id="25603" name="Picture 2" descr="C:\Documents and Settings\АННА\Мои документы\Мои рисунки\Новая папка (3)\Отцы и дет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6615" y="774460"/>
            <a:ext cx="1584176" cy="2000093"/>
          </a:xfrm>
          <a:noFill/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148183" y="542305"/>
            <a:ext cx="3816424" cy="3323987"/>
          </a:xfrm>
        </p:spPr>
        <p:txBody>
          <a:bodyPr/>
          <a:lstStyle/>
          <a:p>
            <a:r>
              <a:rPr lang="ru-RU" sz="1800" i="0" dirty="0"/>
              <a:t>     Действие романа Тургенева «Отцы и дети» происходит перед отменой крепостного права. В нем раскрывается множество проблем, одна из них – это конфликт разных возрастных поколений. Появляется новый тип инакомыслящих людей, отрицающие и государственные порядки, и моральные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5396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altLang="ru-RU" sz="2400" dirty="0"/>
              <a:t>ПРОИЗВЕДЕНИЯ 50-60 ГОДОВ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0191" y="835561"/>
            <a:ext cx="3384376" cy="1938992"/>
          </a:xfrm>
        </p:spPr>
        <p:txBody>
          <a:bodyPr/>
          <a:lstStyle/>
          <a:p>
            <a:pPr algn="ctr"/>
            <a:r>
              <a:rPr lang="ru-RU" altLang="ru-RU" sz="1800" i="0" dirty="0"/>
              <a:t>    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В эти годы Тургенев </a:t>
            </a:r>
          </a:p>
          <a:p>
            <a:pPr algn="ctr"/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пишет четыре крупнейших произведения: </a:t>
            </a:r>
          </a:p>
          <a:p>
            <a:pPr algn="ctr"/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«Рудин» (1856 г), </a:t>
            </a:r>
          </a:p>
          <a:p>
            <a:pPr algn="ctr"/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«Дворянское гнездо» (1859 г.), «Накануне» (1860 г.),</a:t>
            </a:r>
          </a:p>
          <a:p>
            <a:pPr algn="ctr"/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 «Отцы и дети» (1862 г.).</a:t>
            </a:r>
          </a:p>
        </p:txBody>
      </p:sp>
      <p:pic>
        <p:nvPicPr>
          <p:cNvPr id="10247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6575" y="902345"/>
            <a:ext cx="1800200" cy="1800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348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48962"/>
            <a:ext cx="5453502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ПРИЗНАНИЕ НА ЗАПАДЕ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0191" y="608403"/>
            <a:ext cx="5413593" cy="790667"/>
          </a:xfrm>
          <a:prstGeom prst="rect">
            <a:avLst/>
          </a:prstGeom>
          <a:solidFill>
            <a:schemeClr val="bg2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60-х гг. Тургенев становится известным на Западе. Со многими западноевропейскими писателями Тургенев поддерживал тесные дружеские отношения.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20191" y="2486521"/>
            <a:ext cx="1368152" cy="606001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Гюстав Флобер</a:t>
            </a:r>
          </a:p>
        </p:txBody>
      </p:sp>
      <p:pic>
        <p:nvPicPr>
          <p:cNvPr id="8194" name="Picture 2" descr="C:\Мои документы\Писатели\Тургенев\image (2).jpg"/>
          <p:cNvPicPr>
            <a:picLocks noChangeAspect="1" noChangeArrowheads="1"/>
          </p:cNvPicPr>
          <p:nvPr/>
        </p:nvPicPr>
        <p:blipFill>
          <a:blip r:embed="rId2"/>
          <a:srcRect l="2239" t="14911" r="86567" b="64214"/>
          <a:stretch>
            <a:fillRect/>
          </a:stretch>
        </p:blipFill>
        <p:spPr bwMode="auto">
          <a:xfrm>
            <a:off x="422702" y="1493079"/>
            <a:ext cx="877609" cy="92143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712656" y="2486521"/>
            <a:ext cx="1171831" cy="606001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Эмиль Золя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3100511" y="2486521"/>
            <a:ext cx="1294962" cy="606001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 Мопассан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4493231" y="2486521"/>
            <a:ext cx="1127560" cy="606001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Жорж Санд</a:t>
            </a:r>
          </a:p>
        </p:txBody>
      </p:sp>
      <p:pic>
        <p:nvPicPr>
          <p:cNvPr id="8197" name="Picture 5" descr="C:\Мои документы\Писатели\Тургенев\image (2).jpg"/>
          <p:cNvPicPr>
            <a:picLocks noChangeAspect="1" noChangeArrowheads="1"/>
          </p:cNvPicPr>
          <p:nvPr/>
        </p:nvPicPr>
        <p:blipFill>
          <a:blip r:embed="rId2"/>
          <a:srcRect l="2239" t="61134" r="85448" b="17991"/>
          <a:stretch>
            <a:fillRect/>
          </a:stretch>
        </p:blipFill>
        <p:spPr bwMode="auto">
          <a:xfrm>
            <a:off x="3331722" y="1509211"/>
            <a:ext cx="848909" cy="905301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8198" name="Picture 6" descr="C:\Мои документы\Писатели\Тургенев\image (2).jpg"/>
          <p:cNvPicPr>
            <a:picLocks noChangeAspect="1" noChangeArrowheads="1"/>
          </p:cNvPicPr>
          <p:nvPr/>
        </p:nvPicPr>
        <p:blipFill>
          <a:blip r:embed="rId2"/>
          <a:srcRect l="2612" t="37277" r="85075" b="41848"/>
          <a:stretch>
            <a:fillRect/>
          </a:stretch>
        </p:blipFill>
        <p:spPr bwMode="auto">
          <a:xfrm>
            <a:off x="1819334" y="1493080"/>
            <a:ext cx="921137" cy="921433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2050" name="Picture 2" descr="http://i.mycdn.me/i?r=AzEPZsRbOZEKgBhR0XGMT1RkqQGSdkkbtQgkm93Q6QIMTa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679" y="1509211"/>
            <a:ext cx="876550" cy="9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635824"/>
      </p:ext>
    </p:extLst>
  </p:cSld>
  <p:clrMapOvr>
    <a:masterClrMapping/>
  </p:clrMapOvr>
  <p:transition>
    <p:pull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364207" y="2107577"/>
            <a:ext cx="5119653" cy="88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Обращаясь к Тургеневу, Ж.Санд говорила: «Учитель! – Все мы должны пройти вашу школу!»</a:t>
            </a:r>
          </a:p>
        </p:txBody>
      </p:sp>
      <p:pic>
        <p:nvPicPr>
          <p:cNvPr id="1026" name="Picture 2" descr="http://i.mycdn.me/i?r=AzEPZsRbOZEKgBhR0XGMT1RkMILvgv0Vt8dGRMAmMLDjYq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97" y="686321"/>
            <a:ext cx="129244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Мои документы\Писатели\Тургенев\Ася\n.ge.portreti.s.turgene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604567" y="686321"/>
            <a:ext cx="1098011" cy="129614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  <p:extLst>
      <p:ext uri="{BB962C8B-B14F-4D97-AF65-F5344CB8AC3E}">
        <p14:creationId xmlns:p14="http://schemas.microsoft.com/office/powerpoint/2010/main" val="1881065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924665" y="1995239"/>
            <a:ext cx="1768134" cy="923330"/>
          </a:xfrm>
          <a:prstGeom prst="rect">
            <a:avLst/>
          </a:prstGeom>
          <a:solidFill>
            <a:schemeClr val="bg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Имение            Спасское-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684803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ИВАН СЕРГЕЕВИЧ ТУРГЕНЕВ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20320" y="614313"/>
            <a:ext cx="3528263" cy="1846659"/>
          </a:xfrm>
        </p:spPr>
        <p:txBody>
          <a:bodyPr/>
          <a:lstStyle/>
          <a:p>
            <a:pPr algn="l"/>
            <a:r>
              <a:rPr lang="ru-RU" sz="1600" i="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Родился в городе Орле </a:t>
            </a:r>
          </a:p>
          <a:p>
            <a:pPr algn="l"/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28 октября 1818 г. Всего детей в семье Тургеневых было трое: </a:t>
            </a:r>
          </a:p>
          <a:p>
            <a:pPr algn="l"/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Николай, </a:t>
            </a:r>
          </a:p>
          <a:p>
            <a:pPr algn="l"/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Иван и Сергей. </a:t>
            </a:r>
          </a:p>
        </p:txBody>
      </p:sp>
      <p:pic>
        <p:nvPicPr>
          <p:cNvPr id="7" name="Picture 1" descr="&quot;Спасское - Лутовиново. Усадебный дом. Художник Я. Полонский.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406" y="1694433"/>
            <a:ext cx="1458209" cy="129614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91" y="686321"/>
            <a:ext cx="1656184" cy="1296144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396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48962"/>
            <a:ext cx="5768975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«СТИХОТВОРЕНИЯ В ПРОЗЕ»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92199" y="741167"/>
            <a:ext cx="3096344" cy="152933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Заключительный аккорд литературной деятельности писателя. Сам Тургенев считал «Стихотворения в прозе» лишь эскизами своих будущих произведений.</a:t>
            </a:r>
            <a:endParaRPr lang="ru-RU" sz="1600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Мои документы\Писатели\Тургенев\n.ge.portreti.s.turgene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0617" y="758329"/>
            <a:ext cx="1494617" cy="1512168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92200" y="2414513"/>
            <a:ext cx="5256584" cy="6060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«Стихотворения в прозе»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это удивительный сплав поэзии и прозы в некое единство.</a:t>
            </a:r>
            <a:endParaRPr lang="ru-RU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00851"/>
      </p:ext>
    </p:extLst>
  </p:cSld>
  <p:clrMapOvr>
    <a:masterClrMapping/>
  </p:clrMapOvr>
  <p:transition>
    <p:pull dir="r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02" y="110257"/>
            <a:ext cx="5192078" cy="369332"/>
          </a:xfrm>
        </p:spPr>
        <p:txBody>
          <a:bodyPr/>
          <a:lstStyle/>
          <a:p>
            <a:pPr algn="ctr"/>
            <a:r>
              <a:rPr lang="ru-RU" sz="2400" b="1" dirty="0"/>
              <a:t>ГИМН РУССКОМУ ЯЗЫКУ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8183" y="614313"/>
            <a:ext cx="5472608" cy="2555585"/>
          </a:xfrm>
          <a:prstGeom prst="rect">
            <a:avLst/>
          </a:prstGeom>
        </p:spPr>
        <p:txBody>
          <a:bodyPr lIns="51499" tIns="25750" rIns="51499" bIns="25750">
            <a:normAutofit fontScale="70000" lnSpcReduction="20000"/>
          </a:bodyPr>
          <a:lstStyle/>
          <a:p>
            <a:pPr algn="l">
              <a:buNone/>
            </a:pPr>
            <a:r>
              <a:rPr lang="ru-R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       </a:t>
            </a:r>
            <a:r>
              <a:rPr lang="ru-RU" sz="2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 дни сомнений, во дни тягостных раздумий о судьбах моей родины, ты один мне поддержка и опора, о великий, могучий, правдивый и свободный русский язык!.. Не будь тебя — как не впасть в отчаяние при виде всего, что совершается дома. Но нельзя верить, чтобы такой язык не был дан великому народу!»</a:t>
            </a:r>
          </a:p>
          <a:p>
            <a:pPr algn="ctr">
              <a:buNone/>
            </a:pPr>
            <a:r>
              <a:rPr lang="ru-RU" sz="2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Стихотворение в прозе  </a:t>
            </a:r>
          </a:p>
          <a:p>
            <a:pPr algn="ctr">
              <a:buNone/>
            </a:pPr>
            <a:r>
              <a:rPr lang="ru-RU" sz="2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«Русский </a:t>
            </a:r>
            <a:r>
              <a:rPr lang="ru-RU" sz="29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язык»</a:t>
            </a:r>
            <a:endParaRPr lang="ru-RU" sz="29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5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/>
              <a:t>ЖИЗНЬ ЗА ГРАНИЦЕЙ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92507" y="466894"/>
            <a:ext cx="3268044" cy="264534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altLang="ru-RU" sz="1100" dirty="0"/>
          </a:p>
          <a:p>
            <a:pPr>
              <a:lnSpc>
                <a:spcPct val="90000"/>
              </a:lnSpc>
            </a:pPr>
            <a:r>
              <a:rPr lang="ru-RU" altLang="ru-RU" sz="1800" i="0" dirty="0"/>
              <a:t>     С начала 1860-х годов он поселяется в Баден-Бадене. </a:t>
            </a:r>
          </a:p>
          <a:p>
            <a:pPr>
              <a:lnSpc>
                <a:spcPct val="90000"/>
              </a:lnSpc>
            </a:pPr>
            <a:r>
              <a:rPr lang="ru-RU" altLang="ru-RU" sz="1800" i="0" dirty="0"/>
              <a:t>В результате жизни за границей получился самый крупный по объёму </a:t>
            </a:r>
          </a:p>
          <a:p>
            <a:pPr>
              <a:lnSpc>
                <a:spcPct val="90000"/>
              </a:lnSpc>
            </a:pPr>
            <a:r>
              <a:rPr lang="ru-RU" altLang="ru-RU" sz="1800" i="0" dirty="0"/>
              <a:t>из романов Тургенева — «Новь» (1877 г.). В эти годы рождаются произведения нового жанра - стихотворения в прозе.</a:t>
            </a:r>
          </a:p>
        </p:txBody>
      </p:sp>
      <p:pic>
        <p:nvPicPr>
          <p:cNvPr id="35847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1770" y="757132"/>
            <a:ext cx="1937013" cy="21414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362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00965"/>
            <a:ext cx="5688632" cy="369332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>
                <a:latin typeface="+mn-lt"/>
                <a:ea typeface="+mn-ea"/>
                <a:cs typeface="+mn-cs"/>
              </a:rPr>
              <a:t>         «</a:t>
            </a:r>
            <a:r>
              <a:rPr lang="ru-RU" sz="24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ДЫМ»                      «НОВЬ»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281" y="733355"/>
            <a:ext cx="2560190" cy="2185214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ctr" eaLnBrk="1" hangingPunct="1"/>
            <a:r>
              <a:rPr lang="ru-RU" altLang="ru-RU" sz="1800" dirty="0"/>
              <a:t> </a:t>
            </a:r>
            <a:r>
              <a:rPr lang="ru-RU" altLang="ru-RU" sz="1800" i="0" dirty="0"/>
              <a:t>Роман-неудача. Действие происходит </a:t>
            </a:r>
          </a:p>
          <a:p>
            <a:pPr algn="ctr" eaLnBrk="1" hangingPunct="1"/>
            <a:r>
              <a:rPr lang="ru-RU" altLang="ru-RU" sz="1800" i="0" dirty="0"/>
              <a:t>за границей, слишком много политических разговоров: тогда злободневных, теперь непонятных.</a:t>
            </a:r>
          </a:p>
          <a:p>
            <a:pPr eaLnBrk="1" hangingPunct="1"/>
            <a:endParaRPr lang="ru-RU" altLang="ru-RU" i="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56496" y="758330"/>
            <a:ext cx="2632198" cy="216024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ctr" eaLnBrk="1" hangingPunct="1"/>
            <a:r>
              <a:rPr lang="ru-RU" altLang="ru-RU" sz="1800" i="0" dirty="0"/>
              <a:t>Попытка реабилитации</a:t>
            </a:r>
          </a:p>
          <a:p>
            <a:pPr algn="ctr" eaLnBrk="1" hangingPunct="1"/>
            <a:r>
              <a:rPr lang="ru-RU" altLang="ru-RU" sz="1800" i="0" dirty="0"/>
              <a:t>в глазах русской “прогрессивной” молодёжи. </a:t>
            </a:r>
          </a:p>
          <a:p>
            <a:pPr algn="ctr" eaLnBrk="1" hangingPunct="1"/>
            <a:r>
              <a:rPr lang="ru-RU" altLang="ru-RU" sz="1800" i="0" dirty="0"/>
              <a:t>Главный герой — революционер,  ужасный недотёпа. </a:t>
            </a:r>
          </a:p>
        </p:txBody>
      </p:sp>
    </p:spTree>
    <p:extLst>
      <p:ext uri="{BB962C8B-B14F-4D97-AF65-F5344CB8AC3E}">
        <p14:creationId xmlns:p14="http://schemas.microsoft.com/office/powerpoint/2010/main" val="269997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295460" y="123184"/>
            <a:ext cx="5192078" cy="215444"/>
          </a:xfrm>
        </p:spPr>
        <p:txBody>
          <a:bodyPr/>
          <a:lstStyle/>
          <a:p>
            <a:endParaRPr lang="ru-RU" altLang="ru-RU" sz="1400" dirty="0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614313"/>
            <a:ext cx="3816424" cy="2492990"/>
          </a:xfrm>
        </p:spPr>
        <p:txBody>
          <a:bodyPr/>
          <a:lstStyle/>
          <a:p>
            <a:pPr algn="l"/>
            <a:r>
              <a:rPr lang="ru-RU" altLang="ru-RU" i="0" dirty="0"/>
              <a:t>     </a:t>
            </a:r>
            <a:r>
              <a:rPr lang="ru-RU" altLang="ru-RU" sz="1800" i="0" dirty="0"/>
              <a:t>Сами французы говорили, что у этого русского такой правильный французский язык, что им у него только и учиться.</a:t>
            </a:r>
          </a:p>
          <a:p>
            <a:pPr algn="l"/>
            <a:r>
              <a:rPr lang="ru-RU" altLang="ru-RU" sz="1800" i="0" dirty="0"/>
              <a:t>     Но учил Тургенев европейцев прежде всего русской литературе. </a:t>
            </a:r>
          </a:p>
          <a:p>
            <a:pPr algn="l"/>
            <a:r>
              <a:rPr lang="ru-RU" altLang="ru-RU" sz="1800" i="0" dirty="0"/>
              <a:t>Он и сам переводил произведения Пушкина, Гоголя и других русских писателей. </a:t>
            </a:r>
          </a:p>
        </p:txBody>
      </p:sp>
      <p:pic>
        <p:nvPicPr>
          <p:cNvPr id="37895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19057" y="889604"/>
            <a:ext cx="1601734" cy="174342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112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64207" y="946477"/>
            <a:ext cx="2547964" cy="1107996"/>
          </a:xfrm>
        </p:spPr>
        <p:txBody>
          <a:bodyPr/>
          <a:lstStyle/>
          <a:p>
            <a:pPr algn="ctr"/>
            <a:r>
              <a:rPr lang="ru-RU" altLang="ru-RU" sz="1800" i="0" dirty="0"/>
              <a:t>Писатель скончался в </a:t>
            </a:r>
            <a:r>
              <a:rPr lang="ru-RU" altLang="ru-RU" sz="1800" i="0" dirty="0" err="1"/>
              <a:t>Буживале</a:t>
            </a:r>
            <a:r>
              <a:rPr lang="ru-RU" altLang="ru-RU" sz="1800" i="0" dirty="0"/>
              <a:t>  под Парижем  22 августа  1883 года. </a:t>
            </a:r>
          </a:p>
        </p:txBody>
      </p:sp>
      <p:pic>
        <p:nvPicPr>
          <p:cNvPr id="11271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1162" y="770652"/>
            <a:ext cx="2327621" cy="204455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02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САМОСТОЯТЕЛЬНАЯ РАБОТА</a:t>
            </a:r>
          </a:p>
        </p:txBody>
      </p:sp>
      <p:pic>
        <p:nvPicPr>
          <p:cNvPr id="6" name="Picture 2" descr="Иван Турген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39" y="801956"/>
            <a:ext cx="1428750" cy="204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05843" y="830337"/>
            <a:ext cx="31709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lvl="0" indent="0" algn="ctr"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хронологическую таблицу жизни и творчества</a:t>
            </a:r>
          </a:p>
          <a:p>
            <a:pPr marL="109728" lvl="0" indent="0" algn="ctr">
              <a:buNone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384" marR="1048385" algn="ctr">
              <a:spcBef>
                <a:spcPts val="1160"/>
              </a:spcBef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ОТЕЦ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4247" y="542305"/>
            <a:ext cx="2952328" cy="2677656"/>
          </a:xfrm>
        </p:spPr>
        <p:txBody>
          <a:bodyPr/>
          <a:lstStyle/>
          <a:p>
            <a:pPr algn="ctr"/>
            <a:r>
              <a:rPr lang="ru-RU" b="1" dirty="0"/>
              <a:t> </a:t>
            </a:r>
            <a:r>
              <a:rPr lang="ru-RU" sz="2000" b="1" i="0" dirty="0">
                <a:solidFill>
                  <a:srgbClr val="002060"/>
                </a:solidFill>
              </a:rPr>
              <a:t>Отец</a:t>
            </a:r>
            <a:r>
              <a:rPr lang="ru-RU" sz="2000" b="1" i="0" dirty="0"/>
              <a:t>, </a:t>
            </a:r>
          </a:p>
          <a:p>
            <a:pPr algn="ctr"/>
            <a:r>
              <a:rPr lang="ru-RU" sz="2000" b="1" i="0" dirty="0"/>
              <a:t>Сергей Николаевич, (1793–1834) принадлежал к старинному дворянскому роду Тургеневых, известному с XV в. </a:t>
            </a:r>
          </a:p>
          <a:p>
            <a:endParaRPr lang="ru-RU" dirty="0"/>
          </a:p>
        </p:txBody>
      </p:sp>
      <p:pic>
        <p:nvPicPr>
          <p:cNvPr id="4" name="Picture 11" descr="otec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437" y="686321"/>
            <a:ext cx="172534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gerb"/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83" y="643101"/>
            <a:ext cx="720079" cy="1411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74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174" y="614313"/>
            <a:ext cx="55446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Варвара Петровна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(1788–1850 гг.)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Мать Тургенева была женщиной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умной, образованной, своевольной, привередливой, властолюбивой.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Она прожила сиротливую и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несчастную молодость, но, став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наследницей громадного состояния, дала волю своему деспотичному и тяжёлому для окружающих нраву.</a:t>
            </a:r>
          </a:p>
          <a:p>
            <a:pPr>
              <a:lnSpc>
                <a:spcPct val="90000"/>
              </a:lnSpc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2" descr="Мать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671" y="686323"/>
            <a:ext cx="1080119" cy="155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109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9100"/>
            <a:ext cx="5472608" cy="2731517"/>
          </a:xfrm>
        </p:spPr>
        <p:txBody>
          <a:bodyPr/>
          <a:lstStyle/>
          <a:p>
            <a:r>
              <a:rPr lang="ru-RU" altLang="ru-RU" sz="1600" i="0" dirty="0"/>
              <a:t>     Судьбу писателя можно назвать непростой и даже трагической. С детства он видел отсутствие любви </a:t>
            </a:r>
          </a:p>
          <a:p>
            <a:r>
              <a:rPr lang="ru-RU" altLang="ru-RU" sz="1600" i="0" dirty="0"/>
              <a:t>между родителями и часто подвергался физическим «методам воспитания». </a:t>
            </a:r>
          </a:p>
          <a:p>
            <a:r>
              <a:rPr lang="ru-RU" altLang="ru-RU" sz="1600" i="0" dirty="0"/>
              <a:t>  </a:t>
            </a:r>
            <a:r>
              <a:rPr lang="ru-RU" sz="1600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 точное представление о родителях </a:t>
            </a:r>
          </a:p>
          <a:p>
            <a:r>
              <a:rPr lang="ru-RU" sz="1600" i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sz="1600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можно  получить из его произведений, в  которых он, не скрываясь, изобразил их, чем некоторых  весьма шокировал. Достаточно вспомнить «Первую любовь» и «Муму», чтобы понять семейную драму и ее последствия для писателя.</a:t>
            </a:r>
          </a:p>
          <a:p>
            <a:r>
              <a:rPr lang="ru-RU" altLang="ru-RU" sz="1750" i="0" dirty="0"/>
              <a:t>   </a:t>
            </a:r>
            <a:endParaRPr lang="ru-RU" sz="1750" i="0" dirty="0"/>
          </a:p>
        </p:txBody>
      </p:sp>
    </p:spTree>
    <p:extLst>
      <p:ext uri="{BB962C8B-B14F-4D97-AF65-F5344CB8AC3E}">
        <p14:creationId xmlns:p14="http://schemas.microsoft.com/office/powerpoint/2010/main" val="201746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924" y="630511"/>
            <a:ext cx="1589867" cy="178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4104456" cy="3016210"/>
          </a:xfrm>
        </p:spPr>
        <p:txBody>
          <a:bodyPr/>
          <a:lstStyle/>
          <a:p>
            <a:r>
              <a:rPr lang="ru-RU" altLang="ru-RU" sz="1800" i="0" dirty="0"/>
              <a:t>      </a:t>
            </a:r>
            <a:r>
              <a:rPr lang="ru-RU" altLang="ru-RU" sz="2000" i="0" dirty="0"/>
              <a:t>Но всё же родители дали Тургеневу блестящее образование! </a:t>
            </a:r>
          </a:p>
          <a:p>
            <a:r>
              <a:rPr lang="ru-RU" altLang="ru-RU" sz="2000" i="0" dirty="0"/>
              <a:t>     С детских лет он свободно </a:t>
            </a:r>
          </a:p>
          <a:p>
            <a:r>
              <a:rPr lang="ru-RU" altLang="ru-RU" sz="2000" i="0" dirty="0"/>
              <a:t>читал и говорил на трёх языках – французском, английском и немецком, и приобщался к библиотечным сокровищам. </a:t>
            </a:r>
            <a:br>
              <a:rPr lang="ru-RU" altLang="ru-RU" sz="2000" i="0" dirty="0"/>
            </a:br>
            <a:br>
              <a:rPr lang="ru-RU" sz="1800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775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0" y="614314"/>
            <a:ext cx="5400601" cy="2639184"/>
          </a:xfrm>
        </p:spPr>
        <p:txBody>
          <a:bodyPr/>
          <a:lstStyle/>
          <a:p>
            <a:r>
              <a:rPr lang="ru-RU" sz="1750" i="0" dirty="0"/>
              <a:t>     С малых лет Тургенева вывозили </a:t>
            </a:r>
          </a:p>
          <a:p>
            <a:r>
              <a:rPr lang="ru-RU" sz="1750" i="0" dirty="0"/>
              <a:t>за границу, а после переезда </a:t>
            </a:r>
          </a:p>
          <a:p>
            <a:r>
              <a:rPr lang="ru-RU" sz="1750" i="0" dirty="0"/>
              <a:t>семейства в Москву (1827 г.) </a:t>
            </a:r>
          </a:p>
          <a:p>
            <a:r>
              <a:rPr lang="ru-RU" sz="1750" i="0" dirty="0"/>
              <a:t>юношу обучали лучшие педагоги, </a:t>
            </a:r>
          </a:p>
          <a:p>
            <a:r>
              <a:rPr lang="ru-RU" sz="1750" i="0" dirty="0"/>
              <a:t>и к моменту поступления на словесное</a:t>
            </a:r>
          </a:p>
          <a:p>
            <a:r>
              <a:rPr lang="ru-RU" sz="1750" i="0" dirty="0"/>
              <a:t>отделение философского факультета</a:t>
            </a:r>
          </a:p>
          <a:p>
            <a:r>
              <a:rPr lang="ru-RU" sz="1750" i="0" dirty="0"/>
              <a:t>Московского университета в 1833 году он уже говорил на французском, немецком, английском языках и сочинял стихи. </a:t>
            </a:r>
          </a:p>
          <a:p>
            <a:endParaRPr lang="ru-RU" dirty="0"/>
          </a:p>
        </p:txBody>
      </p:sp>
      <p:pic>
        <p:nvPicPr>
          <p:cNvPr id="4" name="Picture 7" descr="20let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55" y="614313"/>
            <a:ext cx="1224136" cy="146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212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120970"/>
            <a:ext cx="5768975" cy="4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99" tIns="25750" rIns="51499" bIns="25750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УЧЁБЫ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20191" y="783558"/>
            <a:ext cx="3168352" cy="1990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1833 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поступление в Московский университет на словесный факультет, затем переводится на историко-филологический факультет в университет Санкт-Петербурга.</a:t>
            </a:r>
            <a:endParaRPr lang="ru-RU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" descr="&quot;Москва. Кремль. Благовещенский собор.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6575" y="686321"/>
            <a:ext cx="1763756" cy="882619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029036" y="1643010"/>
            <a:ext cx="1087699" cy="2674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388543" y="2846561"/>
            <a:ext cx="2253522" cy="2674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pic>
        <p:nvPicPr>
          <p:cNvPr id="15" name="Picture 2" descr="&quot;Петербург. Никольский собор. Рисунок Ф. Перро.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6575" y="1976463"/>
            <a:ext cx="1763756" cy="726082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  <p:extLst>
      <p:ext uri="{BB962C8B-B14F-4D97-AF65-F5344CB8AC3E}">
        <p14:creationId xmlns:p14="http://schemas.microsoft.com/office/powerpoint/2010/main" val="3710519536"/>
      </p:ext>
    </p:extLst>
  </p:cSld>
  <p:clrMapOvr>
    <a:masterClrMapping/>
  </p:clrMapOvr>
  <p:transition>
    <p:pull dir="r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4425</TotalTime>
  <Words>1529</Words>
  <Application>Microsoft Office PowerPoint</Application>
  <PresentationFormat>Custom</PresentationFormat>
  <Paragraphs>154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Литература </vt:lpstr>
      <vt:lpstr>PowerPoint Presentation</vt:lpstr>
      <vt:lpstr>ИВАН СЕРГЕЕВИЧ ТУРГЕНЕВ </vt:lpstr>
      <vt:lpstr>ОТЕЦ</vt:lpstr>
      <vt:lpstr>МАТЬ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«ЖИВЫЕ МОЩИ»</vt:lpstr>
      <vt:lpstr>  КАРТИНА РУССКОЙ ДЕЙСТВИТЕЛЬНОСТИ</vt:lpstr>
      <vt:lpstr> ЦИКЛ «ЗАПИСКИ ОХОТНИКА»</vt:lpstr>
      <vt:lpstr>«ХОРЬ И КАЛИНЫЧ»</vt:lpstr>
      <vt:lpstr>«ПЕВЦЫ»</vt:lpstr>
      <vt:lpstr>«БЕЖИН ЛУГ»</vt:lpstr>
      <vt:lpstr>ССЫЛКА</vt:lpstr>
      <vt:lpstr>РОМАНЫ И.С.ТУРГЕНЕВА</vt:lpstr>
      <vt:lpstr>«РУДИН»</vt:lpstr>
      <vt:lpstr>«ДВОРЯНСКОЕ ГНЕЗДО»</vt:lpstr>
      <vt:lpstr>«НАКАНУНЕ»</vt:lpstr>
      <vt:lpstr>«ОТЦЫ И ДЕТИ»</vt:lpstr>
      <vt:lpstr>ПРОИЗВЕДЕНИЯ 50-60 ГОДОВ</vt:lpstr>
      <vt:lpstr>PowerPoint Presentation</vt:lpstr>
      <vt:lpstr>Обращаясь к Тургеневу, Ж.Санд говорила: «Учитель! – Все мы должны пройти вашу школу!»</vt:lpstr>
      <vt:lpstr>PowerPoint Presentation</vt:lpstr>
      <vt:lpstr>ГИМН РУССКОМУ ЯЗЫКУ</vt:lpstr>
      <vt:lpstr>ЖИЗНЬ ЗА ГРАНИЦЕЙ</vt:lpstr>
      <vt:lpstr>         «ДЫМ»                      «НОВЬ»</vt:lpstr>
      <vt:lpstr>PowerPoint Presentation</vt:lpstr>
      <vt:lpstr>PowerPoint Presentation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fazilova121069@gmail.com</cp:lastModifiedBy>
  <cp:revision>440</cp:revision>
  <dcterms:created xsi:type="dcterms:W3CDTF">2020-04-13T08:05:16Z</dcterms:created>
  <dcterms:modified xsi:type="dcterms:W3CDTF">2020-11-10T02:59:10Z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