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8" r:id="rId3"/>
    <p:sldId id="259" r:id="rId4"/>
    <p:sldId id="260" r:id="rId5"/>
    <p:sldId id="261" r:id="rId6"/>
    <p:sldId id="303" r:id="rId7"/>
    <p:sldId id="311" r:id="rId8"/>
    <p:sldId id="312" r:id="rId9"/>
    <p:sldId id="313" r:id="rId10"/>
    <p:sldId id="302" r:id="rId11"/>
    <p:sldId id="316" r:id="rId12"/>
    <p:sldId id="305" r:id="rId13"/>
    <p:sldId id="315" r:id="rId14"/>
    <p:sldId id="306" r:id="rId15"/>
    <p:sldId id="317" r:id="rId16"/>
    <p:sldId id="307" r:id="rId17"/>
    <p:sldId id="325" r:id="rId18"/>
    <p:sldId id="308" r:id="rId19"/>
    <p:sldId id="310" r:id="rId20"/>
    <p:sldId id="309" r:id="rId21"/>
    <p:sldId id="322" r:id="rId22"/>
    <p:sldId id="323" r:id="rId23"/>
    <p:sldId id="319" r:id="rId24"/>
    <p:sldId id="320" r:id="rId25"/>
    <p:sldId id="324" r:id="rId26"/>
    <p:sldId id="321" r:id="rId27"/>
    <p:sldId id="301" r:id="rId28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595" autoAdjust="0"/>
  </p:normalViewPr>
  <p:slideViewPr>
    <p:cSldViewPr>
      <p:cViewPr varScale="1">
        <p:scale>
          <a:sx n="143" d="100"/>
          <a:sy n="143" d="100"/>
        </p:scale>
        <p:origin x="-750" y="-9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449" y="3017711"/>
            <a:ext cx="1326864" cy="276999"/>
          </a:xfrm>
        </p:spPr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27.11.2020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1452" y="3017711"/>
            <a:ext cx="1846072" cy="27699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3662" y="3017711"/>
            <a:ext cx="1326864" cy="276999"/>
          </a:xfrm>
        </p:spPr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8E6BF-F534-4447-B6EF-84582509C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940271" y="1193797"/>
            <a:ext cx="3978580" cy="130548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/>
                <a:cs typeface="Arial"/>
              </a:rPr>
              <a:t>Михаил  Юрьевич Лермонтов</a:t>
            </a:r>
            <a:endParaRPr lang="ru-RU" sz="24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32384" marR="1048385" algn="ctr">
              <a:spcBef>
                <a:spcPts val="1160"/>
              </a:spcBef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(1814-1841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sz="24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517" y="1255208"/>
            <a:ext cx="344170" cy="116104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618" y="2499284"/>
            <a:ext cx="344170" cy="48046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7410" name="Picture 2" descr="https://yt3.ggpht.com/a/AATXAJyULQA8tetMweoKonVbfmRrF3GoDZKhkZO_RnSn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967" y="1177932"/>
            <a:ext cx="1801816" cy="1801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12279" y="2416254"/>
            <a:ext cx="28829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Фазылова Ирода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Саттаровна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43" y="102424"/>
            <a:ext cx="5929354" cy="323165"/>
          </a:xfrm>
        </p:spPr>
        <p:txBody>
          <a:bodyPr/>
          <a:lstStyle/>
          <a:p>
            <a:pPr algn="ctr"/>
            <a:r>
              <a:rPr lang="ru-RU" sz="2100" dirty="0" smtClean="0"/>
              <a:t>УЧЕБА В УНИВЕРСИТЕТЕ</a:t>
            </a:r>
            <a:endParaRPr lang="ru-RU" sz="2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449" y="550855"/>
            <a:ext cx="3667608" cy="2585323"/>
          </a:xfrm>
        </p:spPr>
        <p:txBody>
          <a:bodyPr/>
          <a:lstStyle/>
          <a:p>
            <a:r>
              <a:rPr lang="ru-RU" altLang="ru-RU" sz="21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В 1830 г. Лермонтов поступает в Московский университет. К этому времени относится </a:t>
            </a:r>
          </a:p>
          <a:p>
            <a:r>
              <a:rPr lang="ru-RU" altLang="ru-RU" sz="21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начало литературной деятельности: </a:t>
            </a:r>
            <a:br>
              <a:rPr lang="ru-RU" altLang="ru-RU" sz="21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1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 пишет лирические</a:t>
            </a:r>
          </a:p>
          <a:p>
            <a:r>
              <a:rPr lang="ru-RU" altLang="ru-RU" sz="21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стихи. </a:t>
            </a:r>
            <a:endParaRPr lang="ru-RU" sz="21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{0007CB75-795E-45F4-96EA-6AC418A76B57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1743" y="765169"/>
            <a:ext cx="1714512" cy="20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843" y="622293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75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1832 Лермонтов оставляет Московский университет и переезжает в Петербург, </a:t>
            </a:r>
          </a:p>
          <a:p>
            <a:pPr marL="20275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надеясь продолжить </a:t>
            </a:r>
          </a:p>
          <a:p>
            <a:pPr marL="20275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в Петербургском университете; однако ему отказали зачесть прослушанные в Москве курсы.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AutoShape 2" descr="http://www.cultradio.ru/videohosting_pictures/o/104/239/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098933" y="693731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7days.belta.by/7days_plus.nsf/0/DD1804E9EADF5125422570F300377196/$File/%D0%BB%D0%B5%D1%80%D0%BC%D0%BE%D0%BD%D1%82%D0%BE%D0%B22.JPG?Open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30599" y="1122359"/>
            <a:ext cx="1368532" cy="157163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500726" cy="2539157"/>
          </a:xfrm>
        </p:spPr>
        <p:txBody>
          <a:bodyPr/>
          <a:lstStyle/>
          <a:p>
            <a:pPr algn="l"/>
            <a:r>
              <a:rPr lang="ru-RU" altLang="ru-RU" sz="2100" i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Чтобы не начинать обучение заново, Лермонтов принимает совет родных избрать военное поприще; в ноябре 1832 </a:t>
            </a:r>
          </a:p>
          <a:p>
            <a:pPr algn="l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сдает экзамены в Школу гвардейских подпрапорщиков и кавалерийских </a:t>
            </a:r>
          </a:p>
          <a:p>
            <a:pPr algn="l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юнкеров и проводит два года </a:t>
            </a:r>
          </a:p>
          <a:p>
            <a:pPr algn="l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военно-учебном заведении, где</a:t>
            </a:r>
          </a:p>
          <a:p>
            <a:pPr algn="l"/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строевая служба, дежурства, парады почти не оставляли времени для творческой деятельности.</a:t>
            </a:r>
            <a:endParaRPr lang="ru-RU" sz="18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2" descr="Картинка 33 из 17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71" y="2051054"/>
            <a:ext cx="1928826" cy="92869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319" name="Picture 7" descr="Картинка 29 из 2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1677" y="2051053"/>
            <a:ext cx="2000264" cy="92869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96166" y="50789"/>
            <a:ext cx="3931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ПОЭМА "ХАДЖИ АБРЕК"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281" y="481393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В 1835, когда Лермонтов был выпущен корнетом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лейб-гвардии Гусарский полк (сентябрь 1834), поэт снова начинает писать; в этом же году выходит поэма "Хаджи Абрек" - первое выступление Лермонтов в печати (по преданию, рукопись была отнесена в журнал без ведома автора).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4143404" cy="2400657"/>
          </a:xfrm>
        </p:spPr>
        <p:txBody>
          <a:bodyPr/>
          <a:lstStyle/>
          <a:p>
            <a:pPr algn="l"/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2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1835 года Лермонтов известен как поэт лишь</a:t>
            </a:r>
          </a:p>
          <a:p>
            <a:pPr algn="l"/>
            <a:r>
              <a:rPr lang="ru-RU" altLang="ru-RU" sz="22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офицерских и светских кругах. </a:t>
            </a:r>
          </a:p>
          <a:p>
            <a:pPr algn="l"/>
            <a:r>
              <a:rPr lang="ru-RU" altLang="ru-RU" sz="22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В 1835 г. появились в печати первые стихи Лермонтова</a:t>
            </a: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22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lermontov_03_h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3813180" y="1050921"/>
            <a:ext cx="1594559" cy="16440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Картинка 2 из 7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81" y="836607"/>
            <a:ext cx="1643073" cy="200026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9843" y="622293"/>
            <a:ext cx="36433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Лермонтов отдает в цензуру первую редакцию драмы "Маскарад", работает над поэмами "Сашка", "Боярин Орша", начинает роман "Княгиня Лиговская". 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05" y="102424"/>
            <a:ext cx="5572163" cy="369332"/>
          </a:xfrm>
        </p:spPr>
        <p:txBody>
          <a:bodyPr/>
          <a:lstStyle/>
          <a:p>
            <a:pPr algn="ctr"/>
            <a:r>
              <a:rPr lang="ru-RU" sz="2400" dirty="0" smtClean="0"/>
              <a:t>«СМЕРТЬ ПОЭТА»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3857652" cy="2492990"/>
          </a:xfrm>
        </p:spPr>
        <p:txBody>
          <a:bodyPr/>
          <a:lstStyle/>
          <a:p>
            <a:r>
              <a:rPr lang="ru-RU" altLang="ru-RU" sz="16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1837 г. Лермонтов узнает о гибели А.С.Пушкина и пишет стихотворение "Смерть поэта". Стихотворение воспринимается</a:t>
            </a:r>
          </a:p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как "воззвание к революции"; начинается дело и, уже через несколько дней  (25 февраля), </a:t>
            </a:r>
            <a:b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Высочайшему повелению, Лермонтова переводят на Кавказ.</a:t>
            </a:r>
            <a:endParaRPr lang="ru-RU" sz="18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5" y="622293"/>
            <a:ext cx="926123" cy="123015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561" y="1836739"/>
            <a:ext cx="946152" cy="120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429288" cy="1107996"/>
          </a:xfrm>
        </p:spPr>
        <p:txBody>
          <a:bodyPr/>
          <a:lstStyle/>
          <a:p>
            <a:r>
              <a:rPr lang="ru-RU" sz="1800" i="0" dirty="0" smtClean="0"/>
              <a:t>     В 1839 году  Лермонтов приступает к работе над своей бессмертной поэмой «Мцыри», замысел создания которой складывался ещё 9 лет назад в пансионе Московского университета.</a:t>
            </a:r>
            <a:endParaRPr lang="ru-RU" sz="1800" i="0" dirty="0"/>
          </a:p>
        </p:txBody>
      </p:sp>
      <p:pic>
        <p:nvPicPr>
          <p:cNvPr id="5" name="Picture 2" descr="Картинка 7 из 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95" y="1831408"/>
            <a:ext cx="928694" cy="117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284" y="1770063"/>
            <a:ext cx="1951773" cy="135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23" y="1836739"/>
            <a:ext cx="92869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4286280" cy="2492990"/>
          </a:xfrm>
        </p:spPr>
        <p:txBody>
          <a:bodyPr/>
          <a:lstStyle/>
          <a:p>
            <a:r>
              <a:rPr lang="ru-RU" altLang="ru-RU" sz="1800" i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1840 г. военный суд за дуэль приговаривает Лермонтова </a:t>
            </a:r>
          </a:p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вторичной ссылке на Кавказ. Он уезжает, где принимает участие в военных действиях и обращает </a:t>
            </a:r>
          </a:p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себя внимание начальника </a:t>
            </a:r>
          </a:p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отряда "расторопностью, верностью взгляда и пылким мужеством", за которое его представляют к награде.</a:t>
            </a:r>
            <a:endParaRPr lang="ru-RU" sz="18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933" y="693731"/>
            <a:ext cx="14360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429288" cy="1692771"/>
          </a:xfrm>
        </p:spPr>
        <p:txBody>
          <a:bodyPr/>
          <a:lstStyle/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200" i="0" dirty="0" smtClean="0">
                <a:solidFill>
                  <a:schemeClr val="tx2">
                    <a:lumMod val="50000"/>
                  </a:schemeClr>
                </a:solidFill>
              </a:rPr>
              <a:t>Во время ссылки и позднее особенно раскрылось художественное дарование Лермонтова, с детства увлекавшегося живописью. </a:t>
            </a:r>
          </a:p>
          <a:p>
            <a:pPr algn="l"/>
            <a:endParaRPr lang="ru-RU" sz="2200" i="0" dirty="0"/>
          </a:p>
        </p:txBody>
      </p:sp>
      <p:pic>
        <p:nvPicPr>
          <p:cNvPr id="6" name="Picture 4" descr="http://lermontov.niv.ru/images/pictures/picture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95" y="1836739"/>
            <a:ext cx="1428760" cy="1214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07" y="1908177"/>
            <a:ext cx="14142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Развалины близ селения Караагач в Кахе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19" y="1908177"/>
            <a:ext cx="1428759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281" y="622293"/>
            <a:ext cx="3143272" cy="1846659"/>
          </a:xfrm>
        </p:spPr>
        <p:txBody>
          <a:bodyPr/>
          <a:lstStyle/>
          <a:p>
            <a:pPr algn="ctr"/>
            <a:r>
              <a:rPr lang="ru-RU" altLang="ru-RU" sz="2400" b="1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Лермонтов — один из величайших мастеров русского художественного слова. </a:t>
            </a:r>
            <a:endParaRPr lang="ru-RU" sz="24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4553" y="693731"/>
            <a:ext cx="2000264" cy="186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55991" y="2693995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1814-1841 гг.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12719" y="622293"/>
            <a:ext cx="5214974" cy="1231106"/>
          </a:xfrm>
        </p:spPr>
        <p:txBody>
          <a:bodyPr/>
          <a:lstStyle/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Ему принадлежат акварели, картины 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маслом, рисунки - пейзажи, жанровые 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сцены, портреты и карикатуры; лучшие из них связаны с кавказской темой</a:t>
            </a:r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983" y="1908178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Вид Пятигор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933" y="1908177"/>
            <a:ext cx="1357322" cy="108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35 из 172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57" y="1908178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47" y="622293"/>
            <a:ext cx="1233247" cy="137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5310682" cy="2462213"/>
          </a:xfrm>
        </p:spPr>
        <p:txBody>
          <a:bodyPr/>
          <a:lstStyle/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В начале февраля 1841, 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получив двухмесячный отпуск, 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Лермонтов приезжает в Петербург.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Его представляют к награде 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за храбрость, но Николай I </a:t>
            </a:r>
          </a:p>
          <a:p>
            <a:pPr algn="l"/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отклоняет представление. Поэт проводит в столице 3 месяца окруженный вниманием, полный творческих планов.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722" name="AutoShape 2" descr="http://static-web-0.kspu.ru/web/images/2014/12/09/c40d1a929200d57beed6d6f3162e6ada/lermontov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550855"/>
            <a:ext cx="5357850" cy="2846933"/>
          </a:xfrm>
        </p:spPr>
        <p:txBody>
          <a:bodyPr/>
          <a:lstStyle/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     14 апреля 1841, не получив 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отсрочки, Лермонтов возвращается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 на Кавказ. В мае он прибывает 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в Пятигорск и получает разрешение задержаться  для лечения на </a:t>
            </a:r>
          </a:p>
          <a:p>
            <a:r>
              <a:rPr lang="ru-RU" sz="1900" i="0" dirty="0" smtClean="0">
                <a:solidFill>
                  <a:schemeClr val="tx2">
                    <a:lumMod val="50000"/>
                  </a:schemeClr>
                </a:solidFill>
              </a:rPr>
              <a:t>минеральных водах. Здесь он пишет целый ряд стихотворений: "Сон", "Утес",  "Тамара", "Свиданье", "Листок", "Выхожу один я на дорогу...", "Морская царевна", "Пророк".</a:t>
            </a:r>
          </a:p>
          <a:p>
            <a:endParaRPr lang="ru-RU" dirty="0"/>
          </a:p>
        </p:txBody>
      </p:sp>
      <p:pic>
        <p:nvPicPr>
          <p:cNvPr id="5" name="Picture 2" descr="Картинка 28 из 17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247" y="622293"/>
            <a:ext cx="1285884" cy="135732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9843" y="622293"/>
            <a:ext cx="3857652" cy="2354491"/>
          </a:xfrm>
        </p:spPr>
        <p:txBody>
          <a:bodyPr/>
          <a:lstStyle/>
          <a:p>
            <a:r>
              <a:rPr lang="ru-RU" sz="1700" i="0" dirty="0" smtClean="0">
                <a:solidFill>
                  <a:schemeClr val="tx2">
                    <a:lumMod val="50000"/>
                  </a:schemeClr>
                </a:solidFill>
              </a:rPr>
              <a:t>     В Пятигорске Лермонтов находит общество прежних знакомых, и в том числе своего товарища по Школе юнкеров Мартынова. На одном из вечеров в пятигорском семействе Верзилиных шутки Лермонтов задели Мартынова. Ссора повлекла за собой вызов; не придавая значения размолвке, Лермонтов принял его.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8933" y="914539"/>
            <a:ext cx="1357322" cy="185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5357850" cy="1538883"/>
          </a:xfrm>
        </p:spPr>
        <p:txBody>
          <a:bodyPr/>
          <a:lstStyle/>
          <a:p>
            <a:r>
              <a:rPr lang="ru-RU" altLang="ru-RU" sz="18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 июля 1841 г. состоялась дуэль между Лермонтовым и Мартыновым, закончившаяся трагической гибелью поэта.</a:t>
            </a:r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altLang="ru-RU" sz="20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 июля Лермонтова похоронили на городском кладбище. </a:t>
            </a:r>
            <a:endParaRPr lang="ru-RU" sz="18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429" y="1979615"/>
            <a:ext cx="133350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5379510" cy="923330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В 1842 г. прах Лермонтова был перевезен в Тарханы и похоронен в семейном склепе Арсеньевых.</a:t>
            </a:r>
            <a:endParaRPr lang="ru-RU" sz="2000" i="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mogila_h25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84223" y="1622426"/>
            <a:ext cx="1500198" cy="1357321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5991" y="1622425"/>
            <a:ext cx="1571636" cy="1409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1281" y="622293"/>
            <a:ext cx="3739046" cy="2462213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     Лермонтов прожил такую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короткую жизнь, что нельзя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не поразиться тем фактам,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что он успел создать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огромный литературный </a:t>
            </a:r>
          </a:p>
          <a:p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мир и сделаться величайшим русским поэтом, равным Пушкину .</a:t>
            </a:r>
            <a:endParaRPr lang="ru-RU" sz="2000" i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313" y="693731"/>
            <a:ext cx="682229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85" y="2051053"/>
            <a:ext cx="1071570" cy="104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81" y="979483"/>
            <a:ext cx="807895" cy="10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98669" y="655161"/>
            <a:ext cx="3224218" cy="1477328"/>
          </a:xfrm>
        </p:spPr>
        <p:txBody>
          <a:bodyPr/>
          <a:lstStyle/>
          <a:p>
            <a:pPr algn="ctr"/>
            <a:r>
              <a:rPr lang="ru-RU" sz="2400" i="0" dirty="0" smtClean="0">
                <a:solidFill>
                  <a:srgbClr val="002060"/>
                </a:solidFill>
                <a:cs typeface="Arial" pitchFamily="34" charset="0"/>
              </a:rPr>
              <a:t>Составить хронологическую таблицу жизни и творчества М.Ю.Лермонтова</a:t>
            </a:r>
            <a:endParaRPr lang="ru-RU" sz="24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57" y="765169"/>
            <a:ext cx="1755043" cy="195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7488" y="590837"/>
            <a:ext cx="3124200" cy="966681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М.Ю.Лермонтов родился </a:t>
            </a:r>
            <a:b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октября 1814 г. в Москве.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РОЖДЕНИЕ ПОЭТА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8867" y="693731"/>
            <a:ext cx="1682902" cy="205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4157" y="1908177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самый ранний портрет Миши. </a:t>
            </a:r>
            <a:b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нем ему около 3-х лет.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87" y="102424"/>
            <a:ext cx="5164320" cy="63881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ОТЕЦ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287" y="1180125"/>
            <a:ext cx="3028952" cy="874348"/>
          </a:xfrm>
          <a:prstGeom prst="rect">
            <a:avLst/>
          </a:prstGeom>
        </p:spPr>
        <p:txBody>
          <a:bodyPr wrap="square" lIns="42931" tIns="21466" rIns="42931" bIns="21466">
            <a:spAutoFit/>
          </a:bodyPr>
          <a:lstStyle/>
          <a:p>
            <a:pPr marL="308884" indent="-231663" algn="ctr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Отец - капитан в отставке Юрий Петрович Лермонтов (1787-1831</a:t>
            </a:r>
            <a:r>
              <a:rPr lang="ru-RU" alt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455990" y="693731"/>
            <a:ext cx="207295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13" y="94214"/>
            <a:ext cx="4476774" cy="385998"/>
          </a:xfrm>
          <a:prstGeom prst="rect">
            <a:avLst/>
          </a:prstGeom>
        </p:spPr>
        <p:txBody>
          <a:bodyPr vert="horz" wrap="square" lIns="0" tIns="16505" rIns="0" bIns="0" rtlCol="0" anchor="ctr">
            <a:spAutoFit/>
          </a:bodyPr>
          <a:lstStyle/>
          <a:p>
            <a:pPr marL="12696" algn="ctr">
              <a:spcBef>
                <a:spcPts val="130"/>
              </a:spcBef>
              <a:tabLst>
                <a:tab pos="801976" algn="l"/>
              </a:tabLst>
            </a:pPr>
            <a:r>
              <a:rPr lang="ru-RU" sz="2400" dirty="0" smtClean="0"/>
              <a:t>МАТЬ</a:t>
            </a:r>
            <a:endParaRPr lang="ru-RU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13270F5E-51F7-43B4-A683-38D44C2DD250}"/>
              </a:ext>
            </a:extLst>
          </p:cNvPr>
          <p:cNvSpPr txBox="1"/>
          <p:nvPr/>
        </p:nvSpPr>
        <p:spPr>
          <a:xfrm>
            <a:off x="758074" y="793118"/>
            <a:ext cx="448320" cy="308229"/>
          </a:xfrm>
          <a:prstGeom prst="rect">
            <a:avLst/>
          </a:prstGeom>
          <a:noFill/>
        </p:spPr>
        <p:txBody>
          <a:bodyPr wrap="square" lIns="91546" tIns="45773" rIns="91546" bIns="45773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Isosceles Triangle 62">
            <a:extLst>
              <a:ext uri="{FF2B5EF4-FFF2-40B4-BE49-F238E27FC236}">
                <a16:creationId xmlns="" xmlns:a16="http://schemas.microsoft.com/office/drawing/2014/main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82072" y="2472671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="" xmlns:a16="http://schemas.microsoft.com/office/drawing/2014/main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506189" y="2472671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="" xmlns:a16="http://schemas.microsoft.com/office/drawing/2014/main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6314" y="2480380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="" xmlns:a16="http://schemas.microsoft.com/office/drawing/2014/main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8777" y="2480380"/>
            <a:ext cx="147450" cy="99143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pPr algn="ctr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843" y="1550987"/>
            <a:ext cx="3670305" cy="4573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546" tIns="45773" rIns="91546" bIns="45773"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Мать Лермонтова, Мария Михайловна, натура романтическая и болезненная, училась в институте благородных девиц. Мать Марии была против брака дочери с         27-летним отставным капитаном из «захудалого» дворянского рода. Когда сыну исполнилось 3 года, она умерла.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181" y="693732"/>
            <a:ext cx="170770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80" y="583570"/>
            <a:ext cx="3857653" cy="3077766"/>
          </a:xfrm>
        </p:spPr>
        <p:txBody>
          <a:bodyPr/>
          <a:lstStyle/>
          <a:p>
            <a:pPr algn="l" eaLnBrk="1" hangingPunct="1"/>
            <a:r>
              <a:rPr lang="ru-RU" altLang="ru-RU" sz="1600" b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Детство Лермонтов проводит </a:t>
            </a:r>
            <a:br>
              <a:rPr lang="ru-RU" alt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усадьбе своей бабушки Е.А.Арсеньевой в с.Тарханы Пензенской губернии. Мальчик получает домашнее образование, с  детства свободно владеет французским и немецким языками. </a:t>
            </a:r>
            <a:br>
              <a:rPr lang="ru-RU" altLang="ru-RU" sz="20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0371" y="622293"/>
            <a:ext cx="142876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371" y="1908177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0904" y="102424"/>
            <a:ext cx="51671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ДЕТСТВО ЛЕРМОНТОВА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183" y="542305"/>
            <a:ext cx="5472608" cy="1321537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sz="1700" b="0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В Тарханах Михаил жил  как богатый барчук, у него было несколько комнат, бабушка делала все, чтобы он  мог учиться, развиваться физически.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>Уже в Тарханах определился интерес Лермонтова к творчеству А.С. Пушкина, Байрона.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47" y="1979615"/>
            <a:ext cx="20002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1677" y="1979615"/>
            <a:ext cx="18696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69843" y="693731"/>
            <a:ext cx="3643338" cy="221599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1800" b="0" dirty="0" smtClean="0">
                <a:solidFill>
                  <a:schemeClr val="tx1"/>
                </a:solidFill>
              </a:rPr>
              <a:t>     Бабушка постоянно возила внука на  лечение в Пятигорск. Кавказская природа поразила мальчика. Он увидел снежные вершины гор, бьющие на Машуке серные источники, степь на десятки верст, бурные и быстрые реки.</a:t>
            </a:r>
          </a:p>
        </p:txBody>
      </p:sp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1185" y="693731"/>
            <a:ext cx="15236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619" y="1908177"/>
            <a:ext cx="157163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ПЕРЕЕЗД В МОСКВУ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281" y="550855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405" y="622293"/>
            <a:ext cx="52864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В 1827 г</a:t>
            </a:r>
            <a:r>
              <a:rPr lang="ru-RU" alt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Лермонтов переезжает с бабушкой в Москву.</a:t>
            </a:r>
          </a:p>
          <a:p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сентября 1827 года  тринадцатилетний Лермонтов  был зачислен в четвертый класс Московского благородного пансиона.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Этой же осенью он увлеченно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сочиняет стихи. Он создает более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стихотворений, занимается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переводами.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685" y="1765301"/>
            <a:ext cx="114300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</TotalTime>
  <Words>839</Words>
  <Application>Microsoft Office PowerPoint</Application>
  <PresentationFormat>Произвольный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Литература </vt:lpstr>
      <vt:lpstr>Презентация PowerPoint</vt:lpstr>
      <vt:lpstr>РОЖДЕНИЕ ПОЭТА</vt:lpstr>
      <vt:lpstr>ОТЕЦ</vt:lpstr>
      <vt:lpstr>МАТЬ</vt:lpstr>
      <vt:lpstr>     Детство Лермонтов проводит  в усадьбе своей бабушки Е.А.Арсеньевой в с.Тарханы Пензенской губернии. Мальчик получает домашнее образование, с  детства свободно владеет французским и немецким языками.  </vt:lpstr>
      <vt:lpstr>       В Тарханах Михаил жил  как богатый барчук, у него было несколько комнат, бабушка делала все, чтобы он  мог учиться, развиваться физически. Уже в Тарханах определился интерес Лермонтова к творчеству А.С. Пушкина, Байрона.</vt:lpstr>
      <vt:lpstr>     Бабушка постоянно возила внука на  лечение в Пятигорск. Кавказская природа поразила мальчика. Он увидел снежные вершины гор, бьющие на Машуке серные источники, степь на десятки верст, бурные и быстрые реки.</vt:lpstr>
      <vt:lpstr>ПЕРЕЕЗД В МОСКВУ</vt:lpstr>
      <vt:lpstr>УЧЕБА В УНИВЕРСИТЕТЕ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«СМЕРТЬ ПОЭТА»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164</cp:revision>
  <dcterms:created xsi:type="dcterms:W3CDTF">2020-04-13T08:05:16Z</dcterms:created>
  <dcterms:modified xsi:type="dcterms:W3CDTF">2020-11-27T17:43:30Z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